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256" r:id="rId2"/>
    <p:sldId id="485" r:id="rId3"/>
    <p:sldId id="486" r:id="rId4"/>
    <p:sldId id="474" r:id="rId5"/>
    <p:sldId id="466" r:id="rId6"/>
    <p:sldId id="428" r:id="rId7"/>
    <p:sldId id="344" r:id="rId8"/>
    <p:sldId id="429" r:id="rId9"/>
    <p:sldId id="487" r:id="rId10"/>
    <p:sldId id="475" r:id="rId11"/>
    <p:sldId id="432" r:id="rId12"/>
    <p:sldId id="433" r:id="rId13"/>
    <p:sldId id="476" r:id="rId14"/>
    <p:sldId id="434" r:id="rId15"/>
    <p:sldId id="477" r:id="rId16"/>
    <p:sldId id="435" r:id="rId17"/>
    <p:sldId id="437" r:id="rId18"/>
    <p:sldId id="436" r:id="rId19"/>
    <p:sldId id="438" r:id="rId20"/>
    <p:sldId id="439" r:id="rId21"/>
    <p:sldId id="440" r:id="rId22"/>
    <p:sldId id="441" r:id="rId23"/>
    <p:sldId id="443" r:id="rId24"/>
    <p:sldId id="442" r:id="rId25"/>
    <p:sldId id="444" r:id="rId26"/>
    <p:sldId id="445" r:id="rId27"/>
    <p:sldId id="446" r:id="rId28"/>
    <p:sldId id="470" r:id="rId29"/>
    <p:sldId id="488" r:id="rId30"/>
    <p:sldId id="448" r:id="rId31"/>
    <p:sldId id="454" r:id="rId32"/>
    <p:sldId id="460" r:id="rId33"/>
    <p:sldId id="455" r:id="rId34"/>
    <p:sldId id="457" r:id="rId35"/>
    <p:sldId id="458" r:id="rId36"/>
    <p:sldId id="461" r:id="rId37"/>
    <p:sldId id="462" r:id="rId38"/>
    <p:sldId id="463" r:id="rId39"/>
    <p:sldId id="459" r:id="rId40"/>
    <p:sldId id="480" r:id="rId41"/>
    <p:sldId id="481" r:id="rId42"/>
    <p:sldId id="489" r:id="rId43"/>
    <p:sldId id="483" r:id="rId44"/>
    <p:sldId id="484" r:id="rId45"/>
    <p:sldId id="49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557" autoAdjust="0"/>
  </p:normalViewPr>
  <p:slideViewPr>
    <p:cSldViewPr>
      <p:cViewPr varScale="1">
        <p:scale>
          <a:sx n="102" d="100"/>
          <a:sy n="102" d="100"/>
        </p:scale>
        <p:origin x="195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</a:t>
            </a:r>
            <a:r>
              <a:rPr lang="ru-RU" b="1" dirty="0" smtClean="0"/>
              <a:t>Промышленные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800" b="1" dirty="0" smtClean="0"/>
              <a:t>Интерфейсы </a:t>
            </a:r>
            <a:r>
              <a:rPr lang="en-US" sz="3800" b="1" dirty="0" smtClean="0"/>
              <a:t>Com Port</a:t>
            </a:r>
            <a:r>
              <a:rPr lang="ru-RU" sz="3800" b="1" dirty="0" smtClean="0"/>
              <a:t>:</a:t>
            </a:r>
            <a:r>
              <a:rPr lang="en-US" sz="3800" b="1" dirty="0" smtClean="0"/>
              <a:t> USART</a:t>
            </a:r>
            <a:r>
              <a:rPr lang="ru-RU" sz="3800" b="1" dirty="0" smtClean="0"/>
              <a:t> и</a:t>
            </a:r>
            <a:r>
              <a:rPr lang="ru-RU" sz="3800" b="1" dirty="0" smtClean="0"/>
              <a:t> </a:t>
            </a:r>
            <a:r>
              <a:rPr lang="en-US" sz="3800" b="1" dirty="0" smtClean="0"/>
              <a:t>UART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688632"/>
          </a:xfrm>
        </p:spPr>
        <p:txBody>
          <a:bodyPr>
            <a:normAutofit/>
          </a:bodyPr>
          <a:lstStyle/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UART </a:t>
            </a:r>
            <a:r>
              <a:rPr lang="ru-RU" sz="2200" dirty="0"/>
              <a:t>(</a:t>
            </a:r>
            <a:r>
              <a:rPr lang="ru-RU" sz="2200" dirty="0" err="1"/>
              <a:t>Universal</a:t>
            </a:r>
            <a:r>
              <a:rPr lang="ru-RU" sz="2200" dirty="0"/>
              <a:t> </a:t>
            </a:r>
            <a:r>
              <a:rPr lang="ru-RU" sz="2200" dirty="0" err="1" smtClean="0"/>
              <a:t>Asynchronous</a:t>
            </a:r>
            <a:r>
              <a:rPr lang="ru-RU" sz="2200" dirty="0" smtClean="0"/>
              <a:t> </a:t>
            </a:r>
            <a:r>
              <a:rPr lang="ru-RU" sz="2200" dirty="0" err="1"/>
              <a:t>Receiver</a:t>
            </a:r>
            <a:r>
              <a:rPr lang="ru-RU" sz="2200" dirty="0"/>
              <a:t>/</a:t>
            </a:r>
            <a:r>
              <a:rPr lang="ru-RU" sz="2200" dirty="0" err="1"/>
              <a:t>Transmitter</a:t>
            </a:r>
            <a:r>
              <a:rPr lang="ru-RU" sz="2200" dirty="0"/>
              <a:t>) - универсальный </a:t>
            </a:r>
            <a:r>
              <a:rPr lang="ru-RU" sz="2200" dirty="0" smtClean="0"/>
              <a:t>асинхронный </a:t>
            </a:r>
            <a:r>
              <a:rPr lang="ru-RU" sz="2200" dirty="0"/>
              <a:t>приёмопередатчик - аналогичный </a:t>
            </a:r>
            <a:r>
              <a:rPr lang="ru-RU" sz="2200" dirty="0" smtClean="0"/>
              <a:t>U</a:t>
            </a:r>
            <a:r>
              <a:rPr lang="en-US" sz="2200" dirty="0" smtClean="0"/>
              <a:t>S</a:t>
            </a:r>
            <a:r>
              <a:rPr lang="ru-RU" sz="2200" dirty="0" smtClean="0"/>
              <a:t>ART </a:t>
            </a:r>
            <a:endParaRPr lang="en-US" sz="2200" dirty="0" smtClean="0"/>
          </a:p>
          <a:p>
            <a:pPr marL="285750" lvl="2" indent="-285750">
              <a:spcBef>
                <a:spcPts val="1200"/>
              </a:spcBef>
            </a:pPr>
            <a:r>
              <a:rPr lang="ru-RU" sz="2200" i="1" dirty="0"/>
              <a:t>Интерфейс</a:t>
            </a:r>
            <a:r>
              <a:rPr lang="en-US" sz="2200" i="1" dirty="0"/>
              <a:t> USART</a:t>
            </a:r>
            <a:r>
              <a:rPr lang="ru-RU" sz="2200" i="1" dirty="0"/>
              <a:t> дополнительно к возможностям UART, </a:t>
            </a:r>
            <a:r>
              <a:rPr lang="ru-RU" sz="2200" i="1" dirty="0" smtClean="0"/>
              <a:t>поддерживает </a:t>
            </a:r>
            <a:r>
              <a:rPr lang="ru-RU" sz="2200" i="1" dirty="0"/>
              <a:t>режим синхронной передачи данных - с </a:t>
            </a:r>
            <a:r>
              <a:rPr lang="ru-RU" sz="2200" i="1" dirty="0" smtClean="0"/>
              <a:t>использованием </a:t>
            </a:r>
            <a:r>
              <a:rPr lang="ru-RU" sz="2200" i="1" dirty="0"/>
              <a:t>дополнительной линии тактового сигнала.</a:t>
            </a:r>
            <a:endParaRPr lang="en-US" sz="2200" i="1" dirty="0"/>
          </a:p>
          <a:p>
            <a:pPr marL="800100" lvl="2" indent="-342900"/>
            <a:endParaRPr lang="ru-RU" sz="2000" dirty="0"/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1026" name="Picture 2" descr="ÐÐ°ÑÑÐ¸Ð½ÐºÐ¸ Ð¿Ð¾ Ð·Ð°Ð¿ÑÐ¾ÑÑ US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7151"/>
            <a:ext cx="4896075" cy="3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Com </a:t>
            </a:r>
            <a:r>
              <a:rPr lang="en-US" b="1" dirty="0" smtClean="0"/>
              <a:t>Port. </a:t>
            </a:r>
            <a:r>
              <a:rPr lang="ru-RU" b="1" dirty="0" smtClean="0"/>
              <a:t>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Передача данных  </a:t>
            </a:r>
            <a:r>
              <a:rPr lang="ru-RU" sz="2400" dirty="0" smtClean="0"/>
              <a:t>последовательна</a:t>
            </a:r>
            <a:r>
              <a:rPr lang="ru-RU" sz="2400" dirty="0"/>
              <a:t>я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 lvl="1"/>
            <a:r>
              <a:rPr lang="ru-RU" sz="2000" i="1" dirty="0" smtClean="0"/>
              <a:t>Полудуплексный режим передача может быть только в одну сторону (либо прием либо отправка)</a:t>
            </a:r>
          </a:p>
          <a:p>
            <a:pPr lvl="1"/>
            <a:r>
              <a:rPr lang="ru-RU" sz="2000" b="1" dirty="0" smtClean="0"/>
              <a:t>Полнодуплексный режим (одновременная передача данных в обе стороны).</a:t>
            </a:r>
          </a:p>
          <a:p>
            <a:pPr lvl="1"/>
            <a:r>
              <a:rPr lang="ru-RU" sz="2000" u="sng" dirty="0" smtClean="0"/>
              <a:t>TD </a:t>
            </a:r>
            <a:r>
              <a:rPr lang="ru-RU" sz="2000" u="sng" dirty="0"/>
              <a:t>или TX (</a:t>
            </a:r>
            <a:r>
              <a:rPr lang="ru-RU" sz="2000" u="sng" dirty="0" err="1"/>
              <a:t>transmitted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 smtClean="0"/>
              <a:t>) - выход, </a:t>
            </a:r>
          </a:p>
          <a:p>
            <a:pPr lvl="1"/>
            <a:r>
              <a:rPr lang="ru-RU" sz="2000" u="sng" dirty="0" smtClean="0"/>
              <a:t> </a:t>
            </a:r>
            <a:r>
              <a:rPr lang="ru-RU" sz="2000" u="sng" dirty="0"/>
              <a:t>RD или RX (</a:t>
            </a:r>
            <a:r>
              <a:rPr lang="ru-RU" sz="2000" u="sng" dirty="0" err="1"/>
              <a:t>received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 smtClean="0"/>
              <a:t>) - вход. </a:t>
            </a:r>
          </a:p>
          <a:p>
            <a:pPr lvl="1"/>
            <a:r>
              <a:rPr lang="ru-RU" sz="1800" dirty="0" smtClean="0"/>
              <a:t>Для подключения двух устройств выход одного подключают ко входу другого и </a:t>
            </a:r>
            <a:r>
              <a:rPr lang="ru-RU" sz="1800" dirty="0"/>
              <a:t>вход первого - к выходу </a:t>
            </a:r>
            <a:r>
              <a:rPr lang="ru-RU" sz="1800" dirty="0" smtClean="0"/>
              <a:t>второго</a:t>
            </a:r>
            <a:r>
              <a:rPr lang="en-US" sz="1800" dirty="0" smtClean="0"/>
              <a:t> </a:t>
            </a:r>
            <a:r>
              <a:rPr lang="ru-RU" sz="1800" dirty="0" smtClean="0"/>
              <a:t>(крест – на крест, </a:t>
            </a:r>
            <a:r>
              <a:rPr lang="en-US" sz="1800" dirty="0" err="1" smtClean="0"/>
              <a:t>Tx</a:t>
            </a:r>
            <a:r>
              <a:rPr lang="en-US" sz="1800" dirty="0" smtClean="0"/>
              <a:t>-Rx, Rx-</a:t>
            </a:r>
            <a:r>
              <a:rPr lang="en-US" sz="1800" dirty="0" err="1" smtClean="0"/>
              <a:t>Tx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  <a:p>
            <a:pPr lvl="1"/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подключение нескольких устройств к одной шине с программным арбитражем  (например протокол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Modbus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4100" name="Picture 4" descr="ÐÐ´Ð½Ð¾Ð¿ÑÐ¾Ð²Ð¾Ð´Ð½Ð°Ñ ÑÐµÑÑ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85" y="4869160"/>
            <a:ext cx="42481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7" y="4711997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</p:spPr>
            <p:txBody>
              <a:bodyPr>
                <a:normAutofit fontScale="92500" lnSpcReduction="10000"/>
              </a:bodyPr>
              <a:lstStyle/>
              <a:p>
                <a:pPr marL="200025" indent="0">
                  <a:lnSpc>
                    <a:spcPct val="120000"/>
                  </a:lnSpc>
                  <a:buNone/>
                </a:pPr>
                <a:r>
                  <a:rPr lang="ru-RU" sz="2200" dirty="0" smtClean="0"/>
                  <a:t>Данные </a:t>
                </a:r>
                <a:r>
                  <a:rPr lang="ru-RU" sz="2200" dirty="0"/>
                  <a:t>передаются в виде посылок (фреймов</a:t>
                </a:r>
                <a:r>
                  <a:rPr lang="ru-RU" sz="2200" dirty="0" smtClean="0"/>
                  <a:t>), включающих:</a:t>
                </a:r>
                <a:endParaRPr lang="en-US" sz="2200" dirty="0" smtClean="0"/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b="1" dirty="0"/>
                  <a:t>В отсутствии передачи на выходе UART присутствует </a:t>
                </a:r>
                <a:r>
                  <a:rPr lang="ru-RU" sz="2200" b="1" dirty="0" smtClean="0"/>
                  <a:t/>
                </a:r>
                <a:br>
                  <a:rPr lang="ru-RU" sz="2200" b="1" dirty="0" smtClean="0"/>
                </a:br>
                <a:r>
                  <a:rPr lang="ru-RU" sz="2200" b="1" dirty="0" smtClean="0"/>
                  <a:t>уровень </a:t>
                </a:r>
                <a:r>
                  <a:rPr lang="ru-RU" sz="2200" b="1" dirty="0"/>
                  <a:t>лог. 1</a:t>
                </a:r>
                <a:r>
                  <a:rPr lang="ru-RU" sz="2200" b="1" dirty="0" smtClean="0"/>
                  <a:t>.</a:t>
                </a:r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400" u="sng" dirty="0"/>
                  <a:t>стартовый бит ( значение лог. «0») – для синхронизации </a:t>
                </a:r>
                <a:r>
                  <a:rPr lang="en-US" sz="2400" u="sng" dirty="0" err="1"/>
                  <a:t>Tx</a:t>
                </a:r>
                <a:r>
                  <a:rPr lang="en-US" sz="2400" u="sng" dirty="0"/>
                  <a:t> </a:t>
                </a:r>
                <a:r>
                  <a:rPr lang="ru-RU" sz="2400" u="sng" dirty="0"/>
                  <a:t>и</a:t>
                </a:r>
                <a:r>
                  <a:rPr lang="en-US" sz="2400" u="sng" dirty="0"/>
                  <a:t> Rx</a:t>
                </a:r>
                <a:r>
                  <a:rPr lang="ru-RU" sz="2400" u="sng" dirty="0"/>
                  <a:t>(сигнализации ) </a:t>
                </a:r>
              </a:p>
              <a:p>
                <a:pPr marL="942975" lvl="2" indent="-180975">
                  <a:lnSpc>
                    <a:spcPct val="120000"/>
                  </a:lnSpc>
                </a:pPr>
                <a:r>
                  <a:rPr lang="ru-RU" sz="2200" dirty="0" smtClean="0"/>
                  <a:t>После старт-бит, </a:t>
                </a:r>
                <a:r>
                  <a:rPr lang="ru-RU" sz="2200" dirty="0"/>
                  <a:t>приёмник </a:t>
                </a:r>
                <a:r>
                  <a:rPr lang="ru-RU" sz="2200" dirty="0" smtClean="0"/>
                  <a:t>ждёт </a:t>
                </a:r>
                <a:r>
                  <a:rPr lang="en-US" sz="2200" dirty="0" smtClean="0"/>
                  <a:t>T/2 </a:t>
                </a:r>
                <a:r>
                  <a:rPr lang="ru-RU" sz="2200" dirty="0"/>
                  <a:t> </a:t>
                </a:r>
                <a:r>
                  <a:rPr lang="ru-RU" sz="2200" dirty="0" smtClean="0"/>
                  <a:t>и начинает </a:t>
                </a:r>
                <a:r>
                  <a:rPr lang="ru-RU" sz="2200" dirty="0"/>
                  <a:t>считывать </a:t>
                </a:r>
                <a:r>
                  <a:rPr lang="ru-RU" sz="2200" dirty="0" smtClean="0"/>
                  <a:t>с частотой</a:t>
                </a:r>
                <a:r>
                  <a:rPr lang="ru-RU" sz="2200" dirty="0"/>
                  <a:t> </a:t>
                </a:r>
                <a:r>
                  <a:rPr lang="en-US" sz="2200" dirty="0" smtClean="0"/>
                  <a:t>bitrate</a:t>
                </a:r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1000125" lvl="4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i="1" dirty="0" smtClean="0"/>
                  <a:t>В реальности </a:t>
                </a:r>
                <a:r>
                  <a:rPr lang="en-US" sz="2200" i="1" dirty="0" smtClean="0"/>
                  <a:t>bitrate </a:t>
                </a:r>
                <a:r>
                  <a:rPr lang="ru-RU" sz="2200" i="1" dirty="0" smtClean="0"/>
                  <a:t>органичен максимальным  рассогласованием начала приема  (не более</a:t>
                </a:r>
                <a:r>
                  <a:rPr lang="en-US" sz="2200" i="1" dirty="0" smtClean="0"/>
                  <a:t> T/2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  <a:blipFill rotWithShape="1">
                <a:blip r:embed="rId2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53674"/>
            <a:ext cx="7090342" cy="21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3816424"/>
          </a:xfrm>
        </p:spPr>
        <p:txBody>
          <a:bodyPr>
            <a:normAutofit fontScale="85000" lnSpcReduction="10000"/>
          </a:bodyPr>
          <a:lstStyle/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 smtClean="0"/>
              <a:t>передача данных: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 smtClean="0"/>
              <a:t>5-9 </a:t>
            </a:r>
            <a:r>
              <a:rPr lang="ru-RU" sz="2600" i="1" dirty="0"/>
              <a:t>бит данных, обычно 8  или 9, где 9-й – бит четности (делает четность/нечетность общего двоичного числа)</a:t>
            </a:r>
          </a:p>
          <a:p>
            <a:pPr marL="942975" lvl="2" indent="-180975">
              <a:lnSpc>
                <a:spcPct val="120000"/>
              </a:lnSpc>
            </a:pPr>
            <a:r>
              <a:rPr lang="ru-RU" sz="2600" dirty="0"/>
              <a:t>Бит четности</a:t>
            </a:r>
            <a:r>
              <a:rPr lang="en-US" sz="2600" dirty="0"/>
              <a:t> (parity)</a:t>
            </a:r>
            <a:r>
              <a:rPr lang="ru-RU" sz="2600" dirty="0"/>
              <a:t> – если </a:t>
            </a:r>
            <a:r>
              <a:rPr lang="en-US" sz="2600" dirty="0" err="1"/>
              <a:t>Tx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/>
              <a:t>Rx </a:t>
            </a:r>
            <a:r>
              <a:rPr lang="ru-RU" sz="2600" dirty="0"/>
              <a:t>работают на разных скоростях – для синхронизации.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Длительность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бит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(bitrate)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110, 300, 600, 1200, 2400, 4800, 9600, 19200, 38400, 57600, 115200, 230400, 460800, 921600 бод. 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стоп-биты (значение лог. «1»), длительность лог. «1» -  1, 1.5 или 2 бод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6467289" cy="19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Интерфейс </a:t>
            </a:r>
            <a:r>
              <a:rPr lang="ru-RU" sz="2200" b="1" dirty="0"/>
              <a:t>UART предусматривает возможность использования дополнительных сигналов (CTS, RTS) для аппаратного управления потоком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r>
              <a:rPr lang="ru-RU" sz="2200" i="1" dirty="0" smtClean="0"/>
              <a:t>Аппаратное </a:t>
            </a:r>
            <a:r>
              <a:rPr lang="ru-RU" sz="2200" i="1" dirty="0"/>
              <a:t>управление может использоваться некоторыми медленными устройствами или устройствами с простой схемной реализацией. </a:t>
            </a:r>
            <a:endParaRPr lang="en-US" sz="2200" i="1" dirty="0" smtClean="0"/>
          </a:p>
          <a:p>
            <a:r>
              <a:rPr lang="ru-RU" sz="2200" dirty="0" smtClean="0"/>
              <a:t>Линия контроля состояний CTS передатчика (уст. В </a:t>
            </a:r>
            <a:r>
              <a:rPr lang="en-US" sz="2200" dirty="0" err="1" smtClean="0"/>
              <a:t>Tx</a:t>
            </a:r>
            <a:r>
              <a:rPr lang="en-US" sz="2200" dirty="0" smtClean="0"/>
              <a:t>)</a:t>
            </a:r>
            <a:r>
              <a:rPr lang="ru-RU" sz="2200" dirty="0" smtClean="0"/>
              <a:t>, </a:t>
            </a:r>
          </a:p>
          <a:p>
            <a:pPr lvl="1"/>
            <a:r>
              <a:rPr lang="ru-RU" sz="2200" dirty="0" smtClean="0"/>
              <a:t>Лог. «</a:t>
            </a:r>
            <a:r>
              <a:rPr lang="ru-RU" sz="2200" dirty="0"/>
              <a:t>0</a:t>
            </a:r>
            <a:r>
              <a:rPr lang="ru-RU" sz="2200" dirty="0" smtClean="0"/>
              <a:t>» на CTS - передача происходит, Лог «1» - </a:t>
            </a:r>
            <a:r>
              <a:rPr lang="ru-RU" sz="2200" dirty="0"/>
              <a:t>нет. </a:t>
            </a:r>
          </a:p>
          <a:p>
            <a:r>
              <a:rPr lang="ru-RU" sz="2200" dirty="0"/>
              <a:t>Линия контроля состояний </a:t>
            </a:r>
            <a:r>
              <a:rPr lang="en-US" sz="2200" dirty="0" smtClean="0"/>
              <a:t>R</a:t>
            </a:r>
            <a:r>
              <a:rPr lang="ru-RU" sz="2200" dirty="0" smtClean="0"/>
              <a:t>TS приемника (уст</a:t>
            </a:r>
            <a:r>
              <a:rPr lang="ru-RU" sz="2200" dirty="0"/>
              <a:t>. В </a:t>
            </a:r>
            <a:r>
              <a:rPr lang="en-US" sz="2200" dirty="0"/>
              <a:t>R</a:t>
            </a:r>
            <a:r>
              <a:rPr lang="en-US" sz="2200" dirty="0" smtClean="0"/>
              <a:t>x</a:t>
            </a:r>
            <a:r>
              <a:rPr lang="en-US" sz="2200" dirty="0"/>
              <a:t>)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/>
            <a:r>
              <a:rPr lang="ru-RU" sz="2200" dirty="0"/>
              <a:t>Лог. «0» на </a:t>
            </a:r>
            <a:r>
              <a:rPr lang="en-US" sz="2200" dirty="0" smtClean="0"/>
              <a:t>R</a:t>
            </a:r>
            <a:r>
              <a:rPr lang="ru-RU" sz="2200" dirty="0" smtClean="0"/>
              <a:t>TS – передатчик </a:t>
            </a:r>
            <a:r>
              <a:rPr lang="en-US" sz="2200" dirty="0" smtClean="0"/>
              <a:t> </a:t>
            </a:r>
            <a:r>
              <a:rPr lang="ru-RU" sz="2200" dirty="0" smtClean="0"/>
              <a:t>готов к приему, </a:t>
            </a:r>
            <a:r>
              <a:rPr lang="ru-RU" sz="2200" dirty="0"/>
              <a:t>Лог «1» - </a:t>
            </a:r>
            <a:r>
              <a:rPr lang="en-US" sz="2200" dirty="0" smtClean="0"/>
              <a:t>Rx </a:t>
            </a:r>
            <a:r>
              <a:rPr lang="ru-RU" sz="2200" dirty="0" smtClean="0"/>
              <a:t>Занят. </a:t>
            </a:r>
            <a:endParaRPr lang="ru-RU" sz="2200" dirty="0"/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8" y="4653136"/>
            <a:ext cx="4465171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Программный </a:t>
            </a:r>
            <a:r>
              <a:rPr lang="ru-RU" sz="2200" b="1" dirty="0"/>
              <a:t>метод </a:t>
            </a:r>
            <a:endParaRPr lang="ru-RU" sz="2200" b="1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Использует </a:t>
            </a:r>
            <a:r>
              <a:rPr lang="ru-RU" sz="2200" dirty="0"/>
              <a:t>символы </a:t>
            </a:r>
            <a:r>
              <a:rPr lang="ru-RU" sz="2200" dirty="0" err="1"/>
              <a:t>Xon</a:t>
            </a:r>
            <a:r>
              <a:rPr lang="ru-RU" sz="2200" dirty="0"/>
              <a:t> и </a:t>
            </a:r>
            <a:r>
              <a:rPr lang="ru-RU" sz="2200" dirty="0" err="1"/>
              <a:t>Xoff</a:t>
            </a:r>
            <a:r>
              <a:rPr lang="ru-RU" sz="2200" dirty="0"/>
              <a:t> (в ASCII символ </a:t>
            </a:r>
            <a:r>
              <a:rPr lang="ru-RU" sz="2200" dirty="0" err="1"/>
              <a:t>Xon</a:t>
            </a:r>
            <a:r>
              <a:rPr lang="ru-RU" sz="2200" dirty="0"/>
              <a:t> = 17, </a:t>
            </a:r>
            <a:r>
              <a:rPr lang="ru-RU" sz="2200" dirty="0" err="1"/>
              <a:t>Xoff</a:t>
            </a:r>
            <a:r>
              <a:rPr lang="ru-RU" sz="2200" dirty="0"/>
              <a:t> = 19) передаваемые </a:t>
            </a:r>
            <a:r>
              <a:rPr lang="ru-RU" sz="2200" dirty="0" smtClean="0"/>
              <a:t>TXD/RXD.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невозможности принимать данные приемник передает символ </a:t>
            </a:r>
            <a:r>
              <a:rPr lang="ru-RU" sz="2200" dirty="0" err="1"/>
              <a:t>Xoff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возобновления передачи данных посылается символ </a:t>
            </a:r>
            <a:r>
              <a:rPr lang="ru-RU" sz="2200" dirty="0" err="1"/>
              <a:t>Xon</a:t>
            </a:r>
            <a:r>
              <a:rPr lang="ru-RU" sz="2200" dirty="0"/>
              <a:t>.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08924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COM-порт - интерфейс компьютера, соответствующий стандарту RS-232.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RS-232 является стандартом физического уровня для интерфейса UART.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драйвера (выход</a:t>
            </a:r>
            <a:r>
              <a:rPr lang="ru-RU" sz="2000" dirty="0" smtClean="0"/>
              <a:t>):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+5..+15 В - лог. 0 (SPACE);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-5..-15 В - лог. 1 (MARK).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Вход должен иметь сопротивление </a:t>
            </a:r>
            <a:r>
              <a:rPr lang="ru-RU" sz="2000" dirty="0" smtClean="0"/>
              <a:t>3</a:t>
            </a:r>
            <a:r>
              <a:rPr lang="ru-RU" sz="2000" dirty="0"/>
              <a:t>..7 кОм и должен быть рассчитан на сигналы</a:t>
            </a:r>
            <a:r>
              <a:rPr lang="ru-RU" sz="2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+</a:t>
            </a:r>
            <a:r>
              <a:rPr lang="ru-RU" sz="2000" dirty="0"/>
              <a:t>3..+25 В - лог. 0</a:t>
            </a:r>
            <a:r>
              <a:rPr lang="ru-RU" sz="2000" dirty="0" smtClean="0"/>
              <a:t>;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-</a:t>
            </a:r>
            <a:r>
              <a:rPr lang="ru-RU" sz="2000" dirty="0"/>
              <a:t>3..-25 В - лог. 1.</a:t>
            </a:r>
          </a:p>
          <a:p>
            <a:pPr lvl="1">
              <a:spcBef>
                <a:spcPts val="0"/>
              </a:spcBef>
            </a:pPr>
            <a:r>
              <a:rPr lang="ru-RU" sz="2000" i="1" dirty="0" smtClean="0"/>
              <a:t>Для </a:t>
            </a:r>
            <a:r>
              <a:rPr lang="ru-RU" sz="2000" i="1" dirty="0"/>
              <a:t>согласования уровней сигналов RS-232 и других устройств, используются специализированные микросхемы для преобразования уровней</a:t>
            </a:r>
            <a:r>
              <a:rPr lang="ru-RU" sz="2000" i="1" dirty="0" smtClean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 факторы</a:t>
            </a:r>
          </a:p>
          <a:p>
            <a:r>
              <a:rPr lang="en-US" dirty="0" smtClean="0"/>
              <a:t>DB25 </a:t>
            </a:r>
            <a:r>
              <a:rPr lang="ru-RU" dirty="0" smtClean="0"/>
              <a:t>и </a:t>
            </a:r>
            <a:r>
              <a:rPr lang="en-US" dirty="0" smtClean="0"/>
              <a:t>DB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асинхронном режиме, </a:t>
            </a:r>
            <a:r>
              <a:rPr lang="ru-RU" sz="2400" dirty="0" smtClean="0"/>
              <a:t>используют </a:t>
            </a:r>
            <a:r>
              <a:rPr lang="ru-RU" sz="2400" dirty="0"/>
              <a:t>РС </a:t>
            </a:r>
            <a:r>
              <a:rPr lang="ru-RU" sz="2400" dirty="0" smtClean="0"/>
              <a:t>команда </a:t>
            </a:r>
            <a:r>
              <a:rPr lang="en-US" sz="2400" dirty="0" smtClean="0"/>
              <a:t>- </a:t>
            </a:r>
            <a:r>
              <a:rPr lang="ru-RU" sz="2400" dirty="0" smtClean="0"/>
              <a:t>старт бит, </a:t>
            </a:r>
            <a:r>
              <a:rPr lang="ru-RU" sz="2400" dirty="0"/>
              <a:t>8 бит данных и </a:t>
            </a:r>
            <a:r>
              <a:rPr lang="ru-RU" sz="2400" dirty="0" smtClean="0"/>
              <a:t>один </a:t>
            </a:r>
            <a:r>
              <a:rPr lang="ru-RU" sz="2400" dirty="0"/>
              <a:t>стоп-бита), </a:t>
            </a:r>
            <a:endParaRPr lang="ru-RU" sz="2400" dirty="0" smtClean="0"/>
          </a:p>
          <a:p>
            <a:r>
              <a:rPr lang="ru-RU" sz="2400" dirty="0" smtClean="0"/>
              <a:t>прием </a:t>
            </a:r>
            <a:r>
              <a:rPr lang="ru-RU" sz="2400" dirty="0"/>
              <a:t>и </a:t>
            </a:r>
            <a:r>
              <a:rPr lang="ru-RU" sz="2400" dirty="0" smtClean="0"/>
              <a:t>передача </a:t>
            </a:r>
            <a:r>
              <a:rPr lang="ru-RU" sz="2400" dirty="0"/>
              <a:t>данных осуществляются с одинаковой тактовой частотой.</a:t>
            </a:r>
          </a:p>
          <a:p>
            <a:pPr>
              <a:spcBef>
                <a:spcPts val="0"/>
              </a:spcBef>
            </a:pPr>
            <a:r>
              <a:rPr lang="ru-RU" sz="2100" dirty="0" smtClean="0"/>
              <a:t>Достоинство – простота, цена.</a:t>
            </a:r>
          </a:p>
          <a:p>
            <a:pPr>
              <a:spcBef>
                <a:spcPts val="0"/>
              </a:spcBef>
            </a:pPr>
            <a:r>
              <a:rPr lang="ru-RU" sz="2100" dirty="0" smtClean="0"/>
              <a:t>Недостаток </a:t>
            </a:r>
            <a:r>
              <a:rPr lang="ru-RU" sz="2100" dirty="0" smtClean="0"/>
              <a:t>- </a:t>
            </a:r>
            <a:r>
              <a:rPr lang="ru-RU" sz="2100" dirty="0" smtClean="0"/>
              <a:t>максимальная </a:t>
            </a:r>
            <a:r>
              <a:rPr lang="ru-RU" sz="2100" dirty="0" smtClean="0"/>
              <a:t>скорость </a:t>
            </a:r>
            <a:r>
              <a:rPr lang="ru-RU" sz="2100" dirty="0"/>
              <a:t>115200 </a:t>
            </a:r>
            <a:r>
              <a:rPr lang="ru-RU" sz="2100" dirty="0" smtClean="0"/>
              <a:t>бод.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 факторы</a:t>
            </a:r>
          </a:p>
          <a:p>
            <a:r>
              <a:rPr lang="en-US" dirty="0" smtClean="0"/>
              <a:t>DB25 </a:t>
            </a:r>
            <a:r>
              <a:rPr lang="ru-RU" dirty="0" smtClean="0"/>
              <a:t>и </a:t>
            </a:r>
            <a:r>
              <a:rPr lang="en-US" dirty="0" smtClean="0"/>
              <a:t>DB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021" y="3841707"/>
            <a:ext cx="7570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кабели длиной 50 м и более.</a:t>
            </a:r>
          </a:p>
          <a:p>
            <a:pPr lvl="1"/>
            <a:r>
              <a:rPr lang="ru-RU" sz="2200" dirty="0"/>
              <a:t>На расстоянии 15 м. скорость 9600 бод</a:t>
            </a:r>
            <a:r>
              <a:rPr lang="ru-RU" sz="2200" dirty="0" smtClean="0"/>
              <a:t>!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983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1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5787"/>
              </p:ext>
            </p:extLst>
          </p:nvPr>
        </p:nvGraphicFramePr>
        <p:xfrm>
          <a:off x="179512" y="692696"/>
          <a:ext cx="8784976" cy="581941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91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Сигналы интерфейса </a:t>
                      </a:r>
                      <a:r>
                        <a:rPr lang="en-US" sz="1800" dirty="0"/>
                        <a:t>RS-232</a:t>
                      </a:r>
                    </a:p>
                  </a:txBody>
                  <a:tcPr marL="18625" marR="18625" marT="9313" marB="9313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COM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RS-232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DB-9P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DB-25P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I/O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Назначение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PG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Protective Ground - защитная земля, соединяется с корпусом прибора.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Signal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Ground</a:t>
                      </a:r>
                      <a:r>
                        <a:rPr lang="ru-RU" sz="1800" dirty="0">
                          <a:effectLst/>
                        </a:rPr>
                        <a:t> - общий провод для сигнальных линий.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TD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BA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Transmitted data - передача данных из порта.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BB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Received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Data</a:t>
                      </a:r>
                      <a:r>
                        <a:rPr lang="ru-RU" sz="1800" dirty="0">
                          <a:effectLst/>
                        </a:rPr>
                        <a:t> - приём данных в порт.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Request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запрос COM-порта на передачу данных (сигнал COM-порта о готовности принимать данные).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CTS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Clear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вход для разрешения COM-порту передавать данные.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DSR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CC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set ready - вход сигнала готовности от подключённого к порту устройства.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DTR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20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terminal ready - сигнал готовности COM-порта к обмену данными.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CF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Carrier Detected - сигнал обнаружения несущей (от модема).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CE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9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Ring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indicator</a:t>
                      </a:r>
                      <a:r>
                        <a:rPr lang="ru-RU" sz="1800" dirty="0">
                          <a:effectLst/>
                        </a:rPr>
                        <a:t> - сигнал от модема о получении звонка.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285750" indent="-285750"/>
            <a:r>
              <a:rPr lang="ru-RU" sz="2100" dirty="0" smtClean="0"/>
              <a:t>.</a:t>
            </a:r>
            <a:r>
              <a:rPr lang="ru-RU" sz="2100" dirty="0"/>
              <a:t> Для подключения к интерфейсу используются 25-контактные или 9-контактные разъёмы (DB25 - устарел, DB9). </a:t>
            </a:r>
          </a:p>
          <a:p>
            <a:pPr marL="285750" indent="-285750"/>
            <a:r>
              <a:rPr lang="ru-RU" sz="2100" dirty="0"/>
              <a:t>В оконечном оборудовании используются разъёмы типа вилка (</a:t>
            </a:r>
            <a:r>
              <a:rPr lang="ru-RU" sz="2100" dirty="0" err="1"/>
              <a:t>Pin</a:t>
            </a:r>
            <a:r>
              <a:rPr lang="ru-RU" sz="2100" dirty="0"/>
              <a:t>): DB-9P. </a:t>
            </a:r>
          </a:p>
          <a:p>
            <a:pPr marL="285750" indent="-285750"/>
            <a:r>
              <a:rPr lang="ru-RU" sz="2100" dirty="0"/>
              <a:t>В аппаратуре передачи данных (модемы, например) используются разъёмы типа розетка (</a:t>
            </a:r>
            <a:r>
              <a:rPr lang="ru-RU" sz="2100" dirty="0" err="1"/>
              <a:t>Socket</a:t>
            </a:r>
            <a:r>
              <a:rPr lang="ru-RU" sz="2100" dirty="0"/>
              <a:t>): DB-9S.</a:t>
            </a:r>
          </a:p>
          <a:p>
            <a:pPr marL="0" indent="0">
              <a:spcBef>
                <a:spcPts val="0"/>
              </a:spcBef>
              <a:buNone/>
            </a:pPr>
            <a:endParaRPr lang="ru-RU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 descr="https://ipc2u.ru/upload/medialibrary/670/im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14" y="334059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r>
              <a:rPr lang="ru-RU" dirty="0" smtClean="0"/>
              <a:t> промышленных интерфейсов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</a:t>
            </a:r>
            <a:r>
              <a:rPr lang="ru-RU" b="1" dirty="0" smtClean="0"/>
              <a:t>Промышленные </a:t>
            </a:r>
            <a:r>
              <a:rPr lang="ru-RU" b="1" dirty="0" smtClean="0"/>
              <a:t>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https://ipc2u.ru/upload/medialibrary/316/im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424"/>
            <a:ext cx="4824536" cy="30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pc2u.ru/upload/medialibrary/4ce/im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511638" cy="29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ipc2u.ru/upload/medialibrary/2e3/DTE-D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9" y="591240"/>
            <a:ext cx="4226372" cy="27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</a:t>
            </a:r>
            <a:r>
              <a:rPr lang="ru-RU" sz="2000" b="1" dirty="0" smtClean="0"/>
              <a:t>RS-422, использует дифференциальный </a:t>
            </a:r>
            <a:r>
              <a:rPr lang="ru-RU" sz="2000" b="1" dirty="0"/>
              <a:t>сигнал, т.е. разницу потенциалов между проводниками А и В</a:t>
            </a:r>
            <a:r>
              <a:rPr lang="ru-RU" sz="2000" b="1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полностью дуплексный интерфейс </a:t>
            </a:r>
            <a:r>
              <a:rPr lang="ru-RU" sz="2000" i="1" dirty="0"/>
              <a:t>(</a:t>
            </a:r>
            <a:r>
              <a:rPr lang="ru-RU" sz="2000" i="1" dirty="0" err="1"/>
              <a:t>full</a:t>
            </a:r>
            <a:r>
              <a:rPr lang="ru-RU" sz="2000" i="1" dirty="0"/>
              <a:t> </a:t>
            </a:r>
            <a:r>
              <a:rPr lang="ru-RU" sz="2000" i="1" dirty="0" err="1"/>
              <a:t>duplex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Используется два устройства приема/передачи данных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используется </a:t>
            </a:r>
            <a:r>
              <a:rPr lang="ru-RU" sz="2000" u="sng" dirty="0"/>
              <a:t>обычно для налаживания передачи данных между двумя устройствами на длинных дистанциях. </a:t>
            </a:r>
            <a:endParaRPr lang="ru-RU" sz="2000" u="sng" dirty="0" smtClean="0"/>
          </a:p>
          <a:p>
            <a:pPr>
              <a:spcBef>
                <a:spcPts val="600"/>
              </a:spcBef>
            </a:pPr>
            <a:r>
              <a:rPr lang="ru-RU" sz="2000" i="1" dirty="0"/>
              <a:t>К каждому передатчику RS-422 возможно подключение до 10 приёмников</a:t>
            </a:r>
            <a:r>
              <a:rPr lang="ru-RU" sz="2000" i="1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mons.bmstu.wiki/images/b/b7/Rs_422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7" y="3645024"/>
            <a:ext cx="2464614" cy="29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24" y="3881974"/>
            <a:ext cx="4821548" cy="22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Рабочие напряжения: от -10 В до +10 В.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Как </a:t>
            </a:r>
            <a:r>
              <a:rPr lang="ru-RU" sz="1800" dirty="0"/>
              <a:t>правило используются номинальные значения </a:t>
            </a:r>
            <a:r>
              <a:rPr lang="ru-RU" sz="1800" dirty="0" smtClean="0"/>
              <a:t>-6…8 - +6</a:t>
            </a:r>
            <a:r>
              <a:rPr lang="ru-RU" sz="1800" dirty="0"/>
              <a:t>…+8 В. </a:t>
            </a:r>
            <a:endParaRPr lang="ru-RU" sz="1800" dirty="0" smtClean="0"/>
          </a:p>
          <a:p>
            <a:pPr>
              <a:spcBef>
                <a:spcPts val="600"/>
              </a:spcBef>
            </a:pPr>
            <a:r>
              <a:rPr lang="ru-RU" sz="2200" dirty="0" smtClean="0"/>
              <a:t>Для устранения наводимых помех в концах линии устанавливаются специальные резисторы, называемые терминаторами (120 Ом).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Логическому 0 соответствует разница между А и В больше +0,2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Логической 1 соответствует разница между А и В меньше -0,2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Стандарт RS-422 не определяет конкретный тип разъема, обычно это может быть </a:t>
            </a:r>
            <a:r>
              <a:rPr lang="ru-RU" sz="2200" dirty="0" err="1"/>
              <a:t>клеммная</a:t>
            </a:r>
            <a:r>
              <a:rPr lang="ru-RU" sz="2200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200" dirty="0" err="1"/>
              <a:t>Распиновка</a:t>
            </a:r>
            <a:r>
              <a:rPr lang="ru-RU" sz="2200" dirty="0"/>
              <a:t> RS-422 зависит от производителя устройства и указывается в документации на него</a:t>
            </a:r>
            <a:r>
              <a:rPr lang="ru-RU" sz="2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97152"/>
            <a:ext cx="1496827" cy="178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5986"/>
            <a:ext cx="3478932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 smtClean="0"/>
              <a:t>Максимальная </a:t>
            </a:r>
            <a:r>
              <a:rPr lang="ru-RU" sz="2000" dirty="0"/>
              <a:t>дальность действия интерфейса RS-422  1200 метров. 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Максимальная скорость передачи данных достигает 10 Мбит/с вблизи и 10 кбит/с на больших расстояниях. </a:t>
            </a:r>
          </a:p>
          <a:p>
            <a:pPr lvl="1">
              <a:spcBef>
                <a:spcPts val="600"/>
              </a:spcBef>
            </a:pPr>
            <a:r>
              <a:rPr lang="ru-RU" sz="2000" b="1" i="1" dirty="0"/>
              <a:t>В качестве провода используется витая пара.</a:t>
            </a:r>
            <a:r>
              <a:rPr lang="ru-RU" sz="2000" i="1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Для организации передачи данных на дистанции свыше 500 метров рекомендуется использовать экранированную витую пару, чтобы избежать влияния сторонних электромагнитных полей.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2" y="3501008"/>
            <a:ext cx="4373572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RS-485 (другое название - EIA/TIA-485) - один из наиболее распространенных стандартов физического уровня связи. 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Напряжение -12…-7 – 7…12 В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Логический 0 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+1.5 В на выходе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+200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Логическая 1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-1.5 В на выходе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 -200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Максимальное расстояние до 1200 м.</a:t>
            </a:r>
          </a:p>
          <a:p>
            <a:r>
              <a:rPr lang="ru-RU" sz="2000" dirty="0" smtClean="0"/>
              <a:t>Скорость </a:t>
            </a:r>
            <a:r>
              <a:rPr lang="ru-RU" sz="2000" dirty="0"/>
              <a:t>работы также зависит от длины линии и может достигать 10 Мбит/с на 10 </a:t>
            </a:r>
            <a:r>
              <a:rPr lang="ru-RU" sz="2000" dirty="0" smtClean="0"/>
              <a:t>метрах ( в некоторых устройства макс. Скорость 30 -40 Мбит в сек).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4" descr="Ð Ð¸Ñ. 3. ÐÐ¸Ð½Ð¸Ð¼Ð°Ð»ÑÐ½ÑÐµ ÑÑÐ¾Ð²Ð½Ð¸ ÑÐ¸Ð³Ð½Ð°Ð»Ð¾Ð² Ð² Ð»Ð¸Ð½Ð¸Ð¸ RS-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69954"/>
            <a:ext cx="5715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u="sng" dirty="0" smtClean="0"/>
              <a:t>Полудуплексный  </a:t>
            </a:r>
            <a:r>
              <a:rPr lang="ru-RU" sz="2000" u="sng" dirty="0"/>
              <a:t>режим с применением одной витой пары 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Дуплексном </a:t>
            </a:r>
            <a:r>
              <a:rPr lang="ru-RU" sz="2000" b="1" dirty="0"/>
              <a:t>режиме с одновременными передачей и приемом данных, с использованием двух витых пар (четыре провода). 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RS-485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использования нескольких ведущих устройств на общей шине (многоточечная сеть), 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ru-RU" sz="1800" u="sng" dirty="0"/>
              <a:t>В один момент времени активным может быть только один передатчик.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максимальное </a:t>
            </a:r>
            <a:r>
              <a:rPr lang="ru-RU" sz="2000" i="1" dirty="0"/>
              <a:t>число ведущих/ведомых  на шине до 32 (в дуплексном режиме).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В некоторых микросхемах поддержка до 256 устройств на шине</a:t>
            </a:r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2" descr="Ð Ð¸Ñ. 2. ÐÐ½Ð¾Ð³Ð¾ÑÐ¾ÑÐµÑÐ½Ð°Ñ Ð¿Ð¾Ð»ÑÐ´ÑÐ¿Ð»ÐµÐºÑÐ½Ð°Ñ Ð¿ÑÐ¸ÐµÐ¼Ð¾Ð¿ÐµÑÐµÐ´Ð°ÑÑÐ°Ñ ÑÐ¸ÑÑÐµÐ¼Ð°, Ð¸ÑÐ¿Ð¾Ð»ÑÐ·ÑÐµÐ¼Ð°Ñ Ð² Ð¿ÑÐ¾Ð¼ÑÑÐ»ÐµÐ½Ð½ÑÑ Ð¿ÑÐ¸Ð»Ð¾Ð¶ÐµÐ½Ð¸Ñ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93647"/>
            <a:ext cx="4646711" cy="26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ÐÐ°Ð±ÐµÐ»Ñ RS232: DB9 Female, 2.8 Ð¼ÐµÑÑÐ°, TxD 2, Ñ Ð¿Ð¾Ð´ÐºÐ»ÑÑÐµÐ½Ð¸ÐµÐ¼ EAS CBA-R04-S09FA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3" y="4066045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Стандарт RS-485 не определяет конкретный тип разъема, но часто это </a:t>
            </a:r>
            <a:r>
              <a:rPr lang="ru-RU" sz="2000" i="1" dirty="0" err="1"/>
              <a:t>клеммная</a:t>
            </a:r>
            <a:r>
              <a:rPr lang="ru-RU" sz="2000" i="1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000" i="1" dirty="0" err="1"/>
              <a:t>Распиновка</a:t>
            </a:r>
            <a:r>
              <a:rPr lang="ru-RU" sz="2000" i="1" dirty="0"/>
              <a:t> разъема RS-485 зависит от производителя устройства и указывается в документации на него.</a:t>
            </a:r>
          </a:p>
          <a:p>
            <a:pPr>
              <a:spcBef>
                <a:spcPts val="60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 descr="https://ipc2u.ru/upload/medialibrary/20b/im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2234187"/>
            <a:ext cx="6819312" cy="191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pc2u.ru/upload/medialibrary/a39/im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4221088"/>
            <a:ext cx="6719510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9" y="3193437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Подключение </a:t>
            </a:r>
            <a:br>
              <a:rPr lang="ru-RU" dirty="0" smtClean="0"/>
            </a:br>
            <a:r>
              <a:rPr lang="ru-RU" dirty="0" smtClean="0"/>
              <a:t>с 2мя контактами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1705" y="5089515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Подключение </a:t>
            </a:r>
            <a:br>
              <a:rPr lang="ru-RU" dirty="0" smtClean="0"/>
            </a:br>
            <a:r>
              <a:rPr lang="ru-RU" dirty="0" smtClean="0"/>
              <a:t>с 4мя контактами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625136" cy="864096"/>
          </a:xfrm>
        </p:spPr>
        <p:txBody>
          <a:bodyPr>
            <a:noAutofit/>
          </a:bodyPr>
          <a:lstStyle/>
          <a:p>
            <a:pPr marL="38100">
              <a:spcAft>
                <a:spcPts val="0"/>
              </a:spcAft>
            </a:pPr>
            <a:r>
              <a:rPr lang="en-US" sz="3000" b="1" dirty="0" smtClean="0">
                <a:latin typeface="+mn-lt"/>
              </a:rPr>
              <a:t>USART. </a:t>
            </a:r>
            <a:r>
              <a:rPr lang="en-US" sz="3000" b="1" dirty="0" err="1" smtClean="0">
                <a:latin typeface="+mn-lt"/>
              </a:rPr>
              <a:t>ComPort</a:t>
            </a:r>
            <a:r>
              <a:rPr lang="en-US" sz="3000" b="1" dirty="0" smtClean="0">
                <a:latin typeface="+mn-lt"/>
              </a:rPr>
              <a:t>. </a:t>
            </a:r>
            <a:br>
              <a:rPr lang="en-US" sz="3000" b="1" dirty="0" smtClean="0">
                <a:latin typeface="+mn-lt"/>
              </a:rPr>
            </a:b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Сравнение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интерфейсов RS-232,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RS-422</a:t>
            </a:r>
            <a:r>
              <a:rPr lang="en-US" sz="3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и</a:t>
            </a:r>
            <a:r>
              <a:rPr lang="en-US" sz="3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RS-485</a:t>
            </a:r>
            <a:endParaRPr lang="ru-RU" sz="3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21689"/>
              </p:ext>
            </p:extLst>
          </p:nvPr>
        </p:nvGraphicFramePr>
        <p:xfrm>
          <a:off x="307975" y="1052736"/>
          <a:ext cx="8512500" cy="5505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Параметр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RS-232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RS‑422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RS‑485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Способ передачи сигнала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Однофазный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>
                          <a:effectLst/>
                        </a:rPr>
                        <a:t>Дифференциальный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 err="1" smtClean="0">
                          <a:effectLst/>
                        </a:rPr>
                        <a:t>Дифф-льный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Максимальное количество приемников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32 (256)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длина кабеля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 м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1200 м</a:t>
                      </a:r>
                      <a:endParaRPr lang="ru-RU" sz="1800" b="1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1200 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скорость передачи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115 </a:t>
                      </a:r>
                      <a:r>
                        <a:rPr lang="ru-RU" sz="1800" dirty="0">
                          <a:effectLst/>
                        </a:rPr>
                        <a:t>кбит/с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 Мбит/с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10 (40) Мбит/с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Синфазное напряжение на выходе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 25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-0,25...+6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-7...+12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Напряжение в линии под нагрузкой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±5... ±15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±1,5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Импеданс нагрузки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54 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Ток утечки в "третьем" состоянии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±100 мкА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571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Допустимый диапазон сигналов на входе приемника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±15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±10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-7...+12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Чувствительность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±3В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±200 мВ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±200 мВ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Входное сопротивление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 кОм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433" name="Picture 1" descr="http://www.bookasutp.ru/Chapter2.files/image0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25575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Программные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Бинарный – без протокола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ASCII – </a:t>
            </a:r>
            <a:r>
              <a:rPr lang="ru-RU" sz="2200" dirty="0" smtClean="0"/>
              <a:t>передача 7-ми битных символов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NMEA - </a:t>
            </a:r>
            <a:r>
              <a:rPr lang="ru-RU" sz="2200" dirty="0"/>
              <a:t> протокол связи </a:t>
            </a:r>
            <a:r>
              <a:rPr lang="ru-RU" sz="2200" dirty="0" smtClean="0"/>
              <a:t>навигационного</a:t>
            </a:r>
            <a:r>
              <a:rPr lang="en-US" sz="2200" dirty="0"/>
              <a:t> </a:t>
            </a:r>
            <a:r>
              <a:rPr lang="en-US" sz="2200" dirty="0" smtClean="0"/>
              <a:t>( </a:t>
            </a:r>
            <a:r>
              <a:rPr lang="ru-RU" sz="2200" dirty="0" smtClean="0"/>
              <a:t>также морского) оборудования </a:t>
            </a:r>
            <a:r>
              <a:rPr lang="ru-RU" sz="2200" dirty="0"/>
              <a:t>между </a:t>
            </a:r>
            <a:r>
              <a:rPr lang="ru-RU" sz="2200" dirty="0" smtClean="0"/>
              <a:t>собой (напр. </a:t>
            </a:r>
            <a:r>
              <a:rPr lang="en-US" sz="2200" dirty="0" smtClean="0"/>
              <a:t>GPS)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$ </a:t>
            </a:r>
            <a:r>
              <a:rPr lang="ru-RU" sz="2000" dirty="0" smtClean="0"/>
              <a:t>ист. И формат сообщения, данные,</a:t>
            </a:r>
            <a:r>
              <a:rPr lang="en-US" sz="2000" dirty="0" smtClean="0"/>
              <a:t>CRC</a:t>
            </a:r>
            <a:r>
              <a:rPr lang="ru-RU" sz="2000" dirty="0" smtClean="0"/>
              <a:t>, окончание сообщения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Modbus – </a:t>
            </a:r>
            <a:r>
              <a:rPr lang="ru-RU" sz="2200" dirty="0" smtClean="0"/>
              <a:t>протокол связи устройств по принципу ведущий/ведомый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RTU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ASCII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TCP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Адрес, код команды, биты данных, </a:t>
            </a:r>
            <a:r>
              <a:rPr lang="en-US" sz="2000" dirty="0" smtClean="0"/>
              <a:t>CRC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25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 промышленных шин </a:t>
            </a:r>
            <a:r>
              <a:rPr lang="en-US" dirty="0" smtClean="0"/>
              <a:t>(CAN, SPI, I2C, SD-12)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</a:t>
            </a:r>
            <a:r>
              <a:rPr lang="ru-RU" b="1" dirty="0" smtClean="0"/>
              <a:t>Промышленные </a:t>
            </a:r>
            <a:r>
              <a:rPr lang="ru-RU" b="1" dirty="0" smtClean="0"/>
              <a:t>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Используются для </a:t>
            </a:r>
            <a:r>
              <a:rPr lang="ru-RU" sz="2200" dirty="0"/>
              <a:t>передачи данных между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Телекоммуникационным оборудованием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Промышленными компьютерами и </a:t>
            </a:r>
            <a:r>
              <a:rPr lang="ru-RU" sz="2200" dirty="0" err="1" smtClean="0"/>
              <a:t>микроЭВМ</a:t>
            </a:r>
            <a:r>
              <a:rPr lang="ru-RU" sz="2200" dirty="0" smtClean="0"/>
              <a:t>, в том числе микроконтроллерами,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исполнительными </a:t>
            </a:r>
            <a:r>
              <a:rPr lang="ru-RU" sz="2200" dirty="0"/>
              <a:t>механизмами (ИМ</a:t>
            </a:r>
            <a:r>
              <a:rPr lang="ru-RU" sz="2200" dirty="0" smtClean="0"/>
              <a:t>);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Системами сбора и хранения данных,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Датчиками (системами первичного сбора информации)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Бытовыми приборами</a:t>
            </a:r>
            <a:r>
              <a:rPr lang="ru-RU" sz="2200" dirty="0" smtClean="0"/>
              <a:t>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4771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CAN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88632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CAN </a:t>
            </a:r>
            <a:r>
              <a:rPr lang="ru-RU" sz="2000" i="1" dirty="0" smtClean="0"/>
              <a:t>Промышленная сеть реального времени с общей средой передачи данных.</a:t>
            </a:r>
            <a:endParaRPr lang="en-US" sz="2000" i="1" dirty="0" smtClean="0"/>
          </a:p>
          <a:p>
            <a:r>
              <a:rPr lang="ru-RU" sz="2000" b="1" dirty="0" smtClean="0"/>
              <a:t>все узлы сети одновременно принимают сигналы передаваемые по шине. </a:t>
            </a:r>
            <a:endParaRPr lang="en-US" sz="2000" b="1" dirty="0" smtClean="0"/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аппаратная фильтрация сообщений при помощи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контроллеров.</a:t>
            </a:r>
          </a:p>
          <a:p>
            <a:r>
              <a:rPr lang="ru-RU" sz="2000" u="sng" dirty="0" smtClean="0"/>
              <a:t>Физический (канальный) и программный уровни передачи данных.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31077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558924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в качестве среды передачи двухпроводная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дифференциальная </a:t>
            </a:r>
            <a:r>
              <a:rPr lang="ru-RU" i="1" dirty="0"/>
              <a:t>линия с импедансом (терминаторы)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120 </a:t>
            </a:r>
            <a:r>
              <a:rPr lang="ru-RU" i="1" dirty="0"/>
              <a:t>Ом .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5448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r>
              <a:rPr lang="ru-RU" sz="2200" i="1" dirty="0"/>
              <a:t> SPI означает «</a:t>
            </a:r>
            <a:r>
              <a:rPr lang="ru-RU" sz="2200" i="1" dirty="0" err="1"/>
              <a:t>Serial</a:t>
            </a:r>
            <a:r>
              <a:rPr lang="ru-RU" sz="2200" i="1" dirty="0"/>
              <a:t> </a:t>
            </a:r>
            <a:r>
              <a:rPr lang="ru-RU" sz="2200" i="1" dirty="0" err="1"/>
              <a:t>Peripheral</a:t>
            </a:r>
            <a:r>
              <a:rPr lang="ru-RU" sz="2200" i="1" dirty="0"/>
              <a:t> </a:t>
            </a:r>
            <a:r>
              <a:rPr lang="ru-RU" sz="2200" i="1" dirty="0" err="1"/>
              <a:t>Interface</a:t>
            </a:r>
            <a:r>
              <a:rPr lang="ru-RU" sz="2200" i="1" dirty="0"/>
              <a:t>» </a:t>
            </a:r>
            <a:r>
              <a:rPr lang="en-US" sz="2200" i="1" dirty="0" smtClean="0"/>
              <a:t>- </a:t>
            </a:r>
            <a:r>
              <a:rPr lang="ru-RU" sz="2200" i="1" dirty="0" smtClean="0"/>
              <a:t>«</a:t>
            </a:r>
            <a:r>
              <a:rPr lang="ru-RU" sz="2200" i="1" dirty="0"/>
              <a:t>последовательный </a:t>
            </a:r>
            <a:r>
              <a:rPr lang="ru-RU" sz="2200" i="1" dirty="0" smtClean="0"/>
              <a:t>периферийный </a:t>
            </a:r>
            <a:r>
              <a:rPr lang="ru-RU" sz="2200" i="1" dirty="0"/>
              <a:t>интерфейс</a:t>
            </a:r>
            <a:r>
              <a:rPr lang="ru-RU" sz="2200" i="1" dirty="0" smtClean="0"/>
              <a:t>»</a:t>
            </a:r>
            <a:r>
              <a:rPr lang="en-US" sz="2200" i="1" dirty="0" smtClean="0"/>
              <a:t> </a:t>
            </a:r>
            <a:r>
              <a:rPr lang="ru-RU" sz="2200" i="1" dirty="0"/>
              <a:t>синхронная четырёхпроводная </a:t>
            </a:r>
            <a:r>
              <a:rPr lang="ru-RU" sz="2200" i="1" dirty="0" smtClean="0"/>
              <a:t>шина</a:t>
            </a:r>
            <a:endParaRPr lang="en-US" sz="2200" i="1" dirty="0"/>
          </a:p>
          <a:p>
            <a:r>
              <a:rPr lang="ru-RU" sz="2000" b="1" dirty="0"/>
              <a:t>используется </a:t>
            </a:r>
            <a:r>
              <a:rPr lang="ru-RU" sz="2000" b="1" dirty="0" smtClean="0"/>
              <a:t>конфигураци</a:t>
            </a:r>
            <a:r>
              <a:rPr lang="ru-RU" sz="2000" b="1" dirty="0"/>
              <a:t>я</a:t>
            </a:r>
            <a:r>
              <a:rPr lang="ru-RU" sz="2000" b="1" dirty="0" smtClean="0"/>
              <a:t> </a:t>
            </a:r>
            <a:r>
              <a:rPr lang="ru-RU" sz="2000" b="1" dirty="0"/>
              <a:t>ведущий/ведомый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Ведущий </a:t>
            </a:r>
            <a:r>
              <a:rPr lang="ru-RU" sz="2000" dirty="0"/>
              <a:t>может генерировать импульсы синхронизации. 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схеме </a:t>
            </a:r>
            <a:r>
              <a:rPr lang="ru-RU" sz="2000" dirty="0" smtClean="0"/>
              <a:t>всегда </a:t>
            </a:r>
            <a:r>
              <a:rPr lang="ru-RU" sz="2000" dirty="0"/>
              <a:t>только один </a:t>
            </a:r>
            <a:r>
              <a:rPr lang="ru-RU" sz="2000" dirty="0" smtClean="0"/>
              <a:t>ведущий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Шина SPI обеспечивает полнодуплексную синхронную связь между ведущим и ведомым </a:t>
            </a:r>
            <a:r>
              <a:rPr lang="ru-RU" sz="2000" dirty="0" smtClean="0"/>
              <a:t>устройствами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895" y="386104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Простое 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pic>
        <p:nvPicPr>
          <p:cNvPr id="12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4" y="3502665"/>
            <a:ext cx="3372009" cy="19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Особенности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6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 smtClean="0"/>
              <a:t>Полно-дуплексный режим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высокая </a:t>
            </a:r>
            <a:r>
              <a:rPr lang="ru-RU" sz="2000" dirty="0"/>
              <a:t>надежность 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Все </a:t>
            </a:r>
            <a:r>
              <a:rPr lang="ru-RU" sz="2000" dirty="0"/>
              <a:t>линии шины SPI являются однонаправленными, 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простое преобразование логических </a:t>
            </a:r>
            <a:r>
              <a:rPr lang="ru-RU" sz="2000" dirty="0"/>
              <a:t>уровней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dirty="0"/>
              <a:t>Быстродействие до 10-ков МГц</a:t>
            </a:r>
            <a:r>
              <a:rPr lang="ru-RU" sz="2000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Простота использования протокола </a:t>
            </a:r>
            <a:r>
              <a:rPr lang="ru-RU" sz="2000" b="1" dirty="0"/>
              <a:t>SPI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Используется </a:t>
            </a:r>
            <a:r>
              <a:rPr lang="ru-RU" sz="2000" b="1" dirty="0"/>
              <a:t>для потоковой передачи </a:t>
            </a:r>
            <a:r>
              <a:rPr lang="ru-RU" sz="2000" b="1" dirty="0" smtClean="0"/>
              <a:t>больших </a:t>
            </a:r>
            <a:r>
              <a:rPr lang="ru-RU" sz="2000" b="1" dirty="0"/>
              <a:t>объемов данных</a:t>
            </a:r>
            <a:r>
              <a:rPr lang="ru-RU" sz="2000" dirty="0"/>
              <a:t> (напр. </a:t>
            </a:r>
            <a:endParaRPr lang="ru-RU" sz="20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аппаратных </a:t>
            </a:r>
            <a:r>
              <a:rPr lang="ru-RU" sz="1800" dirty="0" smtClean="0"/>
              <a:t>драйверах,</a:t>
            </a:r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микросхемах </a:t>
            </a:r>
            <a:r>
              <a:rPr lang="ru-RU" sz="1800" dirty="0"/>
              <a:t>памяти, </a:t>
            </a:r>
            <a:endParaRPr lang="ru-RU" sz="18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ЦАП/АЦП</a:t>
            </a:r>
            <a:r>
              <a:rPr lang="ru-RU" sz="1800" dirty="0"/>
              <a:t>, </a:t>
            </a:r>
            <a:endParaRPr lang="ru-RU" sz="18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дисплеях </a:t>
            </a:r>
            <a:r>
              <a:rPr lang="ru-RU" sz="1800" dirty="0"/>
              <a:t>и </a:t>
            </a:r>
            <a:r>
              <a:rPr lang="ru-RU" sz="1800" dirty="0" err="1"/>
              <a:t>тп</a:t>
            </a:r>
            <a:r>
              <a:rPr lang="ru-RU" sz="1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Шина </a:t>
            </a:r>
            <a:r>
              <a:rPr lang="en-US" sz="2000" b="1" dirty="0" smtClean="0"/>
              <a:t>SPI </a:t>
            </a:r>
            <a:r>
              <a:rPr lang="ru-RU" sz="2000" b="1" dirty="0" smtClean="0"/>
              <a:t>не имеет строгого задокументированного стандарта.</a:t>
            </a:r>
          </a:p>
          <a:p>
            <a:pPr>
              <a:spcBef>
                <a:spcPts val="1200"/>
              </a:spcBef>
            </a:pPr>
            <a:endParaRPr lang="ru-RU" sz="2000" dirty="0" smtClean="0"/>
          </a:p>
          <a:p>
            <a:pPr>
              <a:spcBef>
                <a:spcPts val="1200"/>
              </a:spcBef>
            </a:pPr>
            <a:endParaRPr lang="ru-RU" sz="20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20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.Линии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ru-RU" sz="2200" b="1" dirty="0" smtClean="0"/>
              <a:t>MOSI</a:t>
            </a:r>
            <a:r>
              <a:rPr lang="ru-RU" sz="2200" dirty="0"/>
              <a:t> или </a:t>
            </a:r>
            <a:r>
              <a:rPr lang="ru-RU" sz="2200" b="1" dirty="0"/>
              <a:t>SI</a:t>
            </a:r>
            <a:r>
              <a:rPr lang="ru-RU" sz="2200" dirty="0"/>
              <a:t> — выход ведущего, вход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MasterOutSlaveIn</a:t>
            </a:r>
            <a:r>
              <a:rPr lang="ru-RU" sz="2200" dirty="0"/>
              <a:t>). Служит для передачи данных от ведущего устройства ведомому.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MISO</a:t>
            </a:r>
            <a:r>
              <a:rPr lang="ru-RU" sz="2200" dirty="0"/>
              <a:t> или </a:t>
            </a:r>
            <a:r>
              <a:rPr lang="ru-RU" sz="2200" b="1" dirty="0"/>
              <a:t>SO</a:t>
            </a:r>
            <a:r>
              <a:rPr lang="ru-RU" sz="2200" dirty="0"/>
              <a:t> — вход ведущего, выход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MasterInSlaveOut</a:t>
            </a:r>
            <a:r>
              <a:rPr lang="ru-RU" sz="2200" dirty="0"/>
              <a:t>). Служит для передачи данных от ведомого устройства ведущему.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SCLK</a:t>
            </a:r>
            <a:r>
              <a:rPr lang="ru-RU" sz="2200" dirty="0"/>
              <a:t> или </a:t>
            </a:r>
            <a:r>
              <a:rPr lang="ru-RU" sz="2200" b="1" dirty="0"/>
              <a:t>SCK</a:t>
            </a:r>
            <a:r>
              <a:rPr lang="ru-RU" sz="2200" dirty="0"/>
              <a:t> — последовательный тактовый сигнал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SerialClock</a:t>
            </a:r>
            <a:r>
              <a:rPr lang="ru-RU" sz="2200" dirty="0"/>
              <a:t>). Служит для передачи тактового сигнала для ведомых устройств.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CS</a:t>
            </a:r>
            <a:r>
              <a:rPr lang="ru-RU" sz="2200" dirty="0"/>
              <a:t> или </a:t>
            </a:r>
            <a:r>
              <a:rPr lang="ru-RU" sz="2200" b="1" dirty="0"/>
              <a:t>SS</a:t>
            </a:r>
            <a:r>
              <a:rPr lang="ru-RU" sz="2200" dirty="0"/>
              <a:t> — выбор микросхемы, выбор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Chip</a:t>
            </a:r>
            <a:r>
              <a:rPr lang="ru-RU" sz="2200" i="1" dirty="0" smtClean="0"/>
              <a:t> </a:t>
            </a:r>
            <a:r>
              <a:rPr lang="ru-RU" sz="2200" i="1" dirty="0" err="1"/>
              <a:t>Select</a:t>
            </a:r>
            <a:r>
              <a:rPr lang="ru-RU" sz="2200" i="1" dirty="0"/>
              <a:t>, </a:t>
            </a:r>
            <a:r>
              <a:rPr lang="ru-RU" sz="2200" i="1" dirty="0" err="1"/>
              <a:t>Slave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dirty="0"/>
              <a:t>).</a:t>
            </a:r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29698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50755"/>
            <a:ext cx="3832683" cy="2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4 режима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4176464" cy="59046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0 (</a:t>
            </a:r>
            <a:r>
              <a:rPr lang="en-US" sz="2000" dirty="0"/>
              <a:t>CPOL = 0, CPHA = 0</a:t>
            </a:r>
            <a:r>
              <a:rPr lang="en-US" sz="2000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ru-RU" sz="2000" dirty="0" smtClean="0"/>
              <a:t>Передний фронт нарастающий,</a:t>
            </a:r>
            <a:br>
              <a:rPr lang="ru-RU" sz="2000" dirty="0" smtClean="0"/>
            </a:br>
            <a:r>
              <a:rPr lang="ru-RU" sz="2000" dirty="0" smtClean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1 (</a:t>
            </a:r>
            <a:r>
              <a:rPr lang="en-US" sz="2000" dirty="0"/>
              <a:t>CPOL = 0, CPHA = 1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</a:t>
            </a:r>
            <a:r>
              <a:rPr lang="ru-RU" sz="2000" dirty="0" smtClean="0"/>
              <a:t>заднему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2 (</a:t>
            </a:r>
            <a:r>
              <a:rPr lang="en-US" sz="2000" dirty="0"/>
              <a:t>CPOL = 1, CPHA = 0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3 (</a:t>
            </a:r>
            <a:r>
              <a:rPr lang="en-US" sz="2000" dirty="0"/>
              <a:t>CPOL = 1, CPHA = 1</a:t>
            </a:r>
            <a:r>
              <a:rPr lang="en-US" sz="2000" dirty="0" smtClean="0"/>
              <a:t>).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</a:t>
            </a:r>
            <a:r>
              <a:rPr lang="ru-RU" sz="2000" dirty="0" smtClean="0"/>
              <a:t>заднему фронту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52" name="Picture 4" descr="Ð Ð°Ð·Ð»Ð¸ÑÐ½ÑÐµ ÑÐµÐ¶Ð¸Ð¼Ñ Ð¸Ð½ÑÐµÑÑÐµÐ¹ÑÐ°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0" y="958602"/>
            <a:ext cx="4527176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8747" y="6021288"/>
            <a:ext cx="50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ru-RU" sz="2000" i="1" dirty="0"/>
              <a:t>Требуемый режим работы зависит от используемого периферийного устройства</a:t>
            </a:r>
            <a:r>
              <a:rPr lang="ru-RU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70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Топологии </a:t>
            </a:r>
            <a:endParaRPr lang="ru-RU" sz="3600" b="1" dirty="0"/>
          </a:p>
        </p:txBody>
      </p:sp>
      <p:pic>
        <p:nvPicPr>
          <p:cNvPr id="26628" name="Picture 4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3" y="3755075"/>
            <a:ext cx="5235327" cy="15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3" y="5257633"/>
            <a:ext cx="4875287" cy="14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545982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Каскадное 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07707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Независимое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pic>
        <p:nvPicPr>
          <p:cNvPr id="31746" name="Picture 2" descr="Ð Ð¸Ñ. 7. Ð Ð°Ð´Ð¸Ð°Ð»ÑÐ½Ð°Ñ ÑÑÑÑÐºÑÑÑÐ° ÑÐ²ÑÐ·Ð¸  Ñ Ð½ÐµÑÐºÐ¾Ð»ÑÐºÐ¸Ð¼Ð¸ Ð²ÐµÐ´Ð¾Ð¼ÑÐ¼Ð¸ ÑÐµÑÐµÐ·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275"/>
            <a:ext cx="33147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744591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Радиальное подключение</a:t>
            </a:r>
            <a:endParaRPr lang="ru-RU" dirty="0"/>
          </a:p>
        </p:txBody>
      </p:sp>
      <p:pic>
        <p:nvPicPr>
          <p:cNvPr id="31748" name="Picture 4" descr="Ð Ð¸Ñ. 8. ÐÐ¾Ð»ÑÑÐµÐ²Ð°Ñ ÑÐ¾Ð¿Ð¾Ð»Ð¾Ð³Ð¸Ñ ÑÐ²ÑÐ·Ð¸ ÑÐµÑÐµÐ· S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13" y="1089013"/>
            <a:ext cx="3118811" cy="25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1340" y="77894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Кольцевое подключение</a:t>
            </a:r>
            <a:endParaRPr lang="ru-RU" dirty="0"/>
          </a:p>
        </p:txBody>
      </p:sp>
      <p:pic>
        <p:nvPicPr>
          <p:cNvPr id="13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8" y="1894918"/>
            <a:ext cx="1840313" cy="10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94393" y="1248587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Прямое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easyelectronics.ru/img/starters/IIC/i2c-s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85274"/>
            <a:ext cx="2373504" cy="18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836712"/>
            <a:ext cx="8656513" cy="5217443"/>
          </a:xfrm>
        </p:spPr>
        <p:txBody>
          <a:bodyPr>
            <a:normAutofit/>
          </a:bodyPr>
          <a:lstStyle/>
          <a:p>
            <a:pPr marL="161925" indent="-161925"/>
            <a:r>
              <a:rPr lang="en-US" sz="2000" dirty="0" smtClean="0"/>
              <a:t>I2C (IIC</a:t>
            </a:r>
            <a:r>
              <a:rPr lang="ru-RU" sz="2000" dirty="0"/>
              <a:t>,</a:t>
            </a:r>
            <a:r>
              <a:rPr lang="ru-RU" sz="2000" dirty="0" smtClean="0"/>
              <a:t> </a:t>
            </a:r>
            <a:r>
              <a:rPr lang="en-US" sz="2000" dirty="0"/>
              <a:t>Inter-Integrated Circuit.</a:t>
            </a:r>
            <a:r>
              <a:rPr lang="en-US" sz="2000" dirty="0" smtClean="0"/>
              <a:t>) - </a:t>
            </a:r>
            <a:r>
              <a:rPr lang="ru-RU" sz="2000" dirty="0" smtClean="0"/>
              <a:t>Разработан </a:t>
            </a:r>
            <a:r>
              <a:rPr lang="ru-RU" sz="2000" dirty="0"/>
              <a:t>в </a:t>
            </a:r>
            <a:r>
              <a:rPr lang="ru-RU" sz="2000" dirty="0" smtClean="0"/>
              <a:t>компании</a:t>
            </a:r>
            <a:r>
              <a:rPr lang="ru-RU" sz="2000" dirty="0"/>
              <a:t> </a:t>
            </a:r>
            <a:r>
              <a:rPr lang="en-US" sz="2000" b="1" dirty="0" smtClean="0"/>
              <a:t>Philips</a:t>
            </a:r>
            <a:r>
              <a:rPr lang="ru-RU" sz="2000" dirty="0" smtClean="0"/>
              <a:t>, в </a:t>
            </a:r>
            <a:r>
              <a:rPr lang="en-US" sz="2000" dirty="0" smtClean="0"/>
              <a:t>Atmel </a:t>
            </a:r>
            <a:r>
              <a:rPr lang="en-US" sz="2000" b="1" dirty="0" smtClean="0"/>
              <a:t>TWI</a:t>
            </a:r>
          </a:p>
          <a:p>
            <a:r>
              <a:rPr lang="ru-RU" sz="2000" dirty="0" smtClean="0"/>
              <a:t>Два провода—данных </a:t>
            </a:r>
            <a:r>
              <a:rPr lang="ru-RU" sz="2000" dirty="0"/>
              <a:t>и </a:t>
            </a:r>
            <a:r>
              <a:rPr lang="ru-RU" sz="2000" dirty="0" smtClean="0"/>
              <a:t>тактов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Устройства:</a:t>
            </a:r>
          </a:p>
          <a:p>
            <a:pPr lvl="1"/>
            <a:r>
              <a:rPr lang="ru-RU" sz="2000" dirty="0"/>
              <a:t> </a:t>
            </a:r>
            <a:r>
              <a:rPr lang="ru-RU" sz="2000" b="1" dirty="0"/>
              <a:t>ведущий</a:t>
            </a:r>
            <a:r>
              <a:rPr lang="ru-RU" sz="2000" dirty="0"/>
              <a:t>(</a:t>
            </a:r>
            <a:r>
              <a:rPr lang="ru-RU" sz="2000" dirty="0" err="1"/>
              <a:t>master</a:t>
            </a:r>
            <a:r>
              <a:rPr lang="ru-RU" sz="2000" dirty="0"/>
              <a:t>)  </a:t>
            </a:r>
            <a:r>
              <a:rPr lang="ru-RU" sz="2000" dirty="0" smtClean="0"/>
              <a:t>- задает такты </a:t>
            </a:r>
          </a:p>
          <a:p>
            <a:pPr lvl="1"/>
            <a:r>
              <a:rPr lang="ru-RU" sz="2000" b="1" dirty="0" smtClean="0"/>
              <a:t>ведомый</a:t>
            </a:r>
            <a:r>
              <a:rPr lang="ru-RU" sz="2000" dirty="0"/>
              <a:t> (</a:t>
            </a:r>
            <a:r>
              <a:rPr lang="ru-RU" sz="2000" dirty="0" err="1"/>
              <a:t>slave</a:t>
            </a:r>
            <a:r>
              <a:rPr lang="ru-RU" sz="2000" dirty="0"/>
              <a:t>), </a:t>
            </a:r>
            <a:endParaRPr lang="ru-RU" sz="2000" dirty="0" smtClean="0"/>
          </a:p>
          <a:p>
            <a:r>
              <a:rPr lang="ru-RU" sz="2000" dirty="0"/>
              <a:t> на </a:t>
            </a:r>
            <a:r>
              <a:rPr lang="ru-RU" sz="2000" dirty="0" smtClean="0"/>
              <a:t>одной </a:t>
            </a:r>
            <a:r>
              <a:rPr lang="ru-RU" sz="2000" dirty="0" err="1"/>
              <a:t>двупроводной</a:t>
            </a:r>
            <a:r>
              <a:rPr lang="ru-RU" sz="2000" dirty="0"/>
              <a:t> шине может быть </a:t>
            </a:r>
            <a:r>
              <a:rPr lang="ru-RU" sz="2000" b="1" dirty="0"/>
              <a:t>до 127 </a:t>
            </a:r>
            <a:r>
              <a:rPr lang="ru-RU" sz="2000" b="1" dirty="0" smtClean="0"/>
              <a:t>устройств – выступающих ведущими и ведомыми </a:t>
            </a:r>
            <a:r>
              <a:rPr lang="ru-RU" sz="2000" dirty="0" smtClean="0"/>
              <a:t>(1024 в некоторых случаях)</a:t>
            </a:r>
          </a:p>
          <a:p>
            <a:r>
              <a:rPr lang="ru-RU" sz="2000" b="1" dirty="0" smtClean="0"/>
              <a:t>Линия </a:t>
            </a:r>
            <a:r>
              <a:rPr lang="en-US" sz="2000" b="1" dirty="0" smtClean="0"/>
              <a:t>SDA – </a:t>
            </a:r>
            <a:r>
              <a:rPr lang="ru-RU" sz="2000" dirty="0" smtClean="0"/>
              <a:t>для передачи данных</a:t>
            </a:r>
          </a:p>
          <a:p>
            <a:r>
              <a:rPr lang="ru-RU" sz="2000" b="1" dirty="0" smtClean="0"/>
              <a:t>Линия </a:t>
            </a:r>
            <a:r>
              <a:rPr lang="en-US" sz="2000" b="1" dirty="0" smtClean="0"/>
              <a:t>SCL – </a:t>
            </a:r>
            <a:r>
              <a:rPr lang="ru-RU" sz="2000" dirty="0" smtClean="0"/>
              <a:t>для передачи тактовых сигналов</a:t>
            </a:r>
          </a:p>
          <a:p>
            <a:r>
              <a:rPr lang="ru-RU" sz="2000" dirty="0" smtClean="0"/>
              <a:t>Скорость работы 100 </a:t>
            </a:r>
            <a:r>
              <a:rPr lang="ru-RU" sz="2000" dirty="0" err="1" smtClean="0"/>
              <a:t>кБит</a:t>
            </a:r>
            <a:r>
              <a:rPr lang="ru-RU" sz="2000" dirty="0" smtClean="0"/>
              <a:t> (400 </a:t>
            </a:r>
            <a:r>
              <a:rPr lang="ru-RU" sz="2000" dirty="0" err="1" smtClean="0"/>
              <a:t>кБит</a:t>
            </a:r>
            <a:r>
              <a:rPr lang="ru-RU" sz="2000" dirty="0" smtClean="0"/>
              <a:t> в некоторых случаях)</a:t>
            </a:r>
            <a:endParaRPr lang="en-US" sz="2000" dirty="0" smtClean="0"/>
          </a:p>
          <a:p>
            <a:r>
              <a:rPr lang="ru-RU" sz="2000" dirty="0" smtClean="0"/>
              <a:t>Используется в бытовой технике, телекоммуникационном оборудовании, и т.д.</a:t>
            </a:r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57192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С. </a:t>
            </a:r>
            <a:r>
              <a:rPr lang="ru-RU" sz="3600" b="1" dirty="0" err="1" smtClean="0"/>
              <a:t>Мультимастерный</a:t>
            </a:r>
            <a:r>
              <a:rPr lang="ru-RU" sz="3600" b="1" dirty="0" smtClean="0"/>
              <a:t> режим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28" y="719968"/>
            <a:ext cx="8435280" cy="52174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100" dirty="0"/>
              <a:t>Возможность </a:t>
            </a:r>
            <a:r>
              <a:rPr lang="ru-RU" sz="2100" dirty="0" err="1"/>
              <a:t>мультимастерной</a:t>
            </a:r>
            <a:r>
              <a:rPr lang="ru-RU" sz="2100" dirty="0"/>
              <a:t> работы - к шине подключено несколько ведущих микросхем.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устройство распознается по </a:t>
            </a:r>
            <a:r>
              <a:rPr lang="ru-RU" sz="2100" dirty="0" smtClean="0"/>
              <a:t>адресу </a:t>
            </a:r>
            <a:r>
              <a:rPr lang="ru-RU" sz="2100" dirty="0"/>
              <a:t>и может работать как передатчик или приёмник, в зависимости от </a:t>
            </a:r>
            <a:r>
              <a:rPr lang="ru-RU" sz="2100" dirty="0" smtClean="0"/>
              <a:t>назначения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Ведущий - </a:t>
            </a:r>
            <a:r>
              <a:rPr lang="ru-RU" sz="2100" dirty="0" smtClean="0"/>
              <a:t>устройство</a:t>
            </a:r>
            <a:r>
              <a:rPr lang="ru-RU" sz="2100" dirty="0"/>
              <a:t>, которое инициирует передачу данных и вырабатывает сигналы синхронизации. </a:t>
            </a:r>
            <a:endParaRPr lang="ru-RU" sz="21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любое </a:t>
            </a:r>
            <a:r>
              <a:rPr lang="ru-RU" sz="2100" dirty="0"/>
              <a:t>адресуемое устройство считается ведомым по отношению к ведущему</a:t>
            </a:r>
            <a:r>
              <a:rPr lang="ru-RU" sz="2100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sz="2100" b="1" dirty="0"/>
              <a:t>Каждое устройство имеет свой адрес (первый байт после старта -  7 бит сам адрес и 8-й бит – направление передачи </a:t>
            </a:r>
            <a:r>
              <a:rPr lang="en-US" sz="2100" b="1" dirty="0"/>
              <a:t>(</a:t>
            </a:r>
            <a:r>
              <a:rPr lang="en-US" sz="2100" b="1" dirty="0" err="1"/>
              <a:t>Tx</a:t>
            </a:r>
            <a:r>
              <a:rPr lang="en-US" sz="2100" b="1" dirty="0"/>
              <a:t> </a:t>
            </a:r>
            <a:r>
              <a:rPr lang="ru-RU" sz="2100" b="1" dirty="0"/>
              <a:t>или </a:t>
            </a:r>
            <a:r>
              <a:rPr lang="en-US" sz="2100" b="1" dirty="0"/>
              <a:t>Rx)</a:t>
            </a:r>
            <a:r>
              <a:rPr lang="ru-RU" sz="2100" b="1" dirty="0"/>
              <a:t>.</a:t>
            </a:r>
            <a:endParaRPr lang="en-US" sz="2100" b="1" dirty="0"/>
          </a:p>
          <a:p>
            <a:pPr lvl="2">
              <a:spcBef>
                <a:spcPts val="1200"/>
              </a:spcBef>
            </a:pPr>
            <a:endParaRPr lang="ru-RU" sz="2100" dirty="0" smtClean="0"/>
          </a:p>
          <a:p>
            <a:endParaRPr lang="ru-RU" sz="2000" b="1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 descr="http://itt-ltd.com/reference/i2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816064"/>
            <a:ext cx="5871943" cy="18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С. Синхронизация устройств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I2C-устройства </a:t>
            </a:r>
            <a:r>
              <a:rPr lang="ru-RU" sz="2200" b="1" dirty="0"/>
              <a:t>подключаются к шине по правилу монтажного И. </a:t>
            </a:r>
            <a:endParaRPr lang="ru-RU" sz="2200" b="1" dirty="0" smtClean="0"/>
          </a:p>
          <a:p>
            <a:pPr lvl="1"/>
            <a:r>
              <a:rPr lang="ru-RU" sz="2000" dirty="0" smtClean="0"/>
              <a:t>В </a:t>
            </a:r>
            <a:r>
              <a:rPr lang="ru-RU" sz="2000" dirty="0"/>
              <a:t>исходном состоянии оба сигнала SDA и SCL находятся в высоком состоянии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i="1" dirty="0"/>
              <a:t>состояние СТАРТ - </a:t>
            </a:r>
            <a:r>
              <a:rPr lang="ru-RU" sz="2000" i="1" dirty="0" smtClean="0"/>
              <a:t> </a:t>
            </a:r>
            <a:r>
              <a:rPr lang="ru-RU" sz="2000" i="1" dirty="0"/>
              <a:t>переход сигнала линии SDA из ВЫСОКОГО </a:t>
            </a:r>
            <a:r>
              <a:rPr lang="ru-RU" sz="2000" i="1" dirty="0" smtClean="0"/>
              <a:t>состояния </a:t>
            </a:r>
            <a:r>
              <a:rPr lang="ru-RU" sz="2000" i="1" dirty="0"/>
              <a:t>в </a:t>
            </a:r>
            <a:r>
              <a:rPr lang="ru-RU" sz="2000" i="1" dirty="0" smtClean="0"/>
              <a:t>НИЗКОЕ </a:t>
            </a:r>
            <a:r>
              <a:rPr lang="ru-RU" sz="2000" i="1" dirty="0"/>
              <a:t>при ВЫСОКОМ уровне на линии SCL </a:t>
            </a:r>
            <a:endParaRPr lang="ru-RU" sz="2000" i="1" dirty="0" smtClean="0"/>
          </a:p>
          <a:p>
            <a:pPr lvl="2"/>
            <a:r>
              <a:rPr lang="ru-RU" sz="2000" i="1" dirty="0" smtClean="0"/>
              <a:t>формируется ведущим устройством.</a:t>
            </a:r>
          </a:p>
          <a:p>
            <a:pPr lvl="1"/>
            <a:r>
              <a:rPr lang="ru-RU" sz="2000" u="sng" dirty="0"/>
              <a:t>состояние СТОП - переход </a:t>
            </a:r>
            <a:r>
              <a:rPr lang="ru-RU" sz="2000" u="sng" dirty="0" smtClean="0"/>
              <a:t>линии </a:t>
            </a:r>
            <a:r>
              <a:rPr lang="ru-RU" sz="2000" u="sng" dirty="0"/>
              <a:t>SDA из низкого состояния в ВЫСОКОЕ при ВЫСОКОМ состоянии линии SCL</a:t>
            </a:r>
            <a:r>
              <a:rPr lang="ru-RU" sz="2000" u="sng" dirty="0" smtClean="0"/>
              <a:t>.</a:t>
            </a:r>
          </a:p>
          <a:p>
            <a:pPr lvl="2"/>
            <a:r>
              <a:rPr lang="ru-RU" sz="2000" u="sng" dirty="0"/>
              <a:t>формируется ведущим устройством.</a:t>
            </a:r>
          </a:p>
          <a:p>
            <a:pPr lvl="1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ведущее устройство генерирует свой синхросигнал.</a:t>
            </a:r>
          </a:p>
          <a:p>
            <a:pPr lvl="1"/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Ð Ð¸ÑÑÐ½Ð¾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5" y="4690798"/>
            <a:ext cx="7143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I2S</a:t>
            </a:r>
            <a:r>
              <a:rPr lang="ru-RU" sz="3600" b="1" dirty="0" smtClean="0"/>
              <a:t>. Сравнение с </a:t>
            </a:r>
            <a:r>
              <a:rPr lang="en-US" sz="3600" b="1" dirty="0" smtClean="0"/>
              <a:t>SPI</a:t>
            </a:r>
            <a:endParaRPr lang="ru-RU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0322"/>
              </p:ext>
            </p:extLst>
          </p:nvPr>
        </p:nvGraphicFramePr>
        <p:xfrm>
          <a:off x="251520" y="1052736"/>
          <a:ext cx="8496943" cy="4869532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>
                          <a:effectLst/>
                          <a:latin typeface="+mj-lt"/>
                        </a:rPr>
                        <a:t>I2C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простота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протокола передачи на физическом уровне </a:t>
                      </a:r>
                      <a:endParaRPr lang="ru-RU" sz="1800" dirty="0" smtClean="0">
                        <a:effectLst/>
                        <a:latin typeface="Arial"/>
                      </a:endParaRPr>
                    </a:p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Быстродействие выше чем</a:t>
                      </a:r>
                      <a:r>
                        <a:rPr lang="ru-RU" sz="1800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aseline="0" dirty="0" smtClean="0">
                          <a:effectLst/>
                          <a:latin typeface="Arial"/>
                        </a:rPr>
                        <a:t>I2C</a:t>
                      </a:r>
                      <a:endParaRPr lang="ru-RU" sz="1800" dirty="0" smtClean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двухпроводная,</a:t>
                      </a:r>
                    </a:p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независимо от количества подключенной к ней микросхем.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Все линии шины SPI являются однонаправленными, что существенно упрощает решение задачи преобразования уровней и гальванической изоляции микросхем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Возможность </a:t>
                      </a:r>
                      <a:r>
                        <a:rPr lang="ru-RU" sz="1800" dirty="0" err="1">
                          <a:effectLst/>
                          <a:latin typeface="Arial"/>
                        </a:rPr>
                        <a:t>мультимастерной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работы.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/>
                        </a:rPr>
                        <a:t>Простота программной реализации протокола SPI.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Протокол I2C является более стандартизованным, поэтому,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более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защищен от проблем несовместимости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выбранных устройств.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Разрабатываются </a:t>
            </a:r>
            <a:r>
              <a:rPr lang="ru-RU" sz="2200" dirty="0"/>
              <a:t>с учетом особенностей производства и технических систем,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промышленные помехи,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большие расстояния передачи данных,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надежное соединение,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быстродействие,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простота интеграции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Возможность создания широких (больших) сетей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гибкость.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21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Промышленные интерфейсы. </a:t>
            </a:r>
            <a:r>
              <a:rPr lang="en-US" sz="3200" dirty="0" smtClean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sz="2200" b="1" dirty="0"/>
              <a:t>SDI-12</a:t>
            </a:r>
            <a:r>
              <a:rPr lang="en-US" sz="2200" dirty="0"/>
              <a:t> (Serial Digital Interface at 1200 baud) </a:t>
            </a:r>
            <a:r>
              <a:rPr lang="en-US" sz="2200" dirty="0" smtClean="0"/>
              <a:t> - </a:t>
            </a:r>
            <a:r>
              <a:rPr lang="ru-RU" sz="2200" dirty="0" smtClean="0"/>
              <a:t>асинхронный последовательный интерфейс </a:t>
            </a:r>
          </a:p>
          <a:p>
            <a:r>
              <a:rPr lang="ru-RU" sz="2200" dirty="0" smtClean="0"/>
              <a:t>Скорость работы 1200 бод</a:t>
            </a:r>
          </a:p>
          <a:p>
            <a:r>
              <a:rPr lang="ru-RU" sz="2200" dirty="0" smtClean="0"/>
              <a:t>Напряжение 12 В (от 9 до 16, ток 0.5 А).</a:t>
            </a:r>
          </a:p>
          <a:p>
            <a:r>
              <a:rPr lang="ru-RU" sz="2200" dirty="0" smtClean="0"/>
              <a:t>Используется для подключения датчиков</a:t>
            </a:r>
          </a:p>
          <a:p>
            <a:r>
              <a:rPr lang="ru-RU" sz="2200" dirty="0" smtClean="0"/>
              <a:t>Конфигурация ведущий-ведомый</a:t>
            </a:r>
          </a:p>
          <a:p>
            <a:r>
              <a:rPr lang="ru-RU" sz="2200" dirty="0" smtClean="0"/>
              <a:t>Каждое устройство имеет свой адрес.</a:t>
            </a:r>
          </a:p>
          <a:p>
            <a:r>
              <a:rPr lang="ru-RU" sz="2200" dirty="0" smtClean="0"/>
              <a:t>Полудуплексный режим </a:t>
            </a:r>
          </a:p>
          <a:p>
            <a:r>
              <a:rPr lang="ru-RU" sz="2200" dirty="0" smtClean="0"/>
              <a:t>До 62 датчиков на линии</a:t>
            </a:r>
          </a:p>
          <a:p>
            <a:r>
              <a:rPr lang="ru-RU" sz="2200" dirty="0" smtClean="0"/>
              <a:t>Один мастер – система сбора данных</a:t>
            </a:r>
          </a:p>
          <a:p>
            <a:endParaRPr lang="ru-RU" sz="2200" dirty="0" smtClean="0"/>
          </a:p>
        </p:txBody>
      </p:sp>
      <p:pic>
        <p:nvPicPr>
          <p:cNvPr id="2052" name="Picture 4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39605"/>
            <a:ext cx="4143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8960"/>
            <a:ext cx="3337148" cy="20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Промышленные интерфейсы. </a:t>
            </a:r>
            <a:r>
              <a:rPr lang="en-US" sz="3200" dirty="0" smtClean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получения до 999 параметров от каждого сенсора</a:t>
            </a:r>
          </a:p>
          <a:p>
            <a:r>
              <a:rPr lang="ru-RU" sz="2400" dirty="0" smtClean="0"/>
              <a:t>Возможность запроса метаданных (настроек сенсора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Основной режим </a:t>
            </a:r>
            <a:r>
              <a:rPr lang="en-US" sz="2400" dirty="0" smtClean="0"/>
              <a:t>ASCII</a:t>
            </a:r>
            <a:r>
              <a:rPr lang="ru-RU" sz="2400" dirty="0" smtClean="0"/>
              <a:t> – 7 бит данных и бит четности</a:t>
            </a:r>
          </a:p>
          <a:p>
            <a:r>
              <a:rPr lang="ru-RU" sz="2400" dirty="0" smtClean="0"/>
              <a:t>Все устройства на линии могут быть в «спящем» режиме, корме тех, которые общаются </a:t>
            </a:r>
          </a:p>
          <a:p>
            <a:pPr lvl="1"/>
            <a:r>
              <a:rPr lang="ru-RU" sz="2000" dirty="0" smtClean="0"/>
              <a:t>Специальный сигнал пробуждения устройств.</a:t>
            </a:r>
          </a:p>
          <a:p>
            <a:r>
              <a:rPr lang="ru-RU" sz="2400" dirty="0" smtClean="0"/>
              <a:t>3 линии</a:t>
            </a:r>
          </a:p>
          <a:p>
            <a:pPr lvl="1"/>
            <a:r>
              <a:rPr lang="ru-RU" sz="2000" dirty="0" smtClean="0"/>
              <a:t>Дата</a:t>
            </a:r>
          </a:p>
          <a:p>
            <a:pPr lvl="1"/>
            <a:r>
              <a:rPr lang="ru-RU" sz="2000" dirty="0" smtClean="0"/>
              <a:t>Питание</a:t>
            </a:r>
          </a:p>
          <a:p>
            <a:pPr lvl="1"/>
            <a:r>
              <a:rPr lang="ru-RU" sz="2000" dirty="0" smtClean="0"/>
              <a:t>земля</a:t>
            </a:r>
          </a:p>
          <a:p>
            <a:pPr lvl="1"/>
            <a:endParaRPr lang="ru-RU" sz="2000" dirty="0" smtClean="0"/>
          </a:p>
        </p:txBody>
      </p:sp>
      <p:pic>
        <p:nvPicPr>
          <p:cNvPr id="4098" name="Picture 2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880444"/>
            <a:ext cx="39338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Аналоговые и дискретные интерфейсы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</a:t>
            </a:r>
            <a:r>
              <a:rPr lang="ru-RU" b="1" dirty="0" smtClean="0"/>
              <a:t>Промышленные </a:t>
            </a:r>
            <a:r>
              <a:rPr lang="ru-RU" b="1" dirty="0" smtClean="0"/>
              <a:t>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Аналоговые 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Интерфейс 4-20 </a:t>
            </a:r>
            <a:r>
              <a:rPr lang="ru-RU" sz="2400" dirty="0" err="1" smtClean="0"/>
              <a:t>ма</a:t>
            </a:r>
            <a:r>
              <a:rPr lang="ru-RU" sz="2400" dirty="0" smtClean="0"/>
              <a:t> (</a:t>
            </a:r>
            <a:r>
              <a:rPr lang="ru-RU" sz="2400" dirty="0"/>
              <a:t>лог.</a:t>
            </a:r>
            <a:r>
              <a:rPr lang="ru-RU" sz="2400" dirty="0" smtClean="0"/>
              <a:t>«0» – 4ма, лог.«1»-20 </a:t>
            </a:r>
            <a:r>
              <a:rPr lang="ru-RU" sz="2400" dirty="0" err="1" smtClean="0"/>
              <a:t>ма</a:t>
            </a:r>
            <a:r>
              <a:rPr lang="ru-RU" sz="2400" dirty="0" smtClean="0"/>
              <a:t>)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000" dirty="0"/>
              <a:t>для передачи сигналов от разнообразных датчиков к контроллеру или от контроллера к исполнительным устройствам. </a:t>
            </a:r>
            <a:endParaRPr lang="ru-RU" sz="2000" dirty="0" smtClean="0"/>
          </a:p>
          <a:p>
            <a:r>
              <a:rPr lang="ru-RU" sz="2000" dirty="0" smtClean="0"/>
              <a:t>Использование 4ма вместо 0 позволяет производить диагностику целостности кабеля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Цифровая токовая петля 0-20 </a:t>
            </a:r>
            <a:r>
              <a:rPr lang="ru-RU" sz="2000" dirty="0" err="1" smtClean="0"/>
              <a:t>ма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(проще)</a:t>
            </a:r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://www.bookasutp.ru/Chapter2.files/image0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53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ookasutp.ru/Chapter2.files/image04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82" y="3861048"/>
            <a:ext cx="33528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ookasutp.ru/Chapter2.files/image04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89240"/>
            <a:ext cx="4410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Аналоговые 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Интерфейс </a:t>
            </a:r>
            <a:r>
              <a:rPr lang="en-US" sz="2000" dirty="0" smtClean="0"/>
              <a:t>HART</a:t>
            </a:r>
            <a:r>
              <a:rPr lang="ru-RU" sz="2000" dirty="0" smtClean="0"/>
              <a:t> на основе токовой петли 4-20 – поддержка передачи сообщений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Открытый коллектор и сухой  коллектор </a:t>
            </a:r>
          </a:p>
          <a:p>
            <a:endParaRPr lang="ru-RU" sz="2000" dirty="0" smtClean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www.bookasutp.ru/Chapter2.files/image0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48863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000273" cy="18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smtClean="0"/>
              <a:t>Дискретные </a:t>
            </a:r>
            <a:r>
              <a:rPr lang="ru-RU" sz="3200" dirty="0" smtClean="0"/>
              <a:t>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ru-RU" sz="2000" dirty="0" smtClean="0"/>
              <a:t>Открытый коллектор и сухой  коллектор </a:t>
            </a:r>
          </a:p>
          <a:p>
            <a:endParaRPr lang="ru-RU" sz="2000" dirty="0" smtClean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5" y="1916832"/>
            <a:ext cx="79991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91" y="846479"/>
            <a:ext cx="8507288" cy="561662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 </a:t>
            </a:r>
            <a:r>
              <a:rPr lang="ru-RU" sz="2200" dirty="0" smtClean="0"/>
              <a:t>типу сигнала: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Цифровые </a:t>
            </a:r>
            <a:endParaRPr lang="ru-RU" sz="2200" dirty="0"/>
          </a:p>
          <a:p>
            <a:pPr marL="1200150" lvl="3" indent="-342900">
              <a:spcBef>
                <a:spcPts val="0"/>
              </a:spcBef>
            </a:pPr>
            <a:r>
              <a:rPr lang="en-US" sz="2200" dirty="0" smtClean="0"/>
              <a:t>UART</a:t>
            </a:r>
            <a:r>
              <a:rPr lang="en-US" sz="2200" dirty="0" smtClean="0"/>
              <a:t>, CAN, SPI, I2C, </a:t>
            </a:r>
            <a:r>
              <a:rPr lang="ru-RU" sz="2200" dirty="0" smtClean="0"/>
              <a:t> </a:t>
            </a:r>
            <a:r>
              <a:rPr lang="en-US" sz="2200" dirty="0" err="1" smtClean="0"/>
              <a:t>EtherNet</a:t>
            </a:r>
            <a:r>
              <a:rPr lang="en-US" sz="2200" dirty="0" smtClean="0"/>
              <a:t>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ru-RU" sz="2200" dirty="0" smtClean="0"/>
              <a:t>т.д</a:t>
            </a:r>
            <a:r>
              <a:rPr lang="ru-RU" sz="2200" dirty="0" smtClean="0"/>
              <a:t>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err="1" smtClean="0"/>
              <a:t>высокоскорстные</a:t>
            </a:r>
            <a:r>
              <a:rPr lang="ru-RU" sz="2200" dirty="0" smtClean="0"/>
              <a:t>, служат для передачи больших массивов данных на большие расстояния </a:t>
            </a:r>
            <a:endParaRPr lang="ru-RU" sz="2200" dirty="0" smtClean="0"/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Аналоговые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токовая </a:t>
            </a:r>
            <a:r>
              <a:rPr lang="ru-RU" sz="2200" dirty="0" smtClean="0"/>
              <a:t>петля, </a:t>
            </a:r>
            <a:r>
              <a:rPr lang="en-US" sz="2200" dirty="0" smtClean="0"/>
              <a:t>HART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4-20мА и 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Простота подключения и интерпретации результатов</a:t>
            </a:r>
            <a:endParaRPr lang="ru-RU" sz="2200" dirty="0" smtClean="0"/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Дискретные </a:t>
            </a:r>
            <a:endParaRPr lang="ru-RU" sz="2200" dirty="0" smtClean="0"/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открытый </a:t>
            </a:r>
            <a:r>
              <a:rPr lang="ru-RU" sz="2200" dirty="0" smtClean="0"/>
              <a:t>коллектор, импульсные </a:t>
            </a:r>
            <a:r>
              <a:rPr lang="ru-RU" sz="2200" dirty="0" smtClean="0"/>
              <a:t>интерфейсы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Простота подключения</a:t>
            </a:r>
            <a:r>
              <a:rPr lang="ru-RU" sz="2200" dirty="0" smtClean="0"/>
              <a:t>, надежность, ограниченность передачи информации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 данные вида да/нет либо передача информации по длительности импульса</a:t>
            </a:r>
            <a:r>
              <a:rPr lang="ru-RU" sz="2200" dirty="0" smtClean="0"/>
              <a:t> 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микроконтроллеров и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10072"/>
            <a:ext cx="4968552" cy="51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052736"/>
            <a:ext cx="2088232" cy="5184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4698769"/>
            <a:ext cx="864096" cy="43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5517232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84168" y="5887144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5122740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77932" y="1484784"/>
            <a:ext cx="86409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54040" y="1484784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54040" y="4059520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JTAG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84168" y="4384032"/>
            <a:ext cx="833968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SWD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94876" y="482488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IrDA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894876" y="4448453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WIFI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86889" y="518492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Bluetooth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94876" y="3752879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" dirty="0" smtClean="0"/>
              <a:t>SDIO/MMC</a:t>
            </a:r>
            <a:endParaRPr lang="ru-RU" sz="1150" dirty="0"/>
          </a:p>
        </p:txBody>
      </p:sp>
    </p:spTree>
    <p:extLst>
      <p:ext uri="{BB962C8B-B14F-4D97-AF65-F5344CB8AC3E}">
        <p14:creationId xmlns:p14="http://schemas.microsoft.com/office/powerpoint/2010/main" val="320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микроконтроллеров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962053" cy="58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https://www.researchgate.net/profile/Stefano_Bertuletti/publication/317933116/figure/fig1/AS:509766532775936@1498549220141/Block-diagram-of-the-D-MuSe-The-system-consists-of-an-ultra-low-power-core-STM32F4-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2331"/>
            <a:ext cx="538978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 типа </a:t>
            </a:r>
            <a:r>
              <a:rPr lang="en-US" dirty="0" smtClean="0"/>
              <a:t>USART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ComPort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</a:t>
            </a:r>
            <a:r>
              <a:rPr lang="ru-RU" b="1" dirty="0" smtClean="0"/>
              <a:t>Промышленные </a:t>
            </a:r>
            <a:r>
              <a:rPr lang="ru-RU" b="1" dirty="0" smtClean="0"/>
              <a:t>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1905</Words>
  <Application>Microsoft Office PowerPoint</Application>
  <PresentationFormat>Экран (4:3)</PresentationFormat>
  <Paragraphs>426</Paragraphs>
  <Slides>45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Тема Office</vt:lpstr>
      <vt:lpstr>Аппаратные средства телекоммуникационных систем</vt:lpstr>
      <vt:lpstr>Особенности промышленных интерфейсов </vt:lpstr>
      <vt:lpstr>Промышленные интерфейсы</vt:lpstr>
      <vt:lpstr>Промышленные интерфейсы</vt:lpstr>
      <vt:lpstr>Промышленные интерфейсы</vt:lpstr>
      <vt:lpstr>Интерфейсы микроконтроллеров и АСУ</vt:lpstr>
      <vt:lpstr>Интерфейсы микроконтроллеров</vt:lpstr>
      <vt:lpstr>Интерфейсы АСУ</vt:lpstr>
      <vt:lpstr>Интерфейсы типа USART (ComPort)</vt:lpstr>
      <vt:lpstr>Интерфейсы Com Port: USART и UART</vt:lpstr>
      <vt:lpstr>USART. Com Port. Режимы</vt:lpstr>
      <vt:lpstr>USART. Формат передачи данных</vt:lpstr>
      <vt:lpstr>USART. Формат передачи данных</vt:lpstr>
      <vt:lpstr>USART. Управление потоком данных</vt:lpstr>
      <vt:lpstr>USART. Управление потоком данных</vt:lpstr>
      <vt:lpstr>USART. ComPort. Rs-232</vt:lpstr>
      <vt:lpstr>USART. ComPort. Rs-232</vt:lpstr>
      <vt:lpstr>USART. ComPort. Rs-232</vt:lpstr>
      <vt:lpstr>USART. ComPort. Rs-232</vt:lpstr>
      <vt:lpstr>USART. ComPort. Rs-232</vt:lpstr>
      <vt:lpstr>USART. ComPort. Rs-422</vt:lpstr>
      <vt:lpstr>USART. ComPort. Rs-422</vt:lpstr>
      <vt:lpstr>USART. ComPort. Rs-422</vt:lpstr>
      <vt:lpstr>USART. ComPort. Rs-485</vt:lpstr>
      <vt:lpstr>USART. ComPort. Rs-485</vt:lpstr>
      <vt:lpstr>USART. ComPort. Rs-485</vt:lpstr>
      <vt:lpstr>USART. ComPort.  Сравнение интерфейсов RS-232, RS-422 и RS-485</vt:lpstr>
      <vt:lpstr>USART. Программные протоколы</vt:lpstr>
      <vt:lpstr>Интерфейсы промышленных шин (CAN, SPI, I2C, SD-12)</vt:lpstr>
      <vt:lpstr>Шина CAN</vt:lpstr>
      <vt:lpstr>Шина SPI. </vt:lpstr>
      <vt:lpstr>Шина SPI. Особенности</vt:lpstr>
      <vt:lpstr>Шина SPI.Линии </vt:lpstr>
      <vt:lpstr>Шина SPI. 4 режима</vt:lpstr>
      <vt:lpstr>Шина SPI. Топологии </vt:lpstr>
      <vt:lpstr>Шина I2С</vt:lpstr>
      <vt:lpstr>Шина I2С. Мультимастерный режим</vt:lpstr>
      <vt:lpstr>Шина I2С. Синхронизация устройств</vt:lpstr>
      <vt:lpstr>Шина I2S. Сравнение с SPI</vt:lpstr>
      <vt:lpstr>Промышленные интерфейсы. SDI-12</vt:lpstr>
      <vt:lpstr>Промышленные интерфейсы. SDI-12</vt:lpstr>
      <vt:lpstr>Аналоговые и дискретные интерфейсы</vt:lpstr>
      <vt:lpstr>Аналоговые интерфейсы</vt:lpstr>
      <vt:lpstr>Аналоговые интерфейсы</vt:lpstr>
      <vt:lpstr>Дискретные интерфейсы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371</cp:revision>
  <dcterms:created xsi:type="dcterms:W3CDTF">2018-09-05T04:46:37Z</dcterms:created>
  <dcterms:modified xsi:type="dcterms:W3CDTF">2019-11-06T04:40:53Z</dcterms:modified>
</cp:coreProperties>
</file>