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78" r:id="rId4"/>
    <p:sldId id="282" r:id="rId5"/>
    <p:sldId id="286" r:id="rId6"/>
    <p:sldId id="290" r:id="rId7"/>
    <p:sldId id="285" r:id="rId8"/>
    <p:sldId id="288" r:id="rId9"/>
    <p:sldId id="287" r:id="rId10"/>
    <p:sldId id="295" r:id="rId11"/>
    <p:sldId id="296" r:id="rId12"/>
    <p:sldId id="279" r:id="rId13"/>
    <p:sldId id="280" r:id="rId14"/>
    <p:sldId id="283" r:id="rId15"/>
    <p:sldId id="291" r:id="rId16"/>
    <p:sldId id="281" r:id="rId17"/>
    <p:sldId id="284" r:id="rId18"/>
    <p:sldId id="292" r:id="rId19"/>
    <p:sldId id="261" r:id="rId20"/>
    <p:sldId id="257" r:id="rId21"/>
    <p:sldId id="263" r:id="rId22"/>
    <p:sldId id="293" r:id="rId23"/>
    <p:sldId id="265" r:id="rId24"/>
    <p:sldId id="266" r:id="rId25"/>
    <p:sldId id="262" r:id="rId26"/>
    <p:sldId id="270" r:id="rId27"/>
    <p:sldId id="294" r:id="rId28"/>
    <p:sldId id="267" r:id="rId29"/>
    <p:sldId id="29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660"/>
  </p:normalViewPr>
  <p:slideViewPr>
    <p:cSldViewPr>
      <p:cViewPr varScale="1">
        <p:scale>
          <a:sx n="96" d="100"/>
          <a:sy n="96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A329B-59F9-4F4C-AAC2-8572E70306CD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D055-BAD0-43BB-B812-90919D239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1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7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0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74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4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1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0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BF59-E1AB-4078-89DF-4389E7E7E726}" type="datetimeFigureOut">
              <a:rPr lang="ru-RU" smtClean="0"/>
              <a:t>09.11.2018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Кодирование данных на физическом уровне интерфейсов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Линейное кодирование</a:t>
            </a:r>
          </a:p>
          <a:p>
            <a:r>
              <a:rPr lang="ru-RU" dirty="0" smtClean="0"/>
              <a:t>Потенциальное кодирование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Физическое кодирование. </a:t>
            </a:r>
            <a:r>
              <a:rPr lang="ru-RU" sz="3600" b="1" dirty="0" smtClean="0"/>
              <a:t>Скремблинг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56984" cy="568863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В качестве алгоритма преобразования может служить </a:t>
                </a:r>
                <a:r>
                  <a:rPr lang="ru-RU" sz="2400" dirty="0"/>
                  <a:t>соотношение</a:t>
                </a:r>
                <a:r>
                  <a:rPr lang="ru-RU" sz="240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−5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lvl="1"/>
                <a:r>
                  <a:rPr lang="ru-RU" sz="1800" dirty="0"/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i="1" dirty="0"/>
                  <a:t>- </a:t>
                </a:r>
                <a:r>
                  <a:rPr lang="ru-RU" sz="1800" dirty="0"/>
                  <a:t>значения i-</a:t>
                </a:r>
                <a:r>
                  <a:rPr lang="ru-RU" sz="1800" dirty="0" err="1"/>
                  <a:t>го</a:t>
                </a:r>
                <a:r>
                  <a:rPr lang="ru-RU" sz="1800" dirty="0"/>
                  <a:t> разряда </a:t>
                </a:r>
                <a:r>
                  <a:rPr lang="ru-RU" sz="1800" dirty="0" smtClean="0"/>
                  <a:t>исходного </a:t>
                </a:r>
                <a:r>
                  <a:rPr lang="ru-RU" sz="1800" dirty="0"/>
                  <a:t>и результирующего </a:t>
                </a:r>
                <a:r>
                  <a:rPr lang="ru-RU" sz="1800" dirty="0" smtClean="0"/>
                  <a:t>кода</a:t>
                </a:r>
                <a:endParaRPr lang="en-US" sz="1800" dirty="0" smtClean="0"/>
              </a:p>
              <a:p>
                <a:pPr lvl="1"/>
                <a:r>
                  <a:rPr lang="ru-RU" sz="20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ru-RU" sz="2000" i="1" dirty="0"/>
                  <a:t> </a:t>
                </a:r>
                <a:r>
                  <a:rPr lang="ru-RU" sz="2000" dirty="0"/>
                  <a:t>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−5</m:t>
                        </m:r>
                      </m:sub>
                    </m:sSub>
                  </m:oMath>
                </a14:m>
                <a:r>
                  <a:rPr lang="ru-RU" sz="2000" i="1" dirty="0"/>
                  <a:t> - </a:t>
                </a:r>
                <a:r>
                  <a:rPr lang="ru-RU" sz="2000" dirty="0"/>
                  <a:t>значения </a:t>
                </a:r>
                <a:r>
                  <a:rPr lang="ru-RU" sz="2000" dirty="0" smtClean="0"/>
                  <a:t>(</a:t>
                </a:r>
                <a:r>
                  <a:rPr lang="ru-RU" sz="2000" dirty="0"/>
                  <a:t>i-3)-го и (i-5)-го </a:t>
                </a:r>
                <a:r>
                  <a:rPr lang="ru-RU" sz="2000" dirty="0" smtClean="0"/>
                  <a:t>разряда кода</a:t>
                </a:r>
                <a:r>
                  <a:rPr lang="ru-RU" sz="2000" dirty="0"/>
                  <a:t>;  </a:t>
                </a:r>
                <a:endParaRPr lang="ru-RU" sz="2000" dirty="0" smtClean="0"/>
              </a:p>
              <a:p>
                <a:pPr lvl="1"/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⨁ </m:t>
                    </m:r>
                  </m:oMath>
                </a14:m>
                <a:r>
                  <a:rPr lang="ru-RU" sz="2000" dirty="0"/>
                  <a:t>операция исключающего </a:t>
                </a:r>
                <a:r>
                  <a:rPr lang="ru-RU" sz="2000" dirty="0" smtClean="0"/>
                  <a:t>ИЛИ.</a:t>
                </a:r>
              </a:p>
              <a:p>
                <a:r>
                  <a:rPr lang="ru-RU" sz="2400" b="1" dirty="0" err="1"/>
                  <a:t>Дескремблер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восстановление исходной последовательности </a:t>
                </a:r>
                <a:r>
                  <a:rPr lang="ru-RU" sz="2400" dirty="0"/>
                  <a:t>на основании обратного соотношения</a:t>
                </a:r>
                <a:r>
                  <a:rPr lang="ru-RU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−5</m:t>
                        </m:r>
                      </m:sub>
                    </m:sSub>
                  </m:oMath>
                </a14:m>
                <a:endParaRPr lang="ru-RU" sz="2400" dirty="0"/>
              </a:p>
              <a:p>
                <a:r>
                  <a:rPr lang="ru-RU" sz="2400" dirty="0" smtClean="0"/>
                  <a:t>алгоритмы </a:t>
                </a:r>
                <a:r>
                  <a:rPr lang="ru-RU" sz="2400" dirty="0"/>
                  <a:t>скремблирования отличаются количеством </a:t>
                </a:r>
                <a:r>
                  <a:rPr lang="ru-RU" sz="2400" dirty="0" smtClean="0"/>
                  <a:t>слагаемых,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:r>
                  <a:rPr lang="ru-RU" sz="2400" dirty="0"/>
                  <a:t>величиной сдвига между слагаемыми. </a:t>
                </a:r>
                <a:endParaRPr lang="en-US" sz="2400" dirty="0" smtClean="0"/>
              </a:p>
              <a:p>
                <a:r>
                  <a:rPr lang="ru-RU" sz="2200" b="1" dirty="0" smtClean="0"/>
                  <a:t>Достоинство</a:t>
                </a:r>
                <a:r>
                  <a:rPr lang="ru-RU" sz="2200" b="1" dirty="0"/>
                  <a:t>:</a:t>
                </a:r>
                <a:endParaRPr lang="ru-RU" sz="2200" dirty="0"/>
              </a:p>
              <a:p>
                <a:pPr lvl="1"/>
                <a:r>
                  <a:rPr lang="ru-RU" sz="2000" dirty="0" smtClean="0"/>
                  <a:t>не </a:t>
                </a:r>
                <a:r>
                  <a:rPr lang="ru-RU" sz="2000" dirty="0"/>
                  <a:t>уменьшается полезная пропускная способность канала связи,</a:t>
                </a:r>
                <a:br>
                  <a:rPr lang="ru-RU" sz="2000" dirty="0"/>
                </a:br>
                <a:r>
                  <a:rPr lang="ru-RU" sz="2000" dirty="0"/>
                  <a:t>поскольку отсутствуют избыточные биты.</a:t>
                </a:r>
              </a:p>
              <a:p>
                <a:r>
                  <a:rPr lang="ru-RU" sz="2200" b="1" dirty="0"/>
                  <a:t>Недостатки:</a:t>
                </a:r>
                <a:endParaRPr lang="ru-RU" sz="2200" dirty="0"/>
              </a:p>
              <a:p>
                <a:pPr lvl="1"/>
                <a:r>
                  <a:rPr lang="ru-RU" sz="2000" dirty="0"/>
                  <a:t>Д</a:t>
                </a:r>
                <a:r>
                  <a:rPr lang="ru-RU" sz="2000" dirty="0" smtClean="0"/>
                  <a:t>ополнительные </a:t>
                </a:r>
                <a:r>
                  <a:rPr lang="ru-RU" sz="2000" dirty="0"/>
                  <a:t>затраты в узлах сети на реализацию алгоритма скремблирования-</a:t>
                </a:r>
                <a:r>
                  <a:rPr lang="ru-RU" sz="2000" dirty="0" err="1"/>
                  <a:t>дескремблирования</a:t>
                </a:r>
                <a:r>
                  <a:rPr lang="ru-RU" sz="2000" dirty="0"/>
                  <a:t>;</a:t>
                </a:r>
              </a:p>
              <a:p>
                <a:pPr lvl="1"/>
                <a:r>
                  <a:rPr lang="ru-RU" sz="2000" dirty="0" smtClean="0"/>
                  <a:t>Не </a:t>
                </a:r>
                <a:r>
                  <a:rPr lang="ru-RU" sz="2000" dirty="0"/>
                  <a:t>всегда удаётся исключить длинные последовательности нулей и единиц.</a:t>
                </a:r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56984" cy="5688632"/>
              </a:xfrm>
              <a:blipFill rotWithShape="1">
                <a:blip r:embed="rId2"/>
                <a:stretch>
                  <a:fillRect l="-826" t="-643" b="-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8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Физическое кодирование. </a:t>
            </a:r>
            <a:r>
              <a:rPr lang="ru-RU" b="1" dirty="0" smtClean="0"/>
              <a:t>Скремблинг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67" y="1124744"/>
            <a:ext cx="8219256" cy="6480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400" dirty="0" smtClean="0"/>
              <a:t>для </a:t>
            </a:r>
            <a:r>
              <a:rPr lang="ru-RU" sz="2400" dirty="0"/>
              <a:t>исходной последовательности А=110110000001 скремблер даст следующий результирующий код</a:t>
            </a:r>
            <a:r>
              <a:rPr lang="ru-RU" sz="2400" dirty="0" smtClean="0"/>
              <a:t>:</a:t>
            </a:r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</p:txBody>
      </p:sp>
      <p:pic>
        <p:nvPicPr>
          <p:cNvPr id="7170" name="Picture 2" descr="http://konspekta.net/allrefs/baza1/22386040284.files/image2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89" y="1772816"/>
            <a:ext cx="3960440" cy="349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07504" y="5373216"/>
                <a:ext cx="9145016" cy="108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Начальные условия: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i="1" dirty="0" smtClean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i="1" dirty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 </a:t>
                </a:r>
                <a:r>
                  <a:rPr lang="ru-RU" dirty="0"/>
                  <a:t>выходе скремблера появится последовательность В=110001101111, в которой нет последовательности из шести нулей, присутствовавшей в исходном коде.</a:t>
                </a:r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73216"/>
                <a:ext cx="9145016" cy="1089529"/>
              </a:xfrm>
              <a:prstGeom prst="rect">
                <a:avLst/>
              </a:prstGeom>
              <a:blipFill rotWithShape="1">
                <a:blip r:embed="rId3"/>
                <a:stretch>
                  <a:fillRect l="-467" b="-6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6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</a:t>
            </a:r>
            <a:r>
              <a:rPr lang="ru-RU" dirty="0" smtClean="0"/>
              <a:t>4В/5В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35280" cy="36004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4В/5В —4 бита входного потока кодируются 5-битным символом . </a:t>
            </a:r>
          </a:p>
          <a:p>
            <a:pPr lvl="1"/>
            <a:r>
              <a:rPr lang="ru-RU" sz="2000" dirty="0" smtClean="0"/>
              <a:t>двукратная избыточность. </a:t>
            </a:r>
          </a:p>
          <a:p>
            <a:pPr lvl="2"/>
            <a:r>
              <a:rPr lang="ru-RU" sz="2000" dirty="0" smtClean="0"/>
              <a:t>Сбалансированность кода – не более 3 нулей подряд.</a:t>
            </a:r>
          </a:p>
          <a:p>
            <a:pPr lvl="3"/>
            <a:r>
              <a:rPr lang="ru-RU" sz="1800" dirty="0" smtClean="0"/>
              <a:t>Накладные расходы по количеству битовых интервалов составляют (5 - 4)/4 = 1/4 (25 %). </a:t>
            </a:r>
          </a:p>
          <a:p>
            <a:r>
              <a:rPr lang="ru-RU" sz="2000" dirty="0" smtClean="0"/>
              <a:t>Избыточность выходного кода позволяет определить служебные символы, используемых для поддержания  синхронизации</a:t>
            </a:r>
          </a:p>
          <a:p>
            <a:pPr lvl="1"/>
            <a:r>
              <a:rPr lang="en-US" sz="2000" dirty="0" smtClean="0"/>
              <a:t>JK – </a:t>
            </a:r>
            <a:r>
              <a:rPr lang="ru-RU" sz="2000" dirty="0" smtClean="0"/>
              <a:t>начало пакета, </a:t>
            </a:r>
            <a:r>
              <a:rPr lang="en-US" sz="2000" dirty="0" smtClean="0"/>
              <a:t>T – </a:t>
            </a:r>
            <a:r>
              <a:rPr lang="ru-RU" sz="2000" dirty="0" smtClean="0"/>
              <a:t>конец пакета</a:t>
            </a:r>
          </a:p>
          <a:p>
            <a:r>
              <a:rPr lang="ru-RU" sz="2000" dirty="0" smtClean="0"/>
              <a:t>Применяется в FDDI, 100BaseFX/TX.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23" y="3933056"/>
            <a:ext cx="63722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sz="2200" dirty="0" smtClean="0"/>
              <a:t>8В/10В  - 8 бит кодируются 10-битным символом</a:t>
            </a:r>
          </a:p>
          <a:p>
            <a:pPr lvl="1"/>
            <a:r>
              <a:rPr lang="ru-RU" sz="2200" b="1" dirty="0" smtClean="0"/>
              <a:t>Кодировка </a:t>
            </a:r>
            <a:r>
              <a:rPr lang="en-US" sz="2200" b="1" dirty="0" smtClean="0"/>
              <a:t>3B4B</a:t>
            </a:r>
            <a:r>
              <a:rPr lang="ru-RU" sz="2200" b="1" dirty="0" smtClean="0"/>
              <a:t> </a:t>
            </a:r>
            <a:r>
              <a:rPr lang="en-US" sz="2200" b="1" dirty="0" smtClean="0"/>
              <a:t>+</a:t>
            </a:r>
            <a:r>
              <a:rPr lang="ru-RU" sz="2200" b="1" dirty="0" smtClean="0"/>
              <a:t> </a:t>
            </a:r>
            <a:r>
              <a:rPr lang="en-US" sz="2200" b="1" dirty="0" smtClean="0"/>
              <a:t>5B6B</a:t>
            </a:r>
            <a:endParaRPr lang="ru-RU" sz="2200" b="1" dirty="0" smtClean="0"/>
          </a:p>
          <a:p>
            <a:pPr lvl="1"/>
            <a:r>
              <a:rPr lang="ru-RU" sz="2200" dirty="0" smtClean="0"/>
              <a:t>4-кратная избыточность (256 входных в 1024 выходных) </a:t>
            </a:r>
          </a:p>
          <a:p>
            <a:pPr lvl="1"/>
            <a:r>
              <a:rPr lang="ru-RU" sz="2200" dirty="0" smtClean="0"/>
              <a:t>не менее четырех нулей, не менее четырех </a:t>
            </a:r>
            <a:r>
              <a:rPr lang="ru-RU" sz="2200" dirty="0" smtClean="0"/>
              <a:t>единиц. </a:t>
            </a:r>
            <a:endParaRPr lang="ru-RU" sz="2200" dirty="0" smtClean="0"/>
          </a:p>
          <a:p>
            <a:pPr lvl="1"/>
            <a:r>
              <a:rPr lang="ru-RU" sz="2200" dirty="0" smtClean="0"/>
              <a:t> не более четырех нулей или единиц подряд. </a:t>
            </a:r>
          </a:p>
          <a:p>
            <a:pPr lvl="2"/>
            <a:r>
              <a:rPr lang="ru-RU" sz="2200" i="1" dirty="0" smtClean="0"/>
              <a:t>Обеспечивает стабильное соотношение «нулей» и «единиц» в выходном потоке, не зависящее от входных данных. </a:t>
            </a:r>
          </a:p>
          <a:p>
            <a:pPr lvl="1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Позволяет кроме  данных по линии передавать и служебные символы </a:t>
            </a:r>
          </a:p>
          <a:p>
            <a:pPr lvl="2"/>
            <a:r>
              <a:rPr lang="ru-RU" sz="2200" dirty="0" smtClean="0"/>
              <a:t>Присутствуют последовательности из пяти нулей или единиц). </a:t>
            </a:r>
          </a:p>
          <a:p>
            <a:pPr marL="0" indent="0">
              <a:buNone/>
            </a:pPr>
            <a:r>
              <a:rPr lang="ru-RU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9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 </a:t>
            </a:r>
            <a:r>
              <a:rPr lang="en-US" dirty="0" smtClean="0"/>
              <a:t>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Каждое значений может быть представлено двумя вариантами выходных  символов (позитивным и негативным), </a:t>
            </a:r>
          </a:p>
          <a:p>
            <a:pPr lvl="1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выбирается вариант , у которого первый бит отличается от  последнего бита предыдущего переданного символа. </a:t>
            </a:r>
            <a:endParaRPr lang="ru-RU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ru-RU" sz="2200" dirty="0" smtClean="0"/>
              <a:t>Кодирование симметричное</a:t>
            </a:r>
            <a:endParaRPr lang="ru-RU" sz="2200" dirty="0" smtClean="0"/>
          </a:p>
          <a:p>
            <a:r>
              <a:rPr lang="ru-RU" sz="2200" i="1" dirty="0" smtClean="0"/>
              <a:t>Свойства сбалансированности 0 и 1 актуально для лазерных оптических  передатчиков </a:t>
            </a:r>
          </a:p>
          <a:p>
            <a:r>
              <a:rPr lang="ru-RU" sz="2200" dirty="0" smtClean="0"/>
              <a:t>— от соотношения зависит их нагрев, </a:t>
            </a:r>
          </a:p>
          <a:p>
            <a:pPr lvl="1"/>
            <a:r>
              <a:rPr lang="ru-RU" sz="2200" dirty="0" smtClean="0"/>
              <a:t>при колебании степени нагрева увеличивается количество ошибок приема </a:t>
            </a:r>
          </a:p>
          <a:p>
            <a:pPr lvl="2"/>
            <a:r>
              <a:rPr lang="ru-RU" sz="2200" dirty="0" smtClean="0"/>
              <a:t>(обеспечивает вероятность ошибок 1 на 1012 бит). </a:t>
            </a:r>
          </a:p>
          <a:p>
            <a:pPr lvl="3"/>
            <a:r>
              <a:rPr lang="ru-RU" sz="2200" dirty="0" smtClean="0"/>
              <a:t>Применяется в 1000BaseSX/LX/CX. </a:t>
            </a:r>
          </a:p>
        </p:txBody>
      </p:sp>
    </p:spTree>
    <p:extLst>
      <p:ext uri="{BB962C8B-B14F-4D97-AF65-F5344CB8AC3E}">
        <p14:creationId xmlns:p14="http://schemas.microsoft.com/office/powerpoint/2010/main" val="291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 </a:t>
            </a:r>
            <a:r>
              <a:rPr lang="en-US" dirty="0" smtClean="0"/>
              <a:t>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dirty="0" smtClean="0"/>
              <a:t>Таблицы кодов </a:t>
            </a:r>
            <a:r>
              <a:rPr lang="en-US" dirty="0" smtClean="0"/>
              <a:t>3B/4B </a:t>
            </a:r>
            <a:r>
              <a:rPr lang="ru-RU" dirty="0" smtClean="0"/>
              <a:t>и </a:t>
            </a:r>
            <a:r>
              <a:rPr lang="en-US" dirty="0" smtClean="0"/>
              <a:t>5B/6B</a:t>
            </a:r>
            <a:endParaRPr lang="ru-RU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4382" cy="50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</a:t>
            </a:r>
            <a:r>
              <a:rPr lang="ru-RU" dirty="0"/>
              <a:t>8В/6Т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68863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8В/6Т </a:t>
            </a:r>
            <a:r>
              <a:rPr lang="ru-RU" sz="2000" dirty="0" smtClean="0"/>
              <a:t>— 8 бит входного потока кодируются шестью троичными (T=</a:t>
            </a:r>
            <a:r>
              <a:rPr lang="ru-RU" sz="2000" dirty="0" err="1" smtClean="0"/>
              <a:t>ternary</a:t>
            </a:r>
            <a:r>
              <a:rPr lang="ru-RU" sz="2000" dirty="0" smtClean="0"/>
              <a:t>) цифрами (-, 0, +). </a:t>
            </a:r>
            <a:endParaRPr lang="ru-RU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ru-RU" sz="2000" dirty="0" smtClean="0"/>
              <a:t>Эффективность </a:t>
            </a:r>
            <a:r>
              <a:rPr lang="ru-RU" sz="2000" dirty="0" smtClean="0"/>
              <a:t>729/256 = 2,85 </a:t>
            </a:r>
            <a:endParaRPr lang="ru-RU" sz="2000" dirty="0" smtClean="0"/>
          </a:p>
          <a:p>
            <a:r>
              <a:rPr lang="ru-RU" sz="2000" dirty="0" smtClean="0"/>
              <a:t>скорость </a:t>
            </a:r>
            <a:r>
              <a:rPr lang="ru-RU" sz="2000" dirty="0" smtClean="0"/>
              <a:t>передачи символов в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линию </a:t>
            </a:r>
            <a:r>
              <a:rPr lang="ru-RU" sz="2000" dirty="0" smtClean="0"/>
              <a:t>(правда, троичных) </a:t>
            </a:r>
            <a:r>
              <a:rPr lang="ru-RU" sz="2000" dirty="0" smtClean="0"/>
              <a:t>ниже </a:t>
            </a:r>
            <a:br>
              <a:rPr lang="ru-RU" sz="2000" dirty="0" smtClean="0"/>
            </a:br>
            <a:r>
              <a:rPr lang="ru-RU" sz="2000" dirty="0" smtClean="0"/>
              <a:t>битовой </a:t>
            </a:r>
          </a:p>
          <a:p>
            <a:pPr lvl="1"/>
            <a:r>
              <a:rPr lang="ru-RU" sz="2000" dirty="0" smtClean="0"/>
              <a:t>Но символов меньше</a:t>
            </a:r>
            <a:endParaRPr lang="ru-RU" sz="2000" dirty="0" smtClean="0"/>
          </a:p>
          <a:p>
            <a:r>
              <a:rPr lang="ru-RU" sz="2000" dirty="0" smtClean="0"/>
              <a:t>Применяется </a:t>
            </a:r>
            <a:r>
              <a:rPr lang="ru-RU" sz="2000" dirty="0" smtClean="0"/>
              <a:t>в 100BaseT4.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76542"/>
              </p:ext>
            </p:extLst>
          </p:nvPr>
        </p:nvGraphicFramePr>
        <p:xfrm>
          <a:off x="755576" y="1700808"/>
          <a:ext cx="48245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2255912"/>
                <a:gridCol w="177653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O1</a:t>
                      </a:r>
                      <a:r>
                        <a:rPr lang="en-US" sz="1800" dirty="0" smtClean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0 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0000 1110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FEh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1111 1110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FEh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1111 1111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5"/>
          <a:stretch>
            <a:fillRect/>
          </a:stretch>
        </p:blipFill>
        <p:spPr bwMode="auto">
          <a:xfrm>
            <a:off x="4572000" y="3789040"/>
            <a:ext cx="4427119" cy="2736304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Вставка бит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629" y="1507346"/>
            <a:ext cx="8435280" cy="504952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Вставка бит (</a:t>
            </a:r>
            <a:r>
              <a:rPr lang="ru-RU" sz="2000" dirty="0" err="1" smtClean="0"/>
              <a:t>bit</a:t>
            </a:r>
            <a:r>
              <a:rPr lang="ru-RU" sz="2000" dirty="0" smtClean="0"/>
              <a:t> </a:t>
            </a:r>
            <a:r>
              <a:rPr lang="ru-RU" sz="2000" dirty="0" err="1" smtClean="0"/>
              <a:t>stuffing</a:t>
            </a:r>
            <a:r>
              <a:rPr lang="ru-RU" sz="2000" dirty="0" smtClean="0"/>
              <a:t>) — бит-ориентированная схема исключения  </a:t>
            </a:r>
          </a:p>
          <a:p>
            <a:r>
              <a:rPr lang="ru-RU" sz="2000" dirty="0" smtClean="0"/>
              <a:t>недопустимых последовательностей бит. </a:t>
            </a:r>
          </a:p>
          <a:p>
            <a:pPr lvl="1"/>
            <a:r>
              <a:rPr lang="ru-RU" sz="2000" dirty="0" smtClean="0"/>
              <a:t>После каждых нескольких одинаковых бит (напр. 1) вставляется 0 который является кодирующим (не является битом данных)</a:t>
            </a:r>
          </a:p>
        </p:txBody>
      </p:sp>
      <p:pic>
        <p:nvPicPr>
          <p:cNvPr id="4" name="Picture 16" descr="http://usb.fober.net/images/big/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3" y="3487401"/>
            <a:ext cx="5156847" cy="27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7269" y="4958919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67827" y="4986799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31523" y="384744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77202" y="3886566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70488" y="3886566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44583" y="384744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09244" y="38802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4346" y="38802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716011" y="3847441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47056" y="5751007"/>
            <a:ext cx="509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Добавленный бит не воспринимается как данные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39235" y="51048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ом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34133" y="387344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112145" y="3212976"/>
            <a:ext cx="373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Вставка бита в пакетах формата </a:t>
            </a:r>
            <a:r>
              <a:rPr lang="en-US" dirty="0" smtClean="0"/>
              <a:t>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9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Физическое кодирование. Код </a:t>
            </a:r>
            <a:r>
              <a:rPr lang="ru-RU" sz="3600" b="1" dirty="0" smtClean="0"/>
              <a:t>Манчестер </a:t>
            </a:r>
            <a:r>
              <a:rPr lang="en-US" sz="3600" b="1" dirty="0" smtClean="0"/>
              <a:t>II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" y="908720"/>
            <a:ext cx="8928992" cy="4248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u-RU" sz="2600" dirty="0" smtClean="0"/>
              <a:t>Манчестерское кодирование (</a:t>
            </a:r>
            <a:r>
              <a:rPr lang="ru-RU" sz="2600" dirty="0" err="1" smtClean="0"/>
              <a:t>manchester</a:t>
            </a:r>
            <a:r>
              <a:rPr lang="ru-RU" sz="2600" dirty="0" smtClean="0"/>
              <a:t> </a:t>
            </a:r>
            <a:r>
              <a:rPr lang="ru-RU" sz="2600" dirty="0" err="1" smtClean="0"/>
              <a:t>encoding</a:t>
            </a:r>
            <a:r>
              <a:rPr lang="ru-RU" sz="2600" dirty="0" smtClean="0"/>
              <a:t>, </a:t>
            </a:r>
            <a:r>
              <a:rPr lang="ru-RU" sz="2600" dirty="0"/>
              <a:t>код Манчестер-</a:t>
            </a:r>
            <a:r>
              <a:rPr lang="en-US" sz="2600" dirty="0"/>
              <a:t>II</a:t>
            </a:r>
            <a:r>
              <a:rPr lang="ru-RU" sz="2600" dirty="0" smtClean="0"/>
              <a:t>)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dirty="0" smtClean="0"/>
              <a:t>Логическое состояние определяется направлением смены состояния в середине битового  интервала;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-V к +V — лог.«1»,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+V к -V — лог.«0». </a:t>
            </a:r>
          </a:p>
          <a:p>
            <a:pPr lvl="1">
              <a:lnSpc>
                <a:spcPct val="110000"/>
              </a:lnSpc>
            </a:pPr>
            <a:r>
              <a:rPr lang="ru-RU" sz="2600" i="1" dirty="0" smtClean="0"/>
              <a:t>Переход позволяет синхронизировать  приемник и передатчик.</a:t>
            </a:r>
          </a:p>
          <a:p>
            <a:pPr lvl="1">
              <a:lnSpc>
                <a:spcPct val="110000"/>
              </a:lnSpc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Переход в начале  интервала может быть, а может и не быть.</a:t>
            </a: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 smtClean="0"/>
              <a:t>Самосинхронизирующаяся система кодировки</a:t>
            </a:r>
            <a:r>
              <a:rPr lang="en-US" sz="2600" b="1" dirty="0" smtClean="0"/>
              <a:t> </a:t>
            </a:r>
            <a:r>
              <a:rPr lang="ru-RU" sz="2600" b="1" dirty="0" smtClean="0"/>
              <a:t>за счет постоянных перепадов напряжения. </a:t>
            </a:r>
            <a:endParaRPr lang="en-US" sz="26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/>
              <a:t>Недостаток</a:t>
            </a:r>
            <a:r>
              <a:rPr lang="ru-RU" sz="2600" dirty="0"/>
              <a:t> - работа передатчика и приемника на удвоенной частоте</a:t>
            </a:r>
            <a:r>
              <a:rPr lang="ru-RU" sz="2600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13176"/>
            <a:ext cx="612523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8582" y="6268671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Битовый интервал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266628" y="616530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Физическое </a:t>
            </a:r>
            <a:r>
              <a:rPr lang="ru-RU" sz="2800" b="1" dirty="0" smtClean="0"/>
              <a:t>кодирование.</a:t>
            </a:r>
            <a:br>
              <a:rPr lang="ru-RU" sz="2800" b="1" dirty="0" smtClean="0"/>
            </a:br>
            <a:r>
              <a:rPr lang="ru-RU" sz="2800" b="1" dirty="0" smtClean="0"/>
              <a:t> Дифференциальный </a:t>
            </a:r>
            <a:r>
              <a:rPr lang="ru-RU" sz="2800" b="1" dirty="0" err="1" smtClean="0"/>
              <a:t>манчестер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418906"/>
          </a:xfrm>
        </p:spPr>
        <p:txBody>
          <a:bodyPr>
            <a:noAutofit/>
          </a:bodyPr>
          <a:lstStyle/>
          <a:p>
            <a:r>
              <a:rPr lang="ru-RU" sz="2000" dirty="0" smtClean="0"/>
              <a:t>Дифференциальное манчестерское кодирование (</a:t>
            </a:r>
            <a:r>
              <a:rPr lang="ru-RU" sz="2000" dirty="0" err="1" smtClean="0"/>
              <a:t>differential</a:t>
            </a:r>
            <a:r>
              <a:rPr lang="ru-RU" sz="2000" dirty="0" smtClean="0"/>
              <a:t> </a:t>
            </a:r>
            <a:r>
              <a:rPr lang="ru-RU" sz="2000" dirty="0" err="1" smtClean="0"/>
              <a:t>manchester</a:t>
            </a:r>
            <a:r>
              <a:rPr lang="ru-RU" sz="2000" dirty="0" smtClean="0"/>
              <a:t> </a:t>
            </a:r>
            <a:r>
              <a:rPr lang="ru-RU" sz="2000" dirty="0" err="1" smtClean="0"/>
              <a:t>encoding</a:t>
            </a:r>
            <a:r>
              <a:rPr lang="ru-RU" sz="2000" dirty="0" smtClean="0"/>
              <a:t>) — двухфазное полярное (униполярное) </a:t>
            </a:r>
            <a:endParaRPr lang="ru-RU" sz="2000" dirty="0" smtClean="0"/>
          </a:p>
          <a:p>
            <a:pPr lvl="1"/>
            <a:r>
              <a:rPr lang="ru-RU" sz="2000" b="1" dirty="0" err="1" smtClean="0"/>
              <a:t>Самосинхронизирующее</a:t>
            </a:r>
            <a:r>
              <a:rPr lang="ru-RU" sz="2000" b="1" dirty="0" smtClean="0"/>
              <a:t> кодирование. </a:t>
            </a:r>
            <a:endParaRPr lang="ru-RU" sz="2000" b="1" dirty="0" smtClean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Бит </a:t>
            </a:r>
            <a:r>
              <a:rPr lang="ru-RU" sz="2200" b="1" dirty="0" smtClean="0"/>
              <a:t>определяется по наличию перехода в начале </a:t>
            </a:r>
            <a:r>
              <a:rPr lang="ru-RU" sz="2200" b="1" dirty="0" smtClean="0"/>
              <a:t>интервала </a:t>
            </a:r>
            <a:endParaRPr lang="ru-RU" sz="2200" b="1" dirty="0" smtClean="0"/>
          </a:p>
          <a:p>
            <a:r>
              <a:rPr lang="ru-RU" sz="2200" dirty="0" smtClean="0"/>
              <a:t>«</a:t>
            </a:r>
            <a:r>
              <a:rPr lang="ru-RU" sz="2200" dirty="0" smtClean="0"/>
              <a:t>0» — есть </a:t>
            </a:r>
            <a:r>
              <a:rPr lang="ru-RU" sz="2200" dirty="0" smtClean="0"/>
              <a:t>Переход </a:t>
            </a:r>
            <a:r>
              <a:rPr lang="ru-RU" sz="2200" dirty="0" smtClean="0"/>
              <a:t>(вертикальный фрагмент), </a:t>
            </a:r>
          </a:p>
          <a:p>
            <a:r>
              <a:rPr lang="ru-RU" sz="2200" dirty="0" smtClean="0"/>
              <a:t>«1» — нет перехода (горизонтальный фрагмент). </a:t>
            </a:r>
          </a:p>
          <a:p>
            <a:pPr lvl="1"/>
            <a:r>
              <a:rPr lang="ru-RU" sz="1800" dirty="0" smtClean="0"/>
              <a:t>Возможно противоположное определение «0» и «1». 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В середине битового интервала переход есть </a:t>
            </a:r>
            <a:r>
              <a:rPr lang="ru-RU" sz="2200" b="1" dirty="0" smtClean="0"/>
              <a:t>всегда</a:t>
            </a:r>
            <a:endParaRPr lang="ru-RU" sz="2200" b="1" dirty="0" smtClean="0"/>
          </a:p>
          <a:p>
            <a:pPr lvl="1"/>
            <a:r>
              <a:rPr lang="ru-RU" sz="2000" dirty="0" smtClean="0"/>
              <a:t>используется </a:t>
            </a:r>
            <a:r>
              <a:rPr lang="ru-RU" sz="2000" dirty="0" smtClean="0"/>
              <a:t>для синхронизации. </a:t>
            </a:r>
          </a:p>
          <a:p>
            <a:r>
              <a:rPr lang="ru-RU" sz="2000" dirty="0" smtClean="0"/>
              <a:t>В </a:t>
            </a:r>
            <a:r>
              <a:rPr lang="ru-RU" sz="2000" dirty="0" err="1" smtClean="0"/>
              <a:t>Token</a:t>
            </a:r>
            <a:r>
              <a:rPr lang="ru-RU" sz="2000" dirty="0" smtClean="0"/>
              <a:t> </a:t>
            </a:r>
            <a:r>
              <a:rPr lang="ru-RU" sz="2000" dirty="0" err="1" smtClean="0"/>
              <a:t>Ring</a:t>
            </a:r>
            <a:r>
              <a:rPr lang="ru-RU" sz="2000" dirty="0" smtClean="0"/>
              <a:t>  модификация метода, - </a:t>
            </a:r>
            <a:r>
              <a:rPr lang="ru-RU" sz="2000" dirty="0" smtClean="0"/>
              <a:t>служебные </a:t>
            </a:r>
            <a:r>
              <a:rPr lang="ru-RU" sz="2000" dirty="0" smtClean="0"/>
              <a:t>биты «J» и «К» </a:t>
            </a:r>
          </a:p>
          <a:p>
            <a:pPr lvl="1"/>
            <a:r>
              <a:rPr lang="ru-RU" sz="1800" dirty="0" smtClean="0"/>
              <a:t>«К» имеет переход в начале интервала, нет переходе посредине</a:t>
            </a:r>
          </a:p>
          <a:p>
            <a:pPr lvl="1"/>
            <a:r>
              <a:rPr lang="ru-RU" sz="1800" dirty="0" smtClean="0"/>
              <a:t> «J» — отсутствие перехода в начале интервала, нет переходе посредине.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5224"/>
            <a:ext cx="658413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кодирования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ru-RU" sz="2400" dirty="0" smtClean="0"/>
              <a:t>Кодирование определяет способ представления данных сигналами, распространяющимися по среде передачи. </a:t>
            </a:r>
          </a:p>
          <a:p>
            <a:pPr lvl="1"/>
            <a:r>
              <a:rPr lang="ru-RU" sz="2000" dirty="0" smtClean="0"/>
              <a:t>В общем случае  кодирование двухступенчатое. </a:t>
            </a:r>
          </a:p>
          <a:p>
            <a:r>
              <a:rPr lang="ru-RU" sz="2400" dirty="0" smtClean="0"/>
              <a:t>принимающая сторона осуществляется симметричное декодирование. </a:t>
            </a:r>
          </a:p>
          <a:p>
            <a:pPr lvl="1"/>
            <a:r>
              <a:rPr lang="ru-RU" dirty="0" smtClean="0"/>
              <a:t>Цели кодирования:</a:t>
            </a:r>
          </a:p>
          <a:p>
            <a:pPr lvl="2"/>
            <a:r>
              <a:rPr lang="ru-RU" dirty="0" smtClean="0"/>
              <a:t>Снижение ошибок при передачи сигнала</a:t>
            </a:r>
          </a:p>
          <a:p>
            <a:pPr lvl="2"/>
            <a:r>
              <a:rPr lang="ru-RU" dirty="0" smtClean="0"/>
              <a:t>Самосинхронизация последовательностей</a:t>
            </a:r>
          </a:p>
          <a:p>
            <a:pPr lvl="2"/>
            <a:r>
              <a:rPr lang="ru-RU" dirty="0" smtClean="0"/>
              <a:t>Повышение эффективности использования полосы частот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AMI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766" y="1196752"/>
            <a:ext cx="8229600" cy="417646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AMI </a:t>
            </a:r>
            <a:r>
              <a:rPr lang="ru-RU" dirty="0" smtClean="0"/>
              <a:t>(</a:t>
            </a:r>
            <a:r>
              <a:rPr lang="ru-RU" dirty="0" err="1" smtClean="0"/>
              <a:t>Alternate</a:t>
            </a:r>
            <a:r>
              <a:rPr lang="ru-RU" dirty="0" smtClean="0"/>
              <a:t> </a:t>
            </a:r>
            <a:r>
              <a:rPr lang="ru-RU" dirty="0" err="1" smtClean="0"/>
              <a:t>Mark</a:t>
            </a:r>
            <a:r>
              <a:rPr lang="ru-RU" dirty="0" smtClean="0"/>
              <a:t> </a:t>
            </a:r>
            <a:r>
              <a:rPr lang="ru-RU" dirty="0" err="1" smtClean="0"/>
              <a:t>Inversion</a:t>
            </a:r>
            <a:r>
              <a:rPr lang="en-US" dirty="0" smtClean="0"/>
              <a:t>, </a:t>
            </a:r>
            <a:r>
              <a:rPr lang="ru-RU" dirty="0" smtClean="0"/>
              <a:t> </a:t>
            </a:r>
            <a:r>
              <a:rPr lang="ru-RU" dirty="0" smtClean="0"/>
              <a:t>АВР (</a:t>
            </a:r>
            <a:r>
              <a:rPr lang="ru-RU" dirty="0" err="1" smtClean="0"/>
              <a:t>Alternate</a:t>
            </a:r>
            <a:r>
              <a:rPr lang="ru-RU" dirty="0" smtClean="0"/>
              <a:t> </a:t>
            </a:r>
            <a:r>
              <a:rPr lang="ru-RU" dirty="0" err="1" smtClean="0"/>
              <a:t>bipolar</a:t>
            </a:r>
            <a:r>
              <a:rPr lang="ru-RU" dirty="0" smtClean="0"/>
              <a:t>) </a:t>
            </a:r>
            <a:r>
              <a:rPr lang="en-US" dirty="0" smtClean="0"/>
              <a:t>)</a:t>
            </a:r>
            <a:r>
              <a:rPr lang="ru-RU" dirty="0" smtClean="0"/>
              <a:t>—  </a:t>
            </a:r>
            <a:endParaRPr lang="ru-RU" dirty="0" smtClean="0"/>
          </a:p>
          <a:p>
            <a:r>
              <a:rPr lang="ru-RU" dirty="0" smtClean="0"/>
              <a:t>биполярная схема, </a:t>
            </a:r>
            <a:endParaRPr lang="en-US" dirty="0" smtClean="0"/>
          </a:p>
          <a:p>
            <a:r>
              <a:rPr lang="ru-RU" dirty="0" smtClean="0"/>
              <a:t>использующая </a:t>
            </a:r>
            <a:r>
              <a:rPr lang="ru-RU" dirty="0" smtClean="0"/>
              <a:t>значения +V, </a:t>
            </a:r>
            <a:r>
              <a:rPr lang="ru-RU" dirty="0" smtClean="0"/>
              <a:t>0 </a:t>
            </a:r>
            <a:r>
              <a:rPr lang="ru-RU" dirty="0" smtClean="0"/>
              <a:t>и -V. </a:t>
            </a:r>
            <a:endParaRPr lang="en-US" dirty="0" smtClean="0"/>
          </a:p>
          <a:p>
            <a:r>
              <a:rPr lang="ru-RU" dirty="0" smtClean="0"/>
              <a:t>Все </a:t>
            </a:r>
            <a:r>
              <a:rPr lang="ru-RU" dirty="0" smtClean="0"/>
              <a:t>нулевые биты </a:t>
            </a:r>
            <a:r>
              <a:rPr lang="en-US" dirty="0" smtClean="0"/>
              <a:t>- </a:t>
            </a:r>
            <a:r>
              <a:rPr lang="ru-RU" dirty="0" smtClean="0"/>
              <a:t>0V</a:t>
            </a:r>
            <a:r>
              <a:rPr lang="ru-RU" dirty="0" smtClean="0"/>
              <a:t>, </a:t>
            </a:r>
            <a:endParaRPr lang="en-US" dirty="0" smtClean="0"/>
          </a:p>
          <a:p>
            <a:r>
              <a:rPr lang="ru-RU" dirty="0" smtClean="0"/>
              <a:t>единичные </a:t>
            </a:r>
            <a:r>
              <a:rPr lang="ru-RU" dirty="0" smtClean="0"/>
              <a:t>— чередующимися значениями </a:t>
            </a:r>
            <a:r>
              <a:rPr lang="ru-RU" dirty="0" smtClean="0"/>
              <a:t>+</a:t>
            </a:r>
            <a:r>
              <a:rPr lang="ru-RU" dirty="0" smtClean="0"/>
              <a:t>V и -</a:t>
            </a:r>
            <a:r>
              <a:rPr lang="ru-RU" dirty="0" smtClean="0"/>
              <a:t>V. </a:t>
            </a:r>
            <a:endParaRPr lang="en-US" dirty="0" smtClean="0"/>
          </a:p>
          <a:p>
            <a:pPr lvl="1"/>
            <a:r>
              <a:rPr lang="ru-RU" dirty="0" smtClean="0"/>
              <a:t>Применяется </a:t>
            </a:r>
            <a:r>
              <a:rPr lang="ru-RU" dirty="0" smtClean="0"/>
              <a:t>в </a:t>
            </a:r>
            <a:r>
              <a:rPr lang="ru-RU" dirty="0" err="1" smtClean="0"/>
              <a:t>DSx</a:t>
            </a:r>
            <a:r>
              <a:rPr lang="ru-RU" dirty="0" smtClean="0"/>
              <a:t> (DS1-DS4), ISDN. </a:t>
            </a:r>
            <a:endParaRPr lang="en-US" dirty="0" smtClean="0"/>
          </a:p>
          <a:p>
            <a:r>
              <a:rPr lang="ru-RU" dirty="0" err="1" smtClean="0"/>
              <a:t>He</a:t>
            </a:r>
            <a:r>
              <a:rPr lang="ru-RU" dirty="0" smtClean="0"/>
              <a:t> </a:t>
            </a:r>
            <a:r>
              <a:rPr lang="ru-RU" dirty="0" smtClean="0"/>
              <a:t>является </a:t>
            </a:r>
            <a:r>
              <a:rPr lang="ru-RU" dirty="0" smtClean="0"/>
              <a:t>полностью </a:t>
            </a:r>
            <a:r>
              <a:rPr lang="ru-RU" dirty="0" smtClean="0"/>
              <a:t>самосинхронизирующейся </a:t>
            </a:r>
            <a:endParaRPr lang="en-US" dirty="0" smtClean="0"/>
          </a:p>
          <a:p>
            <a:pPr lvl="1"/>
            <a:r>
              <a:rPr lang="ru-RU" dirty="0" smtClean="0"/>
              <a:t>длинная </a:t>
            </a:r>
            <a:r>
              <a:rPr lang="ru-RU" dirty="0" smtClean="0"/>
              <a:t>последовательность  </a:t>
            </a:r>
            <a:r>
              <a:rPr lang="ru-RU" dirty="0" smtClean="0"/>
              <a:t>нулей </a:t>
            </a:r>
            <a:r>
              <a:rPr lang="ru-RU" dirty="0" smtClean="0"/>
              <a:t>приведет к потере синхронизации. </a:t>
            </a:r>
          </a:p>
          <a:p>
            <a:pPr lvl="1"/>
            <a:r>
              <a:rPr lang="ru-RU" dirty="0"/>
              <a:t>HDB3 </a:t>
            </a:r>
            <a:r>
              <a:rPr lang="ru-RU" dirty="0" smtClean="0"/>
              <a:t> и B8ZS</a:t>
            </a:r>
            <a:r>
              <a:rPr lang="en-US" dirty="0" smtClean="0"/>
              <a:t> – AMI c </a:t>
            </a:r>
            <a:r>
              <a:rPr lang="ru-RU" dirty="0" smtClean="0"/>
              <a:t>исключением последовательностей нулей за счет вставок</a:t>
            </a:r>
          </a:p>
          <a:p>
            <a:pPr lvl="1"/>
            <a:r>
              <a:rPr lang="en-US" dirty="0" smtClean="0"/>
              <a:t>MAMI</a:t>
            </a:r>
            <a:r>
              <a:rPr lang="ru-RU" dirty="0" smtClean="0"/>
              <a:t> – 0 чередуется, 1 нулевой потенциал.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98105"/>
            <a:ext cx="6169868" cy="13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7"/>
            <a:ext cx="8373616" cy="38164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NRZ (</a:t>
            </a:r>
            <a:r>
              <a:rPr lang="ru-RU" dirty="0" err="1" smtClean="0"/>
              <a:t>Non-Return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— без возврата к нулю) — биполярная  </a:t>
            </a:r>
            <a:r>
              <a:rPr lang="ru-RU" dirty="0" err="1" smtClean="0"/>
              <a:t>нетранзитивная</a:t>
            </a:r>
            <a:r>
              <a:rPr lang="ru-RU" dirty="0" smtClean="0"/>
              <a:t> </a:t>
            </a:r>
            <a:r>
              <a:rPr lang="ru-RU" dirty="0" smtClean="0"/>
              <a:t>схема (состояния меняются на </a:t>
            </a:r>
            <a:r>
              <a:rPr lang="ru-RU" dirty="0" smtClean="0"/>
              <a:t>границе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NRZ (в </a:t>
            </a:r>
            <a:r>
              <a:rPr lang="ru-RU" dirty="0" smtClean="0"/>
              <a:t>RS-232) состояние </a:t>
            </a:r>
            <a:r>
              <a:rPr lang="ru-RU" dirty="0" smtClean="0"/>
              <a:t>отражает </a:t>
            </a:r>
            <a:r>
              <a:rPr lang="ru-RU" dirty="0" smtClean="0"/>
              <a:t>значение </a:t>
            </a:r>
            <a:r>
              <a:rPr lang="ru-RU" dirty="0" smtClean="0"/>
              <a:t>бита (рис. а).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Дифференциальная NRZ: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лог«1</a:t>
            </a:r>
            <a:r>
              <a:rPr lang="ru-RU" dirty="0"/>
              <a:t>» </a:t>
            </a:r>
            <a:r>
              <a:rPr lang="ru-RU" dirty="0" smtClean="0"/>
              <a:t> состояние </a:t>
            </a:r>
            <a:r>
              <a:rPr lang="ru-RU" dirty="0" smtClean="0"/>
              <a:t>меняется в начале </a:t>
            </a:r>
            <a:r>
              <a:rPr lang="ru-RU" dirty="0" smtClean="0"/>
              <a:t>интервала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лог«0</a:t>
            </a:r>
            <a:r>
              <a:rPr lang="ru-RU" dirty="0"/>
              <a:t>» состояние </a:t>
            </a:r>
            <a:r>
              <a:rPr lang="ru-RU" dirty="0" smtClean="0"/>
              <a:t> не </a:t>
            </a:r>
            <a:r>
              <a:rPr lang="ru-RU" dirty="0" smtClean="0"/>
              <a:t>меняется </a:t>
            </a:r>
            <a:r>
              <a:rPr lang="ru-RU" dirty="0" smtClean="0"/>
              <a:t>(рис. б), </a:t>
            </a:r>
          </a:p>
          <a:p>
            <a:pPr lvl="2">
              <a:lnSpc>
                <a:spcPct val="120000"/>
              </a:lnSpc>
            </a:pPr>
            <a:r>
              <a:rPr lang="ru-RU" sz="2600" dirty="0" smtClean="0"/>
              <a:t>привязки </a:t>
            </a:r>
            <a:r>
              <a:rPr lang="ru-RU" sz="2600" dirty="0" smtClean="0"/>
              <a:t>«</a:t>
            </a:r>
            <a:r>
              <a:rPr lang="ru-RU" sz="2600" dirty="0" smtClean="0"/>
              <a:t>1» </a:t>
            </a:r>
            <a:r>
              <a:rPr lang="ru-RU" sz="2600" dirty="0" smtClean="0"/>
              <a:t>и </a:t>
            </a:r>
            <a:r>
              <a:rPr lang="ru-RU" sz="2600" dirty="0" smtClean="0"/>
              <a:t>«0» </a:t>
            </a:r>
            <a:r>
              <a:rPr lang="ru-RU" sz="2600" dirty="0" smtClean="0"/>
              <a:t>к определенному состоянию нет.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28"/>
            <a:ext cx="431731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831870"/>
            <a:ext cx="4341855" cy="41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7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01" y="3573016"/>
            <a:ext cx="5976664" cy="242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8"/>
            <a:ext cx="8373616" cy="3176276"/>
          </a:xfrm>
        </p:spPr>
        <p:txBody>
          <a:bodyPr>
            <a:normAutofit/>
          </a:bodyPr>
          <a:lstStyle/>
          <a:p>
            <a:r>
              <a:rPr lang="ru-RU" sz="2200" dirty="0" smtClean="0"/>
              <a:t>NRZI </a:t>
            </a:r>
            <a:r>
              <a:rPr lang="ru-RU" sz="2200" dirty="0" smtClean="0"/>
              <a:t>(</a:t>
            </a:r>
            <a:r>
              <a:rPr lang="ru-RU" sz="2200" dirty="0" err="1" smtClean="0"/>
              <a:t>Non-Return</a:t>
            </a:r>
            <a:r>
              <a:rPr lang="ru-RU" sz="2200" dirty="0" smtClean="0"/>
              <a:t> </a:t>
            </a:r>
            <a:r>
              <a:rPr lang="ru-RU" sz="2200" dirty="0" err="1" smtClean="0"/>
              <a:t>to</a:t>
            </a:r>
            <a:r>
              <a:rPr lang="ru-RU" sz="2200" dirty="0" smtClean="0"/>
              <a:t> </a:t>
            </a:r>
            <a:r>
              <a:rPr lang="ru-RU" sz="2200" dirty="0" err="1" smtClean="0"/>
              <a:t>Zero</a:t>
            </a:r>
            <a:r>
              <a:rPr lang="ru-RU" sz="2200" dirty="0" smtClean="0"/>
              <a:t> </a:t>
            </a:r>
            <a:r>
              <a:rPr lang="ru-RU" sz="2200" dirty="0" err="1" smtClean="0"/>
              <a:t>Inverted</a:t>
            </a:r>
            <a:r>
              <a:rPr lang="ru-RU" sz="2200" dirty="0" smtClean="0"/>
              <a:t>) </a:t>
            </a:r>
            <a:endParaRPr lang="ru-RU" sz="2200" dirty="0" smtClean="0"/>
          </a:p>
          <a:p>
            <a:pPr lvl="1"/>
            <a:r>
              <a:rPr lang="ru-RU" sz="2200" dirty="0" smtClean="0"/>
              <a:t>Лог.</a:t>
            </a:r>
            <a:r>
              <a:rPr lang="ru-RU" sz="2200" dirty="0" smtClean="0"/>
              <a:t>«0» состояние </a:t>
            </a:r>
            <a:r>
              <a:rPr lang="ru-RU" sz="2200" dirty="0" smtClean="0"/>
              <a:t>меняется </a:t>
            </a:r>
            <a:r>
              <a:rPr lang="ru-RU" sz="2200" dirty="0" smtClean="0"/>
              <a:t>в </a:t>
            </a:r>
            <a:r>
              <a:rPr lang="ru-RU" sz="2200" dirty="0" smtClean="0"/>
              <a:t>начале  </a:t>
            </a:r>
            <a:r>
              <a:rPr lang="ru-RU" sz="2200" dirty="0" smtClean="0"/>
              <a:t>битового </a:t>
            </a:r>
            <a:r>
              <a:rPr lang="ru-RU" sz="2200" dirty="0" smtClean="0"/>
              <a:t>интервала </a:t>
            </a:r>
            <a:r>
              <a:rPr lang="ru-RU" sz="2200" dirty="0" smtClean="0"/>
              <a:t> </a:t>
            </a:r>
          </a:p>
          <a:p>
            <a:pPr lvl="1"/>
            <a:r>
              <a:rPr lang="ru-RU" sz="2200" dirty="0" smtClean="0"/>
              <a:t>Лог. «</a:t>
            </a:r>
            <a:r>
              <a:rPr lang="ru-RU" sz="2200" dirty="0" smtClean="0"/>
              <a:t>1» состояние не меняется. </a:t>
            </a:r>
            <a:endParaRPr lang="ru-RU" sz="2200" dirty="0" smtClean="0"/>
          </a:p>
          <a:p>
            <a:pPr lvl="1"/>
            <a:r>
              <a:rPr lang="ru-RU" sz="2200" dirty="0" smtClean="0"/>
              <a:t>возможна </a:t>
            </a:r>
            <a:r>
              <a:rPr lang="ru-RU" sz="2200" dirty="0" smtClean="0"/>
              <a:t>и обратная схема представления </a:t>
            </a:r>
            <a:r>
              <a:rPr lang="ru-RU" sz="2200" dirty="0" smtClean="0"/>
              <a:t>«0» </a:t>
            </a:r>
            <a:r>
              <a:rPr lang="ru-RU" sz="2200" dirty="0" smtClean="0"/>
              <a:t>и «1</a:t>
            </a:r>
            <a:r>
              <a:rPr lang="ru-RU" sz="2200" dirty="0" smtClean="0"/>
              <a:t>», </a:t>
            </a:r>
          </a:p>
          <a:p>
            <a:pPr lvl="1"/>
            <a:r>
              <a:rPr lang="ru-RU" sz="2200" dirty="0" smtClean="0"/>
              <a:t>Применяется </a:t>
            </a:r>
            <a:r>
              <a:rPr lang="ru-RU" sz="2200" dirty="0" smtClean="0"/>
              <a:t>в FDDI, </a:t>
            </a:r>
            <a:r>
              <a:rPr lang="ru-RU" sz="2200" dirty="0" smtClean="0"/>
              <a:t>100BaseFX, </a:t>
            </a:r>
            <a:r>
              <a:rPr lang="en-US" sz="2200" dirty="0" smtClean="0"/>
              <a:t>USB</a:t>
            </a:r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888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384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RZ (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— с возвратом к нулю) — биполярная транзитивная </a:t>
            </a:r>
            <a:r>
              <a:rPr lang="ru-RU" dirty="0" err="1" smtClean="0"/>
              <a:t>самосинхронзирующаяся</a:t>
            </a:r>
            <a:r>
              <a:rPr lang="ru-RU" dirty="0" smtClean="0"/>
              <a:t> </a:t>
            </a:r>
            <a:r>
              <a:rPr lang="ru-RU" dirty="0" smtClean="0"/>
              <a:t>схема. </a:t>
            </a:r>
            <a:endParaRPr lang="ru-RU" dirty="0" smtClean="0"/>
          </a:p>
          <a:p>
            <a:pPr>
              <a:lnSpc>
                <a:spcPct val="120000"/>
              </a:lnSpc>
            </a:pPr>
            <a:r>
              <a:rPr lang="ru-RU" dirty="0" smtClean="0"/>
              <a:t>Состояние </a:t>
            </a:r>
            <a:r>
              <a:rPr lang="ru-RU" dirty="0" smtClean="0"/>
              <a:t>в определенный момент битового </a:t>
            </a:r>
            <a:r>
              <a:rPr lang="ru-RU" dirty="0" smtClean="0"/>
              <a:t>интервала </a:t>
            </a:r>
            <a:r>
              <a:rPr lang="ru-RU" dirty="0" smtClean="0"/>
              <a:t>всегда возвращается к </a:t>
            </a:r>
            <a:r>
              <a:rPr lang="ru-RU" dirty="0" smtClean="0"/>
              <a:t>нулю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Лог. «1» состояние перешло к 0 из большего потенциала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Лог. </a:t>
            </a:r>
            <a:r>
              <a:rPr lang="ru-RU" dirty="0" smtClean="0"/>
              <a:t>«0» </a:t>
            </a:r>
            <a:r>
              <a:rPr lang="ru-RU" dirty="0"/>
              <a:t>состояние перешло к 0 из </a:t>
            </a:r>
            <a:r>
              <a:rPr lang="ru-RU" dirty="0" smtClean="0"/>
              <a:t>меньшего потенциала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 smtClean="0"/>
              <a:t> </a:t>
            </a:r>
            <a:r>
              <a:rPr lang="ru-RU" dirty="0" smtClean="0"/>
              <a:t>дифференциальный </a:t>
            </a:r>
            <a:r>
              <a:rPr lang="en-US" dirty="0" smtClean="0"/>
              <a:t>RZ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Лог. </a:t>
            </a:r>
            <a:r>
              <a:rPr lang="ru-RU" dirty="0" smtClean="0"/>
              <a:t>«</a:t>
            </a:r>
            <a:r>
              <a:rPr lang="en-US" dirty="0" smtClean="0"/>
              <a:t>0</a:t>
            </a:r>
            <a:r>
              <a:rPr lang="ru-RU" dirty="0" smtClean="0"/>
              <a:t>» </a:t>
            </a:r>
            <a:r>
              <a:rPr lang="ru-RU" dirty="0"/>
              <a:t>состояние </a:t>
            </a:r>
            <a:r>
              <a:rPr lang="ru-RU" dirty="0" smtClean="0"/>
              <a:t>повторило предыдущее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</a:t>
            </a:r>
            <a:r>
              <a:rPr lang="ru-RU" dirty="0"/>
              <a:t>. </a:t>
            </a:r>
            <a:r>
              <a:rPr lang="ru-RU" dirty="0" smtClean="0"/>
              <a:t>«</a:t>
            </a:r>
            <a:r>
              <a:rPr lang="en-US" dirty="0" smtClean="0"/>
              <a:t>1</a:t>
            </a:r>
            <a:r>
              <a:rPr lang="ru-RU" dirty="0" smtClean="0"/>
              <a:t>» </a:t>
            </a:r>
            <a:r>
              <a:rPr lang="ru-RU" dirty="0"/>
              <a:t>состояние </a:t>
            </a:r>
            <a:r>
              <a:rPr lang="ru-RU" dirty="0" smtClean="0"/>
              <a:t>изменилось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48" y="4653136"/>
            <a:ext cx="4314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FM0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3384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FM 0 (</a:t>
            </a:r>
            <a:r>
              <a:rPr lang="ru-RU" dirty="0" err="1" smtClean="0"/>
              <a:t>Frequency</a:t>
            </a:r>
            <a:r>
              <a:rPr lang="ru-RU" dirty="0" smtClean="0"/>
              <a:t> </a:t>
            </a:r>
            <a:r>
              <a:rPr lang="ru-RU" dirty="0" err="1" smtClean="0"/>
              <a:t>Modulation</a:t>
            </a:r>
            <a:r>
              <a:rPr lang="ru-RU" dirty="0" smtClean="0"/>
              <a:t> 0 — частотная модуляция) </a:t>
            </a:r>
            <a:endParaRPr lang="ru-RU" dirty="0" smtClean="0"/>
          </a:p>
          <a:p>
            <a:pPr lvl="1">
              <a:lnSpc>
                <a:spcPct val="120000"/>
              </a:lnSpc>
            </a:pPr>
            <a:r>
              <a:rPr lang="ru-RU" dirty="0" smtClean="0"/>
              <a:t>самосинхронизирующийся </a:t>
            </a:r>
            <a:r>
              <a:rPr lang="ru-RU" dirty="0" smtClean="0"/>
              <a:t>полярный код.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ru-RU" dirty="0" smtClean="0"/>
              <a:t>Состояние </a:t>
            </a:r>
            <a:r>
              <a:rPr lang="ru-RU" dirty="0" smtClean="0"/>
              <a:t>(+V или -V) меняется на  </a:t>
            </a:r>
            <a:r>
              <a:rPr lang="ru-RU" dirty="0" smtClean="0"/>
              <a:t>противоположное </a:t>
            </a:r>
            <a:r>
              <a:rPr lang="ru-RU" dirty="0" smtClean="0"/>
              <a:t>на границе каждого битового интервала.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ru-RU" dirty="0" smtClean="0"/>
              <a:t>Лог</a:t>
            </a:r>
            <a:r>
              <a:rPr lang="ru-RU" dirty="0" smtClean="0"/>
              <a:t>«1</a:t>
            </a:r>
            <a:r>
              <a:rPr lang="ru-RU" dirty="0" smtClean="0"/>
              <a:t>» в  </a:t>
            </a:r>
            <a:r>
              <a:rPr lang="ru-RU" dirty="0" smtClean="0"/>
              <a:t>течение </a:t>
            </a:r>
            <a:r>
              <a:rPr lang="ru-RU" dirty="0" smtClean="0"/>
              <a:t>битового интервала состояние не меняется. </a:t>
            </a:r>
            <a:endParaRPr lang="ru-RU" dirty="0" smtClean="0"/>
          </a:p>
          <a:p>
            <a:pPr lvl="1">
              <a:lnSpc>
                <a:spcPct val="120000"/>
              </a:lnSpc>
            </a:pPr>
            <a:r>
              <a:rPr lang="ru-RU" dirty="0" smtClean="0"/>
              <a:t>Лог</a:t>
            </a:r>
            <a:r>
              <a:rPr lang="ru-RU" dirty="0" smtClean="0"/>
              <a:t>«0</a:t>
            </a:r>
            <a:r>
              <a:rPr lang="ru-RU" dirty="0" smtClean="0"/>
              <a:t>» в </a:t>
            </a:r>
            <a:r>
              <a:rPr lang="ru-RU" dirty="0" smtClean="0"/>
              <a:t>середине </a:t>
            </a:r>
            <a:r>
              <a:rPr lang="ru-RU" dirty="0" smtClean="0"/>
              <a:t>битового интервала состояние меняется на противоположное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Применяется </a:t>
            </a:r>
            <a:r>
              <a:rPr lang="ru-RU" dirty="0" smtClean="0"/>
              <a:t>в технологии </a:t>
            </a:r>
            <a:r>
              <a:rPr lang="ru-RU" dirty="0" err="1" smtClean="0"/>
              <a:t>LocalTalk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64" y="4797152"/>
            <a:ext cx="5448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</a:t>
            </a:r>
            <a:r>
              <a:rPr lang="ru-RU" b="1" dirty="0" smtClean="0"/>
              <a:t>. </a:t>
            </a:r>
            <a:r>
              <a:rPr lang="en-US" b="1" dirty="0" smtClean="0"/>
              <a:t>MLT3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3500" dirty="0" smtClean="0"/>
              <a:t>MLT-3 </a:t>
            </a:r>
            <a:r>
              <a:rPr lang="ru-RU" sz="3500" dirty="0" smtClean="0"/>
              <a:t>- </a:t>
            </a:r>
            <a:r>
              <a:rPr lang="ru-RU" sz="3500" dirty="0" smtClean="0"/>
              <a:t>трехуровневое кодирование со скремблированием, </a:t>
            </a:r>
            <a:endParaRPr lang="ru-RU" sz="3500" dirty="0" smtClean="0"/>
          </a:p>
          <a:p>
            <a:pPr>
              <a:lnSpc>
                <a:spcPct val="120000"/>
              </a:lnSpc>
            </a:pPr>
            <a:r>
              <a:rPr lang="ru-RU" sz="3500" dirty="0" smtClean="0"/>
              <a:t>не  самосинхронизирующееся</a:t>
            </a:r>
            <a:r>
              <a:rPr lang="ru-RU" sz="3500" dirty="0" smtClean="0"/>
              <a:t>. </a:t>
            </a:r>
            <a:endParaRPr lang="ru-RU" sz="3500" dirty="0" smtClean="0"/>
          </a:p>
          <a:p>
            <a:pPr lvl="1">
              <a:lnSpc>
                <a:spcPct val="120000"/>
              </a:lnSpc>
            </a:pPr>
            <a:r>
              <a:rPr lang="ru-RU" sz="3200" dirty="0" smtClean="0"/>
              <a:t>Лог.«0» </a:t>
            </a:r>
            <a:r>
              <a:rPr lang="ru-RU" sz="3200" dirty="0" smtClean="0"/>
              <a:t>значение не меняется, </a:t>
            </a:r>
            <a:endParaRPr lang="ru-RU" sz="3200" dirty="0" smtClean="0"/>
          </a:p>
          <a:p>
            <a:pPr lvl="1">
              <a:lnSpc>
                <a:spcPct val="120000"/>
              </a:lnSpc>
            </a:pPr>
            <a:r>
              <a:rPr lang="ru-RU" sz="3200" dirty="0" smtClean="0"/>
              <a:t>Лог.«1</a:t>
            </a:r>
            <a:r>
              <a:rPr lang="ru-RU" sz="3200" dirty="0" smtClean="0"/>
              <a:t>» значения меняются </a:t>
            </a:r>
            <a:r>
              <a:rPr lang="ru-RU" sz="3200" dirty="0" smtClean="0"/>
              <a:t>по </a:t>
            </a:r>
            <a:r>
              <a:rPr lang="ru-RU" sz="3200" dirty="0" smtClean="0"/>
              <a:t>цепочке +V, </a:t>
            </a:r>
            <a:r>
              <a:rPr lang="ru-RU" sz="3200" dirty="0" smtClean="0"/>
              <a:t>0, </a:t>
            </a:r>
            <a:r>
              <a:rPr lang="ru-RU" sz="3200" dirty="0" smtClean="0"/>
              <a:t>-V, </a:t>
            </a:r>
            <a:r>
              <a:rPr lang="ru-RU" sz="3200" dirty="0" smtClean="0"/>
              <a:t>0, </a:t>
            </a:r>
            <a:r>
              <a:rPr lang="ru-RU" sz="3200" dirty="0" smtClean="0"/>
              <a:t>+V и </a:t>
            </a:r>
            <a:r>
              <a:rPr lang="ru-RU" sz="3200" dirty="0" smtClean="0"/>
              <a:t>т</a:t>
            </a:r>
            <a:r>
              <a:rPr lang="ru-RU" sz="3200" dirty="0" smtClean="0"/>
              <a:t>. д</a:t>
            </a:r>
            <a:r>
              <a:rPr lang="ru-RU" sz="32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Является </a:t>
            </a:r>
            <a:r>
              <a:rPr lang="ru-RU" sz="3500" dirty="0" smtClean="0"/>
              <a:t>усложненным вариантом NRZI, благодаря  </a:t>
            </a:r>
            <a:r>
              <a:rPr lang="ru-RU" sz="3500" dirty="0" smtClean="0"/>
              <a:t>чередованию </a:t>
            </a:r>
            <a:r>
              <a:rPr lang="ru-RU" sz="3500" dirty="0" smtClean="0"/>
              <a:t>трех уровней сужается требуемая полоса частот. </a:t>
            </a:r>
            <a:endParaRPr lang="ru-RU" sz="3500" dirty="0" smtClean="0"/>
          </a:p>
          <a:p>
            <a:pPr>
              <a:lnSpc>
                <a:spcPct val="120000"/>
              </a:lnSpc>
            </a:pPr>
            <a:r>
              <a:rPr lang="ru-RU" sz="3500" dirty="0" smtClean="0"/>
              <a:t>Применяется </a:t>
            </a:r>
            <a:r>
              <a:rPr lang="ru-RU" sz="3500" dirty="0" smtClean="0"/>
              <a:t>в </a:t>
            </a:r>
            <a:r>
              <a:rPr lang="ru-RU" sz="3500" dirty="0" smtClean="0"/>
              <a:t>FDDI </a:t>
            </a:r>
            <a:r>
              <a:rPr lang="ru-RU" sz="3500" dirty="0" smtClean="0"/>
              <a:t>и 100BaseTX. </a:t>
            </a: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93096"/>
            <a:ext cx="5419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706090"/>
          </a:xfrm>
        </p:spPr>
        <p:txBody>
          <a:bodyPr>
            <a:normAutofit/>
          </a:bodyPr>
          <a:lstStyle/>
          <a:p>
            <a:r>
              <a:rPr lang="ru-RU" sz="3200" b="1" dirty="0"/>
              <a:t>Физическое кодирование. </a:t>
            </a:r>
            <a:r>
              <a:rPr lang="en-US" sz="3200" b="1" dirty="0" smtClean="0"/>
              <a:t>MLT3</a:t>
            </a:r>
            <a:r>
              <a:rPr lang="ru-RU" sz="3200" b="1" dirty="0" smtClean="0"/>
              <a:t>+</a:t>
            </a:r>
            <a:r>
              <a:rPr lang="en-US" sz="3200" b="1" dirty="0" smtClean="0"/>
              <a:t>NRZI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39739" y="3244334"/>
            <a:ext cx="1155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Ethernet </a:t>
            </a:r>
            <a:r>
              <a:rPr lang="en-US" b="1" dirty="0" smtClean="0"/>
              <a:t>z</a:t>
            </a:r>
            <a:endParaRPr lang="ru-RU" dirty="0"/>
          </a:p>
        </p:txBody>
      </p:sp>
      <p:pic>
        <p:nvPicPr>
          <p:cNvPr id="17410" name="Picture 2" descr="https://konspekta.net/studopediaorg/baza14/3632047295725.files/image13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23962"/>
            <a:ext cx="56578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Физическое кодирование. </a:t>
            </a:r>
            <a:r>
              <a:rPr lang="en-US" sz="3600" b="1" dirty="0"/>
              <a:t>PAM5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752528"/>
          </a:xfrm>
        </p:spPr>
        <p:txBody>
          <a:bodyPr>
            <a:norm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Сигнал </a:t>
            </a:r>
            <a:r>
              <a:rPr lang="ru-RU" altLang="ru-RU" sz="22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имеет </a:t>
            </a:r>
            <a:r>
              <a:rPr lang="ru-RU" altLang="ru-RU" sz="22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5 уровней  {–</a:t>
            </a:r>
            <a:r>
              <a:rPr lang="ru-RU" altLang="ru-RU" sz="22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2, –1, 0, +1, +2}. </a:t>
            </a:r>
            <a:endParaRPr lang="ru-RU" altLang="ru-RU" sz="2200" b="1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уровни 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{–2, –1,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1, +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2}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кодируют информацию </a:t>
            </a:r>
            <a:r>
              <a:rPr lang="en-US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{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00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01, 10 и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}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ru-RU" altLang="ru-RU" sz="2200" u="sng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Уровень 0 (</a:t>
            </a:r>
            <a:r>
              <a:rPr lang="ru-RU" altLang="ru-RU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Forward</a:t>
            </a: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Error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Correction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, FEC) </a:t>
            </a: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для коррекции 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ошибок. </a:t>
            </a:r>
            <a:endParaRPr lang="ru-RU" altLang="ru-RU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реализуется кодером </a:t>
            </a:r>
            <a:r>
              <a:rPr lang="ru-RU" altLang="ru-RU" sz="2200" i="1" dirty="0" err="1">
                <a:solidFill>
                  <a:srgbClr val="000000"/>
                </a:solidFill>
                <a:cs typeface="Times New Roman" pitchFamily="18" charset="0"/>
              </a:rPr>
              <a:t>Треллиса</a:t>
            </a: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 и декодером </a:t>
            </a:r>
            <a:r>
              <a:rPr lang="ru-RU" altLang="ru-RU" sz="2200" i="1" dirty="0" err="1">
                <a:solidFill>
                  <a:srgbClr val="000000"/>
                </a:solidFill>
                <a:cs typeface="Times New Roman" pitchFamily="18" charset="0"/>
              </a:rPr>
              <a:t>Витерби</a:t>
            </a:r>
            <a:r>
              <a:rPr lang="ru-RU" altLang="ru-RU" sz="22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ru-RU" altLang="ru-RU" sz="2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i="1" dirty="0" smtClean="0">
                <a:solidFill>
                  <a:srgbClr val="000000"/>
                </a:solidFill>
                <a:cs typeface="Times New Roman" pitchFamily="18" charset="0"/>
              </a:rPr>
              <a:t>увеличение помехоустойчивости </a:t>
            </a: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приемника на 6 дБ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ru-RU" altLang="ru-RU" sz="22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ru-RU" altLang="ru-RU" sz="2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Схема </a:t>
            </a:r>
            <a:r>
              <a:rPr lang="en-US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PAM4 - </a:t>
            </a: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уровни</a:t>
            </a:r>
            <a:r>
              <a:rPr lang="en-US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{–2, –1</a:t>
            </a: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+1, +2}. </a:t>
            </a:r>
            <a:endParaRPr lang="ru-RU" altLang="ru-RU" sz="2200" b="1" dirty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в </a:t>
            </a:r>
            <a:r>
              <a:rPr lang="ru-RU" altLang="ru-RU" sz="22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одном дискретном состоянии кодируется два </a:t>
            </a:r>
            <a:r>
              <a:rPr lang="ru-RU" altLang="ru-RU" sz="22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бита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Применяется </a:t>
            </a:r>
            <a:r>
              <a:rPr lang="ru-RU" sz="2200" dirty="0"/>
              <a:t>в 1000BaseT. </a:t>
            </a:r>
            <a:endParaRPr lang="en-US" sz="2200" dirty="0"/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endParaRPr lang="ru-RU" altLang="ru-RU" sz="2200" dirty="0">
              <a:latin typeface="+mj-lt"/>
              <a:cs typeface="Arial" pitchFamily="34" charset="0"/>
            </a:endParaRPr>
          </a:p>
          <a:p>
            <a:endParaRPr lang="ru-RU" sz="2000" dirty="0" smtClean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40814"/>
            <a:ext cx="18473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180318"/>
            <a:ext cx="63533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2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PAM5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67" y="980728"/>
            <a:ext cx="8219256" cy="29523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200" i="1" dirty="0" smtClean="0"/>
              <a:t>Пара </a:t>
            </a:r>
            <a:r>
              <a:rPr lang="ru-RU" sz="2200" i="1" dirty="0" smtClean="0"/>
              <a:t>бит, в зависимости от предыстории,  </a:t>
            </a:r>
            <a:r>
              <a:rPr lang="ru-RU" sz="2200" i="1" dirty="0" smtClean="0"/>
              <a:t>представляется </a:t>
            </a:r>
            <a:r>
              <a:rPr lang="ru-RU" sz="2200" i="1" dirty="0" smtClean="0"/>
              <a:t>одним из </a:t>
            </a:r>
            <a:r>
              <a:rPr lang="ru-RU" sz="2200" i="1" dirty="0" smtClean="0"/>
              <a:t>4 уровней </a:t>
            </a:r>
            <a:r>
              <a:rPr lang="ru-RU" sz="2200" i="1" dirty="0" smtClean="0"/>
              <a:t>потенциала. </a:t>
            </a:r>
            <a:endParaRPr lang="ru-RU" sz="2200" i="1" dirty="0" smtClean="0"/>
          </a:p>
          <a:p>
            <a:pPr>
              <a:lnSpc>
                <a:spcPct val="120000"/>
              </a:lnSpc>
            </a:pPr>
            <a:r>
              <a:rPr lang="ru-RU" sz="2200" dirty="0" smtClean="0"/>
              <a:t>полоса </a:t>
            </a:r>
            <a:r>
              <a:rPr lang="ru-RU" sz="2200" dirty="0" smtClean="0"/>
              <a:t>частот </a:t>
            </a:r>
            <a:r>
              <a:rPr lang="ru-RU" sz="2200" dirty="0" smtClean="0"/>
              <a:t>вдвое </a:t>
            </a:r>
            <a:r>
              <a:rPr lang="ru-RU" sz="2200" dirty="0" smtClean="0"/>
              <a:t>ниже битовой </a:t>
            </a:r>
            <a:r>
              <a:rPr lang="ru-RU" sz="2200" dirty="0" smtClean="0"/>
              <a:t>скорости. </a:t>
            </a:r>
          </a:p>
          <a:p>
            <a:pPr lvl="1">
              <a:lnSpc>
                <a:spcPct val="120000"/>
              </a:lnSpc>
            </a:pPr>
            <a:r>
              <a:rPr lang="ru-RU" altLang="ru-RU" sz="1800" dirty="0">
                <a:solidFill>
                  <a:srgbClr val="000000"/>
                </a:solidFill>
                <a:cs typeface="Times New Roman" pitchFamily="18" charset="0"/>
              </a:rPr>
              <a:t>Битовая скорость в два раза больше </a:t>
            </a:r>
            <a:r>
              <a:rPr lang="ru-RU" altLang="ru-RU" sz="1800" dirty="0" err="1">
                <a:solidFill>
                  <a:srgbClr val="000000"/>
                </a:solidFill>
                <a:cs typeface="Times New Roman" pitchFamily="18" charset="0"/>
              </a:rPr>
              <a:t>бодовой</a:t>
            </a:r>
            <a:r>
              <a:rPr lang="ru-RU" altLang="ru-RU" sz="180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2200" b="1" dirty="0" smtClean="0"/>
              <a:t>В основе схемы принцип</a:t>
            </a:r>
            <a:r>
              <a:rPr lang="en-US" sz="2200" b="1" dirty="0" smtClean="0"/>
              <a:t> </a:t>
            </a:r>
            <a:r>
              <a:rPr lang="ru-RU" sz="2200" b="1" dirty="0" smtClean="0"/>
              <a:t>кодирования </a:t>
            </a:r>
            <a:r>
              <a:rPr lang="ru-RU" sz="2200" b="1" dirty="0" smtClean="0"/>
              <a:t>2B1Q </a:t>
            </a:r>
            <a:r>
              <a:rPr lang="ru-RU" sz="2200" dirty="0" smtClean="0"/>
              <a:t>— пара бит представляется одним четверичным символом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80" y="3645024"/>
            <a:ext cx="4712637" cy="183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33256"/>
            <a:ext cx="5910250" cy="87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Полное кодирование. пример</a:t>
            </a:r>
            <a:r>
              <a:rPr lang="ru-RU" b="1" dirty="0"/>
              <a:t>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29766"/>
              </p:ext>
            </p:extLst>
          </p:nvPr>
        </p:nvGraphicFramePr>
        <p:xfrm>
          <a:off x="2013414" y="980728"/>
          <a:ext cx="30893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6"/>
                <a:gridCol w="214528"/>
                <a:gridCol w="162211"/>
                <a:gridCol w="357547"/>
                <a:gridCol w="162211"/>
                <a:gridCol w="286038"/>
                <a:gridCol w="286038"/>
                <a:gridCol w="162211"/>
                <a:gridCol w="357547"/>
                <a:gridCol w="162211"/>
                <a:gridCol w="214528"/>
                <a:gridCol w="362126"/>
              </a:tblGrid>
              <a:tr h="144016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177719"/>
              </p:ext>
            </p:extLst>
          </p:nvPr>
        </p:nvGraphicFramePr>
        <p:xfrm>
          <a:off x="5076058" y="980728"/>
          <a:ext cx="2981788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20"/>
                <a:gridCol w="213102"/>
                <a:gridCol w="142069"/>
                <a:gridCol w="355171"/>
                <a:gridCol w="136695"/>
                <a:gridCol w="284137"/>
                <a:gridCol w="284137"/>
                <a:gridCol w="136695"/>
                <a:gridCol w="355171"/>
                <a:gridCol w="142069"/>
                <a:gridCol w="213102"/>
                <a:gridCol w="359720"/>
              </a:tblGrid>
              <a:tr h="370840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8048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174086"/>
              </p:ext>
            </p:extLst>
          </p:nvPr>
        </p:nvGraphicFramePr>
        <p:xfrm>
          <a:off x="2123728" y="3717032"/>
          <a:ext cx="30963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01"/>
                <a:gridCol w="225000"/>
                <a:gridCol w="150000"/>
                <a:gridCol w="374999"/>
                <a:gridCol w="118371"/>
                <a:gridCol w="300000"/>
                <a:gridCol w="300000"/>
                <a:gridCol w="118371"/>
                <a:gridCol w="374999"/>
                <a:gridCol w="150000"/>
                <a:gridCol w="225000"/>
                <a:gridCol w="379801"/>
              </a:tblGrid>
              <a:tr h="357451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2416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2416"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+3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452688"/>
              </p:ext>
            </p:extLst>
          </p:nvPr>
        </p:nvGraphicFramePr>
        <p:xfrm>
          <a:off x="5148064" y="3717032"/>
          <a:ext cx="2918828" cy="219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32"/>
                <a:gridCol w="211273"/>
                <a:gridCol w="140849"/>
                <a:gridCol w="352122"/>
                <a:gridCol w="116840"/>
                <a:gridCol w="281698"/>
                <a:gridCol w="281698"/>
                <a:gridCol w="116840"/>
                <a:gridCol w="352122"/>
                <a:gridCol w="140849"/>
                <a:gridCol w="211273"/>
                <a:gridCol w="356632"/>
              </a:tblGrid>
              <a:tr h="360421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60421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7427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8630" y="135174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56526" y="174414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4B/5B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79770" y="247088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NRZI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86053" y="2101555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Scramble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56526" y="2827908"/>
            <a:ext cx="69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MLT3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07353" y="404106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21166" y="441039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4B/5B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88493" y="516021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NRZ</a:t>
            </a:r>
            <a:r>
              <a:rPr lang="ru-RU" dirty="0" smtClean="0"/>
              <a:t> </a:t>
            </a:r>
            <a:r>
              <a:rPr lang="ru-RU" dirty="0" err="1" smtClean="0"/>
              <a:t>диф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94776" y="4790879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Scramble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65249" y="5517232"/>
            <a:ext cx="7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PAM5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0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Логическое кодирование данных </a:t>
            </a:r>
            <a:r>
              <a:rPr lang="ru-RU" sz="2200" dirty="0" smtClean="0"/>
              <a:t>(</a:t>
            </a:r>
            <a:r>
              <a:rPr lang="ru-RU" sz="2200" dirty="0" err="1" smtClean="0"/>
              <a:t>data</a:t>
            </a:r>
            <a:r>
              <a:rPr lang="ru-RU" sz="2200" dirty="0" smtClean="0"/>
              <a:t> </a:t>
            </a:r>
            <a:r>
              <a:rPr lang="ru-RU" sz="2200" dirty="0" err="1" smtClean="0"/>
              <a:t>encoding</a:t>
            </a:r>
            <a:r>
              <a:rPr lang="ru-RU" sz="2200" dirty="0" smtClean="0"/>
              <a:t>) преобразует поток бит  сформированного кадра MAC-уровня в последовательность символов, подлежащих физическому кодированию для передачи по линии связи.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В простейшем случае кодирование отсутствует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прозрачное кодирование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каждый бит входного потока отображается соответствующим битом выходного потока. </a:t>
            </a:r>
          </a:p>
        </p:txBody>
      </p:sp>
    </p:spTree>
    <p:extLst>
      <p:ext uri="{BB962C8B-B14F-4D97-AF65-F5344CB8AC3E}">
        <p14:creationId xmlns:p14="http://schemas.microsoft.com/office/powerpoint/2010/main" val="27348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>Избыточность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Логическое кодирование обеспечивает избыточность кода</a:t>
            </a:r>
          </a:p>
          <a:p>
            <a:pPr marL="742950" lvl="2" indent="-342900"/>
            <a:r>
              <a:rPr lang="ru-RU" sz="2200" dirty="0" smtClean="0"/>
              <a:t>позволяет облегчить решение задач физического кодирования </a:t>
            </a:r>
          </a:p>
          <a:p>
            <a:pPr marL="1200150" lvl="3" indent="-342900"/>
            <a:r>
              <a:rPr lang="ru-RU" sz="2200" dirty="0"/>
              <a:t>исключить «неудобные» битовые  последовательности (например, длинные цепочки </a:t>
            </a:r>
            <a:r>
              <a:rPr lang="ru-RU" sz="2200" dirty="0" smtClean="0"/>
              <a:t>нулей или </a:t>
            </a:r>
            <a:r>
              <a:rPr lang="ru-RU" sz="2200" dirty="0"/>
              <a:t>единиц), </a:t>
            </a:r>
          </a:p>
          <a:p>
            <a:pPr marL="1200150" lvl="3" indent="-342900"/>
            <a:r>
              <a:rPr lang="ru-RU" sz="2200" dirty="0"/>
              <a:t>увеличить кодовое  расстояние (облегчается декодирование с приемлемым уровнем ошибок), </a:t>
            </a:r>
          </a:p>
          <a:p>
            <a:pPr marL="1200150" lvl="3" indent="-342900"/>
            <a:r>
              <a:rPr lang="ru-RU" sz="2200" dirty="0"/>
              <a:t>улучшить спектральные характеристики физического сигнала </a:t>
            </a:r>
            <a:endParaRPr lang="ru-RU" sz="2200" dirty="0" smtClean="0"/>
          </a:p>
          <a:p>
            <a:pPr marL="1200150" lvl="3" indent="-342900"/>
            <a:r>
              <a:rPr lang="ru-RU" sz="2200" dirty="0" smtClean="0"/>
              <a:t>передавать </a:t>
            </a:r>
            <a:r>
              <a:rPr lang="ru-RU" sz="2200" dirty="0"/>
              <a:t>специальные служебные сигналы. </a:t>
            </a:r>
          </a:p>
          <a:p>
            <a:pPr marL="742950" lvl="2" indent="-34290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07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Физическое, или сигнальное, кодирование (</a:t>
            </a:r>
            <a:r>
              <a:rPr lang="ru-RU" sz="2200" dirty="0" err="1" smtClean="0"/>
              <a:t>signal</a:t>
            </a:r>
            <a:r>
              <a:rPr lang="ru-RU" sz="2200" dirty="0" smtClean="0"/>
              <a:t> </a:t>
            </a:r>
            <a:r>
              <a:rPr lang="ru-RU" sz="2200" dirty="0" err="1" smtClean="0"/>
              <a:t>encoding</a:t>
            </a:r>
            <a:r>
              <a:rPr lang="ru-RU" sz="2200" dirty="0" smtClean="0"/>
              <a:t>) определяет  правила Представления дискретных символов (продуктов логического кодирования) в физические (электрические или оптические) сигналы линии.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 smtClean="0"/>
              <a:t>Физические  сигналы могут иметь аналоговую (непрерывную) форму —бесконечное число значений, из которых выбирают допустимое распознаваемое множество. </a:t>
            </a:r>
          </a:p>
        </p:txBody>
      </p:sp>
    </p:spTree>
    <p:extLst>
      <p:ext uri="{BB962C8B-B14F-4D97-AF65-F5344CB8AC3E}">
        <p14:creationId xmlns:p14="http://schemas.microsoft.com/office/powerpoint/2010/main" val="7680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Скорость передачи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39248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 </a:t>
            </a:r>
            <a:r>
              <a:rPr lang="ru-RU" sz="2200" dirty="0" smtClean="0"/>
              <a:t>уровне физических сигналов вместо битовой скорости (бит/с) оперируют понятием скорости изменения сигнала в линии, измеряемой в Бодах (</a:t>
            </a:r>
            <a:r>
              <a:rPr lang="ru-RU" sz="2200" dirty="0" err="1" smtClean="0"/>
              <a:t>baud</a:t>
            </a:r>
            <a:r>
              <a:rPr lang="ru-RU" sz="2200" dirty="0" smtClean="0"/>
              <a:t>). </a:t>
            </a:r>
            <a:endParaRPr lang="ru-RU" sz="2200" dirty="0" smtClean="0"/>
          </a:p>
          <a:p>
            <a:pPr marL="742950" lvl="2" indent="-342900">
              <a:spcBef>
                <a:spcPts val="1200"/>
              </a:spcBef>
            </a:pPr>
            <a:r>
              <a:rPr lang="ru-RU" sz="2200" dirty="0" smtClean="0"/>
              <a:t>Подразумевается </a:t>
            </a:r>
            <a:r>
              <a:rPr lang="ru-RU" sz="2200" dirty="0" smtClean="0"/>
              <a:t>число изменений различимых состояний линии за единицу времени. </a:t>
            </a:r>
          </a:p>
          <a:p>
            <a:pPr marL="1200150" lvl="3" indent="-342900">
              <a:spcBef>
                <a:spcPts val="1200"/>
              </a:spcBef>
            </a:pPr>
            <a:r>
              <a:rPr lang="ru-RU" sz="2200" dirty="0" smtClean="0"/>
              <a:t>В случаях двухуровневого кодирования эти скорости совпадают, но для повышения эффективности использования полосы пропускания линии стремятся к более выгодным соотношениям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0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Автосинхронизация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На физическом уровне должна осуществляться синхронизация приемника и передатчика. </a:t>
            </a:r>
          </a:p>
          <a:p>
            <a:pPr marL="742950" lvl="2" indent="-342900"/>
            <a:r>
              <a:rPr lang="ru-RU" sz="2000" b="1" dirty="0" smtClean="0"/>
              <a:t>Внешняя синхронизация </a:t>
            </a:r>
            <a:r>
              <a:rPr lang="ru-RU" sz="2000" dirty="0" smtClean="0"/>
              <a:t>— передача тактового сигнала,  отмечающего битовые (символьные) интервалы, </a:t>
            </a:r>
            <a:endParaRPr lang="ru-RU" sz="2000" dirty="0" smtClean="0"/>
          </a:p>
          <a:p>
            <a:pPr marL="1200150" lvl="3" indent="-342900"/>
            <a:r>
              <a:rPr lang="ru-RU" sz="1800" dirty="0" smtClean="0"/>
              <a:t>практически </a:t>
            </a:r>
            <a:r>
              <a:rPr lang="ru-RU" sz="1800" dirty="0" smtClean="0"/>
              <a:t>не применяется </a:t>
            </a:r>
            <a:r>
              <a:rPr lang="ru-RU" sz="1800" dirty="0" err="1" smtClean="0"/>
              <a:t>тк</a:t>
            </a:r>
            <a:r>
              <a:rPr lang="ru-RU" sz="1800" dirty="0" smtClean="0"/>
              <a:t> дорого делать доп. канал. </a:t>
            </a:r>
            <a:endParaRPr lang="ru-RU" sz="18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Схемы физического кодирования часто </a:t>
            </a:r>
            <a:r>
              <a:rPr lang="ru-RU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самосинхронизующиеся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742950" lvl="2" indent="-342900"/>
            <a:r>
              <a:rPr lang="ru-RU" sz="2000" dirty="0" smtClean="0"/>
              <a:t>позволяют </a:t>
            </a:r>
            <a:r>
              <a:rPr lang="ru-RU" sz="2000" dirty="0" smtClean="0"/>
              <a:t>выделять синхросигнал из принимаемой последовательности состояний линии.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i="1" u="sng" dirty="0" smtClean="0"/>
              <a:t>Для таких схем  логическое кодирование за счет избыточности должно исключать нежелательные  </a:t>
            </a:r>
            <a:r>
              <a:rPr lang="ru-RU" sz="2200" i="1" u="sng" dirty="0" smtClean="0"/>
              <a:t>комбинации.</a:t>
            </a:r>
          </a:p>
          <a:p>
            <a:pPr marL="742950" lvl="2" indent="-342900"/>
            <a:r>
              <a:rPr lang="ru-RU" sz="2000" dirty="0" smtClean="0"/>
              <a:t>Например приемнику сложно отличить 6 нулей от 7 нулей, по этому на уровне избыточного кодирования комбинации с 6 и более нулями должны быть исключены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8846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>Виды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Потенциальное кодирование (</a:t>
            </a:r>
            <a:r>
              <a:rPr lang="ru-RU" sz="2200" b="1" dirty="0" err="1"/>
              <a:t>potential</a:t>
            </a:r>
            <a:r>
              <a:rPr lang="ru-RU" sz="2200" b="1" dirty="0"/>
              <a:t> </a:t>
            </a:r>
            <a:r>
              <a:rPr lang="ru-RU" sz="2200" b="1" dirty="0" err="1"/>
              <a:t>coding</a:t>
            </a:r>
            <a:r>
              <a:rPr lang="ru-RU" sz="2200" b="1" dirty="0"/>
              <a:t>) </a:t>
            </a:r>
            <a:r>
              <a:rPr lang="ru-RU" sz="2000" dirty="0" smtClean="0"/>
              <a:t>— информативным  является уровень сигнала в определенные моменты времени.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Транзитивное кодирование (</a:t>
            </a:r>
            <a:r>
              <a:rPr lang="ru-RU" sz="2200" b="1" dirty="0" err="1"/>
              <a:t>transition</a:t>
            </a:r>
            <a:r>
              <a:rPr lang="ru-RU" sz="2200" b="1" dirty="0"/>
              <a:t> </a:t>
            </a:r>
            <a:r>
              <a:rPr lang="ru-RU" sz="2200" b="1" dirty="0" err="1"/>
              <a:t>coding</a:t>
            </a:r>
            <a:r>
              <a:rPr lang="ru-RU" sz="2200" b="1" dirty="0"/>
              <a:t>) </a:t>
            </a:r>
            <a:r>
              <a:rPr lang="ru-RU" sz="2000" dirty="0" smtClean="0"/>
              <a:t>— информативным  является переход из одного состояния в другое. </a:t>
            </a:r>
            <a:endParaRPr lang="ru-RU" sz="2000" dirty="0" smtClean="0"/>
          </a:p>
          <a:p>
            <a:pPr marL="742950" lvl="2" indent="-342900"/>
            <a:r>
              <a:rPr lang="ru-RU" sz="2200" b="1" dirty="0"/>
              <a:t>Двухфазное (</a:t>
            </a:r>
            <a:r>
              <a:rPr lang="ru-RU" sz="2200" b="1" dirty="0" err="1"/>
              <a:t>biphase</a:t>
            </a:r>
            <a:r>
              <a:rPr lang="ru-RU" sz="2200" b="1" dirty="0"/>
              <a:t>) </a:t>
            </a:r>
            <a:r>
              <a:rPr lang="ru-RU" sz="2000" dirty="0"/>
              <a:t>— в каждом битовом интервале обязательно  присутствует переход из одного состояния в другое, </a:t>
            </a:r>
          </a:p>
          <a:p>
            <a:pPr marL="1200150" lvl="3" indent="-342900"/>
            <a:r>
              <a:rPr lang="ru-RU" dirty="0"/>
              <a:t>используется для-выделения синхросигнала.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Униполярное (</a:t>
            </a:r>
            <a:r>
              <a:rPr lang="ru-RU" sz="2200" b="1" dirty="0" err="1"/>
              <a:t>unipolar</a:t>
            </a:r>
            <a:r>
              <a:rPr lang="ru-RU" sz="2200" b="1" dirty="0"/>
              <a:t>) </a:t>
            </a:r>
            <a:r>
              <a:rPr lang="ru-RU" sz="2000" dirty="0" smtClean="0"/>
              <a:t>— сигнал одной полярности используется для представления одного значения, нулевой сигнал — для другого.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Полярное (</a:t>
            </a:r>
            <a:r>
              <a:rPr lang="ru-RU" sz="2200" b="1" dirty="0" err="1"/>
              <a:t>polar</a:t>
            </a:r>
            <a:r>
              <a:rPr lang="ru-RU" sz="2200" b="1" dirty="0"/>
              <a:t>) </a:t>
            </a:r>
            <a:r>
              <a:rPr lang="ru-RU" sz="2000" dirty="0" smtClean="0"/>
              <a:t>— сигнал одной полярности используется для  представления одного значения, сигнал другой полярности — для другого. </a:t>
            </a:r>
          </a:p>
          <a:p>
            <a:pPr marL="742950" lvl="2" indent="-342900"/>
            <a:r>
              <a:rPr lang="ru-RU" sz="2000" dirty="0" smtClean="0"/>
              <a:t>При  оптоволоконной передаче вместо разной полярности используются два  хорошо различимых значения амплитуды импульса </a:t>
            </a:r>
          </a:p>
          <a:p>
            <a:pPr marL="742950" lvl="2" indent="-342900"/>
            <a:r>
              <a:rPr lang="ru-RU" sz="2200" b="1" dirty="0" smtClean="0"/>
              <a:t>Биполярное (</a:t>
            </a:r>
            <a:r>
              <a:rPr lang="ru-RU" sz="2200" b="1" dirty="0" err="1" smtClean="0"/>
              <a:t>bipolar</a:t>
            </a:r>
            <a:r>
              <a:rPr lang="ru-RU" sz="2200" b="1" dirty="0" smtClean="0"/>
              <a:t>), или </a:t>
            </a:r>
            <a:r>
              <a:rPr lang="ru-RU" sz="2200" b="1" dirty="0" err="1" smtClean="0"/>
              <a:t>двуполярное</a:t>
            </a:r>
            <a:r>
              <a:rPr lang="ru-RU" sz="2200" b="1" dirty="0" smtClean="0"/>
              <a:t> </a:t>
            </a:r>
            <a:r>
              <a:rPr lang="ru-RU" sz="2000" dirty="0" smtClean="0"/>
              <a:t>— использует положительное и отрицательное и нулевое значения для представления трех состояний </a:t>
            </a:r>
          </a:p>
        </p:txBody>
      </p:sp>
    </p:spTree>
    <p:extLst>
      <p:ext uri="{BB962C8B-B14F-4D97-AF65-F5344CB8AC3E}">
        <p14:creationId xmlns:p14="http://schemas.microsoft.com/office/powerpoint/2010/main" val="691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Физическое кодирование. Скремблинг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776665"/>
          </a:xfrm>
        </p:spPr>
        <p:txBody>
          <a:bodyPr>
            <a:noAutofit/>
          </a:bodyPr>
          <a:lstStyle/>
          <a:p>
            <a:r>
              <a:rPr lang="ru-RU" sz="2200" b="1" dirty="0"/>
              <a:t>Скремблер </a:t>
            </a:r>
            <a:r>
              <a:rPr lang="ru-RU" sz="2200" b="1" dirty="0" smtClean="0"/>
              <a:t> - подход модулирования данных псевдослучайной последовательностью с нормальным распределением.</a:t>
            </a:r>
          </a:p>
          <a:p>
            <a:pPr lvl="1"/>
            <a:r>
              <a:rPr lang="ru-RU" sz="2200" dirty="0" smtClean="0"/>
              <a:t>В </a:t>
            </a:r>
            <a:r>
              <a:rPr lang="ru-RU" sz="2200" dirty="0"/>
              <a:t>этом случае, вероятно, что будут частые переходы.</a:t>
            </a:r>
            <a:endParaRPr lang="ru-RU" sz="2200" b="1" dirty="0" smtClean="0"/>
          </a:p>
          <a:p>
            <a:pPr>
              <a:spcBef>
                <a:spcPts val="1200"/>
              </a:spcBef>
            </a:pPr>
            <a:r>
              <a:rPr lang="ru-RU" sz="2200" b="1" dirty="0"/>
              <a:t>Скремблер </a:t>
            </a:r>
            <a:r>
              <a:rPr lang="ru-RU" sz="2200" dirty="0" smtClean="0"/>
              <a:t>объединяет </a:t>
            </a:r>
            <a:r>
              <a:rPr lang="ru-RU" sz="2200" dirty="0"/>
              <a:t>с помощью </a:t>
            </a:r>
            <a:r>
              <a:rPr lang="ru-RU" sz="2200" dirty="0" smtClean="0"/>
              <a:t>«исключающего или» </a:t>
            </a:r>
            <a:r>
              <a:rPr lang="ru-RU" sz="2200" dirty="0"/>
              <a:t>данные с </a:t>
            </a:r>
            <a:r>
              <a:rPr lang="ru-RU" sz="2200" dirty="0" smtClean="0"/>
              <a:t>псевдослучайной последовательностью. </a:t>
            </a:r>
          </a:p>
          <a:p>
            <a:pPr lvl="1"/>
            <a:r>
              <a:rPr lang="ru-RU" sz="2200" dirty="0" smtClean="0"/>
              <a:t>делает данные случайными</a:t>
            </a:r>
            <a:r>
              <a:rPr lang="ru-RU" sz="2200" dirty="0"/>
              <a:t>, как псевдослучайная </a:t>
            </a:r>
            <a:r>
              <a:rPr lang="ru-RU" sz="2200" dirty="0" smtClean="0"/>
              <a:t>последовательность </a:t>
            </a:r>
          </a:p>
          <a:p>
            <a:pPr lvl="2"/>
            <a:r>
              <a:rPr lang="ru-RU" sz="2200" dirty="0" smtClean="0"/>
              <a:t>предполагается, что данные независимы </a:t>
            </a:r>
            <a:r>
              <a:rPr lang="ru-RU" sz="2200" dirty="0"/>
              <a:t>от </a:t>
            </a:r>
            <a:r>
              <a:rPr lang="ru-RU" sz="2200" dirty="0" smtClean="0"/>
              <a:t>последовательности. 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Скремблирование не </a:t>
            </a:r>
            <a:r>
              <a:rPr lang="ru-RU" sz="2200" dirty="0"/>
              <a:t>добавляет требований к </a:t>
            </a:r>
            <a:r>
              <a:rPr lang="ru-RU" sz="2200" dirty="0" smtClean="0"/>
              <a:t>полосе </a:t>
            </a:r>
            <a:r>
              <a:rPr lang="ru-RU" sz="2200" dirty="0"/>
              <a:t>пропускания или времени на служебные данные. </a:t>
            </a:r>
            <a:endParaRPr lang="ru-RU" sz="2200" dirty="0" smtClean="0"/>
          </a:p>
          <a:p>
            <a:pPr lvl="1"/>
            <a:r>
              <a:rPr lang="ru-RU" sz="2200" dirty="0" smtClean="0"/>
              <a:t>Единственное требование, чтобы псевдослучайная последовательность не интерферировала с сигналом, для этого ее делают подобной белому шумы.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667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1936</Words>
  <Application>Microsoft Office PowerPoint</Application>
  <PresentationFormat>Экран (4:3)</PresentationFormat>
  <Paragraphs>343</Paragraphs>
  <Slides>29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Кодирование данных на физическом уровне интерфейсов</vt:lpstr>
      <vt:lpstr>Определение кодирования данных</vt:lpstr>
      <vt:lpstr>Логическое кодирование</vt:lpstr>
      <vt:lpstr>Логическое кодирование. Избыточность кода</vt:lpstr>
      <vt:lpstr>Физическое кодирование. </vt:lpstr>
      <vt:lpstr>Физическое кодирование.  Скорость передачи данных</vt:lpstr>
      <vt:lpstr>Физическое кодирование. Автосинхронизация </vt:lpstr>
      <vt:lpstr>Физическое кодирование. Виды</vt:lpstr>
      <vt:lpstr>Физическое кодирование. Скремблинг</vt:lpstr>
      <vt:lpstr>Физическое кодирование. Скремблинг</vt:lpstr>
      <vt:lpstr>Физическое кодирование. Скремблинг</vt:lpstr>
      <vt:lpstr>Логическое кодирование 4В/5В</vt:lpstr>
      <vt:lpstr>Логическое кодирование 8B/10B</vt:lpstr>
      <vt:lpstr>Логическое кодирование 8B/10B</vt:lpstr>
      <vt:lpstr>Логическое кодирование 8B/10B</vt:lpstr>
      <vt:lpstr>Логическое кодирование 8В/6Т</vt:lpstr>
      <vt:lpstr>Логическое кодирование  Вставка бит </vt:lpstr>
      <vt:lpstr>Физическое кодирование. Код Манчестер II</vt:lpstr>
      <vt:lpstr>Физическое кодирование.  Дифференциальный манчестер</vt:lpstr>
      <vt:lpstr>Физическое кодирование. AMI</vt:lpstr>
      <vt:lpstr>Физическое кодирование. NRZ</vt:lpstr>
      <vt:lpstr>Физическое кодирование. NRZI</vt:lpstr>
      <vt:lpstr>Физическое кодирование. RZ</vt:lpstr>
      <vt:lpstr>Физическое кодирование. FM0</vt:lpstr>
      <vt:lpstr>Физическое кодирование. MLT3</vt:lpstr>
      <vt:lpstr>Физическое кодирование. MLT3+NRZI</vt:lpstr>
      <vt:lpstr>Физическое кодирование. PAM5</vt:lpstr>
      <vt:lpstr>Физическое кодирование. PAM5</vt:lpstr>
      <vt:lpstr>Полное кодирование. примеры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RonkinMV</cp:lastModifiedBy>
  <cp:revision>22</cp:revision>
  <dcterms:created xsi:type="dcterms:W3CDTF">2018-11-08T14:05:43Z</dcterms:created>
  <dcterms:modified xsi:type="dcterms:W3CDTF">2018-11-09T08:55:22Z</dcterms:modified>
</cp:coreProperties>
</file>