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0" r:id="rId3"/>
    <p:sldId id="271" r:id="rId4"/>
    <p:sldId id="272" r:id="rId5"/>
    <p:sldId id="257" r:id="rId6"/>
    <p:sldId id="273" r:id="rId7"/>
    <p:sldId id="274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90041" autoAdjust="0"/>
  </p:normalViewPr>
  <p:slideViewPr>
    <p:cSldViewPr>
      <p:cViewPr varScale="1">
        <p:scale>
          <a:sx n="96" d="100"/>
          <a:sy n="96" d="100"/>
        </p:scale>
        <p:origin x="96" y="56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2/23/2017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2/23/2017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GB" baseline="0" dirty="0"/>
              <a:t> computer is anything that thinks, even people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869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Examples:</a:t>
            </a:r>
          </a:p>
          <a:p>
            <a:r>
              <a:rPr lang="en-GB" dirty="0"/>
              <a:t>Animal</a:t>
            </a:r>
            <a:r>
              <a:rPr lang="en-GB" baseline="0" dirty="0"/>
              <a:t> behaviour models</a:t>
            </a:r>
          </a:p>
          <a:p>
            <a:r>
              <a:rPr lang="en-GB" baseline="0" dirty="0"/>
              <a:t>Game designing</a:t>
            </a:r>
          </a:p>
          <a:p>
            <a:r>
              <a:rPr lang="en-GB" baseline="0" dirty="0"/>
              <a:t>Science Simulations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167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31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Abstract thinking</a:t>
            </a:r>
          </a:p>
          <a:p>
            <a:r>
              <a:rPr lang="en-GB" dirty="0"/>
              <a:t>What</a:t>
            </a:r>
            <a:r>
              <a:rPr lang="en-GB" baseline="0" dirty="0"/>
              <a:t> are computers bad at</a:t>
            </a:r>
          </a:p>
          <a:p>
            <a:r>
              <a:rPr lang="en-GB" baseline="0" dirty="0"/>
              <a:t>What can computers never do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347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is very applied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789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936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 to binary</a:t>
            </a:r>
          </a:p>
          <a:p>
            <a:r>
              <a:rPr lang="en-GB" dirty="0"/>
              <a:t>We</a:t>
            </a:r>
            <a:r>
              <a:rPr lang="en-GB" baseline="0" dirty="0"/>
              <a:t> use base 10 because we have 10 fingers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52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Computer</a:t>
            </a:r>
            <a:r>
              <a:rPr lang="en-GB" baseline="0" dirty="0"/>
              <a:t>s have light switched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681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Everything</a:t>
            </a:r>
            <a:r>
              <a:rPr lang="en-GB" baseline="0" dirty="0"/>
              <a:t> inside a computer is numbers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058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Work through</a:t>
            </a:r>
            <a:r>
              <a:rPr lang="en-GB" baseline="0" dirty="0"/>
              <a:t> </a:t>
            </a:r>
            <a:r>
              <a:rPr lang="en-GB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617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never answered the 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255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2/23/2017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2/23/2017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2/23/2017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microsoft.com/office/2007/relationships/hdphoto" Target="../media/hdphoto2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microsoft.com/office/2007/relationships/hdphoto" Target="../media/hdphoto4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555848"/>
          </a:xfrm>
        </p:spPr>
        <p:txBody>
          <a:bodyPr/>
          <a:lstStyle/>
          <a:p>
            <a:r>
              <a:rPr lang="en-US" dirty="0"/>
              <a:t>University of Bristol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5880" y="6212392"/>
            <a:ext cx="9577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Samuel Russell </a:t>
            </a:r>
            <a:r>
              <a:rPr lang="en-GB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– </a:t>
            </a:r>
            <a:r>
              <a:rPr lang="en-GB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Dr.</a:t>
            </a:r>
            <a:r>
              <a:rPr lang="en-GB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Carl Henrik </a:t>
            </a:r>
            <a:r>
              <a:rPr lang="en-GB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Ek</a:t>
            </a:r>
            <a:endParaRPr lang="en-GB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6" name="Picture 4" descr="Image result for light switch clip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72" y="1844824"/>
            <a:ext cx="28765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309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Everything is 0s and 1s</a:t>
            </a:r>
          </a:p>
        </p:txBody>
      </p:sp>
      <p:pic>
        <p:nvPicPr>
          <p:cNvPr id="4098" name="Picture 2" descr="Image result for movie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09877">
            <a:off x="1045115" y="2415704"/>
            <a:ext cx="277177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music streami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2031" y1="16294" x2="938" y2="20128"/>
                        <a14:foregroundMark x1="938" y1="21406" x2="469" y2="26837"/>
                        <a14:foregroundMark x1="469" y1="26837" x2="469" y2="36741"/>
                        <a14:foregroundMark x1="469" y1="36741" x2="1875" y2="44728"/>
                        <a14:foregroundMark x1="1875" y1="44728" x2="2500" y2="49521"/>
                        <a14:foregroundMark x1="3438" y1="51438" x2="5156" y2="54633"/>
                        <a14:foregroundMark x1="5469" y1="55272" x2="8594" y2="59425"/>
                        <a14:foregroundMark x1="8594" y1="59425" x2="11406" y2="60383"/>
                        <a14:foregroundMark x1="11406" y1="60383" x2="15156" y2="60703"/>
                        <a14:foregroundMark x1="15156" y1="60703" x2="21875" y2="57508"/>
                        <a14:foregroundMark x1="22813" y1="54952" x2="27031" y2="53035"/>
                        <a14:foregroundMark x1="27187" y1="52077" x2="28281" y2="44728"/>
                        <a14:foregroundMark x1="28281" y1="42812" x2="29219" y2="32588"/>
                        <a14:foregroundMark x1="29219" y1="32588" x2="27969" y2="21086"/>
                        <a14:foregroundMark x1="28438" y1="19808" x2="26406" y2="7348"/>
                        <a14:foregroundMark x1="26094" y1="7348" x2="22188" y2="3195"/>
                        <a14:foregroundMark x1="22188" y1="2875" x2="16250" y2="319"/>
                        <a14:foregroundMark x1="15313" y1="1278" x2="10313" y2="5112"/>
                        <a14:foregroundMark x1="10313" y1="5112" x2="5781" y2="13099"/>
                        <a14:foregroundMark x1="28125" y1="31949" x2="25313" y2="39297"/>
                        <a14:foregroundMark x1="24844" y1="40575" x2="18125" y2="37061"/>
                        <a14:foregroundMark x1="20469" y1="30032" x2="20469" y2="30032"/>
                        <a14:foregroundMark x1="19688" y1="22684" x2="19688" y2="22684"/>
                        <a14:foregroundMark x1="17500" y1="30351" x2="17500" y2="30351"/>
                        <a14:foregroundMark x1="15313" y1="41853" x2="15313" y2="41853"/>
                        <a14:foregroundMark x1="17813" y1="13419" x2="14844" y2="44728"/>
                        <a14:foregroundMark x1="22656" y1="19808" x2="12812" y2="52396"/>
                        <a14:foregroundMark x1="75000" y1="23003" x2="75000" y2="23003"/>
                        <a14:foregroundMark x1="75000" y1="23003" x2="84219" y2="14377"/>
                        <a14:foregroundMark x1="72500" y1="7348" x2="95156" y2="6390"/>
                        <a14:foregroundMark x1="96250" y1="6390" x2="98281" y2="37061"/>
                        <a14:foregroundMark x1="98281" y1="37061" x2="75469" y2="43450"/>
                        <a14:foregroundMark x1="75469" y1="43450" x2="72656" y2="12141"/>
                        <a14:foregroundMark x1="72188" y1="36422" x2="72188" y2="43770"/>
                        <a14:foregroundMark x1="72188" y1="43770" x2="91875" y2="46006"/>
                        <a14:foregroundMark x1="91875" y1="46006" x2="95000" y2="42173"/>
                        <a14:foregroundMark x1="8594" y1="78275" x2="10156" y2="76677"/>
                        <a14:foregroundMark x1="6406" y1="72204" x2="7187" y2="70607"/>
                        <a14:foregroundMark x1="45313" y1="73482" x2="52188" y2="71246"/>
                        <a14:foregroundMark x1="56250" y1="71565" x2="51875" y2="93291"/>
                        <a14:foregroundMark x1="54844" y1="92971" x2="44375" y2="72843"/>
                        <a14:foregroundMark x1="42969" y1="67732" x2="44219" y2="92013"/>
                        <a14:foregroundMark x1="44063" y1="92332" x2="54531" y2="95527"/>
                        <a14:foregroundMark x1="57031" y1="95847" x2="57656" y2="94569"/>
                        <a14:foregroundMark x1="57813" y1="89457" x2="57969" y2="73163"/>
                        <a14:foregroundMark x1="64844" y1="69329" x2="73125" y2="58786"/>
                        <a14:foregroundMark x1="72031" y1="61981" x2="64844" y2="54313"/>
                        <a14:foregroundMark x1="64844" y1="58466" x2="63281" y2="64537"/>
                        <a14:foregroundMark x1="76875" y1="94888" x2="73438" y2="85942"/>
                        <a14:foregroundMark x1="79219" y1="89776" x2="76406" y2="90096"/>
                        <a14:foregroundMark x1="86406" y1="79553" x2="93438" y2="68371"/>
                        <a14:foregroundMark x1="82969" y1="63898" x2="95938" y2="90415"/>
                        <a14:foregroundMark x1="67188" y1="40256" x2="57656" y2="27476"/>
                        <a14:foregroundMark x1="58438" y1="24281" x2="63906" y2="13738"/>
                        <a14:foregroundMark x1="68281" y1="17891" x2="56094" y2="15016"/>
                        <a14:foregroundMark x1="57031" y1="15016" x2="62187" y2="11821"/>
                        <a14:foregroundMark x1="57188" y1="12460" x2="57344" y2="15655"/>
                        <a14:foregroundMark x1="57344" y1="17572" x2="57344" y2="10863"/>
                        <a14:foregroundMark x1="57656" y1="23962" x2="55469" y2="11821"/>
                        <a14:foregroundMark x1="57500" y1="31629" x2="57500" y2="31629"/>
                        <a14:foregroundMark x1="48750" y1="19808" x2="44063" y2="40256"/>
                        <a14:foregroundMark x1="1563" y1="18850" x2="5781" y2="8626"/>
                        <a14:foregroundMark x1="4688" y1="17572" x2="3906" y2="37380"/>
                        <a14:foregroundMark x1="6250" y1="33227" x2="14063" y2="18211"/>
                        <a14:foregroundMark x1="14063" y1="18211" x2="10625" y2="51118"/>
                        <a14:foregroundMark x1="9063" y1="15016" x2="8438" y2="25559"/>
                        <a14:foregroundMark x1="23906" y1="18850" x2="18594" y2="43450"/>
                        <a14:foregroundMark x1="90000" y1="18530" x2="90000" y2="18530"/>
                        <a14:foregroundMark x1="84688" y1="22045" x2="84688" y2="22045"/>
                        <a14:foregroundMark x1="73594" y1="63578" x2="73594" y2="63578"/>
                        <a14:backgroundMark x1="27656" y1="53994" x2="27656" y2="53994"/>
                        <a14:backgroundMark x1="26563" y1="7029" x2="26563" y2="70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79831">
            <a:off x="7975783" y="2344155"/>
            <a:ext cx="2998329" cy="146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gaming consoles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942" b="92871" l="3182" r="97045">
                        <a14:foregroundMark x1="51818" y1="31144" x2="51818" y2="31144"/>
                        <a14:foregroundMark x1="52614" y1="30206" x2="52614" y2="30206"/>
                        <a14:foregroundMark x1="40341" y1="11445" x2="40341" y2="11445"/>
                        <a14:foregroundMark x1="31818" y1="9944" x2="31818" y2="9944"/>
                        <a14:foregroundMark x1="28977" y1="12383" x2="28864" y2="16323"/>
                        <a14:foregroundMark x1="70568" y1="12946" x2="70568" y2="12946"/>
                        <a14:foregroundMark x1="73636" y1="12570" x2="73636" y2="12570"/>
                        <a14:foregroundMark x1="73068" y1="11445" x2="65568" y2="9568"/>
                        <a14:foregroundMark x1="64318" y1="9568" x2="34432" y2="11820"/>
                        <a14:foregroundMark x1="7614" y1="74484" x2="7500" y2="782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173" y="3645024"/>
            <a:ext cx="4320480" cy="261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242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820" y="1905000"/>
            <a:ext cx="5176193" cy="42672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7,543</a:t>
            </a:r>
            <a:r>
              <a:rPr lang="en-GB" baseline="-25000" dirty="0"/>
              <a:t>10</a:t>
            </a:r>
          </a:p>
          <a:p>
            <a:pPr marL="0" indent="0">
              <a:buNone/>
            </a:pPr>
            <a:r>
              <a:rPr lang="en-GB" dirty="0"/>
              <a:t>=</a:t>
            </a:r>
          </a:p>
          <a:p>
            <a:pPr marL="0" indent="0">
              <a:buNone/>
            </a:pPr>
            <a:r>
              <a:rPr lang="en-GB" dirty="0"/>
              <a:t>3 units, 4 tens, 5 hundreds, 7 thousands</a:t>
            </a:r>
          </a:p>
          <a:p>
            <a:pPr marL="0" indent="0">
              <a:buNone/>
            </a:pPr>
            <a:r>
              <a:rPr lang="en-GB" dirty="0"/>
              <a:t>=</a:t>
            </a:r>
          </a:p>
          <a:p>
            <a:pPr marL="0" indent="0">
              <a:buNone/>
            </a:pPr>
            <a:r>
              <a:rPr lang="en-GB" dirty="0"/>
              <a:t>3 x 1 + 4 x 10 + 5 x 100 + 7 x 1000</a:t>
            </a:r>
          </a:p>
          <a:p>
            <a:pPr marL="0" indent="0">
              <a:buNone/>
            </a:pPr>
            <a:r>
              <a:rPr lang="en-GB" dirty="0"/>
              <a:t>=</a:t>
            </a:r>
          </a:p>
          <a:p>
            <a:pPr marL="0" indent="0">
              <a:buNone/>
            </a:pPr>
            <a:r>
              <a:rPr lang="en-GB" dirty="0"/>
              <a:t>3 x 10</a:t>
            </a:r>
            <a:r>
              <a:rPr lang="en-GB" baseline="30000" dirty="0"/>
              <a:t>0</a:t>
            </a:r>
            <a:r>
              <a:rPr lang="en-GB" dirty="0"/>
              <a:t> + 4 x 10</a:t>
            </a:r>
            <a:r>
              <a:rPr lang="en-GB" baseline="30000" dirty="0"/>
              <a:t>1</a:t>
            </a:r>
            <a:r>
              <a:rPr lang="en-GB" dirty="0"/>
              <a:t> + 5 x 10</a:t>
            </a:r>
            <a:r>
              <a:rPr lang="en-GB" baseline="30000" dirty="0"/>
              <a:t>2</a:t>
            </a:r>
            <a:r>
              <a:rPr lang="en-GB" dirty="0"/>
              <a:t> + 7 x 10</a:t>
            </a:r>
            <a:r>
              <a:rPr lang="en-GB" baseline="30000" dirty="0"/>
              <a:t>3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4" y="1905000"/>
            <a:ext cx="4888157" cy="42672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1101</a:t>
            </a:r>
            <a:r>
              <a:rPr lang="en-GB" baseline="-25000" dirty="0"/>
              <a:t>2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=</a:t>
            </a:r>
          </a:p>
          <a:p>
            <a:pPr marL="0" indent="0">
              <a:buNone/>
            </a:pPr>
            <a:r>
              <a:rPr lang="en-GB" dirty="0"/>
              <a:t>1 x 1 + 0 x 2 + 1 x 4 + 1 x 8</a:t>
            </a:r>
          </a:p>
          <a:p>
            <a:pPr marL="0" indent="0">
              <a:buNone/>
            </a:pPr>
            <a:r>
              <a:rPr lang="en-GB" dirty="0"/>
              <a:t>=</a:t>
            </a:r>
          </a:p>
          <a:p>
            <a:pPr marL="0" indent="0">
              <a:buNone/>
            </a:pPr>
            <a:r>
              <a:rPr lang="en-GB" dirty="0"/>
              <a:t>1 x 2</a:t>
            </a:r>
            <a:r>
              <a:rPr lang="en-GB" baseline="30000" dirty="0"/>
              <a:t>0</a:t>
            </a:r>
            <a:r>
              <a:rPr lang="en-GB" dirty="0"/>
              <a:t> + 0 x 2</a:t>
            </a:r>
            <a:r>
              <a:rPr lang="en-GB" baseline="30000" dirty="0"/>
              <a:t>1</a:t>
            </a:r>
            <a:r>
              <a:rPr lang="en-GB" dirty="0"/>
              <a:t> + 1 x 2</a:t>
            </a:r>
            <a:r>
              <a:rPr lang="en-GB" baseline="30000" dirty="0"/>
              <a:t>2</a:t>
            </a:r>
            <a:r>
              <a:rPr lang="en-GB" dirty="0"/>
              <a:t> + 1 x 2</a:t>
            </a:r>
            <a:r>
              <a:rPr lang="en-GB" baseline="30000" dirty="0"/>
              <a:t>3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701924" y="1905000"/>
            <a:ext cx="2414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= 1110101110111</a:t>
            </a:r>
            <a:r>
              <a:rPr lang="en-GB" sz="24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0610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Taking a look at the Big Hex Machine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085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computer science?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3152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a computer scientist do?</a:t>
            </a:r>
          </a:p>
        </p:txBody>
      </p:sp>
      <p:pic>
        <p:nvPicPr>
          <p:cNvPr id="5122" name="Picture 2" descr="Image result for cow image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48215">
            <a:off x="951510" y="2361083"/>
            <a:ext cx="2989807" cy="166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video game designer cartoon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00" b="76000" l="8214" r="88929">
                        <a14:foregroundMark x1="21429" y1="48500" x2="21429" y2="48500"/>
                        <a14:foregroundMark x1="31071" y1="27500" x2="27500" y2="42500"/>
                        <a14:foregroundMark x1="27500" y1="24000" x2="22143" y2="54000"/>
                        <a14:foregroundMark x1="21786" y1="51000" x2="66786" y2="34500"/>
                        <a14:foregroundMark x1="53929" y1="33500" x2="30357" y2="26000"/>
                        <a14:foregroundMark x1="30357" y1="23500" x2="31071" y2="42500"/>
                        <a14:foregroundMark x1="33214" y1="35000" x2="37143" y2="33000"/>
                        <a14:foregroundMark x1="37143" y1="33000" x2="36786" y2="28500"/>
                        <a14:foregroundMark x1="33571" y1="23500" x2="32143" y2="19000"/>
                        <a14:foregroundMark x1="30714" y1="19000" x2="27857" y2="19000"/>
                        <a14:foregroundMark x1="26071" y1="19000" x2="21429" y2="26500"/>
                        <a14:foregroundMark x1="21429" y1="26500" x2="20357" y2="32000"/>
                        <a14:foregroundMark x1="47143" y1="35000" x2="47857" y2="40500"/>
                        <a14:foregroundMark x1="51071" y1="37500" x2="45714" y2="27500"/>
                        <a14:foregroundMark x1="46429" y1="26000" x2="49643" y2="25000"/>
                        <a14:foregroundMark x1="51071" y1="25000" x2="54286" y2="25000"/>
                        <a14:foregroundMark x1="55000" y1="25000" x2="59286" y2="25500"/>
                        <a14:foregroundMark x1="61071" y1="25500" x2="69286" y2="26000"/>
                        <a14:foregroundMark x1="70000" y1="26000" x2="71786" y2="20000"/>
                        <a14:foregroundMark x1="71071" y1="18500" x2="68929" y2="18500"/>
                        <a14:foregroundMark x1="63214" y1="18500" x2="67500" y2="29500"/>
                        <a14:foregroundMark x1="69643" y1="31500" x2="72143" y2="31500"/>
                        <a14:foregroundMark x1="73571" y1="31500" x2="76071" y2="34000"/>
                        <a14:foregroundMark x1="76429" y1="36500" x2="76429" y2="38000"/>
                        <a14:foregroundMark x1="73571" y1="39500" x2="68214" y2="40500"/>
                        <a14:foregroundMark x1="65000" y1="42000" x2="60357" y2="47000"/>
                        <a14:foregroundMark x1="60357" y1="47000" x2="60357" y2="47000"/>
                        <a14:foregroundMark x1="60000" y1="47000" x2="61786" y2="47000"/>
                        <a14:foregroundMark x1="70714" y1="46000" x2="77857" y2="57500"/>
                        <a14:foregroundMark x1="77857" y1="55000" x2="73929" y2="51000"/>
                        <a14:foregroundMark x1="72143" y1="49000" x2="72143" y2="49000"/>
                        <a14:foregroundMark x1="73571" y1="55500" x2="82500" y2="58500"/>
                        <a14:foregroundMark x1="83214" y1="59000" x2="77143" y2="53500"/>
                        <a14:foregroundMark x1="76071" y1="53500" x2="72143" y2="49500"/>
                        <a14:foregroundMark x1="69286" y1="45000" x2="62500" y2="32000"/>
                        <a14:foregroundMark x1="52500" y1="25000" x2="50000" y2="24500"/>
                        <a14:foregroundMark x1="40000" y1="23000" x2="34286" y2="24500"/>
                        <a14:foregroundMark x1="30357" y1="29000" x2="25000" y2="40000"/>
                        <a14:foregroundMark x1="23571" y1="42000" x2="22143" y2="45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2854">
            <a:off x="4269201" y="3800365"/>
            <a:ext cx="3240360" cy="231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7966620" y="2420888"/>
            <a:ext cx="3761367" cy="3312715"/>
            <a:chOff x="8455843" y="2426394"/>
            <a:chExt cx="3761367" cy="3312715"/>
          </a:xfrm>
        </p:grpSpPr>
        <p:sp>
          <p:nvSpPr>
            <p:cNvPr id="9" name="Oval 8"/>
            <p:cNvSpPr/>
            <p:nvPr/>
          </p:nvSpPr>
          <p:spPr>
            <a:xfrm rot="18171700">
              <a:off x="9145716" y="1806307"/>
              <a:ext cx="2381622" cy="3761367"/>
            </a:xfrm>
            <a:prstGeom prst="ellipse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126" name="Picture 6" descr="Image result for chemistry clipart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71978" y1="48739" x2="61538" y2="39916"/>
                          <a14:foregroundMark x1="66484" y1="45798" x2="80220" y2="61345"/>
                          <a14:foregroundMark x1="82418" y1="66387" x2="91758" y2="86555"/>
                          <a14:foregroundMark x1="91758" y1="86555" x2="87363" y2="899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45017" y="3472158"/>
              <a:ext cx="1733550" cy="2266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0" name="Picture 10" descr="Image result for chemistry clipart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6247">
              <a:off x="9042677" y="2426394"/>
              <a:ext cx="2424949" cy="2424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4375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Computer science: the discipline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Theory of solving abstract problems</a:t>
            </a:r>
          </a:p>
          <a:p>
            <a:pPr lvl="1"/>
            <a:r>
              <a:rPr lang="en-GB" dirty="0"/>
              <a:t>Traveling salesman problem</a:t>
            </a:r>
          </a:p>
          <a:p>
            <a:pPr lvl="1"/>
            <a:r>
              <a:rPr lang="en-GB" dirty="0"/>
              <a:t>Cryptography</a:t>
            </a:r>
          </a:p>
          <a:p>
            <a:pPr lvl="1"/>
            <a:endParaRPr lang="en-GB" dirty="0"/>
          </a:p>
          <a:p>
            <a:r>
              <a:rPr lang="en-GB" dirty="0"/>
              <a:t>Hardware design</a:t>
            </a:r>
          </a:p>
          <a:p>
            <a:pPr lvl="1"/>
            <a:r>
              <a:rPr lang="en-GB" dirty="0"/>
              <a:t>Computer chips</a:t>
            </a:r>
          </a:p>
          <a:p>
            <a:pPr lvl="1"/>
            <a:endParaRPr lang="en-GB" dirty="0"/>
          </a:p>
          <a:p>
            <a:r>
              <a:rPr lang="en-GB" dirty="0"/>
              <a:t>Programming</a:t>
            </a:r>
          </a:p>
          <a:p>
            <a:pPr lvl="1"/>
            <a:r>
              <a:rPr lang="en-GB" dirty="0"/>
              <a:t>Solve real world problems</a:t>
            </a:r>
          </a:p>
          <a:p>
            <a:pPr lvl="1"/>
            <a:r>
              <a:rPr lang="en-GB" dirty="0"/>
              <a:t>Or just to entertain people</a:t>
            </a:r>
          </a:p>
        </p:txBody>
      </p:sp>
    </p:spTree>
    <p:extLst>
      <p:ext uri="{BB962C8B-B14F-4D97-AF65-F5344CB8AC3E}">
        <p14:creationId xmlns:p14="http://schemas.microsoft.com/office/powerpoint/2010/main" val="77351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Hands on time.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BBC </a:t>
            </a:r>
            <a:r>
              <a:rPr lang="en-GB" dirty="0" err="1"/>
              <a:t>Micro:bit</a:t>
            </a:r>
            <a:endParaRPr lang="en-GB" dirty="0"/>
          </a:p>
          <a:p>
            <a:r>
              <a:rPr lang="en-GB" dirty="0"/>
              <a:t>Space Invaders</a:t>
            </a:r>
          </a:p>
          <a:p>
            <a:r>
              <a:rPr lang="en-GB" dirty="0"/>
              <a:t>[Worksheet] / [tinyurl.com/</a:t>
            </a:r>
            <a:r>
              <a:rPr lang="en-GB" dirty="0" err="1"/>
              <a:t>microbitbristol</a:t>
            </a:r>
            <a:r>
              <a:rPr lang="en-GB" dirty="0"/>
              <a:t>]</a:t>
            </a:r>
          </a:p>
          <a:p>
            <a:endParaRPr lang="en-GB" dirty="0"/>
          </a:p>
          <a:p>
            <a:r>
              <a:rPr lang="en-GB" dirty="0" err="1"/>
              <a:t>BigHexMachine</a:t>
            </a:r>
            <a:r>
              <a:rPr lang="en-GB" dirty="0"/>
              <a:t> Simulator</a:t>
            </a:r>
          </a:p>
          <a:p>
            <a:r>
              <a:rPr lang="en-GB" dirty="0"/>
              <a:t>[tinyurl.com/</a:t>
            </a:r>
            <a:r>
              <a:rPr lang="en-GB" dirty="0" err="1"/>
              <a:t>bighexmachine</a:t>
            </a:r>
            <a:r>
              <a:rPr lang="en-GB"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3445624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driving ca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092" y="1508787"/>
            <a:ext cx="5760640" cy="384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238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under the hoo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096" y="1532558"/>
            <a:ext cx="5688632" cy="379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45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computer science?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99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computer?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18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computer?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PC</a:t>
            </a:r>
          </a:p>
          <a:p>
            <a:r>
              <a:rPr lang="en-GB" dirty="0"/>
              <a:t>Laptop</a:t>
            </a:r>
          </a:p>
          <a:p>
            <a:r>
              <a:rPr lang="en-GB" dirty="0"/>
              <a:t>Phone</a:t>
            </a:r>
          </a:p>
          <a:p>
            <a:r>
              <a:rPr lang="en-GB" dirty="0"/>
              <a:t>TV</a:t>
            </a:r>
          </a:p>
          <a:p>
            <a:r>
              <a:rPr lang="en-GB" dirty="0"/>
              <a:t>Microwave</a:t>
            </a:r>
          </a:p>
        </p:txBody>
      </p:sp>
    </p:spTree>
    <p:extLst>
      <p:ext uri="{BB962C8B-B14F-4D97-AF65-F5344CB8AC3E}">
        <p14:creationId xmlns:p14="http://schemas.microsoft.com/office/powerpoint/2010/main" val="305595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computer?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“A computer is a device that can be instructed to carry out an arbitrary set of arithmetic or logical operations automatically.”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“one who calculates“</a:t>
            </a:r>
          </a:p>
        </p:txBody>
      </p:sp>
      <p:sp>
        <p:nvSpPr>
          <p:cNvPr id="2" name="Rectangle 1"/>
          <p:cNvSpPr/>
          <p:nvPr/>
        </p:nvSpPr>
        <p:spPr>
          <a:xfrm>
            <a:off x="9571240" y="5802868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dirty="0" err="1"/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Prof.</a:t>
            </a:r>
            <a:r>
              <a:rPr lang="en-GB" dirty="0"/>
              <a:t> Turing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Computation</a:t>
            </a:r>
          </a:p>
          <a:p>
            <a:endParaRPr lang="en-GB" dirty="0"/>
          </a:p>
          <a:p>
            <a:r>
              <a:rPr lang="en-GB" dirty="0"/>
              <a:t>Halting problem</a:t>
            </a:r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868" y="1998407"/>
            <a:ext cx="4080385" cy="408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292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care about the answer!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27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Electronic computers</a:t>
            </a:r>
          </a:p>
          <a:p>
            <a:endParaRPr lang="en-GB" dirty="0"/>
          </a:p>
          <a:p>
            <a:r>
              <a:rPr lang="en-GB" dirty="0"/>
              <a:t>Very stupid</a:t>
            </a:r>
          </a:p>
          <a:p>
            <a:endParaRPr lang="en-GB" dirty="0"/>
          </a:p>
          <a:p>
            <a:r>
              <a:rPr lang="en-GB" dirty="0"/>
              <a:t>A bit of maths</a:t>
            </a:r>
          </a:p>
        </p:txBody>
      </p:sp>
    </p:spTree>
    <p:extLst>
      <p:ext uri="{BB962C8B-B14F-4D97-AF65-F5344CB8AC3E}">
        <p14:creationId xmlns:p14="http://schemas.microsoft.com/office/powerpoint/2010/main" val="3888707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</a:t>
            </a:r>
          </a:p>
        </p:txBody>
      </p:sp>
      <p:pic>
        <p:nvPicPr>
          <p:cNvPr id="2050" name="Picture 2" descr="Image result for hands clipart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571" y="1905000"/>
            <a:ext cx="6737683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507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385</TotalTime>
  <Words>321</Words>
  <Application>Microsoft Office PowerPoint</Application>
  <PresentationFormat>Custom</PresentationFormat>
  <Paragraphs>96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Microsoft YaHei Light</vt:lpstr>
      <vt:lpstr>Arial</vt:lpstr>
      <vt:lpstr>Consolas</vt:lpstr>
      <vt:lpstr>Corbel</vt:lpstr>
      <vt:lpstr>Chalkboard 16x9</vt:lpstr>
      <vt:lpstr>Computer Science</vt:lpstr>
      <vt:lpstr>What is computer science?</vt:lpstr>
      <vt:lpstr>What is a computer?</vt:lpstr>
      <vt:lpstr>What is a computer?</vt:lpstr>
      <vt:lpstr>What is a computer?</vt:lpstr>
      <vt:lpstr>Prof. Turing</vt:lpstr>
      <vt:lpstr>Practice</vt:lpstr>
      <vt:lpstr>Hardware</vt:lpstr>
      <vt:lpstr>Binary</vt:lpstr>
      <vt:lpstr>Binary</vt:lpstr>
      <vt:lpstr>Everything is 0s and 1s</vt:lpstr>
      <vt:lpstr>Binary Numbers</vt:lpstr>
      <vt:lpstr>Taking a look at the Big Hex Machine</vt:lpstr>
      <vt:lpstr>What is computer science?</vt:lpstr>
      <vt:lpstr>What does a computer scientist do?</vt:lpstr>
      <vt:lpstr>Computer science: the discipline</vt:lpstr>
      <vt:lpstr>Hands on time.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</dc:title>
  <dc:creator>Samuel Russell</dc:creator>
  <cp:lastModifiedBy>Samuel Russell</cp:lastModifiedBy>
  <cp:revision>20</cp:revision>
  <dcterms:created xsi:type="dcterms:W3CDTF">2017-02-19T22:00:23Z</dcterms:created>
  <dcterms:modified xsi:type="dcterms:W3CDTF">2017-02-23T14:11:19Z</dcterms:modified>
</cp:coreProperties>
</file>