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3" r:id="rId3"/>
    <p:sldId id="257" r:id="rId4"/>
    <p:sldId id="258" r:id="rId5"/>
    <p:sldId id="274" r:id="rId6"/>
    <p:sldId id="267" r:id="rId7"/>
    <p:sldId id="281" r:id="rId8"/>
    <p:sldId id="259" r:id="rId9"/>
    <p:sldId id="283" r:id="rId10"/>
    <p:sldId id="285" r:id="rId11"/>
    <p:sldId id="282" r:id="rId12"/>
    <p:sldId id="276" r:id="rId13"/>
    <p:sldId id="286" r:id="rId14"/>
    <p:sldId id="308" r:id="rId15"/>
    <p:sldId id="309" r:id="rId16"/>
    <p:sldId id="310" r:id="rId17"/>
    <p:sldId id="311" r:id="rId18"/>
    <p:sldId id="288" r:id="rId19"/>
    <p:sldId id="317" r:id="rId20"/>
    <p:sldId id="295" r:id="rId21"/>
    <p:sldId id="297" r:id="rId22"/>
    <p:sldId id="300" r:id="rId23"/>
    <p:sldId id="301" r:id="rId24"/>
    <p:sldId id="302" r:id="rId25"/>
    <p:sldId id="315" r:id="rId26"/>
    <p:sldId id="270" r:id="rId27"/>
    <p:sldId id="318" r:id="rId28"/>
    <p:sldId id="263" r:id="rId29"/>
    <p:sldId id="325" r:id="rId30"/>
    <p:sldId id="262" r:id="rId31"/>
    <p:sldId id="319" r:id="rId32"/>
    <p:sldId id="320" r:id="rId33"/>
    <p:sldId id="326" r:id="rId34"/>
    <p:sldId id="321" r:id="rId35"/>
    <p:sldId id="322" r:id="rId36"/>
    <p:sldId id="327" r:id="rId37"/>
    <p:sldId id="323" r:id="rId38"/>
    <p:sldId id="261" r:id="rId39"/>
    <p:sldId id="324" r:id="rId40"/>
    <p:sldId id="264" r:id="rId41"/>
    <p:sldId id="328" r:id="rId42"/>
    <p:sldId id="329" r:id="rId43"/>
    <p:sldId id="331" r:id="rId44"/>
    <p:sldId id="265" r:id="rId45"/>
    <p:sldId id="266" r:id="rId46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2" autoAdjust="0"/>
    <p:restoredTop sz="86492" autoAdjust="0"/>
  </p:normalViewPr>
  <p:slideViewPr>
    <p:cSldViewPr snapToGrid="0">
      <p:cViewPr>
        <p:scale>
          <a:sx n="69" d="100"/>
          <a:sy n="69" d="100"/>
        </p:scale>
        <p:origin x="48" y="-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97E59-72F6-45DE-8E90-7937DBBADB99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061-69D8-4314-AA6C-E899E433B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50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760D5-3247-4D7A-B2BD-C012700CF767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2F384-4CE3-48DF-8263-3AEE554CF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F384-4CE3-48DF-8263-3AEE554CF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F384-4CE3-48DF-8263-3AEE554CF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51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4D74C-CF4A-44D6-AF0E-384A05E5C9C8}" type="slidenum">
              <a:rPr lang="en-US"/>
              <a:pPr/>
              <a:t>13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65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09282-EBBA-42AF-A69C-B3DC3FCF9531}" type="slidenum">
              <a:rPr lang="en-US"/>
              <a:pPr/>
              <a:t>16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7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4D74C-CF4A-44D6-AF0E-384A05E5C9C8}" type="slidenum">
              <a:rPr lang="en-US"/>
              <a:pPr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39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771FC-5282-4FFF-B25E-16301A083D3D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14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A6C9F-E418-44FF-9664-6E0348735450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52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4F221-13EC-4F62-B048-8E4F33771BDF}" type="slidenum">
              <a:rPr lang="en-US"/>
              <a:pPr/>
              <a:t>22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1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6900-AA51-435C-88A6-B98A458CBC1F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565-B305-42B9-80CC-98EB71DB1E9C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CC6-2ADF-412F-A4C3-DDF10FAD1064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2124-486E-48A3-8A59-9C5C86180A2A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A59E-78CD-43EE-BED2-D0DC11505BEA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89F-7DF6-4215-8E66-627F960BCB8F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45B1-7E90-4823-B4E9-7B72F6FF10AF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6755-89AA-4D55-A2FE-80BAEE28F942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53E4E-2213-46D5-A91F-EB9BF70095B7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524000"/>
            <a:ext cx="103632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92F831F-CE5C-41FD-B5DD-0DB5F8938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EE18-1E6D-4A9E-91F2-D96547DA36F3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2" y="5936970"/>
            <a:ext cx="2357070" cy="7645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EADE-D1D5-4C12-8E4B-A9F4556C6C54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D5B-2B69-4C0E-88F6-39060DC0F0CE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8E3E-A682-4328-B237-66CF2C886DC7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5E35-C76F-40FD-A398-C4E12E4882FA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B86-941E-4A6B-9289-9BF6D9DB0CA3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F39-1AC5-4FEB-9BDA-0A63005C5754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FE1B-B26B-4B73-A142-B2FF6EEE58F3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81B29E0-2C0E-462C-AD71-BDBD5F46C112}" type="datetime1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ditional_(programming)" TargetMode="External"/><Relationship Id="rId2" Type="http://schemas.openxmlformats.org/officeDocument/2006/relationships/hyperlink" Target="http://en.wikipedia.org/wiki/Branch_(computer_scienc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L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naryuniversity.com/IFSM310/SESSION.3.CPU_TECHNOLOGY/310.s03.lmc.pp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kinson.yorku.ca/~sychen/research/LMC/LittleMan.html" TargetMode="External"/><Relationship Id="rId2" Type="http://schemas.openxmlformats.org/officeDocument/2006/relationships/hyperlink" Target="http://www.java-gaming.org/topics/little-man-computer/24821/view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ditional_(programming)" TargetMode="External"/><Relationship Id="rId2" Type="http://schemas.openxmlformats.org/officeDocument/2006/relationships/hyperlink" Target="http://en.wikipedia.org/wiki/Branch_(computer_scienc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L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s/NoEFeedback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com/" TargetMode="External"/><Relationship Id="rId2" Type="http://schemas.openxmlformats.org/officeDocument/2006/relationships/hyperlink" Target="http://wikipedi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segeek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How  the computer works / Low-level programming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Computing At School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4" y="5605778"/>
            <a:ext cx="2889504" cy="9387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Clock speed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speed is often measured in Hertz [Hz] which is simply cycles per second.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One thousand Hertz = 1kHz (kilohertz) </a:t>
            </a:r>
            <a:br>
              <a:rPr lang="en-US" dirty="0"/>
            </a:br>
            <a:r>
              <a:rPr lang="en-US" dirty="0"/>
              <a:t>One million Hertz = 1MHz (Megahertz </a:t>
            </a:r>
            <a:br>
              <a:rPr lang="en-US" dirty="0"/>
            </a:br>
            <a:r>
              <a:rPr lang="en-US" dirty="0"/>
              <a:t>One billion Hertz = 1GHz (Gigahertz) </a:t>
            </a:r>
            <a:br>
              <a:rPr lang="en-US" dirty="0"/>
            </a:br>
            <a:r>
              <a:rPr lang="en-US" dirty="0"/>
              <a:t>One thousand billion Hertz = 1 THz (Terahertz)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Clock speed</a:t>
            </a:r>
          </a:p>
          <a:p>
            <a:r>
              <a:rPr lang="en-US" dirty="0" smtClean="0"/>
              <a:t>Cache size</a:t>
            </a:r>
          </a:p>
          <a:p>
            <a:r>
              <a:rPr lang="en-US" dirty="0" smtClean="0"/>
              <a:t>Number of cores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319" r="213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16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Computers are devices for executing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34" y="1998727"/>
            <a:ext cx="10515600" cy="40495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a program runs on a computer it must be loaded into main memory first. The processor then repeatedly fetches and executes the next instruction from main memory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7110" y="3713584"/>
            <a:ext cx="1660849" cy="80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Fetch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534537" y="4956498"/>
            <a:ext cx="1660849" cy="80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Execute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204996" y="4986240"/>
            <a:ext cx="1660849" cy="80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Decode</a:t>
            </a:r>
            <a:endParaRPr lang="en-GB" dirty="0"/>
          </a:p>
        </p:txBody>
      </p:sp>
      <p:sp>
        <p:nvSpPr>
          <p:cNvPr id="11" name="Arc 10"/>
          <p:cNvSpPr/>
          <p:nvPr/>
        </p:nvSpPr>
        <p:spPr>
          <a:xfrm>
            <a:off x="6896097" y="4467645"/>
            <a:ext cx="503853" cy="712820"/>
          </a:xfrm>
          <a:prstGeom prst="arc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 rot="14795308">
            <a:off x="4986239" y="4257030"/>
            <a:ext cx="503853" cy="712820"/>
          </a:xfrm>
          <a:prstGeom prst="arc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 rot="6751629">
            <a:off x="5856877" y="5347780"/>
            <a:ext cx="503853" cy="712820"/>
          </a:xfrm>
          <a:prstGeom prst="arc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FA05B-7112-4E20-9694-6F6FC5C0FB5E}" type="slidenum">
              <a:rPr lang="en-US"/>
              <a:pPr/>
              <a:t>13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Little Man Computer</a:t>
            </a:r>
          </a:p>
        </p:txBody>
      </p:sp>
      <p:pic>
        <p:nvPicPr>
          <p:cNvPr id="78853" name="Picture 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524001"/>
            <a:ext cx="7086600" cy="4638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1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62E54-E634-4ECC-BBA4-E419B7B3A30D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/>
              <a:t>Fetch Portion of</a:t>
            </a:r>
            <a:br>
              <a:rPr lang="en-US" sz="4000"/>
            </a:br>
            <a:r>
              <a:rPr lang="en-US" sz="4000"/>
              <a:t>Fetch and Execute Cycle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324600" y="2133601"/>
            <a:ext cx="3276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1.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Little Man reads the address from the location counter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3276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2.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He walks over to the mailbox that corresponds to the  location counter</a:t>
            </a:r>
          </a:p>
        </p:txBody>
      </p:sp>
      <p:pic>
        <p:nvPicPr>
          <p:cNvPr id="63498" name="Picture 10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0" b="32655"/>
          <a:stretch>
            <a:fillRect/>
          </a:stretch>
        </p:blipFill>
        <p:spPr>
          <a:xfrm>
            <a:off x="2819400" y="1524000"/>
            <a:ext cx="32766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15AB9-7878-4563-B557-D3D271FC9C42}" type="slidenum">
              <a:rPr lang="en-US"/>
              <a:pPr/>
              <a:t>15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Fetch, </a:t>
            </a:r>
            <a:r>
              <a:rPr lang="en-US" sz="2800"/>
              <a:t>cont.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553200" y="1981200"/>
            <a:ext cx="3276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272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5422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2572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829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401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973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54525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3.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And reads the number on the slip of paper (he puts the slip back in case he needs to read it again later)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5463"/>
            <a:ext cx="38862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24171-2F95-4DE1-888F-3D9D7C748918}" type="slidenum">
              <a:rPr lang="en-US"/>
              <a:pPr/>
              <a:t>16</a:t>
            </a:fld>
            <a:endParaRPr lang="en-US"/>
          </a:p>
        </p:txBody>
      </p:sp>
      <p:pic>
        <p:nvPicPr>
          <p:cNvPr id="88073" name="Picture 9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8" t="22322" b="43782"/>
          <a:stretch>
            <a:fillRect/>
          </a:stretch>
        </p:blipFill>
        <p:spPr>
          <a:xfrm>
            <a:off x="6477000" y="3581401"/>
            <a:ext cx="3657600" cy="2652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Portion</a:t>
            </a:r>
          </a:p>
        </p:txBody>
      </p:sp>
      <p:pic>
        <p:nvPicPr>
          <p:cNvPr id="88071" name="Picture 7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 b="68011"/>
          <a:stretch>
            <a:fillRect/>
          </a:stretch>
        </p:blipFill>
        <p:spPr>
          <a:xfrm>
            <a:off x="2438400" y="1563688"/>
            <a:ext cx="3657600" cy="2398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715000" y="243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019800" y="1828800"/>
            <a:ext cx="35814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79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49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209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1.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</a:rPr>
              <a:t>The Little Man goes to the mailbox address specified in the instruction he just fetched.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743200" y="4343400"/>
            <a:ext cx="37338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26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541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256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71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543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115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87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5963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2.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</a:rPr>
              <a:t>He reads the number in that mailbox (he remembers to replace it in case he needs it later).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6553200" y="4267200"/>
            <a:ext cx="22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6400800" y="41910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3123-CFB4-4341-B640-4F52AC76DF13}" type="slidenum">
              <a:rPr lang="en-US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Execute, cont. </a:t>
            </a:r>
          </a:p>
        </p:txBody>
      </p:sp>
      <p:pic>
        <p:nvPicPr>
          <p:cNvPr id="67594" name="Picture 10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4" r="54681" b="19186"/>
          <a:stretch>
            <a:fillRect/>
          </a:stretch>
        </p:blipFill>
        <p:spPr>
          <a:xfrm>
            <a:off x="2438400" y="1524001"/>
            <a:ext cx="3886200" cy="2798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477000" y="2133600"/>
            <a:ext cx="35814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79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49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209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3.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</a:rPr>
              <a:t>He walks over to the calculator and punches the number in.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362200" y="4648200"/>
            <a:ext cx="38100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39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954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669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384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956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528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100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67238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panose="020B0604030504040204" pitchFamily="34" charset="0"/>
              </a:rPr>
              <a:t>4.</a:t>
            </a:r>
            <a:r>
              <a:rPr lang="en-US" sz="24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</a:rPr>
              <a:t>He walks over to the location counter and clicks it, which gets him ready to fetch the next instruction.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248400" y="4953000"/>
            <a:ext cx="381000" cy="184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/>
              <a:t>   </a:t>
            </a:r>
          </a:p>
        </p:txBody>
      </p:sp>
      <p:pic>
        <p:nvPicPr>
          <p:cNvPr id="67596" name="Picture 12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9" t="65916"/>
          <a:stretch>
            <a:fillRect/>
          </a:stretch>
        </p:blipFill>
        <p:spPr>
          <a:xfrm>
            <a:off x="6324600" y="3630613"/>
            <a:ext cx="3962400" cy="257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51816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FA05B-7112-4E20-9694-6F6FC5C0FB5E}" type="slidenum">
              <a:rPr lang="en-US"/>
              <a:pPr/>
              <a:t>18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3641"/>
            <a:ext cx="10515600" cy="1325563"/>
          </a:xfrm>
        </p:spPr>
        <p:txBody>
          <a:bodyPr/>
          <a:lstStyle/>
          <a:p>
            <a:r>
              <a:rPr lang="en-US" dirty="0"/>
              <a:t>The Little Man Computer</a:t>
            </a:r>
          </a:p>
        </p:txBody>
      </p:sp>
      <p:pic>
        <p:nvPicPr>
          <p:cNvPr id="78853" name="Picture 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5253" y="1523722"/>
            <a:ext cx="7086600" cy="4638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030343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This gives us a fetch-execute cycle as follows: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7672774" y="4462348"/>
            <a:ext cx="2293495" cy="1793459"/>
          </a:xfrm>
          <a:prstGeom prst="wedgeRoundRectCallout">
            <a:avLst>
              <a:gd name="adj1" fmla="val -99896"/>
              <a:gd name="adj2" fmla="val -1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check the Program Counter for the mailbox number that contains a program instruction (e.g. zero)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155401" y="206531"/>
            <a:ext cx="2293495" cy="1793459"/>
          </a:xfrm>
          <a:prstGeom prst="wedgeRoundRectCallout">
            <a:avLst>
              <a:gd name="adj1" fmla="val -97193"/>
              <a:gd name="adj2" fmla="val 1299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fetch the instruction from the mailbox with that number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8107602" y="4138047"/>
            <a:ext cx="2383437" cy="2071194"/>
          </a:xfrm>
          <a:prstGeom prst="wedgeRoundRectCallout">
            <a:avLst>
              <a:gd name="adj1" fmla="val -119671"/>
              <a:gd name="adj2" fmla="val -4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increment the Program Counter (so that it contains the mailbox number of the next instruction)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724077" y="185893"/>
            <a:ext cx="3063615" cy="1834733"/>
          </a:xfrm>
          <a:prstGeom prst="wedgeRoundRectCallout">
            <a:avLst>
              <a:gd name="adj1" fmla="val -58998"/>
              <a:gd name="adj2" fmla="val 133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decode the instruction (includes finding the mailbox number for the data it will work on) (say it says get data from box 42)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9790733" y="2668889"/>
            <a:ext cx="2293495" cy="2457747"/>
          </a:xfrm>
          <a:prstGeom prst="wedgeRoundRectCallout">
            <a:avLst>
              <a:gd name="adj1" fmla="val -111683"/>
              <a:gd name="adj2" fmla="val -51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fetch the data from the mailbox with the number found in the previous step (for example, store the data in the accumulator)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97305" y="3672130"/>
            <a:ext cx="2293495" cy="1793459"/>
          </a:xfrm>
          <a:prstGeom prst="wedgeRoundRectCallout">
            <a:avLst>
              <a:gd name="adj1" fmla="val 48448"/>
              <a:gd name="adj2" fmla="val -15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execute the instruction</a:t>
            </a:r>
          </a:p>
          <a:p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590799" y="1627432"/>
            <a:ext cx="2127702" cy="1719575"/>
          </a:xfrm>
          <a:prstGeom prst="wedgeRoundRectCallout">
            <a:avLst>
              <a:gd name="adj1" fmla="val 217432"/>
              <a:gd name="adj2" fmla="val 54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store the new data in the mailbox from which the old data was retrieved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97304" y="3356620"/>
            <a:ext cx="2293495" cy="1793459"/>
          </a:xfrm>
          <a:prstGeom prst="wedgeRoundRectCallout">
            <a:avLst>
              <a:gd name="adj1" fmla="val -20833"/>
              <a:gd name="adj2" fmla="val 49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repeat the cycle or halt</a:t>
            </a:r>
          </a:p>
        </p:txBody>
      </p:sp>
    </p:spTree>
    <p:extLst>
      <p:ext uri="{BB962C8B-B14F-4D97-AF65-F5344CB8AC3E}">
        <p14:creationId xmlns:p14="http://schemas.microsoft.com/office/powerpoint/2010/main" val="29738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" grpId="1" animBg="1"/>
      <p:bldP spid="7" grpId="0" animBg="1"/>
      <p:bldP spid="7" grpId="1" animBg="1"/>
      <p:bldP spid="7" grpId="2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set of instructions LMC works with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28512"/>
              </p:ext>
            </p:extLst>
          </p:nvPr>
        </p:nvGraphicFramePr>
        <p:xfrm>
          <a:off x="2683238" y="1409430"/>
          <a:ext cx="8469444" cy="5312045"/>
        </p:xfrm>
        <a:graphic>
          <a:graphicData uri="http://schemas.openxmlformats.org/drawingml/2006/table">
            <a:tbl>
              <a:tblPr/>
              <a:tblGrid>
                <a:gridCol w="1289156"/>
                <a:gridCol w="1903751"/>
                <a:gridCol w="5276537"/>
              </a:tblGrid>
              <a:tr h="53320">
                <a:tc>
                  <a:txBody>
                    <a:bodyPr/>
                    <a:lstStyle/>
                    <a:p>
                      <a:r>
                        <a:rPr lang="en-GB" sz="2000" dirty="0"/>
                        <a:t>Numeric code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Mnemonic code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Instruction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030">
                <a:tc>
                  <a:txBody>
                    <a:bodyPr/>
                    <a:lstStyle/>
                    <a:p>
                      <a:r>
                        <a:rPr lang="en-GB" sz="2000"/>
                        <a:t>1xx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ADD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ADD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824">
                <a:tc>
                  <a:txBody>
                    <a:bodyPr/>
                    <a:lstStyle/>
                    <a:p>
                      <a:r>
                        <a:rPr lang="en-GB" sz="2000"/>
                        <a:t>2xx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SUB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SUBTRACT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082">
                <a:tc>
                  <a:txBody>
                    <a:bodyPr/>
                    <a:lstStyle/>
                    <a:p>
                      <a:r>
                        <a:rPr lang="en-GB" sz="2000"/>
                        <a:t>3xx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STORE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r>
                        <a:rPr lang="en-GB" sz="2000"/>
                        <a:t>5xx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LDA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LOAD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692">
                <a:tc>
                  <a:txBody>
                    <a:bodyPr/>
                    <a:lstStyle/>
                    <a:p>
                      <a:r>
                        <a:rPr lang="en-GB" sz="2000" dirty="0"/>
                        <a:t>6xx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hlinkClick r:id="rId2" tooltip="Branch (computer science)"/>
                        </a:rPr>
                        <a:t>BRANCH</a:t>
                      </a:r>
                      <a:r>
                        <a:rPr lang="en-GB" sz="2000"/>
                        <a:t> (unconditional)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692">
                <a:tc>
                  <a:txBody>
                    <a:bodyPr/>
                    <a:lstStyle/>
                    <a:p>
                      <a:r>
                        <a:rPr lang="en-GB" sz="2000"/>
                        <a:t>7xx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BRZ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BRANCH IF ZERO (</a:t>
                      </a:r>
                      <a:r>
                        <a:rPr lang="en-GB" sz="2000">
                          <a:hlinkClick r:id="rId3" tooltip="Conditional (programming)"/>
                        </a:rPr>
                        <a:t>conditional</a:t>
                      </a:r>
                      <a:r>
                        <a:rPr lang="en-GB" sz="2000"/>
                        <a:t>)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692">
                <a:tc>
                  <a:txBody>
                    <a:bodyPr/>
                    <a:lstStyle/>
                    <a:p>
                      <a:r>
                        <a:rPr lang="en-GB" sz="2000"/>
                        <a:t>8xx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BRP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BRANCH IF POSITIVE (conditional)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36">
                <a:tc>
                  <a:txBody>
                    <a:bodyPr/>
                    <a:lstStyle/>
                    <a:p>
                      <a:r>
                        <a:rPr lang="en-GB" sz="2000"/>
                        <a:t>901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INP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INPUT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288">
                <a:tc>
                  <a:txBody>
                    <a:bodyPr/>
                    <a:lstStyle/>
                    <a:p>
                      <a:r>
                        <a:rPr lang="en-GB" sz="2000"/>
                        <a:t>902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OUT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OUTPUT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r>
                        <a:rPr lang="en-GB" sz="2000"/>
                        <a:t>000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hlinkClick r:id="rId4" tooltip="HLT"/>
                        </a:rPr>
                        <a:t>HLT</a:t>
                      </a:r>
                      <a:r>
                        <a:rPr lang="en-GB" sz="2000"/>
                        <a:t>/COB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HALT/COFFEE BREAK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133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DAT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5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of the 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08384"/>
            <a:ext cx="10233800" cy="4351338"/>
          </a:xfrm>
        </p:spPr>
        <p:txBody>
          <a:bodyPr/>
          <a:lstStyle/>
          <a:p>
            <a:r>
              <a:rPr lang="en-GB" dirty="0" smtClean="0"/>
              <a:t>To understand the main components of a computer</a:t>
            </a:r>
          </a:p>
          <a:p>
            <a:r>
              <a:rPr lang="en-GB" dirty="0" smtClean="0"/>
              <a:t>To understand how a computer executes instructions</a:t>
            </a:r>
          </a:p>
          <a:p>
            <a:r>
              <a:rPr lang="en-GB" dirty="0" smtClean="0"/>
              <a:t>To be able to write a simple low-level program</a:t>
            </a:r>
          </a:p>
          <a:p>
            <a:r>
              <a:rPr lang="en-GB" dirty="0" smtClean="0"/>
              <a:t>To understand the relationship between high-level and low-level programs</a:t>
            </a:r>
          </a:p>
          <a:p>
            <a:r>
              <a:rPr lang="en-GB" dirty="0" smtClean="0"/>
              <a:t>To role play some activities which might be useful in the classroom</a:t>
            </a:r>
          </a:p>
          <a:p>
            <a:r>
              <a:rPr lang="en-GB" dirty="0" smtClean="0"/>
              <a:t>To identify further learning needs in this topic area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F920-A0E2-4DF7-9F41-7E37885B455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7129" name="Picture 2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833" y="1606550"/>
            <a:ext cx="5638800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LMC Input/Output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3405266" y="4501381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D1313"/>
                </a:solidFill>
                <a:latin typeface="Tahoma" panose="020B0604030504040204" pitchFamily="34" charset="0"/>
              </a:rPr>
              <a:t>IN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D1313"/>
                </a:solidFill>
                <a:latin typeface="Tahoma" panose="020B0604030504040204" pitchFamily="34" charset="0"/>
              </a:rPr>
              <a:t>OUT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V="1">
            <a:off x="4352098" y="3751913"/>
            <a:ext cx="1219200" cy="8382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0873633" flipV="1">
            <a:off x="4360934" y="4412523"/>
            <a:ext cx="1219200" cy="8382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8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14380"/>
              </p:ext>
            </p:extLst>
          </p:nvPr>
        </p:nvGraphicFramePr>
        <p:xfrm>
          <a:off x="168357" y="1986370"/>
          <a:ext cx="3073119" cy="23857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85886"/>
                <a:gridCol w="841031"/>
                <a:gridCol w="1246202"/>
              </a:tblGrid>
              <a:tr h="861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 Code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(address)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(input)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OUT 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(output)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77460" y="618656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Slides adapted from </a:t>
            </a:r>
            <a:r>
              <a:rPr lang="en-GB" dirty="0" smtClean="0">
                <a:hlinkClick r:id="rId4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3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295D20-435C-4523-B0DA-2D2D3FD591C1}" type="slidenum">
              <a:rPr lang="en-US"/>
              <a:pPr/>
              <a:t>21</a:t>
            </a:fld>
            <a:endParaRPr lang="en-US"/>
          </a:p>
        </p:txBody>
      </p:sp>
      <p:pic>
        <p:nvPicPr>
          <p:cNvPr id="50212" name="Picture 36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666486"/>
            <a:ext cx="6248400" cy="4799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LMC Internal Data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8458200" y="3352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8948503" y="3316093"/>
            <a:ext cx="1295400" cy="1143000"/>
          </a:xfrm>
          <a:prstGeom prst="line">
            <a:avLst/>
          </a:prstGeom>
          <a:noFill/>
          <a:ln w="28575">
            <a:solidFill>
              <a:srgbClr val="FF9F1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9100903" y="2935093"/>
            <a:ext cx="1066800" cy="152400"/>
          </a:xfrm>
          <a:prstGeom prst="line">
            <a:avLst/>
          </a:prstGeom>
          <a:noFill/>
          <a:ln w="28575">
            <a:solidFill>
              <a:srgbClr val="FF9F1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0210800" y="2697540"/>
            <a:ext cx="1219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9F11"/>
                </a:solidFill>
                <a:latin typeface="Tahoma" panose="020B0604030504040204" pitchFamily="34" charset="0"/>
              </a:rPr>
              <a:t>LDA</a:t>
            </a:r>
          </a:p>
          <a:p>
            <a:pPr>
              <a:spcBef>
                <a:spcPct val="50000"/>
              </a:spcBef>
            </a:pPr>
            <a:endParaRPr lang="en-US" sz="2400" b="1" dirty="0" smtClean="0">
              <a:solidFill>
                <a:srgbClr val="FF9F11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sz="2400" b="1" dirty="0">
              <a:solidFill>
                <a:srgbClr val="FF9F11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9F11"/>
                </a:solidFill>
                <a:latin typeface="Tahoma" panose="020B0604030504040204" pitchFamily="34" charset="0"/>
              </a:rPr>
              <a:t>STO</a:t>
            </a:r>
          </a:p>
        </p:txBody>
      </p:sp>
      <p:graphicFrame>
        <p:nvGraphicFramePr>
          <p:cNvPr id="9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17978"/>
              </p:ext>
            </p:extLst>
          </p:nvPr>
        </p:nvGraphicFramePr>
        <p:xfrm>
          <a:off x="104617" y="2050855"/>
          <a:ext cx="3612631" cy="2530475"/>
        </p:xfrm>
        <a:graphic>
          <a:graphicData uri="http://schemas.openxmlformats.org/drawingml/2006/table">
            <a:tbl>
              <a:tblPr/>
              <a:tblGrid>
                <a:gridCol w="1045762"/>
                <a:gridCol w="902469"/>
                <a:gridCol w="1664400"/>
              </a:tblGrid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(address)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STA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(store)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LDA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(load)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panose="020B0604020202020204" pitchFamily="34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B7948-7EED-4DFE-B5F1-724A85903706}" type="slidenum">
              <a:rPr lang="en-US"/>
              <a:pPr/>
              <a:t>22</a:t>
            </a:fld>
            <a:endParaRPr lang="en-US"/>
          </a:p>
        </p:txBody>
      </p:sp>
      <p:pic>
        <p:nvPicPr>
          <p:cNvPr id="54309" name="Picture 37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1469231"/>
            <a:ext cx="6096000" cy="4681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LMC Arithmetic Instructions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8458200" y="3352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 flipV="1">
            <a:off x="7924800" y="2611685"/>
            <a:ext cx="1698885" cy="41574"/>
          </a:xfrm>
          <a:prstGeom prst="line">
            <a:avLst/>
          </a:prstGeom>
          <a:noFill/>
          <a:ln w="28575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9623685" y="2286962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80"/>
                </a:solidFill>
                <a:latin typeface="Tahoma" panose="020B0604030504040204" pitchFamily="34" charset="0"/>
              </a:rPr>
              <a:t>ADD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80"/>
                </a:solidFill>
                <a:latin typeface="Tahoma" panose="020B0604030504040204" pitchFamily="34" charset="0"/>
              </a:rPr>
              <a:t>SUB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02535"/>
              </p:ext>
            </p:extLst>
          </p:nvPr>
        </p:nvGraphicFramePr>
        <p:xfrm>
          <a:off x="341286" y="2110438"/>
          <a:ext cx="3467725" cy="1833563"/>
        </p:xfrm>
        <a:graphic>
          <a:graphicData uri="http://schemas.openxmlformats.org/drawingml/2006/table">
            <a:tbl>
              <a:tblPr/>
              <a:tblGrid>
                <a:gridCol w="835767"/>
                <a:gridCol w="842454"/>
                <a:gridCol w="1789504"/>
              </a:tblGrid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(address)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65381-04A6-47FF-94DD-38795E0848D7}" type="slidenum">
              <a:rPr lang="en-US"/>
              <a:pPr/>
              <a:t>23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Simple Program:  Add 2 Numbers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data is stored</a:t>
            </a:r>
            <a:br>
              <a:rPr lang="en-US"/>
            </a:br>
            <a:r>
              <a:rPr lang="en-US"/>
              <a:t>in mailboxes with</a:t>
            </a:r>
            <a:br>
              <a:rPr lang="en-US"/>
            </a:br>
            <a:r>
              <a:rPr lang="en-US"/>
              <a:t>addresses &gt;90</a:t>
            </a:r>
          </a:p>
          <a:p>
            <a:r>
              <a:rPr lang="en-US"/>
              <a:t>Write instructions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8173386" y="1523999"/>
            <a:ext cx="1914993" cy="727364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 dirty="0">
                <a:latin typeface="Book Antiqua" pitchFamily="18" charset="0"/>
              </a:rPr>
              <a:t>Input a </a:t>
            </a:r>
            <a:r>
              <a:rPr lang="en-US" b="1" dirty="0" smtClean="0">
                <a:latin typeface="Book Antiqua" pitchFamily="18" charset="0"/>
              </a:rPr>
              <a:t>number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8153399" y="2615045"/>
            <a:ext cx="1934979" cy="727364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 dirty="0">
                <a:latin typeface="Book Antiqua" pitchFamily="18" charset="0"/>
              </a:rPr>
              <a:t>Store the </a:t>
            </a:r>
            <a:r>
              <a:rPr lang="en-US" b="1" dirty="0" smtClean="0">
                <a:latin typeface="Book Antiqua" pitchFamily="18" charset="0"/>
              </a:rPr>
              <a:t>number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8153400" y="3706091"/>
            <a:ext cx="1934978" cy="727364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 dirty="0">
                <a:latin typeface="Book Antiqua" pitchFamily="18" charset="0"/>
              </a:rPr>
              <a:t>Input a </a:t>
            </a:r>
            <a:r>
              <a:rPr lang="en-US" b="1" dirty="0" smtClean="0">
                <a:latin typeface="Book Antiqua" pitchFamily="18" charset="0"/>
              </a:rPr>
              <a:t>number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153400" y="4651664"/>
            <a:ext cx="1934978" cy="727364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>
                <a:latin typeface="Book Antiqua" pitchFamily="18" charset="0"/>
              </a:rPr>
              <a:t>Add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8153399" y="5597235"/>
            <a:ext cx="1934979" cy="943409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b="1" dirty="0">
                <a:latin typeface="Book Antiqua" pitchFamily="18" charset="0"/>
              </a:rPr>
              <a:t>Output </a:t>
            </a:r>
            <a:r>
              <a:rPr lang="en-US" b="1" dirty="0" smtClean="0">
                <a:latin typeface="Book Antiqua" pitchFamily="18" charset="0"/>
              </a:rPr>
              <a:t>the</a:t>
            </a:r>
          </a:p>
          <a:p>
            <a:pPr algn="ctr" eaLnBrk="0" hangingPunct="0"/>
            <a:r>
              <a:rPr lang="en-US" b="1" dirty="0" smtClean="0">
                <a:latin typeface="Book Antiqua" pitchFamily="18" charset="0"/>
              </a:rPr>
              <a:t>number 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8763000" y="2251364"/>
            <a:ext cx="0" cy="3636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8763000" y="3342409"/>
            <a:ext cx="0" cy="3636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8763000" y="4433455"/>
            <a:ext cx="0" cy="1454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8763000" y="5379027"/>
            <a:ext cx="0" cy="2182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3FB26-D874-4C3D-B393-EF41F5DC8958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/>
              <a:t>Program to Add 2 Numbers:</a:t>
            </a:r>
            <a:br>
              <a:rPr lang="en-US"/>
            </a:br>
            <a:r>
              <a:rPr lang="en-US"/>
              <a:t>Using Mnemonics</a:t>
            </a:r>
          </a:p>
        </p:txBody>
      </p:sp>
      <p:graphicFrame>
        <p:nvGraphicFramePr>
          <p:cNvPr id="57445" name="Group 10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69706622"/>
              </p:ext>
            </p:extLst>
          </p:nvPr>
        </p:nvGraphicFramePr>
        <p:xfrm>
          <a:off x="2438399" y="1600201"/>
          <a:ext cx="8465127" cy="5059681"/>
        </p:xfrm>
        <a:graphic>
          <a:graphicData uri="http://schemas.openxmlformats.org/drawingml/2006/table">
            <a:tbl>
              <a:tblPr/>
              <a:tblGrid>
                <a:gridCol w="1699596"/>
                <a:gridCol w="2434886"/>
                <a:gridCol w="4330645"/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Mailbox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Mnemonic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Instruction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Number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  :NUM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 data at position NUM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input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Number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 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# to 2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#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output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HLT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NUM: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label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Little Man Computer simulator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825625"/>
            <a:ext cx="1091908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Two versions  (at least):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>
                <a:hlinkClick r:id="rId2"/>
              </a:rPr>
              <a:t>Riven LMC simulator applet </a:t>
            </a: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>
                <a:hlinkClick r:id="rId3"/>
              </a:rPr>
              <a:t>Atkinson LMC simulator applet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screenshots and examples here use the River applet but the other version is similar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LMC Applet (Riven)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0" y="2069033"/>
            <a:ext cx="11387365" cy="341736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663908" y="1499016"/>
            <a:ext cx="2578308" cy="989351"/>
          </a:xfrm>
          <a:prstGeom prst="wedgeRoundRectCallout">
            <a:avLst>
              <a:gd name="adj1" fmla="val -65019"/>
              <a:gd name="adj2" fmla="val 97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 Enter program here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60491" y="5426700"/>
            <a:ext cx="2578308" cy="989351"/>
          </a:xfrm>
          <a:prstGeom prst="wedgeRoundRectCallout">
            <a:avLst>
              <a:gd name="adj1" fmla="val -91763"/>
              <a:gd name="adj2" fmla="val -69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2. Compile and load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05599" y="5549561"/>
            <a:ext cx="2578308" cy="989351"/>
          </a:xfrm>
          <a:prstGeom prst="wedgeRoundRectCallout">
            <a:avLst>
              <a:gd name="adj1" fmla="val -134205"/>
              <a:gd name="adj2" fmla="val -84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3. Run program,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9401331" y="395834"/>
            <a:ext cx="2578308" cy="989351"/>
          </a:xfrm>
          <a:prstGeom prst="wedgeRoundRectCallout">
            <a:avLst>
              <a:gd name="adj1" fmla="val -285949"/>
              <a:gd name="adj2" fmla="val 170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 Instructions appear in the “mailboxes”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3FB26-D874-4C3D-B393-EF41F5DC8958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Exercise: enter and run this program</a:t>
            </a:r>
            <a:endParaRPr lang="en-US" dirty="0"/>
          </a:p>
        </p:txBody>
      </p:sp>
      <p:graphicFrame>
        <p:nvGraphicFramePr>
          <p:cNvPr id="57445" name="Group 10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10867821"/>
              </p:ext>
            </p:extLst>
          </p:nvPr>
        </p:nvGraphicFramePr>
        <p:xfrm>
          <a:off x="2378439" y="2334719"/>
          <a:ext cx="6211887" cy="235267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828800"/>
                <a:gridCol w="4383087"/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Mnemonic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Instruction Description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input a number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output result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HLT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stop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LMC instruction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39494"/>
              </p:ext>
            </p:extLst>
          </p:nvPr>
        </p:nvGraphicFramePr>
        <p:xfrm>
          <a:off x="2683238" y="1409430"/>
          <a:ext cx="8469444" cy="5312045"/>
        </p:xfrm>
        <a:graphic>
          <a:graphicData uri="http://schemas.openxmlformats.org/drawingml/2006/table">
            <a:tbl>
              <a:tblPr/>
              <a:tblGrid>
                <a:gridCol w="1289156"/>
                <a:gridCol w="1903751"/>
                <a:gridCol w="5276537"/>
              </a:tblGrid>
              <a:tr h="53320">
                <a:tc>
                  <a:txBody>
                    <a:bodyPr/>
                    <a:lstStyle/>
                    <a:p>
                      <a:r>
                        <a:rPr lang="en-GB" sz="2000" dirty="0"/>
                        <a:t>Numeric code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Mnemonic code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Instruction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030">
                <a:tc>
                  <a:txBody>
                    <a:bodyPr/>
                    <a:lstStyle/>
                    <a:p>
                      <a:r>
                        <a:rPr lang="en-GB" sz="2000"/>
                        <a:t>1xx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ADD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ADD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824">
                <a:tc>
                  <a:txBody>
                    <a:bodyPr/>
                    <a:lstStyle/>
                    <a:p>
                      <a:r>
                        <a:rPr lang="en-GB" sz="2000"/>
                        <a:t>2xx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SUB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SUBTRACT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082">
                <a:tc>
                  <a:txBody>
                    <a:bodyPr/>
                    <a:lstStyle/>
                    <a:p>
                      <a:r>
                        <a:rPr lang="en-GB" sz="2000"/>
                        <a:t>3xx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STORE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r>
                        <a:rPr lang="en-GB" sz="2000"/>
                        <a:t>5xx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LDA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LOAD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692">
                <a:tc>
                  <a:txBody>
                    <a:bodyPr/>
                    <a:lstStyle/>
                    <a:p>
                      <a:r>
                        <a:rPr lang="en-GB" sz="2000" dirty="0"/>
                        <a:t>6xx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hlinkClick r:id="rId2" tooltip="Branch (computer science)"/>
                        </a:rPr>
                        <a:t>BRANCH</a:t>
                      </a:r>
                      <a:r>
                        <a:rPr lang="en-GB" sz="2000"/>
                        <a:t> (unconditional)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692">
                <a:tc>
                  <a:txBody>
                    <a:bodyPr/>
                    <a:lstStyle/>
                    <a:p>
                      <a:r>
                        <a:rPr lang="en-GB" sz="2000"/>
                        <a:t>7xx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BRZ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BRANCH IF ZERO (</a:t>
                      </a:r>
                      <a:r>
                        <a:rPr lang="en-GB" sz="2000">
                          <a:hlinkClick r:id="rId3" tooltip="Conditional (programming)"/>
                        </a:rPr>
                        <a:t>conditional</a:t>
                      </a:r>
                      <a:r>
                        <a:rPr lang="en-GB" sz="2000"/>
                        <a:t>)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692">
                <a:tc>
                  <a:txBody>
                    <a:bodyPr/>
                    <a:lstStyle/>
                    <a:p>
                      <a:r>
                        <a:rPr lang="en-GB" sz="2000"/>
                        <a:t>8xx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BRP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BRANCH IF POSITIVE (conditional)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36">
                <a:tc>
                  <a:txBody>
                    <a:bodyPr/>
                    <a:lstStyle/>
                    <a:p>
                      <a:r>
                        <a:rPr lang="en-GB" sz="2000"/>
                        <a:t>901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INP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INPUT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288">
                <a:tc>
                  <a:txBody>
                    <a:bodyPr/>
                    <a:lstStyle/>
                    <a:p>
                      <a:r>
                        <a:rPr lang="en-GB" sz="2000"/>
                        <a:t>902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OUT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OUTPUT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r>
                        <a:rPr lang="en-GB" sz="2000"/>
                        <a:t>000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hlinkClick r:id="rId4" tooltip="HLT"/>
                        </a:rPr>
                        <a:t>HLT</a:t>
                      </a:r>
                      <a:r>
                        <a:rPr lang="en-GB" sz="2000"/>
                        <a:t>/COB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HALT/COFFEE BREAK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2133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DAT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</a:t>
                      </a:r>
                    </a:p>
                  </a:txBody>
                  <a:tcPr marL="14220" marR="14220" marT="7110" marB="7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140714"/>
            <a:ext cx="10515600" cy="1325563"/>
          </a:xfrm>
        </p:spPr>
        <p:txBody>
          <a:bodyPr/>
          <a:lstStyle/>
          <a:p>
            <a:r>
              <a:rPr lang="en-GB" dirty="0" smtClean="0"/>
              <a:t>Agenda for the day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476448"/>
              </p:ext>
            </p:extLst>
          </p:nvPr>
        </p:nvGraphicFramePr>
        <p:xfrm>
          <a:off x="1812585" y="1007828"/>
          <a:ext cx="82583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46"/>
                <a:gridCol w="574721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Activity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Welcome and</a:t>
                      </a:r>
                      <a:r>
                        <a:rPr lang="en-GB" baseline="0" dirty="0" smtClean="0"/>
                        <a:t> introductions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is a computer?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What’s inside?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Activity: A simple</a:t>
                      </a:r>
                      <a:r>
                        <a:rPr lang="en-GB" baseline="0" dirty="0" smtClean="0"/>
                        <a:t> view of how computers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Coffee/tea</a:t>
                      </a:r>
                      <a:r>
                        <a:rPr lang="en-GB" baseline="0" dirty="0" smtClean="0"/>
                        <a:t> break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How</a:t>
                      </a:r>
                      <a:r>
                        <a:rPr lang="en-GB" baseline="0" dirty="0" smtClean="0"/>
                        <a:t> a computer executes instructions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Using</a:t>
                      </a:r>
                      <a:r>
                        <a:rPr lang="en-GB" baseline="0" dirty="0" smtClean="0"/>
                        <a:t> the Little Man Computer Simulator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Exercises: Practise</a:t>
                      </a:r>
                      <a:r>
                        <a:rPr lang="en-GB" baseline="0" dirty="0" smtClean="0"/>
                        <a:t> low-level programming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Coffee/tea</a:t>
                      </a:r>
                      <a:r>
                        <a:rPr lang="en-GB" baseline="0" dirty="0" smtClean="0"/>
                        <a:t> break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and low level programs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Evaluation and end</a:t>
                      </a:r>
                      <a:r>
                        <a:rPr lang="en-GB" baseline="0" dirty="0" smtClean="0"/>
                        <a:t> of day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1325563"/>
          </a:xfrm>
        </p:spPr>
        <p:txBody>
          <a:bodyPr/>
          <a:lstStyle/>
          <a:p>
            <a:r>
              <a:rPr lang="en-GB" dirty="0" smtClean="0"/>
              <a:t>Exercises using Little Man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009" y="1345914"/>
            <a:ext cx="10707239" cy="45307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 smtClean="0"/>
              <a:t>Write a program to input a number, store the number as a data item, output the same number and then stop</a:t>
            </a:r>
          </a:p>
          <a:p>
            <a:pPr marL="514350" indent="-514350">
              <a:buAutoNum type="arabicPeriod"/>
            </a:pPr>
            <a:r>
              <a:rPr lang="en-GB" dirty="0" smtClean="0"/>
              <a:t>Write a program to input two numbers and store each in data areas called FIRST and SECOND. Then your program should output both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program to ask </a:t>
            </a:r>
            <a:r>
              <a:rPr lang="en-GB" dirty="0"/>
              <a:t>for </a:t>
            </a:r>
            <a:r>
              <a:rPr lang="en-GB" dirty="0" smtClean="0"/>
              <a:t>2 </a:t>
            </a:r>
            <a:r>
              <a:rPr lang="en-GB" dirty="0"/>
              <a:t>numbers and add them to give a total. Output the </a:t>
            </a:r>
            <a:r>
              <a:rPr lang="en-GB" dirty="0" smtClean="0"/>
              <a:t>total.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program which </a:t>
            </a:r>
            <a:r>
              <a:rPr lang="en-GB" dirty="0" smtClean="0"/>
              <a:t>inputs 2 numbers and takes the second one away from the first, outputting the answer.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program that will ask for numbers until the number 0 is entered.  Then the program should output the total (use a BRA and a BRZ).</a:t>
            </a:r>
          </a:p>
          <a:p>
            <a:pPr marL="0" indent="0">
              <a:buNone/>
            </a:pPr>
            <a:r>
              <a:rPr lang="en-GB" dirty="0" smtClean="0"/>
              <a:t>EXTENSION: </a:t>
            </a:r>
            <a:r>
              <a:rPr lang="en-GB" dirty="0"/>
              <a:t>Write a program that will outputs 5, 4, 3, 2, 1 and then stops (use a BRA and a BRZ).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Answers: 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INP</a:t>
            </a:r>
          </a:p>
          <a:p>
            <a:pPr marL="0" indent="0">
              <a:buNone/>
            </a:pPr>
            <a:r>
              <a:rPr lang="en-GB" dirty="0"/>
              <a:t>STA :NUMBER</a:t>
            </a:r>
            <a:br>
              <a:rPr lang="en-GB" dirty="0"/>
            </a:br>
            <a:r>
              <a:rPr lang="en-GB" dirty="0" smtClean="0"/>
              <a:t>OUT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HLT</a:t>
            </a:r>
          </a:p>
          <a:p>
            <a:pPr marL="0" indent="0">
              <a:buNone/>
            </a:pPr>
            <a:r>
              <a:rPr lang="en-GB" dirty="0"/>
              <a:t>NUMBER: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7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Answers: 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INP</a:t>
            </a:r>
            <a:br>
              <a:rPr lang="en-GB" dirty="0"/>
            </a:br>
            <a:r>
              <a:rPr lang="en-GB" dirty="0"/>
              <a:t>STA </a:t>
            </a:r>
            <a:r>
              <a:rPr lang="en-GB" dirty="0" smtClean="0"/>
              <a:t>:FIRST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INP</a:t>
            </a:r>
            <a:br>
              <a:rPr lang="en-GB" dirty="0"/>
            </a:br>
            <a:r>
              <a:rPr lang="en-GB" dirty="0"/>
              <a:t>STA </a:t>
            </a:r>
            <a:r>
              <a:rPr lang="en-GB" dirty="0" smtClean="0"/>
              <a:t>:SECOND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LDA </a:t>
            </a:r>
            <a:r>
              <a:rPr lang="en-GB" dirty="0" smtClean="0"/>
              <a:t>:FIRST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OUT</a:t>
            </a:r>
            <a:br>
              <a:rPr lang="en-GB" dirty="0"/>
            </a:br>
            <a:r>
              <a:rPr lang="en-GB" dirty="0"/>
              <a:t>LDA </a:t>
            </a:r>
            <a:r>
              <a:rPr lang="en-GB" dirty="0" smtClean="0"/>
              <a:t>:SECOND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OUT</a:t>
            </a:r>
            <a:br>
              <a:rPr lang="en-GB" dirty="0"/>
            </a:br>
            <a:r>
              <a:rPr lang="en-GB" dirty="0"/>
              <a:t>HLT</a:t>
            </a:r>
            <a:br>
              <a:rPr lang="en-GB" dirty="0"/>
            </a:br>
            <a:r>
              <a:rPr lang="en-GB" dirty="0" smtClean="0"/>
              <a:t>FIRST: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SECOND:</a:t>
            </a:r>
            <a:r>
              <a:rPr lang="en-GB" dirty="0"/>
              <a:t/>
            </a:r>
            <a:br>
              <a:rPr lang="en-GB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Answers: 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7" y="1543987"/>
            <a:ext cx="10694233" cy="4632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Write a program to ask for 2 numbers and add them to give a total. Output the total.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INP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STA </a:t>
            </a:r>
            <a:r>
              <a:rPr lang="en-GB" dirty="0"/>
              <a:t>:FIRST</a:t>
            </a:r>
            <a:br>
              <a:rPr lang="en-GB" dirty="0"/>
            </a:br>
            <a:r>
              <a:rPr lang="en-GB" dirty="0" smtClean="0"/>
              <a:t>INP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ADD </a:t>
            </a:r>
            <a:r>
              <a:rPr lang="en-GB" dirty="0"/>
              <a:t>:FIRST</a:t>
            </a:r>
          </a:p>
          <a:p>
            <a:pPr marL="0" indent="0">
              <a:buNone/>
            </a:pPr>
            <a:r>
              <a:rPr lang="en-GB" dirty="0" smtClean="0"/>
              <a:t>OUT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HLT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FIRST: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6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Answers: 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a program which inputs 2 numbers and takes the second one away from the first, outputting the answer.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000" y="2760643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/>
              <a:t>INP                                   </a:t>
            </a:r>
            <a:r>
              <a:rPr lang="en-GB" sz="2800" dirty="0"/>
              <a:t>//value to subtract</a:t>
            </a:r>
          </a:p>
          <a:p>
            <a:r>
              <a:rPr lang="en-GB" sz="2800" dirty="0"/>
              <a:t>STA :FIRST</a:t>
            </a:r>
            <a:br>
              <a:rPr lang="en-GB" sz="2800" dirty="0"/>
            </a:br>
            <a:r>
              <a:rPr lang="en-GB" sz="2800" dirty="0" smtClean="0"/>
              <a:t>INP                                   // </a:t>
            </a:r>
            <a:r>
              <a:rPr lang="en-GB" sz="2800" dirty="0"/>
              <a:t>to subtract from</a:t>
            </a:r>
          </a:p>
          <a:p>
            <a:r>
              <a:rPr lang="en-GB" sz="2800" dirty="0"/>
              <a:t>SUB :FIRST </a:t>
            </a:r>
          </a:p>
          <a:p>
            <a:r>
              <a:rPr lang="en-GB" sz="2800" dirty="0" smtClean="0"/>
              <a:t>OUT</a:t>
            </a:r>
            <a:endParaRPr lang="en-GB" sz="2800" dirty="0"/>
          </a:p>
          <a:p>
            <a:r>
              <a:rPr lang="en-GB" sz="2800" dirty="0"/>
              <a:t>HLT</a:t>
            </a:r>
          </a:p>
          <a:p>
            <a:r>
              <a:rPr lang="en-GB" sz="2800" dirty="0"/>
              <a:t>FIRST</a:t>
            </a:r>
            <a:r>
              <a:rPr lang="en-GB" sz="2800" dirty="0" smtClean="0"/>
              <a:t>:                              // data item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28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Answers: 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Write </a:t>
            </a:r>
            <a:r>
              <a:rPr lang="en-GB" dirty="0"/>
              <a:t>a program that will ask for numbers until the number </a:t>
            </a:r>
            <a:r>
              <a:rPr lang="en-GB" dirty="0" smtClean="0"/>
              <a:t>0 </a:t>
            </a:r>
            <a:r>
              <a:rPr lang="en-GB" dirty="0"/>
              <a:t>is entered.  Then the program should output the </a:t>
            </a:r>
            <a:r>
              <a:rPr lang="en-GB" dirty="0" smtClean="0"/>
              <a:t>total </a:t>
            </a:r>
            <a:r>
              <a:rPr lang="en-GB" dirty="0"/>
              <a:t>(use a BRA and a BRZ).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1828800" lvl="4" indent="0">
              <a:buNone/>
            </a:pPr>
            <a:r>
              <a:rPr lang="en-GB" sz="2800" dirty="0"/>
              <a:t>LOOP: INP</a:t>
            </a:r>
          </a:p>
          <a:p>
            <a:pPr marL="1828800" lvl="4" indent="0">
              <a:buNone/>
            </a:pPr>
            <a:r>
              <a:rPr lang="en-GB" sz="2800" dirty="0"/>
              <a:t>BRZ :END</a:t>
            </a:r>
          </a:p>
          <a:p>
            <a:pPr marL="1828800" lvl="4" indent="0">
              <a:buNone/>
            </a:pPr>
            <a:r>
              <a:rPr lang="en-GB" sz="2800" dirty="0"/>
              <a:t>ADD :TOTAL</a:t>
            </a:r>
          </a:p>
          <a:p>
            <a:pPr marL="1828800" lvl="4" indent="0">
              <a:buNone/>
            </a:pPr>
            <a:r>
              <a:rPr lang="en-GB" sz="2800" dirty="0"/>
              <a:t>STA :TOTAL</a:t>
            </a:r>
          </a:p>
          <a:p>
            <a:pPr marL="1828800" lvl="4" indent="0">
              <a:buNone/>
            </a:pPr>
            <a:r>
              <a:rPr lang="en-GB" sz="2800" dirty="0"/>
              <a:t>BRA :LOOP</a:t>
            </a:r>
          </a:p>
          <a:p>
            <a:pPr marL="1828800" lvl="4" indent="0">
              <a:buNone/>
            </a:pPr>
            <a:r>
              <a:rPr lang="en-GB" sz="2800" dirty="0"/>
              <a:t>END: LDA :TOTAL</a:t>
            </a:r>
          </a:p>
          <a:p>
            <a:pPr marL="1828800" lvl="4" indent="0">
              <a:buNone/>
            </a:pPr>
            <a:r>
              <a:rPr lang="en-GB" sz="2800" dirty="0"/>
              <a:t>OUT</a:t>
            </a:r>
          </a:p>
          <a:p>
            <a:pPr marL="1828800" lvl="4" indent="0">
              <a:buNone/>
            </a:pPr>
            <a:r>
              <a:rPr lang="en-GB" sz="2800" dirty="0"/>
              <a:t>HLT</a:t>
            </a:r>
          </a:p>
          <a:p>
            <a:pPr marL="1828800" lvl="4" indent="0">
              <a:buNone/>
            </a:pPr>
            <a:r>
              <a:rPr lang="en-GB" sz="2800" dirty="0"/>
              <a:t>TOTAL: 0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3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exercise(harder)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08" y="1528997"/>
            <a:ext cx="10769184" cy="46029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Write a program that will outputs </a:t>
            </a:r>
            <a:r>
              <a:rPr lang="en-GB" dirty="0" smtClean="0"/>
              <a:t>5, 4, 3, 2, 1 and </a:t>
            </a:r>
            <a:r>
              <a:rPr lang="en-GB" dirty="0"/>
              <a:t>then stops (use a </a:t>
            </a:r>
            <a:r>
              <a:rPr lang="en-GB" dirty="0" smtClean="0"/>
              <a:t>BRA and a BRZ).</a:t>
            </a:r>
          </a:p>
          <a:p>
            <a:pPr marL="1371600" lvl="3" indent="0">
              <a:buNone/>
            </a:pPr>
            <a:r>
              <a:rPr lang="en-GB" sz="2600" dirty="0"/>
              <a:t>LOOP: LDA :</a:t>
            </a:r>
            <a:r>
              <a:rPr lang="en-GB" sz="2600" dirty="0" smtClean="0"/>
              <a:t>COUNT  // Count is initialised to 5</a:t>
            </a:r>
            <a:endParaRPr lang="en-GB" sz="2600" dirty="0"/>
          </a:p>
          <a:p>
            <a:pPr marL="1371600" lvl="3" indent="0">
              <a:buNone/>
            </a:pPr>
            <a:r>
              <a:rPr lang="en-GB" sz="2600" dirty="0"/>
              <a:t>BRZ :</a:t>
            </a:r>
            <a:r>
              <a:rPr lang="en-GB" sz="2600" dirty="0" smtClean="0"/>
              <a:t>END                        // Branch if zero to label END</a:t>
            </a:r>
            <a:endParaRPr lang="en-GB" sz="2600" dirty="0"/>
          </a:p>
          <a:p>
            <a:pPr marL="1371600" lvl="3" indent="0">
              <a:buNone/>
            </a:pPr>
            <a:r>
              <a:rPr lang="en-GB" sz="2600" dirty="0"/>
              <a:t>OUT</a:t>
            </a:r>
          </a:p>
          <a:p>
            <a:pPr marL="1371600" lvl="3" indent="0">
              <a:buNone/>
            </a:pPr>
            <a:r>
              <a:rPr lang="en-GB" sz="2600" dirty="0"/>
              <a:t>SUB :</a:t>
            </a:r>
            <a:r>
              <a:rPr lang="en-GB" sz="2600" dirty="0" smtClean="0"/>
              <a:t>ONE                        // Subtract value at label ONE</a:t>
            </a:r>
            <a:endParaRPr lang="en-GB" sz="2600" dirty="0"/>
          </a:p>
          <a:p>
            <a:pPr marL="1371600" lvl="3" indent="0">
              <a:buNone/>
            </a:pPr>
            <a:r>
              <a:rPr lang="en-GB" sz="2600" dirty="0"/>
              <a:t>STA :</a:t>
            </a:r>
            <a:r>
              <a:rPr lang="en-GB" sz="2600" dirty="0" smtClean="0"/>
              <a:t>COUNT                   // Store new value in COUNT</a:t>
            </a:r>
            <a:endParaRPr lang="en-GB" sz="2600" dirty="0"/>
          </a:p>
          <a:p>
            <a:pPr marL="1371600" lvl="3" indent="0">
              <a:buNone/>
            </a:pPr>
            <a:r>
              <a:rPr lang="en-GB" sz="2600" dirty="0"/>
              <a:t>BRA :</a:t>
            </a:r>
            <a:r>
              <a:rPr lang="en-GB" sz="2600" dirty="0" smtClean="0"/>
              <a:t>LOOP                      // Branch back to LOOP</a:t>
            </a:r>
            <a:endParaRPr lang="en-GB" sz="2600" dirty="0"/>
          </a:p>
          <a:p>
            <a:pPr marL="1371600" lvl="3" indent="0">
              <a:buNone/>
            </a:pPr>
            <a:r>
              <a:rPr lang="en-GB" sz="2600" dirty="0"/>
              <a:t>END:</a:t>
            </a:r>
          </a:p>
          <a:p>
            <a:pPr marL="1371600" lvl="3" indent="0">
              <a:buNone/>
            </a:pPr>
            <a:r>
              <a:rPr lang="en-GB" sz="2600" dirty="0"/>
              <a:t>HLT</a:t>
            </a:r>
          </a:p>
          <a:p>
            <a:pPr marL="1371600" lvl="3" indent="0">
              <a:buNone/>
            </a:pPr>
            <a:r>
              <a:rPr lang="en-GB" sz="2600" dirty="0"/>
              <a:t>COUNT: 5</a:t>
            </a:r>
          </a:p>
          <a:p>
            <a:pPr marL="1371600" lvl="3" indent="0">
              <a:buNone/>
            </a:pPr>
            <a:r>
              <a:rPr lang="en-GB" sz="2600" dirty="0"/>
              <a:t>ONE: 1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88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– in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What can students learn from the Little Man Computer model?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How might you teach this?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What might be the challenges?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2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Coffee/tea 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9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28960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Relationship between high-level and low-level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computer?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groups of 3 or 4 come up with a one sentence definition of a computer.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Write your definition clearly on the flip chart paper then attach to the wall.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have </a:t>
            </a:r>
            <a:r>
              <a:rPr lang="en-GB" sz="4400" dirty="0" smtClean="0"/>
              <a:t>5 minutes </a:t>
            </a:r>
            <a:r>
              <a:rPr lang="en-GB" dirty="0" smtClean="0"/>
              <a:t>to agree on and write down your definition!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High-level and low-level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613" y="1786988"/>
            <a:ext cx="5679584" cy="4351338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High level program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86988"/>
            <a:ext cx="4300470" cy="43513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Low level program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FFFF00"/>
                </a:solidFill>
              </a:rPr>
              <a:t>Write the code for the program to the right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rgbClr val="FFFF00"/>
                </a:solidFill>
              </a:rPr>
              <a:t>How many more statements do you need?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38682"/>
            <a:ext cx="5229685" cy="24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95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071" y="176439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0114" y="264060"/>
            <a:ext cx="3277629" cy="64633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START:   </a:t>
            </a:r>
            <a:endParaRPr lang="en-GB" dirty="0" smtClean="0"/>
          </a:p>
          <a:p>
            <a:r>
              <a:rPr lang="en-GB" dirty="0" smtClean="0"/>
              <a:t>LDA </a:t>
            </a:r>
            <a:r>
              <a:rPr lang="en-GB" dirty="0"/>
              <a:t>:ZERO     </a:t>
            </a:r>
            <a:endParaRPr lang="en-GB" dirty="0" smtClean="0"/>
          </a:p>
          <a:p>
            <a:r>
              <a:rPr lang="en-GB" dirty="0" smtClean="0"/>
              <a:t>STA </a:t>
            </a:r>
            <a:r>
              <a:rPr lang="en-GB" dirty="0"/>
              <a:t>:RESULT</a:t>
            </a:r>
          </a:p>
          <a:p>
            <a:r>
              <a:rPr lang="en-GB" dirty="0"/>
              <a:t>STA :COUNT</a:t>
            </a:r>
          </a:p>
          <a:p>
            <a:r>
              <a:rPr lang="en-GB" dirty="0"/>
              <a:t>INP </a:t>
            </a:r>
          </a:p>
          <a:p>
            <a:r>
              <a:rPr lang="en-GB" dirty="0"/>
              <a:t>BRZ :END STA :VALUE</a:t>
            </a:r>
          </a:p>
          <a:p>
            <a:r>
              <a:rPr lang="en-GB" dirty="0"/>
              <a:t>LOOP:    LDA :RESULT ADD :        </a:t>
            </a:r>
          </a:p>
          <a:p>
            <a:r>
              <a:rPr lang="en-GB" dirty="0"/>
              <a:t>STA :RESULT </a:t>
            </a:r>
          </a:p>
          <a:p>
            <a:r>
              <a:rPr lang="en-GB" dirty="0"/>
              <a:t>LDA :COUNT </a:t>
            </a:r>
          </a:p>
          <a:p>
            <a:r>
              <a:rPr lang="en-GB" dirty="0"/>
              <a:t>ADD :ONE</a:t>
            </a:r>
          </a:p>
          <a:p>
            <a:r>
              <a:rPr lang="en-GB" dirty="0"/>
              <a:t>STA :COUNT </a:t>
            </a:r>
          </a:p>
          <a:p>
            <a:r>
              <a:rPr lang="en-GB" dirty="0"/>
              <a:t>SUB :VALUE </a:t>
            </a:r>
          </a:p>
          <a:p>
            <a:r>
              <a:rPr lang="en-GB" dirty="0"/>
              <a:t>BRZ :ENDLOOP </a:t>
            </a:r>
          </a:p>
          <a:p>
            <a:r>
              <a:rPr lang="en-GB" dirty="0"/>
              <a:t>BRA :LOOP     </a:t>
            </a:r>
          </a:p>
          <a:p>
            <a:r>
              <a:rPr lang="en-GB" dirty="0"/>
              <a:t>ENDLOOP: LDA :RESULT</a:t>
            </a:r>
          </a:p>
          <a:p>
            <a:r>
              <a:rPr lang="en-GB" dirty="0"/>
              <a:t> OUT </a:t>
            </a:r>
          </a:p>
          <a:p>
            <a:r>
              <a:rPr lang="en-GB" dirty="0"/>
              <a:t>BRA :START    </a:t>
            </a:r>
          </a:p>
          <a:p>
            <a:r>
              <a:rPr lang="en-GB" dirty="0"/>
              <a:t>END:     HLT          </a:t>
            </a:r>
          </a:p>
          <a:p>
            <a:r>
              <a:rPr lang="en-GB" dirty="0"/>
              <a:t>RESULT:</a:t>
            </a:r>
          </a:p>
          <a:p>
            <a:r>
              <a:rPr lang="en-GB" dirty="0"/>
              <a:t>COUNT:             </a:t>
            </a:r>
          </a:p>
          <a:p>
            <a:r>
              <a:rPr lang="en-GB" dirty="0"/>
              <a:t>ONE:    1        /</a:t>
            </a:r>
          </a:p>
          <a:p>
            <a:r>
              <a:rPr lang="en-GB" dirty="0"/>
              <a:t>VALUE</a:t>
            </a:r>
            <a:r>
              <a:rPr lang="en-GB" dirty="0" smtClean="0"/>
              <a:t>:</a:t>
            </a:r>
          </a:p>
          <a:p>
            <a:r>
              <a:rPr lang="en-GB" dirty="0" smtClean="0"/>
              <a:t>ZERO:</a:t>
            </a:r>
            <a:endParaRPr lang="en-GB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98071" y="620486"/>
            <a:ext cx="2464285" cy="1949563"/>
          </a:xfrm>
          <a:prstGeom prst="wedgeRoundRectCallout">
            <a:avLst>
              <a:gd name="adj1" fmla="val 74045"/>
              <a:gd name="adj2" fmla="val -28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1. What does this low-level program do?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34899" y="3020786"/>
            <a:ext cx="2417293" cy="1830993"/>
          </a:xfrm>
          <a:prstGeom prst="wedgeRoundRectCallout">
            <a:avLst>
              <a:gd name="adj1" fmla="val 82115"/>
              <a:gd name="adj2" fmla="val -2437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2. Add comments then get working in LMC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56356" y="780685"/>
            <a:ext cx="2512343" cy="267765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3. Implement </a:t>
            </a:r>
            <a:r>
              <a:rPr lang="en-GB" sz="2800" dirty="0">
                <a:solidFill>
                  <a:schemeClr val="bg1"/>
                </a:solidFill>
              </a:rPr>
              <a:t>in a high level language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What are the differences?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6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high-level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sub-routines</a:t>
            </a:r>
          </a:p>
          <a:p>
            <a:r>
              <a:rPr lang="en-GB" dirty="0" smtClean="0"/>
              <a:t>Code is easier to follow</a:t>
            </a:r>
          </a:p>
          <a:p>
            <a:r>
              <a:rPr lang="en-GB" dirty="0" smtClean="0"/>
              <a:t>Code is easier to debug</a:t>
            </a:r>
          </a:p>
          <a:p>
            <a:r>
              <a:rPr lang="en-GB" dirty="0" smtClean="0"/>
              <a:t>Code is shorter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30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Recap </a:t>
            </a:r>
            <a:r>
              <a:rPr lang="en-GB" dirty="0"/>
              <a:t>– original objectives 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508384"/>
            <a:ext cx="10863943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To understand the main components of a computer</a:t>
            </a:r>
          </a:p>
          <a:p>
            <a:r>
              <a:rPr lang="en-GB" dirty="0" smtClean="0"/>
              <a:t>To understand how a computer executes instructions</a:t>
            </a:r>
          </a:p>
          <a:p>
            <a:r>
              <a:rPr lang="en-GB" dirty="0" smtClean="0"/>
              <a:t>To be able to write a simple low-level program</a:t>
            </a:r>
          </a:p>
          <a:p>
            <a:r>
              <a:rPr lang="en-GB" dirty="0" smtClean="0"/>
              <a:t>To understand the relationship between high-level and low-level programs</a:t>
            </a:r>
          </a:p>
          <a:p>
            <a:r>
              <a:rPr lang="en-GB" dirty="0" smtClean="0"/>
              <a:t>To role play some activities which might be useful in the classroom</a:t>
            </a:r>
          </a:p>
          <a:p>
            <a:r>
              <a:rPr lang="en-GB" dirty="0" smtClean="0"/>
              <a:t>To identify further learning needs in this topic area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200" dirty="0" smtClean="0">
                <a:solidFill>
                  <a:srgbClr val="FFFF00"/>
                </a:solidFill>
              </a:rPr>
              <a:t>Have you achieved some or all of these? What are your next steps?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Nearly the end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Complete the feedback form before you go: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www.surveymonkey.com/s/NoEFeedback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Your certificate will be emailed to you once you have filled in the evaluation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832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Discuss in pairs what you will do after this training…</a:t>
            </a:r>
          </a:p>
          <a:p>
            <a:pPr marL="0" indent="0">
              <a:buNone/>
            </a:pPr>
            <a:r>
              <a:rPr lang="en-GB" dirty="0" smtClean="0"/>
              <a:t>Good ideas: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Keep in email contact with the trainer and other teachers</a:t>
            </a:r>
          </a:p>
          <a:p>
            <a:r>
              <a:rPr lang="en-GB" dirty="0" smtClean="0"/>
              <a:t>Use what you have learned in the classroom and email the trainer/other teachers to let them know how you have got on.</a:t>
            </a:r>
          </a:p>
          <a:p>
            <a:r>
              <a:rPr lang="en-GB" dirty="0" smtClean="0"/>
              <a:t>Find one other teacher at your school and pass on what you have learned.</a:t>
            </a:r>
          </a:p>
          <a:p>
            <a:r>
              <a:rPr lang="en-GB" dirty="0" smtClean="0"/>
              <a:t>Attend your local CAS Hub meeting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6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computer? Some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04076"/>
            <a:ext cx="110720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An automatic, programmable digital data processor. (BCS Glossary)</a:t>
            </a:r>
          </a:p>
          <a:p>
            <a:r>
              <a:rPr lang="en-GB" dirty="0" smtClean="0"/>
              <a:t>A general </a:t>
            </a:r>
            <a:r>
              <a:rPr lang="en-GB" dirty="0"/>
              <a:t>purpose device that can be programmed to carry out a set of arithmetic or logical operations. Since a sequence of operations can be readily changed, the computer can solve more than one kind of </a:t>
            </a:r>
            <a:r>
              <a:rPr lang="en-GB" dirty="0" smtClean="0"/>
              <a:t>problem.(</a:t>
            </a:r>
            <a:r>
              <a:rPr lang="en-GB" dirty="0" smtClean="0">
                <a:hlinkClick r:id="rId2"/>
              </a:rPr>
              <a:t>http://Wikipedia.com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A device that computes, especially a programmable electronic machine that performs high-speed mathematical or logical </a:t>
            </a:r>
            <a:r>
              <a:rPr lang="en-GB" dirty="0" smtClean="0"/>
              <a:t>operations (</a:t>
            </a:r>
            <a:r>
              <a:rPr lang="en-GB" dirty="0" smtClean="0">
                <a:hlinkClick r:id="rId3"/>
              </a:rPr>
              <a:t>http://answers.com</a:t>
            </a:r>
            <a:r>
              <a:rPr lang="en-GB" dirty="0" smtClean="0"/>
              <a:t>) </a:t>
            </a:r>
          </a:p>
          <a:p>
            <a:r>
              <a:rPr lang="en-GB" dirty="0"/>
              <a:t>A </a:t>
            </a:r>
            <a:r>
              <a:rPr lang="en-GB" b="1" dirty="0"/>
              <a:t>computer</a:t>
            </a:r>
            <a:r>
              <a:rPr lang="en-GB" dirty="0"/>
              <a:t> is a machine that performs computations according to </a:t>
            </a:r>
            <a:r>
              <a:rPr lang="en-GB" dirty="0" smtClean="0"/>
              <a:t>instructions (</a:t>
            </a:r>
            <a:r>
              <a:rPr lang="en-GB" dirty="0" smtClean="0">
                <a:hlinkClick r:id="rId4"/>
              </a:rPr>
              <a:t>http://wisegeek.com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inside the box?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your groups, take apart the computer on your table. Identify</a:t>
            </a:r>
          </a:p>
          <a:p>
            <a:endParaRPr lang="en-GB" dirty="0"/>
          </a:p>
          <a:p>
            <a:r>
              <a:rPr lang="en-GB" dirty="0" smtClean="0"/>
              <a:t>Processor</a:t>
            </a:r>
          </a:p>
          <a:p>
            <a:r>
              <a:rPr lang="en-GB" dirty="0" smtClean="0"/>
              <a:t>Memory</a:t>
            </a:r>
          </a:p>
          <a:p>
            <a:r>
              <a:rPr lang="en-GB" dirty="0" smtClean="0"/>
              <a:t>Storage</a:t>
            </a:r>
          </a:p>
          <a:p>
            <a:r>
              <a:rPr lang="en-GB" dirty="0" smtClean="0"/>
              <a:t>Power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What else?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://images.bit-tech.net/content_images/2010/03/intel-core-i7-930-cpu-review/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49" y="2523330"/>
            <a:ext cx="4408585" cy="353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7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computer works – role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214564"/>
            <a:ext cx="8154384" cy="3764405"/>
          </a:xfrm>
        </p:spPr>
        <p:txBody>
          <a:bodyPr/>
          <a:lstStyle/>
          <a:p>
            <a:r>
              <a:rPr lang="en-US" dirty="0" smtClean="0"/>
              <a:t>Work in threes</a:t>
            </a:r>
          </a:p>
          <a:p>
            <a:r>
              <a:rPr lang="en-US" dirty="0" smtClean="0"/>
              <a:t>One person to be:</a:t>
            </a:r>
          </a:p>
          <a:p>
            <a:pPr lvl="1"/>
            <a:r>
              <a:rPr lang="en-US" dirty="0" smtClean="0"/>
              <a:t>The Display</a:t>
            </a:r>
          </a:p>
          <a:p>
            <a:pPr lvl="1"/>
            <a:r>
              <a:rPr lang="en-US" dirty="0" smtClean="0"/>
              <a:t>The Memory</a:t>
            </a:r>
          </a:p>
          <a:p>
            <a:pPr lvl="1"/>
            <a:r>
              <a:rPr lang="en-US" dirty="0" smtClean="0"/>
              <a:t>The Computer</a:t>
            </a:r>
          </a:p>
          <a:p>
            <a:pPr lvl="1"/>
            <a:endParaRPr lang="en-US" dirty="0"/>
          </a:p>
          <a:p>
            <a:r>
              <a:rPr lang="en-US" dirty="0" smtClean="0"/>
              <a:t>Carry out the instructions given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96" y="2196363"/>
            <a:ext cx="43688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015" y="5996839"/>
            <a:ext cx="787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Exercise taken from: http://cse4k12.org/how_computers_work/</a:t>
            </a:r>
          </a:p>
        </p:txBody>
      </p:sp>
    </p:spTree>
    <p:extLst>
      <p:ext uri="{BB962C8B-B14F-4D97-AF65-F5344CB8AC3E}">
        <p14:creationId xmlns:p14="http://schemas.microsoft.com/office/powerpoint/2010/main" val="11223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Coffee/tea 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the processor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05" y="2170399"/>
            <a:ext cx="10233800" cy="4185951"/>
          </a:xfrm>
        </p:spPr>
        <p:txBody>
          <a:bodyPr>
            <a:normAutofit/>
          </a:bodyPr>
          <a:lstStyle/>
          <a:p>
            <a:r>
              <a:rPr lang="en-GB" dirty="0" smtClean="0"/>
              <a:t>Control unit</a:t>
            </a:r>
          </a:p>
          <a:p>
            <a:endParaRPr lang="en-GB" dirty="0" smtClean="0"/>
          </a:p>
          <a:p>
            <a:r>
              <a:rPr lang="en-GB" dirty="0" smtClean="0"/>
              <a:t>Arithmetic and logic unit</a:t>
            </a:r>
          </a:p>
          <a:p>
            <a:endParaRPr lang="en-GB" dirty="0" smtClean="0"/>
          </a:p>
          <a:p>
            <a:r>
              <a:rPr lang="en-GB" dirty="0" smtClean="0"/>
              <a:t>Clock</a:t>
            </a:r>
          </a:p>
          <a:p>
            <a:endParaRPr lang="en-GB" dirty="0" smtClean="0"/>
          </a:p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1608" y="2170399"/>
            <a:ext cx="6182192" cy="413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indent="-1588">
              <a:lnSpc>
                <a:spcPct val="110000"/>
              </a:lnSpc>
              <a:buNone/>
            </a:pPr>
            <a:r>
              <a:rPr lang="en-US" dirty="0">
                <a:latin typeface="Arial"/>
                <a:cs typeface="Arial"/>
              </a:rPr>
              <a:t>The control unit is one of the most important parts of a microprocessor for the reason that it is in charge of the </a:t>
            </a:r>
            <a:r>
              <a:rPr lang="en-US" dirty="0" smtClean="0">
                <a:latin typeface="Arial"/>
                <a:cs typeface="Arial"/>
              </a:rPr>
              <a:t>machine </a:t>
            </a:r>
            <a:r>
              <a:rPr lang="en-US" dirty="0">
                <a:latin typeface="Arial"/>
                <a:cs typeface="Arial"/>
              </a:rPr>
              <a:t>cycle. The CPU deals with each instruction it is given in a series of steps. Each step is repeated for each instruction. This series of steps is called the </a:t>
            </a:r>
            <a:r>
              <a:rPr lang="en-US" dirty="0" smtClean="0">
                <a:latin typeface="Arial"/>
                <a:cs typeface="Arial"/>
              </a:rPr>
              <a:t>fetch-execute </a:t>
            </a:r>
            <a:r>
              <a:rPr lang="en-US" dirty="0">
                <a:latin typeface="Arial"/>
                <a:cs typeface="Arial"/>
              </a:rPr>
              <a:t>cycle. It involves: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fetching an instruction from memory;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decoding the instruction;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transferring the data;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executing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41172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1467</TotalTime>
  <Words>1909</Words>
  <Application>Microsoft Office PowerPoint</Application>
  <PresentationFormat>Widescreen</PresentationFormat>
  <Paragraphs>462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Book Antiqua</vt:lpstr>
      <vt:lpstr>Calibri</vt:lpstr>
      <vt:lpstr>Corbel</vt:lpstr>
      <vt:lpstr>Tahoma</vt:lpstr>
      <vt:lpstr>Wingdings</vt:lpstr>
      <vt:lpstr>Depth</vt:lpstr>
      <vt:lpstr>How  the computer works / Low-level programming</vt:lpstr>
      <vt:lpstr>Objectives of the day</vt:lpstr>
      <vt:lpstr>Agenda for the day</vt:lpstr>
      <vt:lpstr>What is a computer? </vt:lpstr>
      <vt:lpstr>What is a computer? Some answers</vt:lpstr>
      <vt:lpstr>What is inside the box?</vt:lpstr>
      <vt:lpstr>How a computer works – role play</vt:lpstr>
      <vt:lpstr>Coffee/tea break</vt:lpstr>
      <vt:lpstr>Components of the processor</vt:lpstr>
      <vt:lpstr>Clock speed</vt:lpstr>
      <vt:lpstr>What affects performance?</vt:lpstr>
      <vt:lpstr>Computers are devices for executing programs</vt:lpstr>
      <vt:lpstr>The Little Man Computer</vt:lpstr>
      <vt:lpstr>Fetch Portion of Fetch and Execute Cycle</vt:lpstr>
      <vt:lpstr>Fetch, cont.</vt:lpstr>
      <vt:lpstr>Execute Portion</vt:lpstr>
      <vt:lpstr>Execute, cont. </vt:lpstr>
      <vt:lpstr>The Little Man Computer</vt:lpstr>
      <vt:lpstr>The set of instructions LMC works with</vt:lpstr>
      <vt:lpstr>LMC Input/Output</vt:lpstr>
      <vt:lpstr>LMC Internal Data</vt:lpstr>
      <vt:lpstr>LMC Arithmetic Instructions</vt:lpstr>
      <vt:lpstr>Simple Program:  Add 2 Numbers</vt:lpstr>
      <vt:lpstr>Program to Add 2 Numbers: Using Mnemonics</vt:lpstr>
      <vt:lpstr>Little Man Computer simulator</vt:lpstr>
      <vt:lpstr>Using the LMC Applet (Riven)</vt:lpstr>
      <vt:lpstr>Exercise: enter and run this program</vt:lpstr>
      <vt:lpstr>Lunch</vt:lpstr>
      <vt:lpstr>Recap of LMC instruction set</vt:lpstr>
      <vt:lpstr>Exercises using Little Man Computer</vt:lpstr>
      <vt:lpstr>Answers: Exercise 1</vt:lpstr>
      <vt:lpstr>Answers: Exercise 2</vt:lpstr>
      <vt:lpstr>Answers: Exercise 3</vt:lpstr>
      <vt:lpstr>Answers: Exercise 4</vt:lpstr>
      <vt:lpstr>Answers: Exercise 5</vt:lpstr>
      <vt:lpstr>Extension exercise(harder)</vt:lpstr>
      <vt:lpstr>Discussion – in groups</vt:lpstr>
      <vt:lpstr>Coffee/tea break</vt:lpstr>
      <vt:lpstr>Relationship between high-level and low-level programming</vt:lpstr>
      <vt:lpstr>High-level and low-level comparisons</vt:lpstr>
      <vt:lpstr>PowerPoint Presentation</vt:lpstr>
      <vt:lpstr>Benefits of high-level languages</vt:lpstr>
      <vt:lpstr>Recap – original objectives of today</vt:lpstr>
      <vt:lpstr>Nearly the end of the day…</vt:lpstr>
      <vt:lpstr>Next steps…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Programmng in Python</dc:title>
  <dc:creator>Sue Sentance</dc:creator>
  <cp:lastModifiedBy>Sue Sentance</cp:lastModifiedBy>
  <cp:revision>54</cp:revision>
  <cp:lastPrinted>2013-09-24T07:45:42Z</cp:lastPrinted>
  <dcterms:created xsi:type="dcterms:W3CDTF">2013-09-17T13:11:08Z</dcterms:created>
  <dcterms:modified xsi:type="dcterms:W3CDTF">2013-10-02T14:00:46Z</dcterms:modified>
</cp:coreProperties>
</file>