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2"/>
  </p:notesMasterIdLst>
  <p:sldIdLst>
    <p:sldId id="256" r:id="rId2"/>
    <p:sldId id="274" r:id="rId3"/>
    <p:sldId id="257" r:id="rId4"/>
    <p:sldId id="278" r:id="rId5"/>
    <p:sldId id="279" r:id="rId6"/>
    <p:sldId id="269" r:id="rId7"/>
    <p:sldId id="270" r:id="rId8"/>
    <p:sldId id="258" r:id="rId9"/>
    <p:sldId id="259" r:id="rId10"/>
    <p:sldId id="268" r:id="rId11"/>
    <p:sldId id="260" r:id="rId12"/>
    <p:sldId id="271" r:id="rId13"/>
    <p:sldId id="263" r:id="rId14"/>
    <p:sldId id="273" r:id="rId15"/>
    <p:sldId id="262" r:id="rId16"/>
    <p:sldId id="261" r:id="rId17"/>
    <p:sldId id="264" r:id="rId18"/>
    <p:sldId id="276"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e Sentance" initials="SS" lastIdx="1" clrIdx="0">
    <p:extLst>
      <p:ext uri="{19B8F6BF-5375-455C-9EA6-DF929625EA0E}">
        <p15:presenceInfo xmlns:p15="http://schemas.microsoft.com/office/powerpoint/2012/main" userId="f1e758c49d6334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ED0CE0-E533-45BE-9ECD-D78D1C62EAE4}" type="datetimeFigureOut">
              <a:rPr lang="en-GB" smtClean="0"/>
              <a:t>03/10/2013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5D435-640C-4BAB-9CBC-93DE1815D68A}" type="slidenum">
              <a:rPr lang="en-GB" smtClean="0"/>
              <a:t>‹#›</a:t>
            </a:fld>
            <a:endParaRPr lang="en-GB"/>
          </a:p>
        </p:txBody>
      </p:sp>
    </p:spTree>
    <p:extLst>
      <p:ext uri="{BB962C8B-B14F-4D97-AF65-F5344CB8AC3E}">
        <p14:creationId xmlns:p14="http://schemas.microsoft.com/office/powerpoint/2010/main" val="41598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545D435-640C-4BAB-9CBC-93DE1815D68A}" type="slidenum">
              <a:rPr lang="en-GB" smtClean="0"/>
              <a:t>17</a:t>
            </a:fld>
            <a:endParaRPr lang="en-GB"/>
          </a:p>
        </p:txBody>
      </p:sp>
    </p:spTree>
    <p:extLst>
      <p:ext uri="{BB962C8B-B14F-4D97-AF65-F5344CB8AC3E}">
        <p14:creationId xmlns:p14="http://schemas.microsoft.com/office/powerpoint/2010/main" val="27978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61373C2-7320-4243-8C2C-61AA3014B09D}" type="datetime1">
              <a:rPr lang="en-US" smtClean="0"/>
              <a:t>10/3/2013</a:t>
            </a:fld>
            <a:endParaRPr lang="en-US" dirty="0"/>
          </a:p>
        </p:txBody>
      </p:sp>
      <p:sp>
        <p:nvSpPr>
          <p:cNvPr id="8" name="Footer Placeholder 7"/>
          <p:cNvSpPr>
            <a:spLocks noGrp="1"/>
          </p:cNvSpPr>
          <p:nvPr>
            <p:ph type="ftr" sz="quarter" idx="11"/>
          </p:nvPr>
        </p:nvSpPr>
        <p:spPr/>
        <p:txBody>
          <a:bodyPr/>
          <a:lstStyle/>
          <a:p>
            <a:r>
              <a:rPr lang="en-US" smtClean="0"/>
              <a: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4BEB4-AD85-42AF-85FE-A83B81F945F3}" type="datetime1">
              <a:rPr lang="en-US" smtClean="0"/>
              <a:t>10/3/2013</a:t>
            </a:fld>
            <a:endParaRPr lang="en-US" dirty="0"/>
          </a:p>
        </p:txBody>
      </p:sp>
      <p:sp>
        <p:nvSpPr>
          <p:cNvPr id="6" name="Footer Placeholder 5"/>
          <p:cNvSpPr>
            <a:spLocks noGrp="1"/>
          </p:cNvSpPr>
          <p:nvPr>
            <p:ph type="ftr" sz="quarter" idx="11"/>
          </p:nvPr>
        </p:nvSpPr>
        <p:spPr/>
        <p:txBody>
          <a:bodyPr/>
          <a:lstStyle/>
          <a:p>
            <a:r>
              <a:rPr lang="en-US" smtClean="0"/>
              <a: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55E2C-E44D-4C9B-89B8-D17D9788BACA}" type="datetime1">
              <a:rPr lang="en-US" smtClean="0"/>
              <a:t>10/3/2013</a:t>
            </a:fld>
            <a:endParaRPr lang="en-US" dirty="0"/>
          </a:p>
        </p:txBody>
      </p:sp>
      <p:sp>
        <p:nvSpPr>
          <p:cNvPr id="6" name="Footer Placeholder 5"/>
          <p:cNvSpPr>
            <a:spLocks noGrp="1"/>
          </p:cNvSpPr>
          <p:nvPr>
            <p:ph type="ftr" sz="quarter" idx="11"/>
          </p:nvPr>
        </p:nvSpPr>
        <p:spPr/>
        <p:txBody>
          <a:bodyPr/>
          <a:lstStyle/>
          <a:p>
            <a:r>
              <a:rPr lang="en-US" smtClean="0"/>
              <a: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F6393B-7CC8-4E6B-B7A2-E01748EE837F}" type="datetime1">
              <a:rPr lang="en-US" smtClean="0"/>
              <a:t>10/3/2013</a:t>
            </a:fld>
            <a:endParaRPr lang="en-US" dirty="0"/>
          </a:p>
        </p:txBody>
      </p:sp>
      <p:sp>
        <p:nvSpPr>
          <p:cNvPr id="6" name="Footer Placeholder 5"/>
          <p:cNvSpPr>
            <a:spLocks noGrp="1"/>
          </p:cNvSpPr>
          <p:nvPr>
            <p:ph type="ftr" sz="quarter" idx="11"/>
          </p:nvPr>
        </p:nvSpPr>
        <p:spPr/>
        <p:txBody>
          <a:bodyPr/>
          <a:lstStyle/>
          <a:p>
            <a:r>
              <a:rPr lang="en-US" smtClean="0"/>
              <a: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7E8B37-75DA-48DF-825B-51B524B31D5C}" type="datetime1">
              <a:rPr lang="en-US" smtClean="0"/>
              <a:t>10/3/2013</a:t>
            </a:fld>
            <a:endParaRPr lang="en-US" dirty="0"/>
          </a:p>
        </p:txBody>
      </p:sp>
      <p:sp>
        <p:nvSpPr>
          <p:cNvPr id="6" name="Footer Placeholder 5"/>
          <p:cNvSpPr>
            <a:spLocks noGrp="1"/>
          </p:cNvSpPr>
          <p:nvPr>
            <p:ph type="ftr" sz="quarter" idx="11"/>
          </p:nvPr>
        </p:nvSpPr>
        <p:spPr/>
        <p:txBody>
          <a:bodyPr/>
          <a:lstStyle/>
          <a:p>
            <a:r>
              <a:rPr lang="en-US" smtClean="0"/>
              <a: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9C16ED-311D-46DD-B35D-6B6DCABB6BFE}" type="datetime1">
              <a:rPr lang="en-US" smtClean="0"/>
              <a:t>10/3/2013</a:t>
            </a:fld>
            <a:endParaRPr lang="en-US" dirty="0"/>
          </a:p>
        </p:txBody>
      </p:sp>
      <p:sp>
        <p:nvSpPr>
          <p:cNvPr id="4" name="Footer Placeholder 3"/>
          <p:cNvSpPr>
            <a:spLocks noGrp="1"/>
          </p:cNvSpPr>
          <p:nvPr>
            <p:ph type="ftr" sz="quarter" idx="11"/>
          </p:nvPr>
        </p:nvSpPr>
        <p:spPr/>
        <p:txBody>
          <a:bodyPr/>
          <a:lstStyle/>
          <a:p>
            <a:r>
              <a:rPr lang="en-US" smtClean="0"/>
              <a: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81EADA4-8366-4F5E-8276-8C0A6BE29952}" type="datetime1">
              <a:rPr lang="en-US" smtClean="0"/>
              <a:t>10/3/2013</a:t>
            </a:fld>
            <a:endParaRPr lang="en-US" dirty="0"/>
          </a:p>
        </p:txBody>
      </p:sp>
      <p:sp>
        <p:nvSpPr>
          <p:cNvPr id="4" name="Footer Placeholder 3"/>
          <p:cNvSpPr>
            <a:spLocks noGrp="1"/>
          </p:cNvSpPr>
          <p:nvPr>
            <p:ph type="ftr" sz="quarter" idx="11"/>
          </p:nvPr>
        </p:nvSpPr>
        <p:spPr/>
        <p:txBody>
          <a:bodyPr/>
          <a:lstStyle/>
          <a:p>
            <a:r>
              <a:rPr lang="en-US" smtClean="0"/>
              <a: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8C7FE1-D09E-4898-AA40-7A6E9627B295}" type="datetime1">
              <a:rPr lang="en-US" smtClean="0"/>
              <a:t>10/3/2013</a:t>
            </a:fld>
            <a:endParaRPr lang="en-US" dirty="0"/>
          </a:p>
        </p:txBody>
      </p:sp>
      <p:sp>
        <p:nvSpPr>
          <p:cNvPr id="5" name="Footer Placeholder 4"/>
          <p:cNvSpPr>
            <a:spLocks noGrp="1"/>
          </p:cNvSpPr>
          <p:nvPr>
            <p:ph type="ftr" sz="quarter" idx="11"/>
          </p:nvPr>
        </p:nvSpPr>
        <p:spPr/>
        <p:txBody>
          <a:bodyPr/>
          <a:lstStyle/>
          <a:p>
            <a:r>
              <a:rPr lang="en-US" smtClean="0"/>
              <a: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FD252F-8473-4AD6-9B62-289F6EF964CB}" type="datetime1">
              <a:rPr lang="en-US" smtClean="0"/>
              <a:t>10/3/2013</a:t>
            </a:fld>
            <a:endParaRPr lang="en-US" dirty="0"/>
          </a:p>
        </p:txBody>
      </p:sp>
      <p:sp>
        <p:nvSpPr>
          <p:cNvPr id="5" name="Footer Placeholder 4"/>
          <p:cNvSpPr>
            <a:spLocks noGrp="1"/>
          </p:cNvSpPr>
          <p:nvPr>
            <p:ph type="ftr" sz="quarter" idx="11"/>
          </p:nvPr>
        </p:nvSpPr>
        <p:spPr/>
        <p:txBody>
          <a:bodyPr/>
          <a:lstStyle/>
          <a:p>
            <a:r>
              <a:rPr lang="en-US" smtClean="0"/>
              <a: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B7057F-DEFE-4D06-9652-9F672F130651}" type="datetime1">
              <a:rPr lang="en-US" smtClean="0"/>
              <a:t>10/3/2013</a:t>
            </a:fld>
            <a:endParaRPr lang="en-US" dirty="0"/>
          </a:p>
        </p:txBody>
      </p:sp>
      <p:sp>
        <p:nvSpPr>
          <p:cNvPr id="5" name="Footer Placeholder 4"/>
          <p:cNvSpPr>
            <a:spLocks noGrp="1"/>
          </p:cNvSpPr>
          <p:nvPr>
            <p:ph type="ftr" sz="quarter" idx="11"/>
          </p:nvPr>
        </p:nvSpPr>
        <p:spPr/>
        <p:txBody>
          <a:bodyPr/>
          <a:lstStyle/>
          <a:p>
            <a:r>
              <a:rPr lang="en-US" smtClean="0"/>
              <a: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877A21-CA62-4FCD-9571-B06EE5F3EC9E}" type="datetime1">
              <a:rPr lang="en-US" smtClean="0"/>
              <a:t>10/3/2013</a:t>
            </a:fld>
            <a:endParaRPr lang="en-US" dirty="0"/>
          </a:p>
        </p:txBody>
      </p:sp>
      <p:sp>
        <p:nvSpPr>
          <p:cNvPr id="5" name="Footer Placeholder 4"/>
          <p:cNvSpPr>
            <a:spLocks noGrp="1"/>
          </p:cNvSpPr>
          <p:nvPr>
            <p:ph type="ftr" sz="quarter" idx="11"/>
          </p:nvPr>
        </p:nvSpPr>
        <p:spPr/>
        <p:txBody>
          <a:bodyPr/>
          <a:lstStyle/>
          <a:p>
            <a:r>
              <a:rPr lang="en-US" smtClean="0"/>
              <a: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EC6388-ACFB-4B57-901A-9AE5D37CDEAB}" type="datetime1">
              <a:rPr lang="en-US" smtClean="0"/>
              <a:t>10/3/2013</a:t>
            </a:fld>
            <a:endParaRPr lang="en-US" dirty="0"/>
          </a:p>
        </p:txBody>
      </p:sp>
      <p:sp>
        <p:nvSpPr>
          <p:cNvPr id="6" name="Footer Placeholder 5"/>
          <p:cNvSpPr>
            <a:spLocks noGrp="1"/>
          </p:cNvSpPr>
          <p:nvPr>
            <p:ph type="ftr" sz="quarter" idx="11"/>
          </p:nvPr>
        </p:nvSpPr>
        <p:spPr/>
        <p:txBody>
          <a:bodyPr/>
          <a:lstStyle/>
          <a:p>
            <a:r>
              <a:rPr lang="en-US" smtClean="0"/>
              <a: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A635C6-8FFC-474B-A073-92A29D756F94}" type="datetime1">
              <a:rPr lang="en-US" smtClean="0"/>
              <a:t>10/3/2013</a:t>
            </a:fld>
            <a:endParaRPr lang="en-US" dirty="0"/>
          </a:p>
        </p:txBody>
      </p:sp>
      <p:sp>
        <p:nvSpPr>
          <p:cNvPr id="8" name="Footer Placeholder 7"/>
          <p:cNvSpPr>
            <a:spLocks noGrp="1"/>
          </p:cNvSpPr>
          <p:nvPr>
            <p:ph type="ftr" sz="quarter" idx="11"/>
          </p:nvPr>
        </p:nvSpPr>
        <p:spPr/>
        <p:txBody>
          <a:bodyPr/>
          <a:lstStyle/>
          <a:p>
            <a:r>
              <a:rPr lang="en-US" smtClean="0"/>
              <a: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677558-C7F4-4F72-81E8-1020170AE0C3}" type="datetime1">
              <a:rPr lang="en-US" smtClean="0"/>
              <a:t>10/3/2013</a:t>
            </a:fld>
            <a:endParaRPr lang="en-US" dirty="0"/>
          </a:p>
        </p:txBody>
      </p:sp>
      <p:sp>
        <p:nvSpPr>
          <p:cNvPr id="4" name="Footer Placeholder 3"/>
          <p:cNvSpPr>
            <a:spLocks noGrp="1"/>
          </p:cNvSpPr>
          <p:nvPr>
            <p:ph type="ftr" sz="quarter" idx="11"/>
          </p:nvPr>
        </p:nvSpPr>
        <p:spPr/>
        <p:txBody>
          <a:bodyPr/>
          <a:lstStyle/>
          <a:p>
            <a:r>
              <a:rPr lang="en-US" smtClean="0"/>
              <a: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66CD5-86F8-4B86-8A76-28B6EF7E32F2}" type="datetime1">
              <a:rPr lang="en-US" smtClean="0"/>
              <a:t>10/3/2013</a:t>
            </a:fld>
            <a:endParaRPr lang="en-US" dirty="0"/>
          </a:p>
        </p:txBody>
      </p:sp>
      <p:sp>
        <p:nvSpPr>
          <p:cNvPr id="3" name="Footer Placeholder 2"/>
          <p:cNvSpPr>
            <a:spLocks noGrp="1"/>
          </p:cNvSpPr>
          <p:nvPr>
            <p:ph type="ftr" sz="quarter" idx="11"/>
          </p:nvPr>
        </p:nvSpPr>
        <p:spPr/>
        <p:txBody>
          <a:bodyPr/>
          <a:lstStyle/>
          <a:p>
            <a:r>
              <a:rPr lang="en-US"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95DBB-D9F2-4995-85FD-6E3306082F36}" type="datetime1">
              <a:rPr lang="en-US" smtClean="0"/>
              <a:t>10/3/2013</a:t>
            </a:fld>
            <a:endParaRPr lang="en-US" dirty="0"/>
          </a:p>
        </p:txBody>
      </p:sp>
      <p:sp>
        <p:nvSpPr>
          <p:cNvPr id="6" name="Footer Placeholder 5"/>
          <p:cNvSpPr>
            <a:spLocks noGrp="1"/>
          </p:cNvSpPr>
          <p:nvPr>
            <p:ph type="ftr" sz="quarter" idx="11"/>
          </p:nvPr>
        </p:nvSpPr>
        <p:spPr/>
        <p:txBody>
          <a:bodyPr/>
          <a:lstStyle/>
          <a:p>
            <a:r>
              <a:rPr lang="en-US" smtClean="0"/>
              <a: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26051-B1B7-4740-9B37-EA166D631ED6}" type="datetime1">
              <a:rPr lang="en-US" smtClean="0"/>
              <a:t>10/3/2013</a:t>
            </a:fld>
            <a:endParaRPr lang="en-US" dirty="0"/>
          </a:p>
        </p:txBody>
      </p:sp>
      <p:sp>
        <p:nvSpPr>
          <p:cNvPr id="6" name="Footer Placeholder 5"/>
          <p:cNvSpPr>
            <a:spLocks noGrp="1"/>
          </p:cNvSpPr>
          <p:nvPr>
            <p:ph type="ftr" sz="quarter" idx="11"/>
          </p:nvPr>
        </p:nvSpPr>
        <p:spPr/>
        <p:txBody>
          <a:bodyPr/>
          <a:lstStyle/>
          <a:p>
            <a:r>
              <a:rPr lang="en-US" smtClean="0"/>
              <a: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6327357-B22C-4F99-B0FE-012E886F23F1}" type="datetime1">
              <a:rPr lang="en-US" smtClean="0"/>
              <a:t>10/3/2013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mtClean="0"/>
              <a: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pythonschool.net/dayone/programs/ifExercise3.py" TargetMode="External"/><Relationship Id="rId2" Type="http://schemas.openxmlformats.org/officeDocument/2006/relationships/hyperlink" Target="http://www.pythonschool.net/dayone/programs/ifExercise2.p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ythonschool.net/dayone/programs/dayOnetask.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urveymonkey.com/s/NoEFeedbac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pythonschool.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ythonschool.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smtClean="0"/>
              <a:t>Introduction to </a:t>
            </a:r>
            <a:r>
              <a:rPr lang="en-GB" sz="4800" dirty="0" err="1" smtClean="0"/>
              <a:t>Programmng</a:t>
            </a:r>
            <a:r>
              <a:rPr lang="en-GB" sz="4800" dirty="0" smtClean="0"/>
              <a:t> in Python</a:t>
            </a:r>
            <a:endParaRPr lang="en-GB" sz="4800" dirty="0"/>
          </a:p>
        </p:txBody>
      </p:sp>
      <p:sp>
        <p:nvSpPr>
          <p:cNvPr id="3" name="Subtitle 2"/>
          <p:cNvSpPr>
            <a:spLocks noGrp="1"/>
          </p:cNvSpPr>
          <p:nvPr>
            <p:ph type="subTitle" idx="1"/>
          </p:nvPr>
        </p:nvSpPr>
        <p:spPr/>
        <p:txBody>
          <a:bodyPr/>
          <a:lstStyle/>
          <a:p>
            <a:r>
              <a:rPr lang="en-GB" dirty="0" smtClean="0"/>
              <a:t>Computing At School</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74" y="5605778"/>
            <a:ext cx="2889504" cy="938784"/>
          </a:xfrm>
          <a:prstGeom prst="rect">
            <a:avLst/>
          </a:prstGeom>
        </p:spPr>
      </p:pic>
    </p:spTree>
    <p:extLst>
      <p:ext uri="{BB962C8B-B14F-4D97-AF65-F5344CB8AC3E}">
        <p14:creationId xmlns:p14="http://schemas.microsoft.com/office/powerpoint/2010/main" val="1760277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demonstration</a:t>
            </a:r>
            <a:endParaRPr lang="en-GB" dirty="0"/>
          </a:p>
        </p:txBody>
      </p:sp>
      <p:sp>
        <p:nvSpPr>
          <p:cNvPr id="3" name="Content Placeholder 2"/>
          <p:cNvSpPr>
            <a:spLocks noGrp="1"/>
          </p:cNvSpPr>
          <p:nvPr>
            <p:ph idx="1"/>
          </p:nvPr>
        </p:nvSpPr>
        <p:spPr/>
        <p:txBody>
          <a:bodyPr/>
          <a:lstStyle/>
          <a:p>
            <a:pPr marL="0" indent="0">
              <a:buNone/>
            </a:pPr>
            <a:r>
              <a:rPr lang="en-GB" dirty="0" smtClean="0"/>
              <a:t>Using </a:t>
            </a:r>
            <a:r>
              <a:rPr lang="en-GB" dirty="0" err="1" smtClean="0"/>
              <a:t>def</a:t>
            </a:r>
            <a:r>
              <a:rPr lang="en-GB" dirty="0" smtClean="0"/>
              <a:t> to define a function</a:t>
            </a:r>
          </a:p>
          <a:p>
            <a:pPr marL="0" indent="0">
              <a:buNone/>
            </a:pPr>
            <a:r>
              <a:rPr lang="en-GB" dirty="0" smtClean="0"/>
              <a:t>Selection (if… then .. </a:t>
            </a:r>
            <a:r>
              <a:rPr lang="en-GB" dirty="0"/>
              <a:t>e</a:t>
            </a:r>
            <a:r>
              <a:rPr lang="en-GB" dirty="0" smtClean="0"/>
              <a:t>lse)</a:t>
            </a:r>
          </a:p>
          <a:p>
            <a:pPr marL="0" indent="0">
              <a:buNone/>
            </a:pPr>
            <a:endParaRPr lang="en-GB" dirty="0"/>
          </a:p>
          <a:p>
            <a:pPr marL="0" indent="0">
              <a:buNone/>
            </a:pPr>
            <a:endParaRPr lang="en-GB" dirty="0"/>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1473876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a:t>
            </a:r>
            <a:endParaRPr lang="en-GB" dirty="0"/>
          </a:p>
        </p:txBody>
      </p:sp>
      <p:sp>
        <p:nvSpPr>
          <p:cNvPr id="3" name="Content Placeholder 2"/>
          <p:cNvSpPr>
            <a:spLocks noGrp="1"/>
          </p:cNvSpPr>
          <p:nvPr>
            <p:ph idx="1"/>
          </p:nvPr>
        </p:nvSpPr>
        <p:spPr/>
        <p:txBody>
          <a:bodyPr/>
          <a:lstStyle/>
          <a:p>
            <a:r>
              <a:rPr lang="en-GB" dirty="0" smtClean="0"/>
              <a:t>Write a function that asks the user to input a number between 1 and 20. Give a response which indicates if the number is either within the range, too high or too low. </a:t>
            </a:r>
            <a:r>
              <a:rPr lang="en-GB" dirty="0" smtClean="0">
                <a:hlinkClick r:id="rId2"/>
              </a:rPr>
              <a:t>Solution </a:t>
            </a:r>
            <a:endParaRPr lang="en-GB" dirty="0" smtClean="0"/>
          </a:p>
          <a:p>
            <a:endParaRPr lang="en-GB" dirty="0"/>
          </a:p>
          <a:p>
            <a:endParaRPr lang="en-GB" dirty="0" smtClean="0"/>
          </a:p>
          <a:p>
            <a:r>
              <a:rPr lang="en-GB" dirty="0" smtClean="0"/>
              <a:t>Write a function which inputs the names of two football teams, and the score of one team followed by the score of the other team. Your function should calculate how many points each team gets (3 for a win,1 for a draw, 0 if they lose). </a:t>
            </a:r>
            <a:r>
              <a:rPr lang="en-GB" dirty="0" smtClean="0">
                <a:hlinkClick r:id="rId3"/>
              </a:rPr>
              <a:t>Solution </a:t>
            </a:r>
            <a:endParaRPr lang="en-GB" dirty="0" smtClean="0"/>
          </a:p>
          <a:p>
            <a:endParaRPr lang="en-GB" dirty="0"/>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3813993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Maze Game</a:t>
            </a:r>
            <a:endParaRPr lang="en-GB" dirty="0"/>
          </a:p>
        </p:txBody>
      </p:sp>
      <p:sp>
        <p:nvSpPr>
          <p:cNvPr id="3" name="Content Placeholder 2"/>
          <p:cNvSpPr>
            <a:spLocks noGrp="1"/>
          </p:cNvSpPr>
          <p:nvPr>
            <p:ph idx="1"/>
          </p:nvPr>
        </p:nvSpPr>
        <p:spPr/>
        <p:txBody>
          <a:bodyPr/>
          <a:lstStyle/>
          <a:p>
            <a:pPr marL="0" indent="0">
              <a:buNone/>
            </a:pPr>
            <a:r>
              <a:rPr lang="en-GB" dirty="0"/>
              <a:t>In this task we have given you a starter program. </a:t>
            </a:r>
            <a:endParaRPr lang="en-GB" dirty="0" smtClean="0"/>
          </a:p>
          <a:p>
            <a:pPr marL="0" indent="0">
              <a:buNone/>
            </a:pPr>
            <a:r>
              <a:rPr lang="en-GB" dirty="0" smtClean="0"/>
              <a:t>It </a:t>
            </a:r>
            <a:r>
              <a:rPr lang="en-GB" dirty="0"/>
              <a:t>is a very simple game where you win if you find a pot of gold in the middle of a maze. </a:t>
            </a:r>
            <a:r>
              <a:rPr lang="en-GB" dirty="0" smtClean="0"/>
              <a:t>Your </a:t>
            </a:r>
            <a:r>
              <a:rPr lang="en-GB" dirty="0"/>
              <a:t>task is to extend this program to include more challenge and more twists and turns! Perhaps you could add three directions to choose from, or more choices to make. </a:t>
            </a:r>
            <a:endParaRPr lang="en-GB" dirty="0" smtClean="0"/>
          </a:p>
          <a:p>
            <a:pPr marL="0" indent="0">
              <a:buNone/>
            </a:pPr>
            <a:endParaRPr lang="en-GB" dirty="0"/>
          </a:p>
          <a:p>
            <a:pPr marL="0" indent="0">
              <a:buNone/>
            </a:pPr>
            <a:r>
              <a:rPr lang="en-GB" dirty="0"/>
              <a:t>Download the task starter program </a:t>
            </a:r>
            <a:r>
              <a:rPr lang="en-GB" dirty="0">
                <a:hlinkClick r:id="rId2"/>
              </a:rPr>
              <a:t>here</a:t>
            </a:r>
            <a:r>
              <a:rPr lang="en-GB" dirty="0"/>
              <a:t>.</a:t>
            </a:r>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3317547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Lunch</a:t>
            </a:r>
            <a:endParaRPr lang="en-GB" dirty="0"/>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3535076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in Python</a:t>
            </a:r>
            <a:endParaRPr lang="en-GB" dirty="0"/>
          </a:p>
        </p:txBody>
      </p:sp>
      <p:sp>
        <p:nvSpPr>
          <p:cNvPr id="3" name="Content Placeholder 2"/>
          <p:cNvSpPr>
            <a:spLocks noGrp="1"/>
          </p:cNvSpPr>
          <p:nvPr>
            <p:ph idx="1"/>
          </p:nvPr>
        </p:nvSpPr>
        <p:spPr/>
        <p:txBody>
          <a:bodyPr/>
          <a:lstStyle/>
          <a:p>
            <a:pPr marL="0" indent="0">
              <a:buNone/>
            </a:pPr>
            <a:r>
              <a:rPr lang="en-GB" dirty="0" smtClean="0"/>
              <a:t>While loops</a:t>
            </a:r>
          </a:p>
          <a:p>
            <a:pPr marL="0" indent="0">
              <a:buNone/>
            </a:pPr>
            <a:endParaRPr lang="en-GB" dirty="0"/>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668318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The Guessing Game</a:t>
            </a:r>
            <a:endParaRPr lang="en-GB" dirty="0"/>
          </a:p>
        </p:txBody>
      </p:sp>
      <p:sp>
        <p:nvSpPr>
          <p:cNvPr id="3" name="Content Placeholder 2"/>
          <p:cNvSpPr>
            <a:spLocks noGrp="1"/>
          </p:cNvSpPr>
          <p:nvPr>
            <p:ph idx="1"/>
          </p:nvPr>
        </p:nvSpPr>
        <p:spPr/>
        <p:txBody>
          <a:bodyPr/>
          <a:lstStyle/>
          <a:p>
            <a:pPr marL="0" indent="0">
              <a:buNone/>
            </a:pPr>
            <a:r>
              <a:rPr lang="en-GB" dirty="0" smtClean="0"/>
              <a:t>In pairs, write a program that:</a:t>
            </a:r>
          </a:p>
          <a:p>
            <a:pPr>
              <a:buFontTx/>
              <a:buChar char="-"/>
            </a:pPr>
            <a:r>
              <a:rPr lang="en-GB" dirty="0" smtClean="0"/>
              <a:t>Randomly generates a number between 1 and 100</a:t>
            </a:r>
          </a:p>
          <a:p>
            <a:pPr>
              <a:buFontTx/>
              <a:buChar char="-"/>
            </a:pPr>
            <a:r>
              <a:rPr lang="en-GB" dirty="0" smtClean="0"/>
              <a:t>Asks the user to guess it</a:t>
            </a:r>
          </a:p>
          <a:p>
            <a:pPr>
              <a:buFontTx/>
              <a:buChar char="-"/>
            </a:pPr>
            <a:r>
              <a:rPr lang="en-GB" dirty="0" smtClean="0"/>
              <a:t>Tells the user if the number they guessed is too high or too low</a:t>
            </a:r>
          </a:p>
          <a:p>
            <a:pPr>
              <a:buFontTx/>
              <a:buChar char="-"/>
            </a:pPr>
            <a:r>
              <a:rPr lang="en-GB" dirty="0" smtClean="0"/>
              <a:t>Repeats until the user guesses correctly</a:t>
            </a:r>
          </a:p>
          <a:p>
            <a:pPr>
              <a:buFontTx/>
              <a:buChar char="-"/>
            </a:pPr>
            <a:endParaRPr lang="en-GB" dirty="0"/>
          </a:p>
          <a:p>
            <a:pPr>
              <a:buFontTx/>
              <a:buChar char="-"/>
            </a:pPr>
            <a:endParaRPr lang="en-GB" dirty="0" smtClean="0"/>
          </a:p>
          <a:p>
            <a:pPr marL="0" indent="0">
              <a:buNone/>
            </a:pPr>
            <a:r>
              <a:rPr lang="en-GB" dirty="0" smtClean="0"/>
              <a:t>EXTENSION: Tell the user how many guesses they had</a:t>
            </a:r>
          </a:p>
          <a:p>
            <a:pPr>
              <a:buFontTx/>
              <a:buChar char="-"/>
            </a:pPr>
            <a:endParaRPr lang="en-GB" dirty="0" smtClean="0"/>
          </a:p>
          <a:p>
            <a:pPr>
              <a:buFontTx/>
              <a:buChar char="-"/>
            </a:pPr>
            <a:endParaRPr lang="en-GB" dirty="0"/>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2201241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Coffee/tea break</a:t>
            </a:r>
            <a:endParaRPr lang="en-GB" dirty="0"/>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1022539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Developng</a:t>
            </a:r>
            <a:r>
              <a:rPr lang="en-GB" dirty="0" smtClean="0"/>
              <a:t> a quiz (consolidation)</a:t>
            </a:r>
            <a:endParaRPr lang="en-GB" dirty="0"/>
          </a:p>
        </p:txBody>
      </p:sp>
      <p:sp>
        <p:nvSpPr>
          <p:cNvPr id="3" name="Content Placeholder 2"/>
          <p:cNvSpPr>
            <a:spLocks noGrp="1"/>
          </p:cNvSpPr>
          <p:nvPr>
            <p:ph idx="1"/>
          </p:nvPr>
        </p:nvSpPr>
        <p:spPr>
          <a:xfrm>
            <a:off x="838200" y="1516532"/>
            <a:ext cx="10233800" cy="4351338"/>
          </a:xfrm>
        </p:spPr>
        <p:txBody>
          <a:bodyPr/>
          <a:lstStyle/>
          <a:p>
            <a:pPr marL="0" indent="0">
              <a:buNone/>
            </a:pPr>
            <a:r>
              <a:rPr lang="en-GB" dirty="0" smtClean="0"/>
              <a:t>This task uses all the programming skills you have learned today:</a:t>
            </a:r>
          </a:p>
          <a:p>
            <a:pPr>
              <a:buFontTx/>
              <a:buChar char="-"/>
            </a:pPr>
            <a:r>
              <a:rPr lang="en-GB" dirty="0" smtClean="0"/>
              <a:t>Variables</a:t>
            </a:r>
          </a:p>
          <a:p>
            <a:pPr>
              <a:buFontTx/>
              <a:buChar char="-"/>
            </a:pPr>
            <a:r>
              <a:rPr lang="en-GB" dirty="0" smtClean="0"/>
              <a:t>Assignment</a:t>
            </a:r>
          </a:p>
          <a:p>
            <a:pPr>
              <a:buFontTx/>
              <a:buChar char="-"/>
            </a:pPr>
            <a:r>
              <a:rPr lang="en-GB" dirty="0" smtClean="0"/>
              <a:t>If statements</a:t>
            </a:r>
          </a:p>
          <a:p>
            <a:pPr>
              <a:buFontTx/>
              <a:buChar char="-"/>
            </a:pPr>
            <a:r>
              <a:rPr lang="en-GB" dirty="0" smtClean="0"/>
              <a:t>While loops</a:t>
            </a:r>
          </a:p>
          <a:p>
            <a:pPr marL="0" indent="0">
              <a:buNone/>
            </a:pPr>
            <a:endParaRPr lang="en-GB" dirty="0" smtClean="0"/>
          </a:p>
          <a:p>
            <a:pPr marL="0" indent="0">
              <a:buNone/>
            </a:pPr>
            <a:r>
              <a:rPr lang="en-GB" dirty="0" smtClean="0"/>
              <a:t>In pairs, write a quiz with two questions in it. Ask the question, input the user’s answer, then give feedback as to whether it is right or wrong. Then go on to the next question.  Keep count of the score.</a:t>
            </a:r>
            <a:endParaRPr lang="en-GB" dirty="0"/>
          </a:p>
        </p:txBody>
      </p:sp>
      <p:sp>
        <p:nvSpPr>
          <p:cNvPr id="4" name="Rectangle 3"/>
          <p:cNvSpPr/>
          <p:nvPr/>
        </p:nvSpPr>
        <p:spPr>
          <a:xfrm>
            <a:off x="193183" y="5862974"/>
            <a:ext cx="4224270" cy="77273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Extension: Give three goes to get the answer right. </a:t>
            </a:r>
            <a:endParaRPr lang="en-GB" dirty="0">
              <a:solidFill>
                <a:schemeClr val="bg1"/>
              </a:solidFill>
            </a:endParaRPr>
          </a:p>
        </p:txBody>
      </p:sp>
      <p:sp>
        <p:nvSpPr>
          <p:cNvPr id="5" name="Rectangle 4"/>
          <p:cNvSpPr/>
          <p:nvPr/>
        </p:nvSpPr>
        <p:spPr>
          <a:xfrm>
            <a:off x="6988629" y="5862973"/>
            <a:ext cx="4615235" cy="7727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Stuck? Go </a:t>
            </a:r>
            <a:r>
              <a:rPr lang="en-GB" dirty="0">
                <a:solidFill>
                  <a:schemeClr val="bg1"/>
                </a:solidFill>
              </a:rPr>
              <a:t>to http://www.pythonschool.net/basics_task2/</a:t>
            </a:r>
          </a:p>
        </p:txBody>
      </p:sp>
      <p:sp>
        <p:nvSpPr>
          <p:cNvPr id="6" name="Rounded Rectangular Callout 5"/>
          <p:cNvSpPr/>
          <p:nvPr/>
        </p:nvSpPr>
        <p:spPr>
          <a:xfrm>
            <a:off x="7100047" y="2407024"/>
            <a:ext cx="3455894" cy="1398494"/>
          </a:xfrm>
          <a:prstGeom prst="wedgeRoundRectCallout">
            <a:avLst>
              <a:gd name="adj1" fmla="val -90872"/>
              <a:gd name="adj2" fmla="val 1076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 this task off at home as a take-home task if you don’t finish it today</a:t>
            </a:r>
            <a:endParaRPr lang="en-GB" dirty="0"/>
          </a:p>
        </p:txBody>
      </p:sp>
      <p:sp>
        <p:nvSpPr>
          <p:cNvPr id="7" name="Footer Placeholder 6"/>
          <p:cNvSpPr>
            <a:spLocks noGrp="1"/>
          </p:cNvSpPr>
          <p:nvPr>
            <p:ph type="ftr" sz="quarter" idx="11"/>
          </p:nvPr>
        </p:nvSpPr>
        <p:spPr/>
        <p:txBody>
          <a:bodyPr/>
          <a:lstStyle/>
          <a:p>
            <a:fld id="{7CB32A69-4BD5-43A6-BF0F-A729C0FA36E7}" type="slidenum">
              <a:rPr lang="en-US" smtClean="0"/>
              <a:t>17</a:t>
            </a:fld>
            <a:endParaRPr lang="en-US" dirty="0"/>
          </a:p>
        </p:txBody>
      </p:sp>
    </p:spTree>
    <p:extLst>
      <p:ext uri="{BB962C8B-B14F-4D97-AF65-F5344CB8AC3E}">
        <p14:creationId xmlns:p14="http://schemas.microsoft.com/office/powerpoint/2010/main" val="1524395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Objectives of the day</a:t>
            </a:r>
            <a:endParaRPr lang="en-GB" dirty="0"/>
          </a:p>
        </p:txBody>
      </p:sp>
      <p:sp>
        <p:nvSpPr>
          <p:cNvPr id="3" name="Content Placeholder 2"/>
          <p:cNvSpPr>
            <a:spLocks noGrp="1"/>
          </p:cNvSpPr>
          <p:nvPr>
            <p:ph idx="1"/>
          </p:nvPr>
        </p:nvSpPr>
        <p:spPr/>
        <p:txBody>
          <a:bodyPr>
            <a:normAutofit lnSpcReduction="10000"/>
          </a:bodyPr>
          <a:lstStyle/>
          <a:p>
            <a:r>
              <a:rPr lang="en-GB" dirty="0" smtClean="0"/>
              <a:t>To introduce some basic programming principles using the Python programming language</a:t>
            </a:r>
          </a:p>
          <a:p>
            <a:r>
              <a:rPr lang="en-GB" dirty="0" smtClean="0"/>
              <a:t>To understand how and why variables are used</a:t>
            </a:r>
          </a:p>
          <a:p>
            <a:r>
              <a:rPr lang="en-GB" dirty="0" smtClean="0"/>
              <a:t>To be able to understand and write a simple if statement</a:t>
            </a:r>
          </a:p>
          <a:p>
            <a:r>
              <a:rPr lang="en-GB" dirty="0" smtClean="0"/>
              <a:t>To be able to understand and write a simple while loop</a:t>
            </a:r>
          </a:p>
          <a:p>
            <a:r>
              <a:rPr lang="en-GB" dirty="0" smtClean="0"/>
              <a:t>To reflect on ways of teaching programming in the classroom</a:t>
            </a:r>
          </a:p>
          <a:p>
            <a:r>
              <a:rPr lang="en-GB" dirty="0"/>
              <a:t>To identify further learning needs in this topic area</a:t>
            </a:r>
          </a:p>
          <a:p>
            <a:pPr marL="0" indent="0">
              <a:buNone/>
            </a:pPr>
            <a:endParaRPr lang="en-GB" dirty="0" smtClean="0"/>
          </a:p>
          <a:p>
            <a:pPr marL="0" indent="0">
              <a:buNone/>
            </a:pPr>
            <a:r>
              <a:rPr lang="en-GB" dirty="0">
                <a:solidFill>
                  <a:srgbClr val="FFFF00"/>
                </a:solidFill>
              </a:rPr>
              <a:t>Have you achieved some or all of these? What are your next steps?</a:t>
            </a:r>
          </a:p>
          <a:p>
            <a:pPr marL="0" indent="0">
              <a:buNone/>
            </a:pPr>
            <a:endParaRPr lang="en-GB" dirty="0"/>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2428652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Nearly the end of the day…</a:t>
            </a:r>
            <a:endParaRPr lang="en-GB" dirty="0"/>
          </a:p>
        </p:txBody>
      </p:sp>
      <p:sp>
        <p:nvSpPr>
          <p:cNvPr id="3" name="Content Placeholder 2"/>
          <p:cNvSpPr>
            <a:spLocks noGrp="1"/>
          </p:cNvSpPr>
          <p:nvPr>
            <p:ph idx="1"/>
          </p:nvPr>
        </p:nvSpPr>
        <p:spPr/>
        <p:txBody>
          <a:bodyPr/>
          <a:lstStyle/>
          <a:p>
            <a:pPr marL="0" indent="0">
              <a:buNone/>
            </a:pPr>
            <a:r>
              <a:rPr lang="en-GB" dirty="0" smtClean="0"/>
              <a:t>Complete the feedback form before you go:</a:t>
            </a:r>
          </a:p>
          <a:p>
            <a:pPr marL="0" indent="0">
              <a:buNone/>
            </a:pPr>
            <a:r>
              <a:rPr lang="en-GB" dirty="0" smtClean="0">
                <a:hlinkClick r:id="rId2"/>
              </a:rPr>
              <a:t>https</a:t>
            </a:r>
            <a:r>
              <a:rPr lang="en-GB" dirty="0">
                <a:hlinkClick r:id="rId2"/>
              </a:rPr>
              <a:t>://</a:t>
            </a:r>
            <a:r>
              <a:rPr lang="en-GB" dirty="0" smtClean="0">
                <a:hlinkClick r:id="rId2"/>
              </a:rPr>
              <a:t>www.surveymonkey.com/s/NoEFeedback</a:t>
            </a:r>
            <a:endParaRPr lang="en-GB" dirty="0" smtClean="0"/>
          </a:p>
          <a:p>
            <a:pPr marL="0" indent="0">
              <a:buNone/>
            </a:pPr>
            <a:endParaRPr lang="en-GB" dirty="0"/>
          </a:p>
          <a:p>
            <a:pPr marL="0" indent="0">
              <a:buNone/>
            </a:pPr>
            <a:r>
              <a:rPr lang="en-GB" dirty="0" smtClean="0"/>
              <a:t>Your certificate will be emailed to you once you have filled in the evaluation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408538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 of the day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To introduce some basic programming principles using the Python programming language</a:t>
            </a:r>
          </a:p>
          <a:p>
            <a:r>
              <a:rPr lang="en-GB" dirty="0" smtClean="0"/>
              <a:t>To understand how and why variables are used</a:t>
            </a:r>
          </a:p>
          <a:p>
            <a:r>
              <a:rPr lang="en-GB" dirty="0" smtClean="0"/>
              <a:t>To be able to understand and write a simple if statement</a:t>
            </a:r>
          </a:p>
          <a:p>
            <a:r>
              <a:rPr lang="en-GB" dirty="0" smtClean="0"/>
              <a:t>To be able to understand and write a simple while loop</a:t>
            </a:r>
          </a:p>
          <a:p>
            <a:r>
              <a:rPr lang="en-GB" dirty="0" smtClean="0"/>
              <a:t>To reflect on ways of teaching programming in the classroom</a:t>
            </a:r>
          </a:p>
          <a:p>
            <a:r>
              <a:rPr lang="en-GB" dirty="0"/>
              <a:t>To identify further learning needs in this topic </a:t>
            </a:r>
            <a:r>
              <a:rPr lang="en-GB" dirty="0" smtClean="0"/>
              <a:t>area</a:t>
            </a:r>
          </a:p>
          <a:p>
            <a:endParaRPr lang="en-GB" dirty="0"/>
          </a:p>
          <a:p>
            <a:pPr marL="0" indent="0">
              <a:buNone/>
            </a:pPr>
            <a:r>
              <a:rPr lang="en-GB" dirty="0" smtClean="0"/>
              <a:t>Assuming you are a beginner programmer, this the beginning of your journey!</a:t>
            </a:r>
          </a:p>
          <a:p>
            <a:endParaRPr lang="en-GB" dirty="0"/>
          </a:p>
          <a:p>
            <a:pPr marL="0" indent="0">
              <a:buNone/>
            </a:pPr>
            <a:endParaRPr lang="en-GB" dirty="0"/>
          </a:p>
          <a:p>
            <a:pPr marL="0" indent="0">
              <a:buNone/>
            </a:pPr>
            <a:endParaRPr lang="en-GB" dirty="0"/>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574918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steps…</a:t>
            </a:r>
            <a:endParaRPr lang="en-GB" dirty="0"/>
          </a:p>
        </p:txBody>
      </p:sp>
      <p:sp>
        <p:nvSpPr>
          <p:cNvPr id="3" name="Content Placeholder 2"/>
          <p:cNvSpPr>
            <a:spLocks noGrp="1"/>
          </p:cNvSpPr>
          <p:nvPr>
            <p:ph idx="1"/>
          </p:nvPr>
        </p:nvSpPr>
        <p:spPr>
          <a:xfrm>
            <a:off x="1120000" y="1825625"/>
            <a:ext cx="10832514" cy="4351338"/>
          </a:xfrm>
        </p:spPr>
        <p:txBody>
          <a:bodyPr/>
          <a:lstStyle/>
          <a:p>
            <a:pPr marL="0" indent="0">
              <a:buNone/>
            </a:pPr>
            <a:r>
              <a:rPr lang="en-GB" dirty="0" smtClean="0"/>
              <a:t>Discuss in pairs what you will do after this training…</a:t>
            </a:r>
          </a:p>
          <a:p>
            <a:pPr marL="0" indent="0">
              <a:buNone/>
            </a:pPr>
            <a:r>
              <a:rPr lang="en-GB" dirty="0" smtClean="0"/>
              <a:t>Good ideas:</a:t>
            </a:r>
          </a:p>
          <a:p>
            <a:pPr marL="0" indent="0">
              <a:buNone/>
            </a:pPr>
            <a:endParaRPr lang="en-GB" dirty="0"/>
          </a:p>
          <a:p>
            <a:r>
              <a:rPr lang="en-GB" dirty="0" smtClean="0"/>
              <a:t>Keep in email contact with the trainer and other teachers</a:t>
            </a:r>
          </a:p>
          <a:p>
            <a:r>
              <a:rPr lang="en-GB" dirty="0" smtClean="0"/>
              <a:t>Use what you have learned in the classroom and write to the trainer/other teachers to let them know how you have got on.</a:t>
            </a:r>
          </a:p>
          <a:p>
            <a:r>
              <a:rPr lang="en-GB" dirty="0" smtClean="0"/>
              <a:t>Continue working through the materials on </a:t>
            </a:r>
            <a:r>
              <a:rPr lang="en-GB" dirty="0" smtClean="0">
                <a:hlinkClick r:id="rId2"/>
              </a:rPr>
              <a:t>http://pythonschool.net</a:t>
            </a:r>
            <a:r>
              <a:rPr lang="en-GB" dirty="0" smtClean="0"/>
              <a:t> </a:t>
            </a:r>
          </a:p>
          <a:p>
            <a:r>
              <a:rPr lang="en-GB" dirty="0" smtClean="0"/>
              <a:t>Attend your local CAS Hub meeting</a:t>
            </a:r>
          </a:p>
          <a:p>
            <a:endParaRPr lang="en-GB" dirty="0" smtClean="0"/>
          </a:p>
          <a:p>
            <a:endParaRPr lang="en-GB" dirty="0" smtClean="0"/>
          </a:p>
          <a:p>
            <a:endParaRPr lang="en-GB" dirty="0"/>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1800465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 for the day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3147760"/>
              </p:ext>
            </p:extLst>
          </p:nvPr>
        </p:nvGraphicFramePr>
        <p:xfrm>
          <a:off x="1839233" y="1690688"/>
          <a:ext cx="8258356" cy="4820920"/>
        </p:xfrm>
        <a:graphic>
          <a:graphicData uri="http://schemas.openxmlformats.org/drawingml/2006/table">
            <a:tbl>
              <a:tblPr firstRow="1" bandRow="1">
                <a:tableStyleId>{5C22544A-7EE6-4342-B048-85BDC9FD1C3A}</a:tableStyleId>
              </a:tblPr>
              <a:tblGrid>
                <a:gridCol w="2511146"/>
                <a:gridCol w="5747210"/>
              </a:tblGrid>
              <a:tr h="370840">
                <a:tc>
                  <a:txBody>
                    <a:bodyPr/>
                    <a:lstStyle/>
                    <a:p>
                      <a:r>
                        <a:rPr lang="en-GB" dirty="0" smtClean="0"/>
                        <a:t>Time</a:t>
                      </a:r>
                      <a:endParaRPr lang="en-GB" dirty="0"/>
                    </a:p>
                  </a:txBody>
                  <a:tcPr/>
                </a:tc>
                <a:tc>
                  <a:txBody>
                    <a:bodyPr/>
                    <a:lstStyle/>
                    <a:p>
                      <a:r>
                        <a:rPr lang="en-GB" dirty="0" smtClean="0"/>
                        <a:t>Activity</a:t>
                      </a:r>
                      <a:endParaRPr lang="en-GB" dirty="0"/>
                    </a:p>
                  </a:txBody>
                  <a:tcPr/>
                </a:tc>
              </a:tr>
              <a:tr h="370840">
                <a:tc>
                  <a:txBody>
                    <a:bodyPr/>
                    <a:lstStyle/>
                    <a:p>
                      <a:r>
                        <a:rPr lang="en-GB" dirty="0" smtClean="0"/>
                        <a:t>9:45</a:t>
                      </a:r>
                      <a:endParaRPr lang="en-GB" dirty="0"/>
                    </a:p>
                  </a:txBody>
                  <a:tcPr/>
                </a:tc>
                <a:tc>
                  <a:txBody>
                    <a:bodyPr/>
                    <a:lstStyle/>
                    <a:p>
                      <a:r>
                        <a:rPr lang="en-GB" dirty="0" smtClean="0"/>
                        <a:t>Welcome and</a:t>
                      </a:r>
                      <a:r>
                        <a:rPr lang="en-GB" baseline="0" dirty="0" smtClean="0"/>
                        <a:t> introductions</a:t>
                      </a:r>
                      <a:endParaRPr lang="en-GB" dirty="0"/>
                    </a:p>
                  </a:txBody>
                  <a:tcPr/>
                </a:tc>
              </a:tr>
              <a:tr h="370840">
                <a:tc>
                  <a:txBody>
                    <a:bodyPr/>
                    <a:lstStyle/>
                    <a:p>
                      <a:r>
                        <a:rPr lang="en-GB" dirty="0" smtClean="0"/>
                        <a:t>10:00</a:t>
                      </a:r>
                      <a:endParaRPr lang="en-GB" dirty="0"/>
                    </a:p>
                  </a:txBody>
                  <a:tcPr/>
                </a:tc>
                <a:tc>
                  <a:txBody>
                    <a:bodyPr/>
                    <a:lstStyle/>
                    <a:p>
                      <a:r>
                        <a:rPr lang="en-GB" dirty="0" smtClean="0"/>
                        <a:t>Python programming</a:t>
                      </a:r>
                      <a:r>
                        <a:rPr lang="en-GB" baseline="0" dirty="0" smtClean="0"/>
                        <a:t> environment – using IDLE</a:t>
                      </a:r>
                      <a:endParaRPr lang="en-GB" dirty="0"/>
                    </a:p>
                  </a:txBody>
                  <a:tcPr/>
                </a:tc>
              </a:tr>
              <a:tr h="370840">
                <a:tc>
                  <a:txBody>
                    <a:bodyPr/>
                    <a:lstStyle/>
                    <a:p>
                      <a:r>
                        <a:rPr lang="en-GB" dirty="0" smtClean="0"/>
                        <a:t>10:30</a:t>
                      </a:r>
                      <a:endParaRPr lang="en-GB" dirty="0"/>
                    </a:p>
                  </a:txBody>
                  <a:tcPr/>
                </a:tc>
                <a:tc>
                  <a:txBody>
                    <a:bodyPr/>
                    <a:lstStyle/>
                    <a:p>
                      <a:r>
                        <a:rPr lang="en-GB" dirty="0" smtClean="0"/>
                        <a:t>Programs</a:t>
                      </a:r>
                      <a:r>
                        <a:rPr lang="en-GB" baseline="0" dirty="0" smtClean="0"/>
                        <a:t> that input and output data</a:t>
                      </a:r>
                      <a:endParaRPr lang="en-GB" dirty="0"/>
                    </a:p>
                  </a:txBody>
                  <a:tcPr/>
                </a:tc>
              </a:tr>
              <a:tr h="370840">
                <a:tc>
                  <a:txBody>
                    <a:bodyPr/>
                    <a:lstStyle/>
                    <a:p>
                      <a:r>
                        <a:rPr lang="en-GB" dirty="0" smtClean="0"/>
                        <a:t>11:00</a:t>
                      </a:r>
                      <a:endParaRPr lang="en-GB" dirty="0"/>
                    </a:p>
                  </a:txBody>
                  <a:tcPr/>
                </a:tc>
                <a:tc>
                  <a:txBody>
                    <a:bodyPr/>
                    <a:lstStyle/>
                    <a:p>
                      <a:r>
                        <a:rPr lang="en-GB" dirty="0" smtClean="0"/>
                        <a:t>Coffee/tea</a:t>
                      </a:r>
                      <a:r>
                        <a:rPr lang="en-GB" baseline="0" dirty="0" smtClean="0"/>
                        <a:t> break</a:t>
                      </a:r>
                      <a:endParaRPr lang="en-GB" dirty="0"/>
                    </a:p>
                  </a:txBody>
                  <a:tcPr/>
                </a:tc>
              </a:tr>
              <a:tr h="370840">
                <a:tc>
                  <a:txBody>
                    <a:bodyPr/>
                    <a:lstStyle/>
                    <a:p>
                      <a:r>
                        <a:rPr lang="en-GB" dirty="0" smtClean="0"/>
                        <a:t>11:15</a:t>
                      </a:r>
                      <a:endParaRPr lang="en-GB" dirty="0"/>
                    </a:p>
                  </a:txBody>
                  <a:tcPr/>
                </a:tc>
                <a:tc>
                  <a:txBody>
                    <a:bodyPr/>
                    <a:lstStyle/>
                    <a:p>
                      <a:r>
                        <a:rPr lang="en-GB" dirty="0" smtClean="0"/>
                        <a:t>Conditions and changing the flow of control</a:t>
                      </a:r>
                      <a:endParaRPr lang="en-GB" dirty="0"/>
                    </a:p>
                  </a:txBody>
                  <a:tcPr/>
                </a:tc>
              </a:tr>
              <a:tr h="370840">
                <a:tc>
                  <a:txBody>
                    <a:bodyPr/>
                    <a:lstStyle/>
                    <a:p>
                      <a:r>
                        <a:rPr lang="en-GB" dirty="0" smtClean="0"/>
                        <a:t>12:15</a:t>
                      </a:r>
                      <a:endParaRPr lang="en-GB" dirty="0"/>
                    </a:p>
                  </a:txBody>
                  <a:tcPr/>
                </a:tc>
                <a:tc>
                  <a:txBody>
                    <a:bodyPr/>
                    <a:lstStyle/>
                    <a:p>
                      <a:r>
                        <a:rPr lang="en-GB" dirty="0" smtClean="0"/>
                        <a:t>Practice:</a:t>
                      </a:r>
                      <a:r>
                        <a:rPr lang="en-GB" baseline="0" dirty="0" smtClean="0"/>
                        <a:t> the Maze Game</a:t>
                      </a:r>
                      <a:endParaRPr lang="en-GB" dirty="0"/>
                    </a:p>
                  </a:txBody>
                  <a:tcPr/>
                </a:tc>
              </a:tr>
              <a:tr h="370840">
                <a:tc>
                  <a:txBody>
                    <a:bodyPr/>
                    <a:lstStyle/>
                    <a:p>
                      <a:r>
                        <a:rPr lang="en-GB" dirty="0" smtClean="0"/>
                        <a:t>13:00</a:t>
                      </a:r>
                      <a:endParaRPr lang="en-GB" dirty="0"/>
                    </a:p>
                  </a:txBody>
                  <a:tcPr/>
                </a:tc>
                <a:tc>
                  <a:txBody>
                    <a:bodyPr/>
                    <a:lstStyle/>
                    <a:p>
                      <a:r>
                        <a:rPr lang="en-GB" dirty="0" smtClean="0"/>
                        <a:t>Lunch</a:t>
                      </a:r>
                      <a:endParaRPr lang="en-GB" dirty="0"/>
                    </a:p>
                  </a:txBody>
                  <a:tcPr/>
                </a:tc>
              </a:tr>
              <a:tr h="370840">
                <a:tc>
                  <a:txBody>
                    <a:bodyPr/>
                    <a:lstStyle/>
                    <a:p>
                      <a:r>
                        <a:rPr lang="en-GB" dirty="0" smtClean="0"/>
                        <a:t>13:45</a:t>
                      </a:r>
                      <a:endParaRPr lang="en-GB" dirty="0"/>
                    </a:p>
                  </a:txBody>
                  <a:tcPr/>
                </a:tc>
                <a:tc>
                  <a:txBody>
                    <a:bodyPr/>
                    <a:lstStyle/>
                    <a:p>
                      <a:r>
                        <a:rPr lang="en-GB" dirty="0" smtClean="0"/>
                        <a:t>Using the</a:t>
                      </a:r>
                      <a:r>
                        <a:rPr lang="en-GB" baseline="0" dirty="0" smtClean="0"/>
                        <a:t> while loop: repeating statements</a:t>
                      </a:r>
                      <a:endParaRPr lang="en-GB" dirty="0"/>
                    </a:p>
                  </a:txBody>
                  <a:tcPr/>
                </a:tc>
              </a:tr>
              <a:tr h="370840">
                <a:tc>
                  <a:txBody>
                    <a:bodyPr/>
                    <a:lstStyle/>
                    <a:p>
                      <a:r>
                        <a:rPr lang="en-GB" dirty="0" smtClean="0"/>
                        <a:t>14:15</a:t>
                      </a:r>
                      <a:endParaRPr lang="en-GB" dirty="0"/>
                    </a:p>
                  </a:txBody>
                  <a:tcPr/>
                </a:tc>
                <a:tc>
                  <a:txBody>
                    <a:bodyPr/>
                    <a:lstStyle/>
                    <a:p>
                      <a:r>
                        <a:rPr lang="en-GB" dirty="0" smtClean="0"/>
                        <a:t>Practice:</a:t>
                      </a:r>
                      <a:r>
                        <a:rPr lang="en-GB" baseline="0" dirty="0" smtClean="0"/>
                        <a:t> Guessing Game</a:t>
                      </a:r>
                      <a:endParaRPr lang="en-GB" dirty="0"/>
                    </a:p>
                  </a:txBody>
                  <a:tcPr/>
                </a:tc>
              </a:tr>
              <a:tr h="370840">
                <a:tc>
                  <a:txBody>
                    <a:bodyPr/>
                    <a:lstStyle/>
                    <a:p>
                      <a:r>
                        <a:rPr lang="en-GB" dirty="0" smtClean="0"/>
                        <a:t>14:45</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Coffee/tea</a:t>
                      </a:r>
                      <a:r>
                        <a:rPr lang="en-GB" baseline="0" dirty="0" smtClean="0"/>
                        <a:t> break</a:t>
                      </a:r>
                      <a:endParaRPr lang="en-GB" dirty="0" smtClean="0"/>
                    </a:p>
                  </a:txBody>
                  <a:tcPr/>
                </a:tc>
              </a:tr>
              <a:tr h="370840">
                <a:tc>
                  <a:txBody>
                    <a:bodyPr/>
                    <a:lstStyle/>
                    <a:p>
                      <a:r>
                        <a:rPr lang="en-GB" dirty="0" smtClean="0"/>
                        <a:t>15:00</a:t>
                      </a:r>
                      <a:endParaRPr lang="en-GB" dirty="0"/>
                    </a:p>
                  </a:txBody>
                  <a:tcPr/>
                </a:tc>
                <a:tc>
                  <a:txBody>
                    <a:bodyPr/>
                    <a:lstStyle/>
                    <a:p>
                      <a:r>
                        <a:rPr lang="en-GB" dirty="0" smtClean="0"/>
                        <a:t>Practice:</a:t>
                      </a:r>
                      <a:r>
                        <a:rPr lang="en-GB" baseline="0" dirty="0" smtClean="0"/>
                        <a:t> Creating a quiz</a:t>
                      </a:r>
                      <a:endParaRPr lang="en-GB" dirty="0"/>
                    </a:p>
                  </a:txBody>
                  <a:tcPr/>
                </a:tc>
              </a:tr>
              <a:tr h="370840">
                <a:tc>
                  <a:txBody>
                    <a:bodyPr/>
                    <a:lstStyle/>
                    <a:p>
                      <a:r>
                        <a:rPr lang="en-GB" dirty="0" smtClean="0"/>
                        <a:t>16:00</a:t>
                      </a:r>
                      <a:endParaRPr lang="en-GB" dirty="0"/>
                    </a:p>
                  </a:txBody>
                  <a:tcPr/>
                </a:tc>
                <a:tc>
                  <a:txBody>
                    <a:bodyPr/>
                    <a:lstStyle/>
                    <a:p>
                      <a:r>
                        <a:rPr lang="en-GB" dirty="0" smtClean="0"/>
                        <a:t>Evaluation and end</a:t>
                      </a:r>
                      <a:r>
                        <a:rPr lang="en-GB" baseline="0" dirty="0" smtClean="0"/>
                        <a:t> of day</a:t>
                      </a:r>
                      <a:endParaRPr lang="en-GB" dirty="0"/>
                    </a:p>
                  </a:txBody>
                  <a:tcPr/>
                </a:tc>
              </a:tr>
            </a:tbl>
          </a:graphicData>
        </a:graphic>
      </p:graphicFrame>
      <p:sp>
        <p:nvSpPr>
          <p:cNvPr id="3" name="Footer Placeholder 2"/>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929952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2900"/>
            <a:ext cx="8025685" cy="1125292"/>
          </a:xfrm>
        </p:spPr>
        <p:txBody>
          <a:bodyPr>
            <a:normAutofit fontScale="90000"/>
          </a:bodyPr>
          <a:lstStyle/>
          <a:p>
            <a:r>
              <a:rPr lang="en-US" dirty="0" smtClean="0"/>
              <a:t>Why program?</a:t>
            </a:r>
            <a:br>
              <a:rPr lang="en-US" dirty="0" smtClean="0"/>
            </a:br>
            <a:r>
              <a:rPr lang="en-US" sz="3100" dirty="0" smtClean="0"/>
              <a:t>… and </a:t>
            </a:r>
            <a:r>
              <a:rPr lang="en-US" sz="3100" dirty="0"/>
              <a:t>w</a:t>
            </a:r>
            <a:r>
              <a:rPr lang="en-US" sz="3100" dirty="0" smtClean="0"/>
              <a:t>hat is computational thinking?</a:t>
            </a:r>
            <a:endParaRPr lang="en-US" sz="3100" dirty="0"/>
          </a:p>
        </p:txBody>
      </p:sp>
      <p:sp>
        <p:nvSpPr>
          <p:cNvPr id="3" name="Content Placeholder 2"/>
          <p:cNvSpPr>
            <a:spLocks noGrp="1"/>
          </p:cNvSpPr>
          <p:nvPr>
            <p:ph idx="1"/>
          </p:nvPr>
        </p:nvSpPr>
        <p:spPr>
          <a:xfrm>
            <a:off x="1981199" y="1933732"/>
            <a:ext cx="8507326" cy="4924268"/>
          </a:xfrm>
        </p:spPr>
        <p:txBody>
          <a:bodyPr>
            <a:normAutofit fontScale="85000" lnSpcReduction="20000"/>
          </a:bodyPr>
          <a:lstStyle/>
          <a:p>
            <a:pPr marL="0" indent="0">
              <a:buNone/>
            </a:pPr>
            <a:r>
              <a:rPr lang="en-GB" b="1" dirty="0"/>
              <a:t>Computational thinking</a:t>
            </a:r>
            <a:r>
              <a:rPr lang="en-GB" dirty="0"/>
              <a:t> is recognised as a key skill set for all 21st-century learners – whether they intend to continue with computing science or not. It involves viewing the world through the </a:t>
            </a:r>
            <a:r>
              <a:rPr lang="en-GB" dirty="0">
                <a:solidFill>
                  <a:srgbClr val="FFFF00"/>
                </a:solidFill>
              </a:rPr>
              <a:t>thinking practices </a:t>
            </a:r>
            <a:r>
              <a:rPr lang="en-GB" dirty="0"/>
              <a:t>that software developers use to write programs.</a:t>
            </a:r>
          </a:p>
          <a:p>
            <a:pPr marL="0" indent="0">
              <a:buNone/>
            </a:pPr>
            <a:r>
              <a:rPr lang="en-GB" b="1" dirty="0" smtClean="0"/>
              <a:t>5 main areas:</a:t>
            </a:r>
            <a:endParaRPr lang="en-GB" b="1" dirty="0"/>
          </a:p>
          <a:p>
            <a:pPr lvl="0"/>
            <a:r>
              <a:rPr lang="en-GB" dirty="0"/>
              <a:t>seeing a problem and its solution at many levels of detail </a:t>
            </a:r>
            <a:r>
              <a:rPr lang="en-GB" dirty="0">
                <a:solidFill>
                  <a:srgbClr val="FFFF00"/>
                </a:solidFill>
              </a:rPr>
              <a:t>(</a:t>
            </a:r>
            <a:r>
              <a:rPr lang="en-GB" b="1" dirty="0">
                <a:solidFill>
                  <a:srgbClr val="FFFF00"/>
                </a:solidFill>
              </a:rPr>
              <a:t>abstraction</a:t>
            </a:r>
            <a:r>
              <a:rPr lang="en-GB" dirty="0">
                <a:solidFill>
                  <a:srgbClr val="FFFF00"/>
                </a:solidFill>
              </a:rPr>
              <a:t>)</a:t>
            </a:r>
          </a:p>
          <a:p>
            <a:pPr lvl="0"/>
            <a:r>
              <a:rPr lang="en-GB" dirty="0"/>
              <a:t>thinking about tasks as a series of steps (</a:t>
            </a:r>
            <a:r>
              <a:rPr lang="en-GB" b="1" dirty="0">
                <a:solidFill>
                  <a:srgbClr val="FFFF00"/>
                </a:solidFill>
              </a:rPr>
              <a:t>algorithms</a:t>
            </a:r>
            <a:r>
              <a:rPr lang="en-GB" dirty="0"/>
              <a:t>)</a:t>
            </a:r>
          </a:p>
          <a:p>
            <a:pPr lvl="0"/>
            <a:r>
              <a:rPr lang="en-GB" dirty="0"/>
              <a:t>understanding that solving a large problem will involve breaking it down into a set of smaller problems (</a:t>
            </a:r>
            <a:r>
              <a:rPr lang="en-GB" b="1" dirty="0">
                <a:solidFill>
                  <a:srgbClr val="FFFF00"/>
                </a:solidFill>
              </a:rPr>
              <a:t>decomposition</a:t>
            </a:r>
            <a:r>
              <a:rPr lang="en-GB" dirty="0"/>
              <a:t>)</a:t>
            </a:r>
          </a:p>
          <a:p>
            <a:pPr lvl="0"/>
            <a:r>
              <a:rPr lang="en-GB" dirty="0"/>
              <a:t>appreciating that a new problem is likely to be related to other problems the learner has already solved (</a:t>
            </a:r>
            <a:r>
              <a:rPr lang="en-GB" b="1" dirty="0">
                <a:solidFill>
                  <a:srgbClr val="FFFF00"/>
                </a:solidFill>
              </a:rPr>
              <a:t>pattern recognition</a:t>
            </a:r>
            <a:r>
              <a:rPr lang="en-GB" dirty="0"/>
              <a:t>)</a:t>
            </a:r>
          </a:p>
          <a:p>
            <a:pPr lvl="0"/>
            <a:r>
              <a:rPr lang="en-GB" dirty="0"/>
              <a:t>realising that a solution to a problem may be made to solve a whole range of related problems (</a:t>
            </a:r>
            <a:r>
              <a:rPr lang="en-GB" b="1" dirty="0">
                <a:solidFill>
                  <a:srgbClr val="FFFF00"/>
                </a:solidFill>
              </a:rPr>
              <a:t>generalisation</a:t>
            </a:r>
            <a:r>
              <a:rPr lang="en-GB" dirty="0"/>
              <a:t>).</a:t>
            </a:r>
          </a:p>
          <a:p>
            <a:endParaRPr lang="en-US" dirty="0"/>
          </a:p>
        </p:txBody>
      </p:sp>
      <p:sp>
        <p:nvSpPr>
          <p:cNvPr id="4" name="Rounded Rectangular Callout 3"/>
          <p:cNvSpPr/>
          <p:nvPr/>
        </p:nvSpPr>
        <p:spPr>
          <a:xfrm>
            <a:off x="0" y="2112135"/>
            <a:ext cx="1854558" cy="2112135"/>
          </a:xfrm>
          <a:prstGeom prst="wedgeRoundRectCallout">
            <a:avLst>
              <a:gd name="adj1" fmla="val 56981"/>
              <a:gd name="adj2" fmla="val 6905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1"/>
                </a:solidFill>
              </a:rPr>
              <a:t>Learning to program is a way of developing these skills</a:t>
            </a:r>
            <a:endParaRPr lang="en-GB" sz="2400" dirty="0">
              <a:solidFill>
                <a:schemeClr val="bg1"/>
              </a:solidFill>
            </a:endParaRPr>
          </a:p>
        </p:txBody>
      </p:sp>
      <p:sp>
        <p:nvSpPr>
          <p:cNvPr id="5" name="Footer Placeholder 4"/>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173706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computers</a:t>
            </a:r>
            <a:endParaRPr lang="en-US" dirty="0"/>
          </a:p>
        </p:txBody>
      </p:sp>
      <p:sp>
        <p:nvSpPr>
          <p:cNvPr id="3" name="Content Placeholder 2"/>
          <p:cNvSpPr>
            <a:spLocks noGrp="1"/>
          </p:cNvSpPr>
          <p:nvPr>
            <p:ph idx="1"/>
          </p:nvPr>
        </p:nvSpPr>
        <p:spPr>
          <a:xfrm>
            <a:off x="1981199" y="2318976"/>
            <a:ext cx="8102358" cy="4343476"/>
          </a:xfrm>
        </p:spPr>
        <p:txBody>
          <a:bodyPr>
            <a:normAutofit/>
          </a:bodyPr>
          <a:lstStyle/>
          <a:p>
            <a:pPr lvl="0"/>
            <a:r>
              <a:rPr lang="en-GB" dirty="0"/>
              <a:t>Computers are </a:t>
            </a:r>
            <a:r>
              <a:rPr lang="en-GB" b="1" dirty="0"/>
              <a:t>deterministic</a:t>
            </a:r>
            <a:r>
              <a:rPr lang="en-GB" dirty="0"/>
              <a:t>: they do what you tell them to do. This is news to many, who think of them as pure magic.</a:t>
            </a:r>
          </a:p>
          <a:p>
            <a:pPr lvl="0"/>
            <a:r>
              <a:rPr lang="en-GB" dirty="0"/>
              <a:t>Computers are </a:t>
            </a:r>
            <a:r>
              <a:rPr lang="en-GB" b="1" dirty="0"/>
              <a:t>precise</a:t>
            </a:r>
            <a:r>
              <a:rPr lang="en-GB" dirty="0"/>
              <a:t>: they do exactly what you tell them to do.</a:t>
            </a:r>
          </a:p>
          <a:p>
            <a:pPr lvl="0"/>
            <a:r>
              <a:rPr lang="en-GB" dirty="0"/>
              <a:t>Computers can therefore be </a:t>
            </a:r>
            <a:r>
              <a:rPr lang="en-GB" b="1" dirty="0"/>
              <a:t>understood</a:t>
            </a:r>
            <a:r>
              <a:rPr lang="en-GB" dirty="0"/>
              <a:t>; they are just machines with logical working</a:t>
            </a:r>
            <a:r>
              <a:rPr lang="en-GB" dirty="0" smtClean="0"/>
              <a:t>.</a:t>
            </a:r>
          </a:p>
          <a:p>
            <a:pPr lvl="0"/>
            <a:endParaRPr lang="en-GB" dirty="0"/>
          </a:p>
          <a:p>
            <a:pPr lvl="0"/>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4051385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Python?</a:t>
            </a:r>
            <a:endParaRPr lang="en-GB" dirty="0"/>
          </a:p>
        </p:txBody>
      </p:sp>
      <p:sp>
        <p:nvSpPr>
          <p:cNvPr id="3" name="Content Placeholder 2"/>
          <p:cNvSpPr>
            <a:spLocks noGrp="1"/>
          </p:cNvSpPr>
          <p:nvPr>
            <p:ph idx="1"/>
          </p:nvPr>
        </p:nvSpPr>
        <p:spPr/>
        <p:txBody>
          <a:bodyPr>
            <a:normAutofit lnSpcReduction="10000"/>
          </a:bodyPr>
          <a:lstStyle/>
          <a:p>
            <a:r>
              <a:rPr lang="en-GB" dirty="0" smtClean="0"/>
              <a:t>Once you learn one programming language you will find it easy to pick up others – it does not really matter which one you start with</a:t>
            </a:r>
          </a:p>
          <a:p>
            <a:r>
              <a:rPr lang="en-GB" dirty="0" smtClean="0"/>
              <a:t>Python has become popular because it has a simple syntax, is free, and works on any platform. </a:t>
            </a:r>
            <a:r>
              <a:rPr lang="en-GB" dirty="0"/>
              <a:t> </a:t>
            </a:r>
            <a:r>
              <a:rPr lang="en-GB" dirty="0" smtClean="0"/>
              <a:t>It is thought to be a good language for beginners.</a:t>
            </a:r>
          </a:p>
          <a:p>
            <a:r>
              <a:rPr lang="en-GB" dirty="0" smtClean="0"/>
              <a:t>Most students will be moving from a visual programming environment (Scratch, </a:t>
            </a:r>
            <a:r>
              <a:rPr lang="en-GB" dirty="0" err="1" smtClean="0"/>
              <a:t>Kodu</a:t>
            </a:r>
            <a:r>
              <a:rPr lang="en-GB" dirty="0" smtClean="0"/>
              <a:t>, Alice) to a text-based programming language at some stage – whatever language they learn there will be a jump for them.</a:t>
            </a:r>
          </a:p>
          <a:p>
            <a:r>
              <a:rPr lang="en-GB" dirty="0" smtClean="0"/>
              <a:t>The concepts underlying every programming language are the same.  Only practice makes you a better programmer!</a:t>
            </a:r>
            <a:endParaRPr lang="en-GB" dirty="0"/>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1059161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demonstration</a:t>
            </a:r>
            <a:endParaRPr lang="en-GB" dirty="0"/>
          </a:p>
        </p:txBody>
      </p:sp>
      <p:sp>
        <p:nvSpPr>
          <p:cNvPr id="3" name="Content Placeholder 2"/>
          <p:cNvSpPr>
            <a:spLocks noGrp="1"/>
          </p:cNvSpPr>
          <p:nvPr>
            <p:ph idx="1"/>
          </p:nvPr>
        </p:nvSpPr>
        <p:spPr/>
        <p:txBody>
          <a:bodyPr/>
          <a:lstStyle/>
          <a:p>
            <a:r>
              <a:rPr lang="en-GB" dirty="0" smtClean="0"/>
              <a:t>Using the interpreter window (the “Shell”)</a:t>
            </a:r>
          </a:p>
          <a:p>
            <a:r>
              <a:rPr lang="en-GB" dirty="0" smtClean="0"/>
              <a:t>Using the editor and saving and running programs</a:t>
            </a:r>
          </a:p>
          <a:p>
            <a:r>
              <a:rPr lang="en-GB" dirty="0" smtClean="0"/>
              <a:t>Introducing variables</a:t>
            </a:r>
          </a:p>
          <a:p>
            <a:r>
              <a:rPr lang="en-GB" dirty="0" smtClean="0"/>
              <a:t>Input and output</a:t>
            </a:r>
          </a:p>
          <a:p>
            <a:r>
              <a:rPr lang="en-GB" dirty="0" smtClean="0"/>
              <a:t>Two data types: string and integer</a:t>
            </a:r>
            <a:endParaRPr lang="en-GB" dirty="0"/>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3742728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Therapy program</a:t>
            </a:r>
            <a:endParaRPr lang="en-GB" dirty="0"/>
          </a:p>
        </p:txBody>
      </p:sp>
      <p:sp>
        <p:nvSpPr>
          <p:cNvPr id="3" name="Content Placeholder 2"/>
          <p:cNvSpPr>
            <a:spLocks noGrp="1"/>
          </p:cNvSpPr>
          <p:nvPr>
            <p:ph idx="1"/>
          </p:nvPr>
        </p:nvSpPr>
        <p:spPr>
          <a:xfrm>
            <a:off x="682580" y="1825625"/>
            <a:ext cx="6349285" cy="4351338"/>
          </a:xfrm>
        </p:spPr>
        <p:txBody>
          <a:bodyPr>
            <a:normAutofit fontScale="92500" lnSpcReduction="10000"/>
          </a:bodyPr>
          <a:lstStyle/>
          <a:p>
            <a:pPr marL="0" indent="0">
              <a:buNone/>
            </a:pPr>
            <a:r>
              <a:rPr lang="en-GB" dirty="0" smtClean="0"/>
              <a:t>Write  a program to have a dialogue with the user  asking how they are and giving some suitable feedback – be sympathetic and ask more questions!</a:t>
            </a:r>
            <a:endParaRPr lang="en-GB" dirty="0"/>
          </a:p>
          <a:p>
            <a:pPr marL="0" indent="0">
              <a:buNone/>
            </a:pPr>
            <a:endParaRPr lang="en-GB" dirty="0" smtClean="0"/>
          </a:p>
          <a:p>
            <a:pPr marL="0" indent="0">
              <a:buNone/>
            </a:pPr>
            <a:r>
              <a:rPr lang="en-GB" dirty="0" smtClean="0">
                <a:solidFill>
                  <a:srgbClr val="FFFF00"/>
                </a:solidFill>
              </a:rPr>
              <a:t>Extension:</a:t>
            </a:r>
          </a:p>
          <a:p>
            <a:pPr marL="0" indent="0">
              <a:buNone/>
            </a:pPr>
            <a:r>
              <a:rPr lang="en-GB" dirty="0" smtClean="0">
                <a:solidFill>
                  <a:srgbClr val="FFFF00"/>
                </a:solidFill>
              </a:rPr>
              <a:t>Carry on with more exercises found here:</a:t>
            </a:r>
          </a:p>
          <a:p>
            <a:pPr marL="0" indent="0">
              <a:buNone/>
            </a:pPr>
            <a:endParaRPr lang="en-GB" dirty="0" smtClean="0"/>
          </a:p>
          <a:p>
            <a:pPr marL="0" indent="0">
              <a:buNone/>
            </a:pPr>
            <a:r>
              <a:rPr lang="en-GB" dirty="0" smtClean="0">
                <a:solidFill>
                  <a:srgbClr val="FFFF00"/>
                </a:solidFill>
              </a:rPr>
              <a:t>Stuck? To repeat the demonstrations you have seen go to:</a:t>
            </a:r>
          </a:p>
          <a:p>
            <a:pPr marL="0" indent="0">
              <a:buNone/>
            </a:pPr>
            <a:r>
              <a:rPr lang="en-GB" dirty="0" smtClean="0">
                <a:hlinkClick r:id="rId2"/>
              </a:rPr>
              <a:t>http://pythonschool.net</a:t>
            </a:r>
            <a:r>
              <a:rPr lang="en-GB" dirty="0" smtClean="0"/>
              <a:t> </a:t>
            </a:r>
            <a:endParaRPr lang="en-GB" dirty="0"/>
          </a:p>
        </p:txBody>
      </p:sp>
      <p:sp>
        <p:nvSpPr>
          <p:cNvPr id="4" name="Footer Placeholder 3"/>
          <p:cNvSpPr>
            <a:spLocks noGrp="1"/>
          </p:cNvSpPr>
          <p:nvPr>
            <p:ph type="ftr" sz="quarter" idx="11"/>
          </p:nvPr>
        </p:nvSpPr>
        <p:spPr/>
        <p:txBody>
          <a:bodyPr/>
          <a:lstStyle/>
          <a:p>
            <a:r>
              <a:rPr lang="en-US" smtClean="0"/>
              <a:t>#</a:t>
            </a:r>
            <a:endParaRPr lang="en-US" dirty="0"/>
          </a:p>
        </p:txBody>
      </p:sp>
      <p:pic>
        <p:nvPicPr>
          <p:cNvPr id="5" name="Picture 4"/>
          <p:cNvPicPr/>
          <p:nvPr/>
        </p:nvPicPr>
        <p:blipFill>
          <a:blip r:embed="rId3"/>
          <a:stretch>
            <a:fillRect/>
          </a:stretch>
        </p:blipFill>
        <p:spPr>
          <a:xfrm>
            <a:off x="7132024" y="1877218"/>
            <a:ext cx="5059975" cy="2900843"/>
          </a:xfrm>
          <a:prstGeom prst="rect">
            <a:avLst/>
          </a:prstGeom>
          <a:ln w="9525">
            <a:solidFill>
              <a:schemeClr val="tx1"/>
            </a:solidFill>
          </a:ln>
        </p:spPr>
      </p:pic>
    </p:spTree>
    <p:extLst>
      <p:ext uri="{BB962C8B-B14F-4D97-AF65-F5344CB8AC3E}">
        <p14:creationId xmlns:p14="http://schemas.microsoft.com/office/powerpoint/2010/main" val="2486300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Coffee/tea break</a:t>
            </a:r>
            <a:endParaRPr lang="en-GB" dirty="0"/>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US" smtClean="0"/>
              <a:t>#</a:t>
            </a:r>
            <a:endParaRPr lang="en-US" dirty="0"/>
          </a:p>
        </p:txBody>
      </p:sp>
    </p:spTree>
    <p:extLst>
      <p:ext uri="{BB962C8B-B14F-4D97-AF65-F5344CB8AC3E}">
        <p14:creationId xmlns:p14="http://schemas.microsoft.com/office/powerpoint/2010/main" val="3216124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TC104033923[[fn=Depth]]</Template>
  <TotalTime>201</TotalTime>
  <Words>1120</Words>
  <Application>Microsoft Office PowerPoint</Application>
  <PresentationFormat>Widescreen</PresentationFormat>
  <Paragraphs>155</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Corbel</vt:lpstr>
      <vt:lpstr>Depth</vt:lpstr>
      <vt:lpstr>Introduction to Programmng in Python</vt:lpstr>
      <vt:lpstr>Objectives of the day</vt:lpstr>
      <vt:lpstr>Agenda for the day</vt:lpstr>
      <vt:lpstr>Why program? … and what is computational thinking?</vt:lpstr>
      <vt:lpstr>Key features of computers</vt:lpstr>
      <vt:lpstr>Why Python?</vt:lpstr>
      <vt:lpstr>Python demonstration</vt:lpstr>
      <vt:lpstr>Exercise: Therapy program</vt:lpstr>
      <vt:lpstr>Coffee/tea break</vt:lpstr>
      <vt:lpstr>Python demonstration</vt:lpstr>
      <vt:lpstr>Exercises</vt:lpstr>
      <vt:lpstr>Maze Game</vt:lpstr>
      <vt:lpstr>Lunch</vt:lpstr>
      <vt:lpstr>Demonstration in Python</vt:lpstr>
      <vt:lpstr>Exercise: The Guessing Game</vt:lpstr>
      <vt:lpstr>Coffee/tea break</vt:lpstr>
      <vt:lpstr>Developng a quiz (consolidation)</vt:lpstr>
      <vt:lpstr>Recap: Objectives of the day</vt:lpstr>
      <vt:lpstr>Nearly the end of the day…</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Programmng in Python</dc:title>
  <dc:creator>Sue Sentance</dc:creator>
  <cp:lastModifiedBy>Sue Sentance</cp:lastModifiedBy>
  <cp:revision>18</cp:revision>
  <dcterms:created xsi:type="dcterms:W3CDTF">2013-09-17T13:11:08Z</dcterms:created>
  <dcterms:modified xsi:type="dcterms:W3CDTF">2013-10-03T12:34:31Z</dcterms:modified>
</cp:coreProperties>
</file>