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ttp://www.mglworld.com/wp-content/uploads/2013/04/ScratchCat-Larg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257800" y="4495800"/>
            <a:ext cx="196034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http://www.mglworld.com/wp-content/uploads/2013/04/ScratchCat-Larg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495800"/>
            <a:ext cx="19716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Projectile Modelling in Scratch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3124200" y="3505200"/>
            <a:ext cx="2660952" cy="1524000"/>
            <a:chOff x="3914775" y="4038600"/>
            <a:chExt cx="1047750" cy="600075"/>
          </a:xfrm>
        </p:grpSpPr>
        <p:sp>
          <p:nvSpPr>
            <p:cNvPr id="1026" name="Freeform 2"/>
            <p:cNvSpPr>
              <a:spLocks/>
            </p:cNvSpPr>
            <p:nvPr/>
          </p:nvSpPr>
          <p:spPr bwMode="auto">
            <a:xfrm>
              <a:off x="4010025" y="4343400"/>
              <a:ext cx="180975" cy="295275"/>
            </a:xfrm>
            <a:custGeom>
              <a:avLst/>
              <a:gdLst/>
              <a:ahLst/>
              <a:cxnLst>
                <a:cxn ang="0">
                  <a:pos x="285" y="0"/>
                </a:cxn>
                <a:cxn ang="0">
                  <a:pos x="75" y="150"/>
                </a:cxn>
                <a:cxn ang="0">
                  <a:pos x="0" y="465"/>
                </a:cxn>
              </a:cxnLst>
              <a:rect l="0" t="0" r="r" b="b"/>
              <a:pathLst>
                <a:path w="285" h="465">
                  <a:moveTo>
                    <a:pt x="285" y="0"/>
                  </a:moveTo>
                  <a:cubicBezTo>
                    <a:pt x="203" y="36"/>
                    <a:pt x="122" y="73"/>
                    <a:pt x="75" y="150"/>
                  </a:cubicBezTo>
                  <a:cubicBezTo>
                    <a:pt x="28" y="227"/>
                    <a:pt x="10" y="345"/>
                    <a:pt x="0" y="46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" name="Freeform 3"/>
            <p:cNvSpPr>
              <a:spLocks/>
            </p:cNvSpPr>
            <p:nvPr/>
          </p:nvSpPr>
          <p:spPr bwMode="auto">
            <a:xfrm>
              <a:off x="3914775" y="4295775"/>
              <a:ext cx="180975" cy="295275"/>
            </a:xfrm>
            <a:custGeom>
              <a:avLst/>
              <a:gdLst/>
              <a:ahLst/>
              <a:cxnLst>
                <a:cxn ang="0">
                  <a:pos x="285" y="0"/>
                </a:cxn>
                <a:cxn ang="0">
                  <a:pos x="75" y="150"/>
                </a:cxn>
                <a:cxn ang="0">
                  <a:pos x="0" y="465"/>
                </a:cxn>
              </a:cxnLst>
              <a:rect l="0" t="0" r="r" b="b"/>
              <a:pathLst>
                <a:path w="285" h="465">
                  <a:moveTo>
                    <a:pt x="285" y="0"/>
                  </a:moveTo>
                  <a:cubicBezTo>
                    <a:pt x="203" y="36"/>
                    <a:pt x="122" y="73"/>
                    <a:pt x="75" y="150"/>
                  </a:cubicBezTo>
                  <a:cubicBezTo>
                    <a:pt x="28" y="227"/>
                    <a:pt x="10" y="345"/>
                    <a:pt x="0" y="46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" name="Freeform 4"/>
            <p:cNvSpPr>
              <a:spLocks/>
            </p:cNvSpPr>
            <p:nvPr/>
          </p:nvSpPr>
          <p:spPr bwMode="auto">
            <a:xfrm flipH="1">
              <a:off x="4667250" y="4143375"/>
              <a:ext cx="295275" cy="295275"/>
            </a:xfrm>
            <a:custGeom>
              <a:avLst/>
              <a:gdLst/>
              <a:ahLst/>
              <a:cxnLst>
                <a:cxn ang="0">
                  <a:pos x="285" y="0"/>
                </a:cxn>
                <a:cxn ang="0">
                  <a:pos x="75" y="150"/>
                </a:cxn>
                <a:cxn ang="0">
                  <a:pos x="0" y="465"/>
                </a:cxn>
              </a:cxnLst>
              <a:rect l="0" t="0" r="r" b="b"/>
              <a:pathLst>
                <a:path w="285" h="465">
                  <a:moveTo>
                    <a:pt x="285" y="0"/>
                  </a:moveTo>
                  <a:cubicBezTo>
                    <a:pt x="203" y="36"/>
                    <a:pt x="122" y="73"/>
                    <a:pt x="75" y="150"/>
                  </a:cubicBezTo>
                  <a:cubicBezTo>
                    <a:pt x="28" y="227"/>
                    <a:pt x="10" y="345"/>
                    <a:pt x="0" y="46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" name="Freeform 5"/>
            <p:cNvSpPr>
              <a:spLocks/>
            </p:cNvSpPr>
            <p:nvPr/>
          </p:nvSpPr>
          <p:spPr bwMode="auto">
            <a:xfrm flipH="1">
              <a:off x="4572000" y="4191000"/>
              <a:ext cx="295275" cy="295275"/>
            </a:xfrm>
            <a:custGeom>
              <a:avLst/>
              <a:gdLst/>
              <a:ahLst/>
              <a:cxnLst>
                <a:cxn ang="0">
                  <a:pos x="285" y="0"/>
                </a:cxn>
                <a:cxn ang="0">
                  <a:pos x="75" y="150"/>
                </a:cxn>
                <a:cxn ang="0">
                  <a:pos x="0" y="465"/>
                </a:cxn>
              </a:cxnLst>
              <a:rect l="0" t="0" r="r" b="b"/>
              <a:pathLst>
                <a:path w="285" h="465">
                  <a:moveTo>
                    <a:pt x="285" y="0"/>
                  </a:moveTo>
                  <a:cubicBezTo>
                    <a:pt x="203" y="36"/>
                    <a:pt x="122" y="73"/>
                    <a:pt x="75" y="150"/>
                  </a:cubicBezTo>
                  <a:cubicBezTo>
                    <a:pt x="28" y="227"/>
                    <a:pt x="10" y="345"/>
                    <a:pt x="0" y="46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" name="Oval 6"/>
            <p:cNvSpPr>
              <a:spLocks noChangeArrowheads="1"/>
            </p:cNvSpPr>
            <p:nvPr/>
          </p:nvSpPr>
          <p:spPr bwMode="auto">
            <a:xfrm>
              <a:off x="4095750" y="4191000"/>
              <a:ext cx="152400" cy="152400"/>
            </a:xfrm>
            <a:prstGeom prst="ellipse">
              <a:avLst/>
            </a:prstGeom>
            <a:solidFill>
              <a:srgbClr val="C0504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Oval 7"/>
            <p:cNvSpPr>
              <a:spLocks noChangeArrowheads="1"/>
            </p:cNvSpPr>
            <p:nvPr/>
          </p:nvSpPr>
          <p:spPr bwMode="auto">
            <a:xfrm>
              <a:off x="4514850" y="4038600"/>
              <a:ext cx="152400" cy="152400"/>
            </a:xfrm>
            <a:prstGeom prst="ellipse">
              <a:avLst/>
            </a:prstGeom>
            <a:solidFill>
              <a:srgbClr val="4F81B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Explain how we model projectiles in 2D</a:t>
            </a:r>
          </a:p>
          <a:p>
            <a:r>
              <a:rPr lang="en-GB" dirty="0" smtClean="0"/>
              <a:t>Explain vertical movement (up/down)</a:t>
            </a:r>
          </a:p>
          <a:p>
            <a:r>
              <a:rPr lang="en-GB" dirty="0" smtClean="0"/>
              <a:t>Begin creating projectiles in Scratch</a:t>
            </a:r>
          </a:p>
          <a:p>
            <a:r>
              <a:rPr lang="en-GB" dirty="0" smtClean="0"/>
              <a:t>Make our game 2-player!</a:t>
            </a:r>
          </a:p>
          <a:p>
            <a:r>
              <a:rPr lang="en-GB" dirty="0" smtClean="0"/>
              <a:t>Explain horizontal movement &amp; add to game</a:t>
            </a:r>
          </a:p>
          <a:p>
            <a:r>
              <a:rPr lang="en-GB" dirty="0" smtClean="0"/>
              <a:t>Introduce Power and Angle of trajectory</a:t>
            </a:r>
          </a:p>
          <a:p>
            <a:pPr lvl="1"/>
            <a:r>
              <a:rPr lang="en-GB" dirty="0" smtClean="0"/>
              <a:t>Involves a bit of trigonometry, but don’t worry!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projectile?</a:t>
            </a:r>
            <a:endParaRPr lang="en-GB" dirty="0"/>
          </a:p>
        </p:txBody>
      </p:sp>
      <p:pic>
        <p:nvPicPr>
          <p:cNvPr id="4" name="Picture 3" descr="http://www.physicsclassroom.com/class/vectors/u3l2a2.gif"/>
          <p:cNvPicPr/>
          <p:nvPr/>
        </p:nvPicPr>
        <p:blipFill>
          <a:blip r:embed="rId2" cstate="print"/>
          <a:srcRect t="12963"/>
          <a:stretch>
            <a:fillRect/>
          </a:stretch>
        </p:blipFill>
        <p:spPr bwMode="auto">
          <a:xfrm>
            <a:off x="1371600" y="2133600"/>
            <a:ext cx="6330578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7848600" y="2286000"/>
            <a:ext cx="576064" cy="21602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GRAVITY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Projectiles in 2D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Scratch exists in 2D</a:t>
            </a:r>
          </a:p>
          <a:p>
            <a:r>
              <a:rPr lang="en-GB" dirty="0" smtClean="0"/>
              <a:t>Two axes of movement</a:t>
            </a:r>
          </a:p>
          <a:p>
            <a:pPr lvl="1"/>
            <a:r>
              <a:rPr lang="en-GB" dirty="0" smtClean="0"/>
              <a:t>X direction (left/right)</a:t>
            </a:r>
          </a:p>
          <a:p>
            <a:pPr lvl="1"/>
            <a:r>
              <a:rPr lang="en-GB" dirty="0" smtClean="0"/>
              <a:t>Y direction (up/down)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</a:t>
            </a:r>
            <a:r>
              <a:rPr lang="en-GB" dirty="0" smtClean="0"/>
              <a:t>wo velocities to deal with:</a:t>
            </a:r>
            <a:endParaRPr lang="en-GB" dirty="0" smtClean="0"/>
          </a:p>
          <a:p>
            <a:pPr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vx</a:t>
            </a:r>
          </a:p>
          <a:p>
            <a:pPr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vy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0200" y="5638800"/>
            <a:ext cx="34235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93360" y="5638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410200" y="2362200"/>
            <a:ext cx="0" cy="32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50160" y="2362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en-GB" dirty="0" smtClean="0"/>
              <a:t> Movement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GB" dirty="0" smtClean="0"/>
              <a:t>For now, let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vx = 0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en-GB" dirty="0" smtClean="0"/>
              <a:t> is given an </a:t>
            </a:r>
            <a:r>
              <a:rPr lang="en-GB" dirty="0" smtClean="0">
                <a:solidFill>
                  <a:srgbClr val="FF0000"/>
                </a:solidFill>
              </a:rPr>
              <a:t>initial value </a:t>
            </a:r>
            <a:r>
              <a:rPr lang="en-GB" dirty="0" smtClean="0"/>
              <a:t>(e.g. 10)</a:t>
            </a:r>
          </a:p>
          <a:p>
            <a:r>
              <a:rPr lang="en-GB" dirty="0" smtClean="0"/>
              <a:t>A constant force of </a:t>
            </a:r>
            <a:r>
              <a:rPr lang="en-GB" dirty="0" smtClean="0">
                <a:solidFill>
                  <a:srgbClr val="FF0000"/>
                </a:solidFill>
              </a:rPr>
              <a:t>gravity</a:t>
            </a:r>
            <a:r>
              <a:rPr lang="en-GB" dirty="0" smtClean="0"/>
              <a:t> acts on the projectile, causing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en-GB" dirty="0" smtClean="0"/>
              <a:t> to decrease over time</a:t>
            </a:r>
            <a:endParaRPr lang="en-GB" dirty="0"/>
          </a:p>
        </p:txBody>
      </p:sp>
      <p:pic>
        <p:nvPicPr>
          <p:cNvPr id="4" name="Picture 3" descr="proejctile_ydirection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1600200"/>
            <a:ext cx="4241983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dirty="0" smtClean="0"/>
              <a:t>Let’s Scratch!</a:t>
            </a:r>
            <a:endParaRPr lang="en-GB" sz="7200" dirty="0"/>
          </a:p>
        </p:txBody>
      </p:sp>
      <p:pic>
        <p:nvPicPr>
          <p:cNvPr id="3" name="Picture 2" descr="http://www.mglworld.com/wp-content/uploads/2013/04/ScratchCat-Larg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8100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en-GB" dirty="0" smtClean="0"/>
              <a:t> Movement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r>
              <a:rPr lang="en-GB" dirty="0" smtClean="0"/>
              <a:t>Is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en-GB" dirty="0" smtClean="0"/>
              <a:t> affected by gravity?</a:t>
            </a:r>
          </a:p>
          <a:p>
            <a:pPr>
              <a:buNone/>
            </a:pPr>
            <a:r>
              <a:rPr lang="en-GB" dirty="0" smtClean="0"/>
              <a:t>Nope!</a:t>
            </a:r>
          </a:p>
          <a:p>
            <a:endParaRPr lang="en-GB" dirty="0" smtClean="0"/>
          </a:p>
          <a:p>
            <a:r>
              <a:rPr lang="en-GB" dirty="0" smtClean="0"/>
              <a:t>Let’s add this to our game!</a:t>
            </a:r>
            <a:endParaRPr lang="en-GB" dirty="0"/>
          </a:p>
        </p:txBody>
      </p:sp>
      <p:pic>
        <p:nvPicPr>
          <p:cNvPr id="4" name="Picture 3" descr="proejctile_trajectory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7482" y="2057400"/>
            <a:ext cx="4776518" cy="3133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066800" y="41910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Power / Force (V)</a:t>
            </a:r>
            <a:r>
              <a:rPr lang="en-GB" sz="3600" dirty="0" smtClean="0"/>
              <a:t> and </a:t>
            </a:r>
            <a:r>
              <a:rPr lang="en-GB" sz="3600" b="1" dirty="0" smtClean="0"/>
              <a:t>Angle</a:t>
            </a:r>
            <a:r>
              <a:rPr lang="en-GB" sz="3600" dirty="0" smtClean="0"/>
              <a:t> (of Trajectory)</a:t>
            </a:r>
            <a:endParaRPr lang="en-GB" sz="3600" dirty="0"/>
          </a:p>
        </p:txBody>
      </p:sp>
      <p:sp>
        <p:nvSpPr>
          <p:cNvPr id="4" name="Rectangle 3"/>
          <p:cNvSpPr/>
          <p:nvPr/>
        </p:nvSpPr>
        <p:spPr>
          <a:xfrm>
            <a:off x="-152400" y="4648200"/>
            <a:ext cx="9448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1676400"/>
            <a:ext cx="1920240" cy="2743200"/>
          </a:xfrm>
          <a:prstGeom prst="straightConnector1">
            <a:avLst/>
          </a:prstGeom>
          <a:ln w="8890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2700000" scaled="1"/>
              <a:tileRect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95400" y="4419600"/>
            <a:ext cx="1905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1295400" y="3886200"/>
            <a:ext cx="762000" cy="914400"/>
          </a:xfrm>
          <a:prstGeom prst="arc">
            <a:avLst>
              <a:gd name="adj1" fmla="val 16200000"/>
              <a:gd name="adj2" fmla="val 4225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52400" y="3886200"/>
            <a:ext cx="108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Projectile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2438400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Power (V)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1200" y="38100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Angle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95400" y="4419600"/>
            <a:ext cx="1981200" cy="0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5000" y="426720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vx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00400" y="1600200"/>
            <a:ext cx="0" cy="2819400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004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vy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2860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vx = </a:t>
            </a:r>
            <a:r>
              <a:rPr lang="en-GB" sz="2800" b="1" dirty="0" smtClean="0">
                <a:solidFill>
                  <a:srgbClr val="FF0000"/>
                </a:solidFill>
                <a:cs typeface="Courier New" pitchFamily="49" charset="0"/>
              </a:rPr>
              <a:t>V</a:t>
            </a:r>
            <a:r>
              <a:rPr lang="en-GB" sz="2800" dirty="0" smtClean="0">
                <a:cs typeface="Courier New" pitchFamily="49" charset="0"/>
              </a:rPr>
              <a:t> * </a:t>
            </a:r>
            <a:r>
              <a:rPr lang="en-GB" sz="2800" dirty="0" err="1" smtClean="0">
                <a:cs typeface="Courier New" pitchFamily="49" charset="0"/>
              </a:rPr>
              <a:t>cos</a:t>
            </a:r>
            <a:r>
              <a:rPr lang="en-GB" sz="2800" dirty="0" smtClean="0">
                <a:cs typeface="Courier New" pitchFamily="49" charset="0"/>
              </a:rPr>
              <a:t>(</a:t>
            </a:r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Angle</a:t>
            </a:r>
            <a:r>
              <a:rPr lang="en-GB" sz="2800" dirty="0" smtClean="0">
                <a:cs typeface="Courier New" pitchFamily="49" charset="0"/>
              </a:rPr>
              <a:t>)</a:t>
            </a:r>
            <a:endParaRPr lang="en-GB" sz="2800" dirty="0"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6400" y="35814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vy = </a:t>
            </a:r>
            <a:r>
              <a:rPr lang="en-GB" sz="2800" b="1" dirty="0" smtClean="0">
                <a:solidFill>
                  <a:srgbClr val="FF0000"/>
                </a:solidFill>
                <a:cs typeface="Courier New" pitchFamily="49" charset="0"/>
              </a:rPr>
              <a:t>V</a:t>
            </a:r>
            <a:r>
              <a:rPr lang="en-GB" sz="2800" dirty="0" smtClean="0">
                <a:cs typeface="Courier New" pitchFamily="49" charset="0"/>
              </a:rPr>
              <a:t> * sin(</a:t>
            </a:r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Angle</a:t>
            </a:r>
            <a:r>
              <a:rPr lang="en-GB" sz="2800" dirty="0" smtClean="0">
                <a:cs typeface="Courier New" pitchFamily="49" charset="0"/>
              </a:rPr>
              <a:t>)</a:t>
            </a:r>
            <a:endParaRPr lang="en-GB" sz="2800" dirty="0">
              <a:cs typeface="Courier New" pitchFamily="49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4800" y="5146156"/>
            <a:ext cx="2759951" cy="1623976"/>
            <a:chOff x="304800" y="5146156"/>
            <a:chExt cx="2759951" cy="1623976"/>
          </a:xfrm>
        </p:grpSpPr>
        <p:sp>
          <p:nvSpPr>
            <p:cNvPr id="27" name="Right Triangle 26"/>
            <p:cNvSpPr/>
            <p:nvPr/>
          </p:nvSpPr>
          <p:spPr>
            <a:xfrm flipH="1">
              <a:off x="304800" y="5146156"/>
              <a:ext cx="2209800" cy="1295400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Arc 27"/>
            <p:cNvSpPr/>
            <p:nvPr/>
          </p:nvSpPr>
          <p:spPr>
            <a:xfrm rot="1035708">
              <a:off x="531085" y="6105577"/>
              <a:ext cx="529998" cy="533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9600" y="613675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A°</a:t>
              </a:r>
              <a:endParaRPr lang="en-GB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6000" y="6212956"/>
              <a:ext cx="228600" cy="228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4600" y="556260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opp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95400" y="64008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adj</a:t>
              </a:r>
              <a:endParaRPr lang="en-GB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6800" y="5410200"/>
              <a:ext cx="528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hyp</a:t>
              </a:r>
              <a:endParaRPr lang="en-GB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276600" y="5410200"/>
            <a:ext cx="1849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</a:t>
            </a:r>
            <a:r>
              <a:rPr lang="en-GB" dirty="0" err="1" smtClean="0"/>
              <a:t>os</a:t>
            </a:r>
            <a:r>
              <a:rPr lang="en-GB" dirty="0" smtClean="0"/>
              <a:t>(A) = </a:t>
            </a:r>
            <a:r>
              <a:rPr lang="en-GB" dirty="0" err="1" smtClean="0"/>
              <a:t>adj</a:t>
            </a:r>
            <a:r>
              <a:rPr lang="en-GB" dirty="0" smtClean="0"/>
              <a:t> / </a:t>
            </a:r>
            <a:r>
              <a:rPr lang="en-GB" dirty="0" err="1" smtClean="0"/>
              <a:t>hyp</a:t>
            </a:r>
            <a:endParaRPr lang="en-GB" dirty="0" smtClean="0"/>
          </a:p>
          <a:p>
            <a:r>
              <a:rPr lang="en-GB" dirty="0" smtClean="0"/>
              <a:t>sin(A) = </a:t>
            </a:r>
            <a:r>
              <a:rPr lang="en-GB" dirty="0" err="1" smtClean="0"/>
              <a:t>opp</a:t>
            </a:r>
            <a:r>
              <a:rPr lang="en-GB" dirty="0" smtClean="0"/>
              <a:t> / </a:t>
            </a:r>
            <a:r>
              <a:rPr lang="en-GB" dirty="0" err="1" smtClean="0"/>
              <a:t>hyp</a:t>
            </a:r>
            <a:endParaRPr lang="en-GB" dirty="0" smtClean="0"/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tan(A) =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opp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adj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334000" y="5562600"/>
            <a:ext cx="3200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SOH CAH </a:t>
            </a:r>
            <a:r>
              <a:rPr lang="en-GB" sz="2800" dirty="0" smtClean="0">
                <a:solidFill>
                  <a:schemeClr val="bg1">
                    <a:lumMod val="75000"/>
                  </a:schemeClr>
                </a:solidFill>
              </a:rPr>
              <a:t>TOA</a:t>
            </a:r>
            <a:endParaRPr lang="en-GB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19600" y="31242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s</a:t>
            </a:r>
            <a:r>
              <a:rPr lang="en-GB" sz="2800" dirty="0" smtClean="0">
                <a:cs typeface="Courier New" pitchFamily="49" charset="0"/>
              </a:rPr>
              <a:t>in(</a:t>
            </a:r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Angle</a:t>
            </a:r>
            <a:r>
              <a:rPr lang="en-GB" sz="2800" dirty="0" smtClean="0">
                <a:cs typeface="Courier New" pitchFamily="49" charset="0"/>
              </a:rPr>
              <a:t>)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= vy</a:t>
            </a:r>
            <a:r>
              <a:rPr lang="en-GB" sz="2800" dirty="0" smtClean="0">
                <a:cs typeface="Courier New" pitchFamily="49" charset="0"/>
              </a:rPr>
              <a:t> / </a:t>
            </a:r>
            <a:r>
              <a:rPr lang="en-GB" sz="2800" b="1" dirty="0" smtClean="0">
                <a:solidFill>
                  <a:srgbClr val="FF0000"/>
                </a:solidFill>
                <a:cs typeface="Courier New" pitchFamily="49" charset="0"/>
              </a:rPr>
              <a:t>V</a:t>
            </a:r>
            <a:endParaRPr lang="en-GB" sz="2800" dirty="0">
              <a:cs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1828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cs typeface="Courier New" pitchFamily="49" charset="0"/>
              </a:rPr>
              <a:t>cos</a:t>
            </a:r>
            <a:r>
              <a:rPr lang="en-GB" sz="2800" dirty="0" smtClean="0">
                <a:cs typeface="Courier New" pitchFamily="49" charset="0"/>
              </a:rPr>
              <a:t>(</a:t>
            </a:r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Angle</a:t>
            </a:r>
            <a:r>
              <a:rPr lang="en-GB" sz="2800" dirty="0" smtClean="0">
                <a:cs typeface="Courier New" pitchFamily="49" charset="0"/>
              </a:rPr>
              <a:t>)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en-GB" sz="2800" dirty="0" smtClean="0">
                <a:cs typeface="Courier New" pitchFamily="49" charset="0"/>
              </a:rPr>
              <a:t> / </a:t>
            </a:r>
            <a:r>
              <a:rPr lang="en-GB" sz="2800" b="1" dirty="0" smtClean="0">
                <a:solidFill>
                  <a:srgbClr val="FF0000"/>
                </a:solidFill>
                <a:cs typeface="Courier New" pitchFamily="49" charset="0"/>
              </a:rPr>
              <a:t>V</a:t>
            </a:r>
            <a:endParaRPr lang="en-GB" sz="2800" dirty="0">
              <a:cs typeface="Courier New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486400" y="2286000"/>
            <a:ext cx="3352800" cy="533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ounded Rectangle 44"/>
          <p:cNvSpPr/>
          <p:nvPr/>
        </p:nvSpPr>
        <p:spPr>
          <a:xfrm>
            <a:off x="5486400" y="3581400"/>
            <a:ext cx="3352800" cy="533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/>
      <p:bldP spid="15" grpId="0"/>
      <p:bldP spid="16" grpId="0"/>
      <p:bldP spid="20" grpId="0"/>
      <p:bldP spid="24" grpId="0"/>
      <p:bldP spid="25" grpId="0"/>
      <p:bldP spid="26" grpId="0"/>
      <p:bldP spid="34" grpId="0"/>
      <p:bldP spid="36" grpId="0" animBg="1"/>
      <p:bldP spid="42" grpId="0"/>
      <p:bldP spid="43" grpId="0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215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Projectile Modelling in Scratch</vt:lpstr>
      <vt:lpstr>Outline</vt:lpstr>
      <vt:lpstr>What is a projectile?</vt:lpstr>
      <vt:lpstr>Projectiles in 2D</vt:lpstr>
      <vt:lpstr>vy Movement</vt:lpstr>
      <vt:lpstr>Let’s Scratch!</vt:lpstr>
      <vt:lpstr>vx Movement</vt:lpstr>
      <vt:lpstr>Power / Force (V) and Angle (of Trajectory)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Nick</cp:lastModifiedBy>
  <cp:revision>26</cp:revision>
  <dcterms:created xsi:type="dcterms:W3CDTF">2006-08-16T00:00:00Z</dcterms:created>
  <dcterms:modified xsi:type="dcterms:W3CDTF">2013-11-15T14:24:36Z</dcterms:modified>
</cp:coreProperties>
</file>