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6" r:id="rId8"/>
    <p:sldId id="269" r:id="rId9"/>
    <p:sldId id="270" r:id="rId10"/>
    <p:sldId id="271" r:id="rId11"/>
    <p:sldId id="272" r:id="rId12"/>
    <p:sldId id="274" r:id="rId13"/>
    <p:sldId id="260" r:id="rId14"/>
    <p:sldId id="26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9"/>
    <p:restoredTop sz="96405"/>
  </p:normalViewPr>
  <p:slideViewPr>
    <p:cSldViewPr snapToGrid="0" snapToObjects="1">
      <p:cViewPr varScale="1">
        <p:scale>
          <a:sx n="186" d="100"/>
          <a:sy n="186" d="100"/>
        </p:scale>
        <p:origin x="2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BE241-F1B8-404A-B4D6-65742A2E6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3882" y="4738055"/>
            <a:ext cx="3783717" cy="1086237"/>
          </a:xfrm>
        </p:spPr>
        <p:txBody>
          <a:bodyPr>
            <a:normAutofit/>
          </a:bodyPr>
          <a:lstStyle/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Заостровский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 А.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БСБО-04-18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2E917-F22D-7D48-83CB-7867CF1D6535}"/>
              </a:ext>
            </a:extLst>
          </p:cNvPr>
          <p:cNvSpPr txBox="1"/>
          <p:nvPr/>
        </p:nvSpPr>
        <p:spPr>
          <a:xfrm>
            <a:off x="4372417" y="2474893"/>
            <a:ext cx="3446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Радар самолетов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(Flight Radar)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BF5E2E-308C-5C4F-8892-7AC59869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92751" y="3780538"/>
            <a:ext cx="605978" cy="6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6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79ACB6-45A1-6B47-8409-98BA0CF72FA6}"/>
              </a:ext>
            </a:extLst>
          </p:cNvPr>
          <p:cNvSpPr txBox="1"/>
          <p:nvPr/>
        </p:nvSpPr>
        <p:spPr>
          <a:xfrm>
            <a:off x="4174279" y="287878"/>
            <a:ext cx="4091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Самолеты должны летать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0B7A4-B1E4-D04C-BD93-5D960DD7875E}"/>
              </a:ext>
            </a:extLst>
          </p:cNvPr>
          <p:cNvSpPr txBox="1"/>
          <p:nvPr/>
        </p:nvSpPr>
        <p:spPr>
          <a:xfrm>
            <a:off x="1869620" y="924638"/>
            <a:ext cx="845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самолеты не были статичными и перемещались по карте используется функция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87964-AEEE-1A44-9366-84156170C063}"/>
              </a:ext>
            </a:extLst>
          </p:cNvPr>
          <p:cNvSpPr txBox="1"/>
          <p:nvPr/>
        </p:nvSpPr>
        <p:spPr>
          <a:xfrm>
            <a:off x="1869619" y="1636648"/>
            <a:ext cx="845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Вначале мы получаем данные о самолетах при помощи запроса, используя библиотеку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252CD8-0E6F-E144-B9ED-5704CC11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619" y="2279627"/>
            <a:ext cx="4050080" cy="281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57A123-01C2-B448-B637-BAE0EB9C1F3A}"/>
              </a:ext>
            </a:extLst>
          </p:cNvPr>
          <p:cNvSpPr txBox="1"/>
          <p:nvPr/>
        </p:nvSpPr>
        <p:spPr>
          <a:xfrm>
            <a:off x="1869619" y="2769461"/>
            <a:ext cx="570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эти данные добавляются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54C57A-3C67-4B4D-946C-E161A908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19" y="3121607"/>
            <a:ext cx="5642683" cy="5112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770A417-975B-1744-A8C8-4BF335211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618" y="4229270"/>
            <a:ext cx="5642683" cy="6104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DFC83A-6E63-B545-9542-730FA92A6E0B}"/>
              </a:ext>
            </a:extLst>
          </p:cNvPr>
          <p:cNvSpPr txBox="1"/>
          <p:nvPr/>
        </p:nvSpPr>
        <p:spPr>
          <a:xfrm>
            <a:off x="1869619" y="3859938"/>
            <a:ext cx="102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Конвертируются в словарь и передаются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flightradar_source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ColumnDataSource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7C88C-5F46-2547-819D-42DF9F33ABDC}"/>
              </a:ext>
            </a:extLst>
          </p:cNvPr>
          <p:cNvSpPr txBox="1"/>
          <p:nvPr/>
        </p:nvSpPr>
        <p:spPr>
          <a:xfrm>
            <a:off x="1869618" y="4900418"/>
            <a:ext cx="870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.stream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необходим, чтобы отправлять в браузер только новые данные, а не весь набор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57E802-600F-9541-AD14-7535A5A0C646}"/>
              </a:ext>
            </a:extLst>
          </p:cNvPr>
          <p:cNvSpPr txBox="1"/>
          <p:nvPr/>
        </p:nvSpPr>
        <p:spPr>
          <a:xfrm>
            <a:off x="1869618" y="5528431"/>
            <a:ext cx="712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потом назначается обновление данных в пятисекундный интервал  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4AA359F-2B7E-1D42-8242-C54A40075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618" y="5897763"/>
            <a:ext cx="4623461" cy="3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1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6241B-483D-134F-BB94-045144149FE6}"/>
              </a:ext>
            </a:extLst>
          </p:cNvPr>
          <p:cNvSpPr txBox="1"/>
          <p:nvPr/>
        </p:nvSpPr>
        <p:spPr>
          <a:xfrm>
            <a:off x="5487500" y="351084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7C644-939C-5D4D-81E2-4060637D389F}"/>
              </a:ext>
            </a:extLst>
          </p:cNvPr>
          <p:cNvSpPr txBox="1"/>
          <p:nvPr/>
        </p:nvSpPr>
        <p:spPr>
          <a:xfrm>
            <a:off x="4351676" y="260275"/>
            <a:ext cx="3488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это работает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D5945-A193-DE40-83B6-CE9CC18909F1}"/>
              </a:ext>
            </a:extLst>
          </p:cNvPr>
          <p:cNvSpPr txBox="1"/>
          <p:nvPr/>
        </p:nvSpPr>
        <p:spPr>
          <a:xfrm>
            <a:off x="1869620" y="997415"/>
            <a:ext cx="8452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нажатии на кнопку «Запустить программу» запускается функция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в свою очередь открывает вкладку в браузере и запускает функцию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flightradar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7619EDC-6339-3743-B7DF-A826BD11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67" y="2294054"/>
            <a:ext cx="7859261" cy="26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3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DA3C34-A20A-8D46-8837-930E2086A1AE}"/>
              </a:ext>
            </a:extLst>
          </p:cNvPr>
          <p:cNvSpPr txBox="1"/>
          <p:nvPr/>
        </p:nvSpPr>
        <p:spPr>
          <a:xfrm>
            <a:off x="3454059" y="394499"/>
            <a:ext cx="5283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немного про аэропорты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04933-7D2C-9045-A7AB-101F1612C4FB}"/>
              </a:ext>
            </a:extLst>
          </p:cNvPr>
          <p:cNvSpPr txBox="1"/>
          <p:nvPr/>
        </p:nvSpPr>
        <p:spPr>
          <a:xfrm>
            <a:off x="1249678" y="1680597"/>
            <a:ext cx="9826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прибытиях/отправлениях также берутся 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-network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затем добавляются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вывода используются отдельные формы, в которых создаются таблицы с данными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слайд)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0C5384-94A8-9446-B502-D8C0B6C1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3520693"/>
            <a:ext cx="7023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0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59940-FBD7-D446-9518-9B30A5D11636}"/>
              </a:ext>
            </a:extLst>
          </p:cNvPr>
          <p:cNvSpPr txBox="1"/>
          <p:nvPr/>
        </p:nvSpPr>
        <p:spPr>
          <a:xfrm>
            <a:off x="5267504" y="536656"/>
            <a:ext cx="1656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Аэропорты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71EAB9-9998-B249-9A05-60C85B9F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01" y="2076599"/>
            <a:ext cx="3460983" cy="2704802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9BF56113-A65F-3149-A3F1-DFA5429068EE}"/>
              </a:ext>
            </a:extLst>
          </p:cNvPr>
          <p:cNvCxnSpPr/>
          <p:nvPr/>
        </p:nvCxnSpPr>
        <p:spPr>
          <a:xfrm>
            <a:off x="5134060" y="2684476"/>
            <a:ext cx="72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DABB9F-6381-4143-B389-F536FAAE7E8D}"/>
              </a:ext>
            </a:extLst>
          </p:cNvPr>
          <p:cNvSpPr txBox="1"/>
          <p:nvPr/>
        </p:nvSpPr>
        <p:spPr>
          <a:xfrm>
            <a:off x="5947789" y="2530587"/>
            <a:ext cx="2171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Поле для ввода кода </a:t>
            </a:r>
            <a:r>
              <a:rPr lang="en-US" sz="1400" dirty="0"/>
              <a:t>ICAO</a:t>
            </a:r>
            <a:endParaRPr lang="ru-RU" sz="14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F96EFE-AA51-DC41-BDEA-4641195F287A}"/>
              </a:ext>
            </a:extLst>
          </p:cNvPr>
          <p:cNvCxnSpPr/>
          <p:nvPr/>
        </p:nvCxnSpPr>
        <p:spPr>
          <a:xfrm>
            <a:off x="5134059" y="3172436"/>
            <a:ext cx="72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242F85-4CE0-6545-8A9C-F8BEB9917879}"/>
              </a:ext>
            </a:extLst>
          </p:cNvPr>
          <p:cNvSpPr txBox="1"/>
          <p:nvPr/>
        </p:nvSpPr>
        <p:spPr>
          <a:xfrm>
            <a:off x="5947787" y="3018547"/>
            <a:ext cx="3599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Выбор кол-ва дней (максимум одна неделя)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0A4B095-36A9-4345-9A49-044CF995FB45}"/>
              </a:ext>
            </a:extLst>
          </p:cNvPr>
          <p:cNvCxnSpPr/>
          <p:nvPr/>
        </p:nvCxnSpPr>
        <p:spPr>
          <a:xfrm>
            <a:off x="5134059" y="3429000"/>
            <a:ext cx="72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AE8D74-5FFB-1042-93D5-968E8311B4BD}"/>
              </a:ext>
            </a:extLst>
          </p:cNvPr>
          <p:cNvSpPr txBox="1"/>
          <p:nvPr/>
        </p:nvSpPr>
        <p:spPr>
          <a:xfrm>
            <a:off x="5947787" y="3275111"/>
            <a:ext cx="4457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Выводит все прибытия самолетов в данный аэропорт</a:t>
            </a:r>
            <a:r>
              <a:rPr lang="en-US" sz="1400" dirty="0"/>
              <a:t>*</a:t>
            </a:r>
            <a:endParaRPr lang="ru-RU" sz="1400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A03A64A-E0C2-FF41-8D49-105EE518623F}"/>
              </a:ext>
            </a:extLst>
          </p:cNvPr>
          <p:cNvCxnSpPr/>
          <p:nvPr/>
        </p:nvCxnSpPr>
        <p:spPr>
          <a:xfrm>
            <a:off x="5134059" y="3715624"/>
            <a:ext cx="72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A77E8A-74AD-F64F-8E8A-D6B9A7077FF2}"/>
              </a:ext>
            </a:extLst>
          </p:cNvPr>
          <p:cNvSpPr txBox="1"/>
          <p:nvPr/>
        </p:nvSpPr>
        <p:spPr>
          <a:xfrm>
            <a:off x="5943526" y="3561735"/>
            <a:ext cx="4896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Выводит все отправления самолетов из данного аэропорта</a:t>
            </a:r>
            <a:r>
              <a:rPr lang="en-US" sz="1400" dirty="0"/>
              <a:t>*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2F19B-2776-AD49-8409-35F5D5CADF8D}"/>
              </a:ext>
            </a:extLst>
          </p:cNvPr>
          <p:cNvSpPr txBox="1"/>
          <p:nvPr/>
        </p:nvSpPr>
        <p:spPr>
          <a:xfrm>
            <a:off x="9044917" y="6315264"/>
            <a:ext cx="2720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ru-RU" sz="1400" dirty="0"/>
              <a:t>за введенный период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62486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9F063E-E3A2-5948-B40B-765F3216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716" y="1881349"/>
            <a:ext cx="5904568" cy="3095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44175-C4B2-0C45-A6EE-2440BE254261}"/>
              </a:ext>
            </a:extLst>
          </p:cNvPr>
          <p:cNvSpPr txBox="1"/>
          <p:nvPr/>
        </p:nvSpPr>
        <p:spPr>
          <a:xfrm>
            <a:off x="4984029" y="604509"/>
            <a:ext cx="2223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вывода</a:t>
            </a:r>
          </a:p>
          <a:p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E7C55-0248-864E-9C76-A7D6A8379F9E}"/>
              </a:ext>
            </a:extLst>
          </p:cNvPr>
          <p:cNvSpPr txBox="1"/>
          <p:nvPr/>
        </p:nvSpPr>
        <p:spPr>
          <a:xfrm>
            <a:off x="4254187" y="5037340"/>
            <a:ext cx="4064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прибытий в аэропорт Шереметьево за последние три дня</a:t>
            </a:r>
          </a:p>
        </p:txBody>
      </p:sp>
    </p:spTree>
    <p:extLst>
      <p:ext uri="{BB962C8B-B14F-4D97-AF65-F5344CB8AC3E}">
        <p14:creationId xmlns:p14="http://schemas.microsoft.com/office/powerpoint/2010/main" val="127316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1C14E-9B80-A449-84E1-DA90722DA181}"/>
              </a:ext>
            </a:extLst>
          </p:cNvPr>
          <p:cNvSpPr txBox="1"/>
          <p:nvPr/>
        </p:nvSpPr>
        <p:spPr>
          <a:xfrm>
            <a:off x="3629267" y="318998"/>
            <a:ext cx="4933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F991CE9-5B83-4B4D-AF32-3CF75EA0D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77089"/>
              </p:ext>
            </p:extLst>
          </p:nvPr>
        </p:nvGraphicFramePr>
        <p:xfrm>
          <a:off x="1003882" y="1548486"/>
          <a:ext cx="10184236" cy="3139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93872">
                  <a:extLst>
                    <a:ext uri="{9D8B030D-6E8A-4147-A177-3AD203B41FA5}">
                      <a16:colId xmlns:a16="http://schemas.microsoft.com/office/drawing/2014/main" val="186791575"/>
                    </a:ext>
                  </a:extLst>
                </a:gridCol>
                <a:gridCol w="3990364">
                  <a:extLst>
                    <a:ext uri="{9D8B030D-6E8A-4147-A177-3AD203B41FA5}">
                      <a16:colId xmlns:a16="http://schemas.microsoft.com/office/drawing/2014/main" val="1910112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61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</a:t>
                      </a:r>
                      <a:r>
                        <a:rPr lang="ru-RU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://</a:t>
                      </a:r>
                      <a:r>
                        <a:rPr lang="ru-RU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opensky-network.org</a:t>
                      </a:r>
                      <a:r>
                        <a:rPr lang="ru-RU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apidoc</a:t>
                      </a:r>
                      <a:r>
                        <a:rPr lang="ru-RU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rest.html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получения всей необходимой информации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7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docs.bokeh.org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/latest/docs/reference/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tile_providers.html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 построить карту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1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khashtamov.com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/pandas-introduction/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 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5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pythonru.com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uroki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obuchenie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-python-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uroki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-po-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tkinter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Изучение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Tkinter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docs.bokeh.org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/latest/docs/reference/server/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server.html#bokeh.server.server.BaseServer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Bokeh Server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docs.bokeh.org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/latest/docs/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user_guide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data.html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ColumnDataSource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3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blog.furas.pl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/python-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tkinter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pandastable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-examples-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gb.html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Таблица в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Tkinter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использованием данных 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814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86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CD34B-4857-6646-B796-D6D74CFF46E7}"/>
              </a:ext>
            </a:extLst>
          </p:cNvPr>
          <p:cNvSpPr txBox="1"/>
          <p:nvPr/>
        </p:nvSpPr>
        <p:spPr>
          <a:xfrm>
            <a:off x="251286" y="2413336"/>
            <a:ext cx="4509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представляет собой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десктопное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приложение с возможностью отслеживания полета самолетов в режиме реального времени на всем земном шаре.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производится в браузере.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A30DC-BB2B-E442-BA1E-7F95F7532766}"/>
              </a:ext>
            </a:extLst>
          </p:cNvPr>
          <p:cNvSpPr txBox="1"/>
          <p:nvPr/>
        </p:nvSpPr>
        <p:spPr>
          <a:xfrm>
            <a:off x="4190380" y="360488"/>
            <a:ext cx="41242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Немного о программе:</a:t>
            </a:r>
          </a:p>
          <a:p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E5BB58-ECBA-B047-9355-B1D0EEEF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048" y="1962936"/>
            <a:ext cx="5839702" cy="29321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91481-06BB-A640-BD9D-0C8331844042}"/>
              </a:ext>
            </a:extLst>
          </p:cNvPr>
          <p:cNvSpPr txBox="1"/>
          <p:nvPr/>
        </p:nvSpPr>
        <p:spPr>
          <a:xfrm>
            <a:off x="6620674" y="4895063"/>
            <a:ext cx="253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самолетов по всему миру</a:t>
            </a:r>
          </a:p>
        </p:txBody>
      </p:sp>
    </p:spTree>
    <p:extLst>
      <p:ext uri="{BB962C8B-B14F-4D97-AF65-F5344CB8AC3E}">
        <p14:creationId xmlns:p14="http://schemas.microsoft.com/office/powerpoint/2010/main" val="195777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8623D4E-9201-DC4E-BE89-DDF030BAEF05}"/>
              </a:ext>
            </a:extLst>
          </p:cNvPr>
          <p:cNvSpPr/>
          <p:nvPr/>
        </p:nvSpPr>
        <p:spPr>
          <a:xfrm>
            <a:off x="6956886" y="3105834"/>
            <a:ext cx="507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можно выбрать определенный континент и отслеживать самолеты непосредственно на нем.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ECDEE-4E58-3544-BD5A-D13A92A42704}"/>
              </a:ext>
            </a:extLst>
          </p:cNvPr>
          <p:cNvSpPr txBox="1"/>
          <p:nvPr/>
        </p:nvSpPr>
        <p:spPr>
          <a:xfrm>
            <a:off x="2639661" y="4953000"/>
            <a:ext cx="253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самолетов в Европе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09F8B0-5D68-4F47-A9CA-A8AD71DB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95" y="1803158"/>
            <a:ext cx="6050379" cy="30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5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B32C0-6231-E44D-8A36-76E052ACABDE}"/>
              </a:ext>
            </a:extLst>
          </p:cNvPr>
          <p:cNvSpPr txBox="1"/>
          <p:nvPr/>
        </p:nvSpPr>
        <p:spPr>
          <a:xfrm>
            <a:off x="4347027" y="561823"/>
            <a:ext cx="3497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 программы</a:t>
            </a:r>
          </a:p>
          <a:p>
            <a:endParaRPr lang="ru-RU" sz="24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47BF19D-E21A-F440-B0E9-67A0EAFB04C6}"/>
              </a:ext>
            </a:extLst>
          </p:cNvPr>
          <p:cNvCxnSpPr/>
          <p:nvPr/>
        </p:nvCxnSpPr>
        <p:spPr>
          <a:xfrm>
            <a:off x="5629010" y="2852256"/>
            <a:ext cx="72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EF2C626-29F4-AB49-ADCB-D1A61AB7A358}"/>
              </a:ext>
            </a:extLst>
          </p:cNvPr>
          <p:cNvCxnSpPr/>
          <p:nvPr/>
        </p:nvCxnSpPr>
        <p:spPr>
          <a:xfrm>
            <a:off x="5629009" y="3155660"/>
            <a:ext cx="72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8D3A0AE-3931-A34A-B2E1-FF1864DBA21D}"/>
              </a:ext>
            </a:extLst>
          </p:cNvPr>
          <p:cNvCxnSpPr/>
          <p:nvPr/>
        </p:nvCxnSpPr>
        <p:spPr>
          <a:xfrm>
            <a:off x="5629009" y="3429000"/>
            <a:ext cx="72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10362DD-BC92-F840-B091-0CD8517983EC}"/>
              </a:ext>
            </a:extLst>
          </p:cNvPr>
          <p:cNvCxnSpPr/>
          <p:nvPr/>
        </p:nvCxnSpPr>
        <p:spPr>
          <a:xfrm>
            <a:off x="5634603" y="3770853"/>
            <a:ext cx="72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055AA5-2CFD-F447-B83D-4D40A5889F0B}"/>
              </a:ext>
            </a:extLst>
          </p:cNvPr>
          <p:cNvSpPr txBox="1"/>
          <p:nvPr/>
        </p:nvSpPr>
        <p:spPr>
          <a:xfrm>
            <a:off x="6350462" y="2698367"/>
            <a:ext cx="370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Выбор территории для отслеживания полетов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893ED-0782-3C44-B600-3A04C0AB4BA3}"/>
              </a:ext>
            </a:extLst>
          </p:cNvPr>
          <p:cNvSpPr txBox="1"/>
          <p:nvPr/>
        </p:nvSpPr>
        <p:spPr>
          <a:xfrm>
            <a:off x="6323838" y="2984553"/>
            <a:ext cx="569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Открывается новая вкладка в браузере с картой мира и самолетами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B7367-C8B8-CF4A-A6A4-03959B21FF85}"/>
              </a:ext>
            </a:extLst>
          </p:cNvPr>
          <p:cNvSpPr txBox="1"/>
          <p:nvPr/>
        </p:nvSpPr>
        <p:spPr>
          <a:xfrm>
            <a:off x="6350462" y="3257894"/>
            <a:ext cx="322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Дополнительный функционал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28596-5E57-9E4B-AD1D-51117C39A92A}"/>
              </a:ext>
            </a:extLst>
          </p:cNvPr>
          <p:cNvSpPr txBox="1"/>
          <p:nvPr/>
        </p:nvSpPr>
        <p:spPr>
          <a:xfrm>
            <a:off x="6350462" y="3599433"/>
            <a:ext cx="22566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Сохранение данных в документ </a:t>
            </a:r>
            <a:r>
              <a:rPr lang="en-US" sz="1400" dirty="0"/>
              <a:t>excel. </a:t>
            </a:r>
            <a:r>
              <a:rPr lang="ru-RU" sz="1400" dirty="0"/>
              <a:t>Был необходим для проверки корректного получения данных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5F43DD8-13AB-8044-8988-81B4E544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91" y="2138356"/>
            <a:ext cx="3991298" cy="26306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419AE6-3A77-1E44-A8CC-3A6590CEAAE0}"/>
              </a:ext>
            </a:extLst>
          </p:cNvPr>
          <p:cNvSpPr txBox="1"/>
          <p:nvPr/>
        </p:nvSpPr>
        <p:spPr>
          <a:xfrm>
            <a:off x="3624574" y="5582089"/>
            <a:ext cx="5548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форм приложения использовался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59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F01D6E-B41E-BE44-9AC6-62A04965AFCA}"/>
              </a:ext>
            </a:extLst>
          </p:cNvPr>
          <p:cNvSpPr txBox="1"/>
          <p:nvPr/>
        </p:nvSpPr>
        <p:spPr>
          <a:xfrm>
            <a:off x="4882974" y="268067"/>
            <a:ext cx="242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78BA0-6011-DC43-A665-CCD516E82EF5}"/>
              </a:ext>
            </a:extLst>
          </p:cNvPr>
          <p:cNvSpPr txBox="1"/>
          <p:nvPr/>
        </p:nvSpPr>
        <p:spPr>
          <a:xfrm>
            <a:off x="1577490" y="1795920"/>
            <a:ext cx="832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программе используются данные о воздушном движении из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opensky-network.org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производится при помощи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запроса определенной области.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B2033-B57E-5D46-8A0E-7B0D339E7601}"/>
              </a:ext>
            </a:extLst>
          </p:cNvPr>
          <p:cNvSpPr txBox="1"/>
          <p:nvPr/>
        </p:nvSpPr>
        <p:spPr>
          <a:xfrm>
            <a:off x="1619816" y="3600772"/>
            <a:ext cx="823648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opensky-network.org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/states/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all?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=36.3859&amp;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=-10.7226&amp;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lamax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=41.8368&amp;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lomax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=-6.4160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37F315CC-B9AD-104B-8669-D4D497AA4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3930"/>
              </p:ext>
            </p:extLst>
          </p:nvPr>
        </p:nvGraphicFramePr>
        <p:xfrm>
          <a:off x="3950184" y="4061176"/>
          <a:ext cx="42916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491">
                  <a:extLst>
                    <a:ext uri="{9D8B030D-6E8A-4147-A177-3AD203B41FA5}">
                      <a16:colId xmlns:a16="http://schemas.microsoft.com/office/drawing/2014/main" val="1992277708"/>
                    </a:ext>
                  </a:extLst>
                </a:gridCol>
                <a:gridCol w="2965139">
                  <a:extLst>
                    <a:ext uri="{9D8B030D-6E8A-4147-A177-3AD203B41FA5}">
                      <a16:colId xmlns:a16="http://schemas.microsoft.com/office/drawing/2014/main" val="2139463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lamin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минимальная широта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4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lomin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минимальная долгота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lamax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широта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2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lomax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долгота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216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68C03EE-3B3B-5D49-AFFC-B49CF364AB0B}"/>
              </a:ext>
            </a:extLst>
          </p:cNvPr>
          <p:cNvSpPr txBox="1"/>
          <p:nvPr/>
        </p:nvSpPr>
        <p:spPr>
          <a:xfrm>
            <a:off x="7197755" y="6333688"/>
            <a:ext cx="50593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зарегистрированного пользователя данные обновляются в течение 5 секунд</a:t>
            </a: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для незарегистрированного в течение 10 секунд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4B67C-AFA7-184A-BD2F-224283C45E3D}"/>
              </a:ext>
            </a:extLst>
          </p:cNvPr>
          <p:cNvSpPr txBox="1"/>
          <p:nvPr/>
        </p:nvSpPr>
        <p:spPr>
          <a:xfrm>
            <a:off x="1619816" y="3257228"/>
            <a:ext cx="477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запроса, охватывающий территорию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Португалии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4043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78828C-3FE0-434E-B7F8-BD528FCBAD40}"/>
              </a:ext>
            </a:extLst>
          </p:cNvPr>
          <p:cNvSpPr txBox="1"/>
          <p:nvPr/>
        </p:nvSpPr>
        <p:spPr>
          <a:xfrm>
            <a:off x="1202972" y="822121"/>
            <a:ext cx="978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выбора территории (континента) на которой будут отслеживаться самолеты определяются максимальные и минимальные координаты,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F1189-442E-4F4C-BD21-1768D3166856}"/>
              </a:ext>
            </a:extLst>
          </p:cNvPr>
          <p:cNvSpPr txBox="1"/>
          <p:nvPr/>
        </p:nvSpPr>
        <p:spPr>
          <a:xfrm>
            <a:off x="1202972" y="4550323"/>
            <a:ext cx="978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Вместе с этим значения координат переносятся в переменную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opensky_url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впоследствии получить информацию с сайта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12971D-AE95-CC41-9379-743AAC32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16" y="5319751"/>
            <a:ext cx="8850385" cy="962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C7ED88-8134-0549-9C99-C245C00B1D2E}"/>
              </a:ext>
            </a:extLst>
          </p:cNvPr>
          <p:cNvSpPr txBox="1"/>
          <p:nvPr/>
        </p:nvSpPr>
        <p:spPr>
          <a:xfrm>
            <a:off x="4984029" y="191193"/>
            <a:ext cx="1789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</a:t>
            </a:r>
          </a:p>
          <a:p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984CC4-CAE3-B449-B271-5F1C6F7B9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17" y="1661346"/>
            <a:ext cx="2744032" cy="26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1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A97FEA-C8A6-3846-B721-E7ECE736B3B5}"/>
              </a:ext>
            </a:extLst>
          </p:cNvPr>
          <p:cNvSpPr txBox="1"/>
          <p:nvPr/>
        </p:nvSpPr>
        <p:spPr>
          <a:xfrm>
            <a:off x="881813" y="229138"/>
            <a:ext cx="3735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координат</a:t>
            </a:r>
          </a:p>
          <a:p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C7FD3-EF88-4447-846D-ED8579FC9A81}"/>
              </a:ext>
            </a:extLst>
          </p:cNvPr>
          <p:cNvSpPr txBox="1"/>
          <p:nvPr/>
        </p:nvSpPr>
        <p:spPr>
          <a:xfrm>
            <a:off x="220156" y="1060135"/>
            <a:ext cx="446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ограничить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территорию и построить карту необходимо преобразовать полученные координаты в проекцию Меркатора.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7AAE9-FD55-C74A-AFA4-01E172053AD3}"/>
              </a:ext>
            </a:extLst>
          </p:cNvPr>
          <p:cNvSpPr txBox="1"/>
          <p:nvPr/>
        </p:nvSpPr>
        <p:spPr>
          <a:xfrm>
            <a:off x="1314209" y="5797865"/>
            <a:ext cx="2272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мира в проекции Меркатора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36B5301-44F2-DF4C-AD24-5F12AE9CD539}"/>
              </a:ext>
            </a:extLst>
          </p:cNvPr>
          <p:cNvSpPr/>
          <p:nvPr/>
        </p:nvSpPr>
        <p:spPr>
          <a:xfrm>
            <a:off x="6096000" y="1060135"/>
            <a:ext cx="5639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преобразования используется следующая функция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56002-6347-F840-9EFA-DEB13C5287EC}"/>
              </a:ext>
            </a:extLst>
          </p:cNvPr>
          <p:cNvSpPr txBox="1"/>
          <p:nvPr/>
        </p:nvSpPr>
        <p:spPr>
          <a:xfrm>
            <a:off x="5769560" y="3258574"/>
            <a:ext cx="6292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функции: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community.esri.com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/t5/python-questions/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-long-to-web-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mercator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/td-p/521492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C707C8-2649-BB45-94A5-E8C2B7E766CF}"/>
              </a:ext>
            </a:extLst>
          </p:cNvPr>
          <p:cNvSpPr/>
          <p:nvPr/>
        </p:nvSpPr>
        <p:spPr>
          <a:xfrm>
            <a:off x="5960416" y="4178816"/>
            <a:ext cx="5639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принимает в себя значения координат и на выходе возвращает их в системе Меркатора.</a:t>
            </a:r>
            <a:endParaRPr lang="ru-RU" dirty="0"/>
          </a:p>
        </p:txBody>
      </p:sp>
      <p:pic>
        <p:nvPicPr>
          <p:cNvPr id="2050" name="Picture 2" descr="Проекция Меркатора - Универсальная поперечная система координат или UTM/UPS">
            <a:extLst>
              <a:ext uri="{FF2B5EF4-FFF2-40B4-BE49-F238E27FC236}">
                <a16:creationId xmlns:a16="http://schemas.microsoft.com/office/drawing/2014/main" id="{048A7D63-B961-6C4A-99C2-9BCC7A2F0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6" y="2596958"/>
            <a:ext cx="3947626" cy="317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FA04109-BDA7-224F-86A1-7C31C5D2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16" y="4958465"/>
            <a:ext cx="4683852" cy="16788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05D3021-68B1-1B4A-B99E-A0873B249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61" y="1778025"/>
            <a:ext cx="6292107" cy="13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6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032CD4-D626-1C4E-9226-9618CFF9D8B7}"/>
              </a:ext>
            </a:extLst>
          </p:cNvPr>
          <p:cNvSpPr txBox="1"/>
          <p:nvPr/>
        </p:nvSpPr>
        <p:spPr>
          <a:xfrm>
            <a:off x="4481967" y="342695"/>
            <a:ext cx="322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карту...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6B0B1B-94E4-B24B-91F5-30D0E4D8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62" y="1472132"/>
            <a:ext cx="9163675" cy="457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5785B7-F641-8145-ABF1-0CE077145F81}"/>
              </a:ext>
            </a:extLst>
          </p:cNvPr>
          <p:cNvSpPr txBox="1"/>
          <p:nvPr/>
        </p:nvSpPr>
        <p:spPr>
          <a:xfrm>
            <a:off x="1577490" y="2148258"/>
            <a:ext cx="8321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диапазоны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y_range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прямоугольная система координат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”Mercator”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высота карты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plot_height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tools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(инструменты)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AD6DC1E-A820-9A45-B227-5D46C4C5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237" y="2148258"/>
            <a:ext cx="444500" cy="2006600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8BEE776-30F6-2649-A658-FFB432413A94}"/>
              </a:ext>
            </a:extLst>
          </p:cNvPr>
          <p:cNvCxnSpPr/>
          <p:nvPr/>
        </p:nvCxnSpPr>
        <p:spPr>
          <a:xfrm>
            <a:off x="4059682" y="3160552"/>
            <a:ext cx="29193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EB5BA9D-30B9-5B4F-BE32-2E39AC145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010" y="4844378"/>
            <a:ext cx="5464889" cy="6455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01C90C-CAEE-FB4E-95C6-F84989ED5492}"/>
              </a:ext>
            </a:extLst>
          </p:cNvPr>
          <p:cNvSpPr txBox="1"/>
          <p:nvPr/>
        </p:nvSpPr>
        <p:spPr>
          <a:xfrm>
            <a:off x="5343902" y="4360881"/>
            <a:ext cx="141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Стиль карты</a:t>
            </a:r>
          </a:p>
        </p:txBody>
      </p:sp>
    </p:spTree>
    <p:extLst>
      <p:ext uri="{BB962C8B-B14F-4D97-AF65-F5344CB8AC3E}">
        <p14:creationId xmlns:p14="http://schemas.microsoft.com/office/powerpoint/2010/main" val="277764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6DD65-5258-5042-9994-865F9F9639D8}"/>
              </a:ext>
            </a:extLst>
          </p:cNvPr>
          <p:cNvSpPr txBox="1"/>
          <p:nvPr/>
        </p:nvSpPr>
        <p:spPr>
          <a:xfrm>
            <a:off x="4668844" y="311080"/>
            <a:ext cx="2852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...и назначить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723428-DAA7-FB41-B7F0-D8C62C6A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04" y="1403592"/>
            <a:ext cx="7432646" cy="337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B245F-7BC5-4F4D-AD20-5170A754EDC4}"/>
              </a:ext>
            </a:extLst>
          </p:cNvPr>
          <p:cNvSpPr txBox="1"/>
          <p:nvPr/>
        </p:nvSpPr>
        <p:spPr>
          <a:xfrm>
            <a:off x="5093285" y="989916"/>
            <a:ext cx="200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фигуры самолетов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2BC893-3164-3643-879B-A4178716A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57" y="1805429"/>
            <a:ext cx="3761925" cy="10143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D549870-AD1A-9D41-BDF3-E6F109911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081" y="5642554"/>
            <a:ext cx="3763401" cy="1014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7A0537-A7C5-1648-814B-CEB4B3F5A442}"/>
              </a:ext>
            </a:extLst>
          </p:cNvPr>
          <p:cNvSpPr txBox="1"/>
          <p:nvPr/>
        </p:nvSpPr>
        <p:spPr>
          <a:xfrm>
            <a:off x="5093285" y="3098108"/>
            <a:ext cx="200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их обозначения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1C4A273-8F83-4143-82BB-D372D4C2F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904" y="3467440"/>
            <a:ext cx="7432646" cy="20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4207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418</TotalTime>
  <Words>653</Words>
  <Application>Microsoft Macintosh PowerPoint</Application>
  <PresentationFormat>Широкоэкранный</PresentationFormat>
  <Paragraphs>87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Franklin Gothic Book</vt:lpstr>
      <vt:lpstr>Times New Roman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31</cp:revision>
  <dcterms:created xsi:type="dcterms:W3CDTF">2020-11-26T11:02:29Z</dcterms:created>
  <dcterms:modified xsi:type="dcterms:W3CDTF">2020-11-27T16:16:49Z</dcterms:modified>
</cp:coreProperties>
</file>