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2" r:id="rId5"/>
    <p:sldId id="258" r:id="rId6"/>
    <p:sldId id="266" r:id="rId7"/>
    <p:sldId id="265" r:id="rId8"/>
    <p:sldId id="264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30EB-A448-4BDE-A3A4-298AC5687F6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9B2B4-4260-4647-A630-900C2115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4A6B-3B76-406B-BB44-2D93E7F8AB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D984A-8D0A-4F59-999F-C8373C32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C4ED-CEAB-4CF5-9020-078460B32429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642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45182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29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626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15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57C-8E7B-4BF1-81B8-0F9E26340D26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7B81-CC89-4D4E-A7C5-1B5655748CAA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A034-9D40-407E-8529-E53914A2040E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107B-15C5-41FB-96E9-611ED9CC142D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101F-C8C1-4EA6-A5EC-2FF076DB30BF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37D0-40ED-4C04-9249-435A441D6BCC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3EF-831F-4F03-97E9-2AE6AB35ABA2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6E71-5BB5-4913-BB55-0741EFEE6201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51D9-E1FD-4E08-904E-F322AD7EBC38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D58-A7B1-42C4-996A-EE57A7232335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0FF0-BD46-4EBC-B41A-8DD8DD022D81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Sources: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3839B0-E59E-4714-81B1-7E4DB83D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6"/>
            <a:ext cx="9144000" cy="2387600"/>
          </a:xfrm>
        </p:spPr>
        <p:txBody>
          <a:bodyPr/>
          <a:lstStyle/>
          <a:p>
            <a:pPr algn="r"/>
            <a:r>
              <a:rPr lang="en-US" dirty="0" smtClean="0">
                <a:latin typeface="Bahnschrift Condensed" panose="020B0502040204020203" pitchFamily="34" charset="0"/>
              </a:rPr>
              <a:t>Final Project:</a:t>
            </a:r>
            <a:br>
              <a:rPr lang="en-US" dirty="0" smtClean="0">
                <a:latin typeface="Bahnschrift Condensed" panose="020B0502040204020203" pitchFamily="34" charset="0"/>
              </a:rPr>
            </a:br>
            <a:r>
              <a:rPr lang="en-US" dirty="0" smtClean="0">
                <a:latin typeface="Bahnschrift Condensed" panose="020B0502040204020203" pitchFamily="34" charset="0"/>
              </a:rPr>
              <a:t>Scrum-Agile Approach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0184"/>
            <a:ext cx="9144000" cy="42761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latin typeface="Georgia" panose="02040502050405020303" pitchFamily="18" charset="0"/>
              </a:rPr>
              <a:t>CS-250 – SNHU – Molly </a:t>
            </a:r>
            <a:r>
              <a:rPr lang="en-US" sz="1600" dirty="0" err="1" smtClean="0">
                <a:latin typeface="Georgia" panose="02040502050405020303" pitchFamily="18" charset="0"/>
              </a:rPr>
              <a:t>Vaughns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smtClean="0"/>
              <a:t>Charles G. Cobb. (2015). </a:t>
            </a:r>
            <a:r>
              <a:rPr lang="en-US" sz="1000" i="1" dirty="0" smtClean="0"/>
              <a:t>The Project Manager’s Guide to Mastering Agile: Principles and Practices for an Adaptive Approach. </a:t>
            </a:r>
            <a:r>
              <a:rPr lang="en-US" sz="1000" dirty="0" smtClean="0"/>
              <a:t>Wiley.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Factors to Consider When Choosing Waterfall vs. Agile Approach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</a:t>
            </a:r>
          </a:p>
          <a:p>
            <a:r>
              <a:rPr lang="en-US" dirty="0" smtClean="0"/>
              <a:t>Plan-driven</a:t>
            </a:r>
          </a:p>
          <a:p>
            <a:r>
              <a:rPr lang="en-US" dirty="0" smtClean="0"/>
              <a:t>Focuses on predictability and control over agility</a:t>
            </a:r>
            <a:endParaRPr lang="en-US" dirty="0" smtClean="0"/>
          </a:p>
          <a:p>
            <a:r>
              <a:rPr lang="en-US" dirty="0" smtClean="0"/>
              <a:t>Once a phase is completed, development proceeds to next phase and cannot go back</a:t>
            </a:r>
          </a:p>
          <a:p>
            <a:r>
              <a:rPr lang="en-US" dirty="0" smtClean="0"/>
              <a:t>Classic approach to development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Agile</a:t>
            </a:r>
          </a:p>
          <a:p>
            <a:r>
              <a:rPr lang="en-US" dirty="0" smtClean="0"/>
              <a:t>Adaptive</a:t>
            </a:r>
          </a:p>
          <a:p>
            <a:r>
              <a:rPr lang="en-US" dirty="0" smtClean="0"/>
              <a:t>Multiple small teams working independently</a:t>
            </a:r>
          </a:p>
          <a:p>
            <a:r>
              <a:rPr lang="en-US" dirty="0" smtClean="0"/>
              <a:t>Real-time decision-making, based on actual events and information</a:t>
            </a:r>
          </a:p>
          <a:p>
            <a:r>
              <a:rPr lang="en-US" dirty="0" smtClean="0"/>
              <a:t>Has become the de-facto standard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60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Sources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Schwaber</a:t>
            </a:r>
            <a:r>
              <a:rPr lang="en-US" dirty="0" smtClean="0"/>
              <a:t>, K., &amp; Sutherland, J. (2020). </a:t>
            </a:r>
            <a:r>
              <a:rPr lang="en-US" i="1" dirty="0" smtClean="0"/>
              <a:t>The Scrum Guide.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Charles G. Cobb. (2015). </a:t>
            </a:r>
            <a:r>
              <a:rPr lang="en-US" i="1" dirty="0" smtClean="0"/>
              <a:t>The Project Manager’s Guide to Mastering Agile: Principles and Practices for an Adaptive Approach. </a:t>
            </a:r>
            <a:r>
              <a:rPr lang="en-US" dirty="0" smtClean="0"/>
              <a:t>Wiley.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Dziuba</a:t>
            </a:r>
            <a:r>
              <a:rPr lang="en-US" dirty="0" smtClean="0"/>
              <a:t>, A. (2023, April 6). </a:t>
            </a:r>
            <a:r>
              <a:rPr lang="en-US" i="1" dirty="0" smtClean="0"/>
              <a:t>Navigating the Agile Software Development Life Cycle: Phases, Tools, Roadmap.</a:t>
            </a:r>
            <a:r>
              <a:rPr lang="en-US" dirty="0" smtClean="0"/>
              <a:t> RELEVANT. https://relevant.software/blog/agile-software-development-lifecycle-phases-explained/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Roles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349"/>
            <a:ext cx="10515600" cy="46827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Product </a:t>
            </a:r>
            <a:r>
              <a:rPr lang="en-US" dirty="0"/>
              <a:t>Owner </a:t>
            </a:r>
            <a:endParaRPr lang="en-US" dirty="0" smtClean="0"/>
          </a:p>
          <a:p>
            <a:pPr lvl="1"/>
            <a:r>
              <a:rPr lang="en-US" dirty="0" smtClean="0"/>
              <a:t>Responsible for delivering product to client</a:t>
            </a:r>
          </a:p>
          <a:p>
            <a:pPr lvl="1"/>
            <a:r>
              <a:rPr lang="en-US" dirty="0" smtClean="0"/>
              <a:t>Collects information about project and maintains communication with </a:t>
            </a:r>
            <a:r>
              <a:rPr lang="en-US" dirty="0" smtClean="0"/>
              <a:t>client</a:t>
            </a:r>
            <a:endParaRPr lang="en-US" dirty="0" smtClean="0"/>
          </a:p>
          <a:p>
            <a:r>
              <a:rPr lang="en-US" dirty="0" smtClean="0"/>
              <a:t>Scrum </a:t>
            </a:r>
            <a:r>
              <a:rPr lang="en-US" dirty="0"/>
              <a:t>Master </a:t>
            </a:r>
            <a:endParaRPr lang="en-US" dirty="0" smtClean="0"/>
          </a:p>
          <a:p>
            <a:pPr lvl="1"/>
            <a:r>
              <a:rPr lang="en-US" dirty="0" smtClean="0"/>
              <a:t>Leader of Scrum team, manages and maintains flow process of application</a:t>
            </a:r>
          </a:p>
          <a:p>
            <a:pPr lvl="1"/>
            <a:r>
              <a:rPr lang="en-US" dirty="0" smtClean="0"/>
              <a:t>Provides guidance and feedback for each step of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/>
              <a:t>Developer </a:t>
            </a:r>
            <a:endParaRPr lang="en-US" dirty="0" smtClean="0"/>
          </a:p>
          <a:p>
            <a:pPr lvl="1"/>
            <a:r>
              <a:rPr lang="en-US" dirty="0" smtClean="0"/>
              <a:t>Create plans for Sprints and Sprint backlog</a:t>
            </a:r>
          </a:p>
          <a:p>
            <a:pPr lvl="1"/>
            <a:r>
              <a:rPr lang="en-US" dirty="0" smtClean="0"/>
              <a:t>Essential personnel of project who turn ideas and/or user stories into functioning products or applications</a:t>
            </a:r>
          </a:p>
          <a:p>
            <a:pPr lvl="1"/>
            <a:r>
              <a:rPr lang="en-US" dirty="0" smtClean="0"/>
              <a:t>Experience and expertise required to create best quality product as </a:t>
            </a:r>
            <a:r>
              <a:rPr lang="en-US" dirty="0" smtClean="0"/>
              <a:t>possible</a:t>
            </a:r>
            <a:endParaRPr lang="en-US" dirty="0" smtClean="0"/>
          </a:p>
          <a:p>
            <a:r>
              <a:rPr lang="en-US" dirty="0"/>
              <a:t>Tester </a:t>
            </a:r>
            <a:endParaRPr lang="en-US" dirty="0" smtClean="0"/>
          </a:p>
          <a:p>
            <a:pPr lvl="1"/>
            <a:r>
              <a:rPr lang="en-US" dirty="0" smtClean="0"/>
              <a:t>Personnel that ensure functionality of applications to user requirements and company standards</a:t>
            </a:r>
          </a:p>
          <a:p>
            <a:pPr lvl="1"/>
            <a:r>
              <a:rPr lang="en-US" dirty="0" smtClean="0"/>
              <a:t>Creates test cases for each user story to verify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3584" y="6121100"/>
            <a:ext cx="9800216" cy="697193"/>
          </a:xfrm>
        </p:spPr>
        <p:txBody>
          <a:bodyPr/>
          <a:lstStyle/>
          <a:p>
            <a:pPr algn="r"/>
            <a:r>
              <a:rPr lang="en-US" sz="1000" dirty="0" smtClean="0"/>
              <a:t>Sources</a:t>
            </a:r>
            <a:r>
              <a:rPr lang="en-US" sz="1000" dirty="0"/>
              <a:t>:  </a:t>
            </a:r>
            <a:endParaRPr lang="en-US" sz="1000" dirty="0" smtClean="0"/>
          </a:p>
          <a:p>
            <a:pPr algn="r"/>
            <a:r>
              <a:rPr lang="en-US" sz="1000" dirty="0" err="1" smtClean="0"/>
              <a:t>Schwaber</a:t>
            </a:r>
            <a:r>
              <a:rPr lang="en-US" sz="1000" dirty="0"/>
              <a:t>, K., &amp; Sutherland, J. (2020). </a:t>
            </a:r>
            <a:r>
              <a:rPr lang="en-US" sz="1000" i="1" dirty="0"/>
              <a:t>The Scrum Guide</a:t>
            </a:r>
            <a:r>
              <a:rPr lang="en-US" sz="1000" i="1" dirty="0" smtClean="0"/>
              <a:t>.</a:t>
            </a:r>
          </a:p>
          <a:p>
            <a:pPr algn="r"/>
            <a:r>
              <a:rPr lang="en-US" sz="1000" dirty="0"/>
              <a:t>Charles G. Cobb. (2015). </a:t>
            </a:r>
            <a:r>
              <a:rPr lang="en-US" sz="1000" i="1" dirty="0"/>
              <a:t>The Project Manager’s Guide to Mastering Agile: Principles and Practices for an Adaptive Approach. </a:t>
            </a:r>
            <a:r>
              <a:rPr lang="en-US" sz="1000" dirty="0"/>
              <a:t>Wiley</a:t>
            </a:r>
            <a:r>
              <a:rPr lang="en-US" sz="1000" dirty="0" smtClean="0"/>
              <a:t>.</a:t>
            </a:r>
            <a:endParaRPr lang="en-US" sz="1000" i="1" dirty="0"/>
          </a:p>
          <a:p>
            <a:pPr algn="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41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 smtClean="0"/>
              <a:t>Schwaber</a:t>
            </a:r>
            <a:r>
              <a:rPr lang="en-US" sz="1000" dirty="0" smtClean="0"/>
              <a:t>, K., &amp; Sutherland, J. (2020). </a:t>
            </a:r>
            <a:r>
              <a:rPr lang="en-US" sz="1000" i="1" dirty="0" smtClean="0"/>
              <a:t>The Scrum Guide.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Roles – Product Owner and Scrum Master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Product </a:t>
            </a:r>
            <a:r>
              <a:rPr lang="en-US" dirty="0" smtClean="0"/>
              <a:t>Owner </a:t>
            </a:r>
            <a:endParaRPr lang="en-US" dirty="0" smtClean="0"/>
          </a:p>
          <a:p>
            <a:pPr lvl="1"/>
            <a:r>
              <a:rPr lang="en-US" dirty="0" smtClean="0"/>
              <a:t>Develop and explicitly communicate Product Goal</a:t>
            </a:r>
          </a:p>
          <a:p>
            <a:pPr lvl="1"/>
            <a:r>
              <a:rPr lang="en-US" dirty="0" smtClean="0"/>
              <a:t>Create and clearly communicate Product Backlog items</a:t>
            </a:r>
          </a:p>
          <a:p>
            <a:pPr lvl="1"/>
            <a:r>
              <a:rPr lang="en-US" dirty="0" smtClean="0"/>
              <a:t>Order Product Backlog items</a:t>
            </a:r>
          </a:p>
          <a:p>
            <a:pPr lvl="1"/>
            <a:r>
              <a:rPr lang="en-US" dirty="0" smtClean="0"/>
              <a:t>Ensure Product Backlog is transparent, visible, and </a:t>
            </a:r>
            <a:r>
              <a:rPr lang="en-US" dirty="0" smtClean="0"/>
              <a:t>understood</a:t>
            </a:r>
            <a:endParaRPr lang="en-US" dirty="0"/>
          </a:p>
          <a:p>
            <a:r>
              <a:rPr lang="en-US" dirty="0" smtClean="0"/>
              <a:t>Scrum </a:t>
            </a:r>
            <a:r>
              <a:rPr lang="en-US" dirty="0" smtClean="0"/>
              <a:t>Master </a:t>
            </a:r>
            <a:endParaRPr lang="en-US" dirty="0" smtClean="0"/>
          </a:p>
          <a:p>
            <a:pPr lvl="1"/>
            <a:r>
              <a:rPr lang="en-US" dirty="0" smtClean="0"/>
              <a:t>Coach team members in self-management and cross-functionality</a:t>
            </a:r>
          </a:p>
          <a:p>
            <a:pPr lvl="1"/>
            <a:r>
              <a:rPr lang="en-US" dirty="0" smtClean="0"/>
              <a:t>Help Scrum Team focus on creating high-value Increments meeting the Definition of Done</a:t>
            </a:r>
          </a:p>
          <a:p>
            <a:pPr lvl="1"/>
            <a:r>
              <a:rPr lang="en-US" dirty="0" smtClean="0"/>
              <a:t>Cause the removal of impediments to the Scrum Team’s progress</a:t>
            </a:r>
          </a:p>
          <a:p>
            <a:pPr lvl="1"/>
            <a:r>
              <a:rPr lang="en-US" dirty="0" smtClean="0"/>
              <a:t>Ensure all Scrum events take place and are positive, productive, and kept within the </a:t>
            </a:r>
            <a:r>
              <a:rPr lang="en-US" dirty="0" smtClean="0"/>
              <a:t>time-box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Roles – Developers and Testers/QA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 </a:t>
            </a:r>
            <a:endParaRPr lang="en-US" dirty="0" smtClean="0"/>
          </a:p>
          <a:p>
            <a:pPr lvl="1"/>
            <a:r>
              <a:rPr lang="en-US" dirty="0" smtClean="0"/>
              <a:t>Create plans for the Sprint and Sprint Backlog</a:t>
            </a:r>
          </a:p>
          <a:p>
            <a:pPr lvl="1"/>
            <a:r>
              <a:rPr lang="en-US" dirty="0" smtClean="0"/>
              <a:t>Instill quality by adhering to a Definition of Done</a:t>
            </a:r>
          </a:p>
          <a:p>
            <a:pPr lvl="1"/>
            <a:r>
              <a:rPr lang="en-US" dirty="0" smtClean="0"/>
              <a:t>Adapt plans each day towards Sprint Goals</a:t>
            </a:r>
          </a:p>
          <a:p>
            <a:pPr lvl="1"/>
            <a:r>
              <a:rPr lang="en-US" dirty="0" smtClean="0"/>
              <a:t>Hold each other accountable as </a:t>
            </a:r>
            <a:r>
              <a:rPr lang="en-US" dirty="0" smtClean="0"/>
              <a:t>professionals</a:t>
            </a:r>
          </a:p>
          <a:p>
            <a:r>
              <a:rPr lang="en-US" dirty="0" smtClean="0"/>
              <a:t>Testers/QA 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sees things primary developers might overlook</a:t>
            </a:r>
          </a:p>
          <a:p>
            <a:pPr lvl="1"/>
            <a:r>
              <a:rPr lang="en-US" dirty="0" smtClean="0"/>
              <a:t>Review code per Definition of Done</a:t>
            </a:r>
          </a:p>
          <a:p>
            <a:pPr lvl="1"/>
            <a:r>
              <a:rPr lang="en-US" dirty="0" smtClean="0"/>
              <a:t>Can begin testing before end of </a:t>
            </a:r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 smtClean="0"/>
              <a:t>Schwaber</a:t>
            </a:r>
            <a:r>
              <a:rPr lang="en-US" sz="1000" dirty="0" smtClean="0"/>
              <a:t>, K., &amp; Sutherland, J. (2020). </a:t>
            </a:r>
            <a:r>
              <a:rPr lang="en-US" sz="1000" i="1" dirty="0" smtClean="0"/>
              <a:t>The Scrum Guide.</a:t>
            </a:r>
          </a:p>
          <a:p>
            <a:pPr algn="r"/>
            <a:r>
              <a:rPr lang="en-US" sz="1000" dirty="0" smtClean="0"/>
              <a:t>Charles G. Cobb. (2015). </a:t>
            </a:r>
            <a:r>
              <a:rPr lang="en-US" sz="1000" i="1" dirty="0" smtClean="0"/>
              <a:t>The Project Manager’s Guide to Mastering Agile: Principles and Practices for an Adaptive Approach. </a:t>
            </a:r>
            <a:r>
              <a:rPr lang="en-US" sz="1000" dirty="0" smtClean="0"/>
              <a:t>Wiley.</a:t>
            </a:r>
          </a:p>
        </p:txBody>
      </p:sp>
    </p:spTree>
    <p:extLst>
      <p:ext uri="{BB962C8B-B14F-4D97-AF65-F5344CB8AC3E}">
        <p14:creationId xmlns:p14="http://schemas.microsoft.com/office/powerpoint/2010/main" val="376798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/>
              <a:t>Dziuba</a:t>
            </a:r>
            <a:r>
              <a:rPr lang="en-US" sz="1000" dirty="0"/>
              <a:t>, A. (2023, April 6). </a:t>
            </a:r>
            <a:r>
              <a:rPr lang="en-US" sz="1000" i="1" dirty="0"/>
              <a:t>Navigating the Agile Software Development Life Cycle: Phases, Tools, Roadmap.</a:t>
            </a:r>
            <a:r>
              <a:rPr lang="en-US" sz="1000" dirty="0"/>
              <a:t> RELEVANT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Phases of Agile </a:t>
            </a:r>
            <a:r>
              <a:rPr lang="en-US" u="sng" dirty="0" smtClean="0">
                <a:latin typeface="Bahnschrift Condensed" panose="020B0502040204020203" pitchFamily="34" charset="0"/>
              </a:rPr>
              <a:t>Software Development Life Cycle (SDCL) </a:t>
            </a:r>
            <a:r>
              <a:rPr lang="en-US" u="sng" dirty="0" smtClean="0">
                <a:latin typeface="Bahnschrift Condensed" panose="020B0502040204020203" pitchFamily="34" charset="0"/>
              </a:rPr>
              <a:t>Work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5867"/>
            <a:ext cx="10515600" cy="3606800"/>
          </a:xfrm>
        </p:spPr>
        <p:txBody>
          <a:bodyPr/>
          <a:lstStyle/>
          <a:p>
            <a:r>
              <a:rPr lang="en-US" dirty="0" smtClean="0"/>
              <a:t>Phase 1: Concept</a:t>
            </a:r>
          </a:p>
          <a:p>
            <a:r>
              <a:rPr lang="en-US" dirty="0" smtClean="0"/>
              <a:t>Phase 2: Inception</a:t>
            </a:r>
          </a:p>
          <a:p>
            <a:r>
              <a:rPr lang="en-US" dirty="0" smtClean="0"/>
              <a:t>Phase 3: Iteration</a:t>
            </a:r>
          </a:p>
          <a:p>
            <a:r>
              <a:rPr lang="en-US" dirty="0" smtClean="0"/>
              <a:t>Phase 4: Testing</a:t>
            </a:r>
          </a:p>
          <a:p>
            <a:r>
              <a:rPr lang="en-US" dirty="0" smtClean="0"/>
              <a:t>Phase 5: Release</a:t>
            </a:r>
          </a:p>
          <a:p>
            <a:r>
              <a:rPr lang="en-US" dirty="0" smtClean="0"/>
              <a:t>Phase 6: Review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86199" y="1556372"/>
            <a:ext cx="3679115" cy="1495313"/>
            <a:chOff x="7412019" y="699247"/>
            <a:chExt cx="3679115" cy="1495313"/>
          </a:xfrm>
        </p:grpSpPr>
        <p:sp>
          <p:nvSpPr>
            <p:cNvPr id="27" name="Rectangle 26"/>
            <p:cNvSpPr/>
            <p:nvPr/>
          </p:nvSpPr>
          <p:spPr>
            <a:xfrm>
              <a:off x="7412019" y="699247"/>
              <a:ext cx="3679115" cy="763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9068696" y="1549101"/>
              <a:ext cx="365760" cy="6454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8176707" y="1556372"/>
            <a:ext cx="3679116" cy="4039549"/>
            <a:chOff x="8176706" y="1491800"/>
            <a:chExt cx="3679116" cy="4039549"/>
          </a:xfrm>
        </p:grpSpPr>
        <p:grpSp>
          <p:nvGrpSpPr>
            <p:cNvPr id="30" name="Group 29"/>
            <p:cNvGrpSpPr/>
            <p:nvPr/>
          </p:nvGrpSpPr>
          <p:grpSpPr>
            <a:xfrm>
              <a:off x="8176706" y="1491800"/>
              <a:ext cx="3679115" cy="1495313"/>
              <a:chOff x="7412019" y="699247"/>
              <a:chExt cx="3679115" cy="149531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412019" y="699247"/>
                <a:ext cx="3679115" cy="7637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wn Arrow 31"/>
              <p:cNvSpPr/>
              <p:nvPr/>
            </p:nvSpPr>
            <p:spPr>
              <a:xfrm>
                <a:off x="9068696" y="1549101"/>
                <a:ext cx="365760" cy="64545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8176707" y="4767556"/>
              <a:ext cx="3679115" cy="763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76707" y="3121610"/>
              <a:ext cx="3679115" cy="1495313"/>
              <a:chOff x="7412019" y="699247"/>
              <a:chExt cx="3679115" cy="149531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412019" y="699247"/>
                <a:ext cx="3679115" cy="7637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own Arrow 37"/>
              <p:cNvSpPr/>
              <p:nvPr/>
            </p:nvSpPr>
            <p:spPr>
              <a:xfrm>
                <a:off x="9068696" y="1549101"/>
                <a:ext cx="365760" cy="64545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3890234" y="3137746"/>
            <a:ext cx="3679115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5546911" y="3987600"/>
            <a:ext cx="365760" cy="64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90234" y="4783692"/>
            <a:ext cx="3679115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6200000">
            <a:off x="7690148" y="4928362"/>
            <a:ext cx="365760" cy="474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38513" y="1753602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57337" y="3308095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38513" y="4964787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64875" y="1753602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547844" y="3334976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14672" y="5029359"/>
            <a:ext cx="2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Phases of SDLC – Concept and Inception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sz="1800" dirty="0" smtClean="0"/>
              <a:t>Stakeholders and Product Owners gather and outline project priorities</a:t>
            </a:r>
          </a:p>
          <a:p>
            <a:pPr lvl="1"/>
            <a:r>
              <a:rPr lang="en-US" sz="1800" dirty="0" smtClean="0"/>
              <a:t>Discussed are costs, projected completion time, desired features, and requirements to determine project </a:t>
            </a:r>
            <a:r>
              <a:rPr lang="en-US" sz="1800" dirty="0" smtClean="0"/>
              <a:t>feasibility </a:t>
            </a:r>
            <a:endParaRPr lang="en-US" sz="1800" dirty="0" smtClean="0"/>
          </a:p>
          <a:p>
            <a:pPr marL="228600" lvl="1">
              <a:spcBef>
                <a:spcPts val="1000"/>
              </a:spcBef>
            </a:pPr>
            <a:r>
              <a:rPr lang="en-US" sz="1800" dirty="0" smtClean="0"/>
              <a:t>Inception</a:t>
            </a:r>
            <a:r>
              <a:rPr lang="en-US" sz="1800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smtClean="0"/>
              <a:t>Founder selects appropriate team members and assigns roles, providing any tools needed before development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smtClean="0"/>
              <a:t>A plan is established to define core methods and templates for </a:t>
            </a:r>
            <a:r>
              <a:rPr lang="en-US" sz="1800" dirty="0" smtClean="0"/>
              <a:t>development</a:t>
            </a:r>
            <a:endParaRPr lang="en-US" sz="1800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/>
              <a:t>Dziuba</a:t>
            </a:r>
            <a:r>
              <a:rPr lang="en-US" sz="1000" dirty="0"/>
              <a:t>, A. (2023, April 6). </a:t>
            </a:r>
            <a:r>
              <a:rPr lang="en-US" sz="1000" i="1" dirty="0"/>
              <a:t>Navigating the Agile Software Development Life Cycle: Phases, Tools, Roadmap.</a:t>
            </a:r>
            <a:r>
              <a:rPr lang="en-US" sz="1000" dirty="0"/>
              <a:t> RELEVANT</a:t>
            </a:r>
            <a:r>
              <a:rPr lang="en-US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26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Phases of SDLC – Iteration and Testing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Iteration:</a:t>
            </a:r>
            <a:endParaRPr lang="en-US" sz="2600" dirty="0"/>
          </a:p>
          <a:p>
            <a:pPr lvl="1"/>
            <a:r>
              <a:rPr lang="en-US" sz="2600" dirty="0" smtClean="0"/>
              <a:t>Typically the longest phase, involving close cooperation among team members</a:t>
            </a:r>
            <a:endParaRPr lang="en-US" sz="2600" dirty="0"/>
          </a:p>
          <a:p>
            <a:pPr lvl="1"/>
            <a:r>
              <a:rPr lang="en-US" sz="2600" dirty="0" smtClean="0"/>
              <a:t>Allows team to build a product with minimal features, capable of adding more functionality at a later </a:t>
            </a:r>
            <a:r>
              <a:rPr lang="en-US" sz="2600" dirty="0"/>
              <a:t>point </a:t>
            </a: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Testing: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Each sprint will end with testing, thought after all sprints are done a final test is performed</a:t>
            </a:r>
            <a:endParaRPr lang="en-US" sz="2600" dirty="0"/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Various types of testing include: Unit Testing – separately evaluating each front-end and back-end component, Integration Testing – merges different product parts to verify compatibility, Acceptance Testing – assessing the digital solution’s adherence to end-user requirements, and System Testing – evaluation of the entire system to ensure all components function properly</a:t>
            </a:r>
            <a:endParaRPr lang="en-US" sz="2600" dirty="0"/>
          </a:p>
          <a:p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/>
              <a:t>Dziuba</a:t>
            </a:r>
            <a:r>
              <a:rPr lang="en-US" sz="1000" dirty="0"/>
              <a:t>, A. (2023, April 6). </a:t>
            </a:r>
            <a:r>
              <a:rPr lang="en-US" sz="1000" i="1" dirty="0"/>
              <a:t>Navigating the Agile Software Development Life Cycle: Phases, Tools, Roadmap.</a:t>
            </a:r>
            <a:r>
              <a:rPr lang="en-US" sz="1000" dirty="0"/>
              <a:t> RELEVANT</a:t>
            </a:r>
            <a:r>
              <a:rPr lang="en-US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3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Phases of SDLC – Release and Review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Release:</a:t>
            </a:r>
            <a:endParaRPr lang="en-US" dirty="0"/>
          </a:p>
          <a:p>
            <a:pPr lvl="1"/>
            <a:r>
              <a:rPr lang="en-US" dirty="0" smtClean="0"/>
              <a:t>Primary objective is to deliver a dependable product that meets customer requirements</a:t>
            </a:r>
          </a:p>
          <a:p>
            <a:pPr lvl="1"/>
            <a:r>
              <a:rPr lang="en-US" dirty="0" smtClean="0"/>
              <a:t>Product launch happens after final testing and verification are completed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Review: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Post launch, the focus shifts to sustaining the product, releasing patches or new components as needed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Customers provide feedback, request new features, or interact with updates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err="1"/>
              <a:t>Dziuba</a:t>
            </a:r>
            <a:r>
              <a:rPr lang="en-US" sz="1000" dirty="0"/>
              <a:t>, A. (2023, April 6). </a:t>
            </a:r>
            <a:r>
              <a:rPr lang="en-US" sz="1000" i="1" dirty="0"/>
              <a:t>Navigating the Agile Software Development Life Cycle: Phases, Tools, Roadmap.</a:t>
            </a:r>
            <a:r>
              <a:rPr lang="en-US" sz="1000" dirty="0"/>
              <a:t> RELEVANT</a:t>
            </a:r>
            <a:r>
              <a:rPr lang="en-US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82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5"/>
          <p:cNvSpPr txBox="1">
            <a:spLocks/>
          </p:cNvSpPr>
          <p:nvPr/>
        </p:nvSpPr>
        <p:spPr>
          <a:xfrm>
            <a:off x="1553584" y="6121100"/>
            <a:ext cx="9800216" cy="697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/>
              <a:t>Sources:  </a:t>
            </a:r>
          </a:p>
          <a:p>
            <a:pPr algn="r"/>
            <a:r>
              <a:rPr lang="en-US" sz="1000" dirty="0" smtClean="0"/>
              <a:t>Charles G. Cobb. (2015). </a:t>
            </a:r>
            <a:r>
              <a:rPr lang="en-US" sz="1000" i="1" dirty="0" smtClean="0"/>
              <a:t>The Project Manager’s Guide to Mastering Agile: Principles and Practices for an Adaptive Approach. </a:t>
            </a:r>
            <a:r>
              <a:rPr lang="en-US" sz="1000" dirty="0" smtClean="0"/>
              <a:t>Wiley.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Condensed" panose="020B0502040204020203" pitchFamily="34" charset="0"/>
              </a:rPr>
              <a:t>The Difference of </a:t>
            </a:r>
            <a:r>
              <a:rPr lang="en-US" u="sng" dirty="0" smtClean="0">
                <a:latin typeface="Bahnschrift Condensed" panose="020B0502040204020203" pitchFamily="34" charset="0"/>
              </a:rPr>
              <a:t>Using </a:t>
            </a:r>
            <a:r>
              <a:rPr lang="en-US" u="sng" dirty="0" smtClean="0">
                <a:latin typeface="Bahnschrift Condensed" panose="020B0502040204020203" pitchFamily="34" charset="0"/>
              </a:rPr>
              <a:t>Waterfall Development Approach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825625"/>
            <a:ext cx="6019800" cy="4351338"/>
          </a:xfrm>
        </p:spPr>
        <p:txBody>
          <a:bodyPr/>
          <a:lstStyle/>
          <a:p>
            <a:r>
              <a:rPr lang="en-US" dirty="0" smtClean="0"/>
              <a:t>Originally in Dr. Winston Royce’s paper “Managing the Development of Large Software Systems” in </a:t>
            </a:r>
            <a:r>
              <a:rPr lang="en-US" dirty="0" smtClean="0"/>
              <a:t>1970</a:t>
            </a:r>
          </a:p>
          <a:p>
            <a:r>
              <a:rPr lang="en-US" dirty="0" smtClean="0"/>
              <a:t>Considered the ‘classic’ approach to systems development</a:t>
            </a:r>
          </a:p>
          <a:p>
            <a:r>
              <a:rPr lang="en-US" dirty="0" smtClean="0"/>
              <a:t>Has distinct goals for each phase of development</a:t>
            </a:r>
          </a:p>
          <a:p>
            <a:r>
              <a:rPr lang="en-US" dirty="0" smtClean="0"/>
              <a:t>Plan-driven, attempting to define and document detailed requirements and a plan for the 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572" y="5554380"/>
            <a:ext cx="28282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Waterfall Model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932" y="1690688"/>
            <a:ext cx="1507067" cy="744537"/>
            <a:chOff x="270932" y="1690688"/>
            <a:chExt cx="1507067" cy="744537"/>
          </a:xfrm>
        </p:grpSpPr>
        <p:sp>
          <p:nvSpPr>
            <p:cNvPr id="5" name="Rectangle 4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933" y="1801261"/>
              <a:ext cx="1507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System Requirements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9447" y="2604893"/>
            <a:ext cx="1507067" cy="744537"/>
            <a:chOff x="270932" y="1690688"/>
            <a:chExt cx="1507067" cy="744537"/>
          </a:xfrm>
        </p:grpSpPr>
        <p:sp>
          <p:nvSpPr>
            <p:cNvPr id="17" name="Rectangle 16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933" y="1801261"/>
              <a:ext cx="1507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Software Requirements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0330" y="3494406"/>
            <a:ext cx="973667" cy="406810"/>
            <a:chOff x="270932" y="1690688"/>
            <a:chExt cx="1507067" cy="744537"/>
          </a:xfrm>
        </p:grpSpPr>
        <p:sp>
          <p:nvSpPr>
            <p:cNvPr id="20" name="Rectangle 19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934" y="1801260"/>
              <a:ext cx="1507065" cy="56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Analysis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30964" y="4034407"/>
            <a:ext cx="1507067" cy="445470"/>
            <a:chOff x="270932" y="1690688"/>
            <a:chExt cx="1507067" cy="744537"/>
          </a:xfrm>
        </p:grpSpPr>
        <p:sp>
          <p:nvSpPr>
            <p:cNvPr id="23" name="Rectangle 22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933" y="1801261"/>
              <a:ext cx="1507066" cy="514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Program Design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44849" y="4606688"/>
            <a:ext cx="897467" cy="481564"/>
            <a:chOff x="270932" y="1690688"/>
            <a:chExt cx="1507067" cy="744537"/>
          </a:xfrm>
        </p:grpSpPr>
        <p:sp>
          <p:nvSpPr>
            <p:cNvPr id="26" name="Rectangle 25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934" y="1801261"/>
              <a:ext cx="1507065" cy="47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Coding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9565" y="5214358"/>
            <a:ext cx="948267" cy="475480"/>
            <a:chOff x="270932" y="1690688"/>
            <a:chExt cx="1507067" cy="744537"/>
          </a:xfrm>
        </p:grpSpPr>
        <p:sp>
          <p:nvSpPr>
            <p:cNvPr id="29" name="Rectangle 28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0934" y="1801261"/>
              <a:ext cx="1507065" cy="48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Testing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57132" y="5824775"/>
            <a:ext cx="1176868" cy="422803"/>
            <a:chOff x="270932" y="1690688"/>
            <a:chExt cx="1507067" cy="744537"/>
          </a:xfrm>
        </p:grpSpPr>
        <p:sp>
          <p:nvSpPr>
            <p:cNvPr id="32" name="Rectangle 31"/>
            <p:cNvSpPr/>
            <p:nvPr/>
          </p:nvSpPr>
          <p:spPr>
            <a:xfrm>
              <a:off x="270932" y="1690688"/>
              <a:ext cx="1507067" cy="7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933" y="1801262"/>
              <a:ext cx="1507066" cy="54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Operations</a:t>
              </a:r>
            </a:p>
          </p:txBody>
        </p:sp>
      </p:grpSp>
      <p:cxnSp>
        <p:nvCxnSpPr>
          <p:cNvPr id="35" name="Elbow Connector 34"/>
          <p:cNvCxnSpPr>
            <a:stCxn id="14" idx="3"/>
          </p:cNvCxnSpPr>
          <p:nvPr/>
        </p:nvCxnSpPr>
        <p:spPr>
          <a:xfrm>
            <a:off x="1777999" y="2062871"/>
            <a:ext cx="160867" cy="427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3"/>
          </p:cNvCxnSpPr>
          <p:nvPr/>
        </p:nvCxnSpPr>
        <p:spPr>
          <a:xfrm>
            <a:off x="2186514" y="2977076"/>
            <a:ext cx="341533" cy="41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1" idx="3"/>
          </p:cNvCxnSpPr>
          <p:nvPr/>
        </p:nvCxnSpPr>
        <p:spPr>
          <a:xfrm>
            <a:off x="2793997" y="3708711"/>
            <a:ext cx="190500" cy="252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</p:cNvCxnSpPr>
          <p:nvPr/>
        </p:nvCxnSpPr>
        <p:spPr>
          <a:xfrm>
            <a:off x="3738031" y="4254454"/>
            <a:ext cx="230717" cy="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3"/>
          </p:cNvCxnSpPr>
          <p:nvPr/>
        </p:nvCxnSpPr>
        <p:spPr>
          <a:xfrm>
            <a:off x="4142316" y="4832095"/>
            <a:ext cx="278341" cy="326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3"/>
          </p:cNvCxnSpPr>
          <p:nvPr/>
        </p:nvCxnSpPr>
        <p:spPr>
          <a:xfrm>
            <a:off x="4677832" y="5452098"/>
            <a:ext cx="188914" cy="308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49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1010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Calibri</vt:lpstr>
      <vt:lpstr>Georgia</vt:lpstr>
      <vt:lpstr>Trebuchet MS</vt:lpstr>
      <vt:lpstr>Wingdings 3</vt:lpstr>
      <vt:lpstr>Facet</vt:lpstr>
      <vt:lpstr>Final Project: Scrum-Agile Approach</vt:lpstr>
      <vt:lpstr>Roles</vt:lpstr>
      <vt:lpstr>Roles – Product Owner and Scrum Master</vt:lpstr>
      <vt:lpstr>Roles – Developers and Testers/QA</vt:lpstr>
      <vt:lpstr>Phases of Agile Software Development Life Cycle (SDCL) Work</vt:lpstr>
      <vt:lpstr>Phases of SDLC – Concept and Inception</vt:lpstr>
      <vt:lpstr>Phases of SDLC – Iteration and Testing</vt:lpstr>
      <vt:lpstr>Phases of SDLC – Release and Review</vt:lpstr>
      <vt:lpstr>The Difference of Using Waterfall Development Approach</vt:lpstr>
      <vt:lpstr>Factors to Consider When Choosing Waterfall vs. Agile Approach</vt:lpstr>
      <vt:lpstr>Sources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maryvaughns_snhu</dc:creator>
  <cp:lastModifiedBy>maryvaughns_snhu</cp:lastModifiedBy>
  <cp:revision>24</cp:revision>
  <dcterms:created xsi:type="dcterms:W3CDTF">2024-02-25T21:38:35Z</dcterms:created>
  <dcterms:modified xsi:type="dcterms:W3CDTF">2024-02-26T02:12:02Z</dcterms:modified>
</cp:coreProperties>
</file>