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53" y="70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Molly Vaughns</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a:t>[Explain the DevSecOps pipeline.]</a:t>
            </a:r>
            <a:endParaRPr sz="1600"/>
          </a:p>
          <a:p>
            <a:pPr marL="685800" lvl="1" indent="-228600" algn="l" rtl="0">
              <a:lnSpc>
                <a:spcPct val="90000"/>
              </a:lnSpc>
              <a:spcBef>
                <a:spcPts val="500"/>
              </a:spcBef>
              <a:spcAft>
                <a:spcPts val="0"/>
              </a:spcAft>
              <a:buClr>
                <a:schemeClr val="lt1"/>
              </a:buClr>
              <a:buSzPts val="2000"/>
              <a:buChar char="•"/>
            </a:pPr>
            <a:r>
              <a:rPr lang="en-US"/>
              <a:t>[Summarize the external tools and where and how they are used in the context of the diagram.]</a:t>
            </a:r>
            <a:endParaRPr sz="160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[Describe the problems, the solutions, and the risks or benefits involved if you act now or wait. Where is the strategy lacking? What are the risks of using this strategy? Which steps should be taken?]</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a:t>[Identify gaps in the security policy.]</a:t>
            </a:r>
            <a:endParaRPr sz="140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[Identify standards that should be adopted to prevent future problems.]</a:t>
            </a:r>
            <a:endParaRPr sz="1800"/>
          </a:p>
          <a:p>
            <a:pPr marL="228600" lvl="0" indent="-88900" algn="l" rtl="0">
              <a:lnSpc>
                <a:spcPct val="90000"/>
              </a:lnSpc>
              <a:spcBef>
                <a:spcPts val="1000"/>
              </a:spcBef>
              <a:spcAft>
                <a:spcPts val="0"/>
              </a:spcAft>
              <a:buClr>
                <a:schemeClr val="lt1"/>
              </a:buClr>
              <a:buSzPts val="2200"/>
              <a:buNone/>
            </a:pP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[Provide APA-style references with links to resources, articles, and videos that you used in your presentation.]</a:t>
            </a:r>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0" y="1918946"/>
            <a:ext cx="4411579" cy="4299740"/>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This policy defines core security principles, coding standards, AAA framework (authorization, authentication, and auditing) standards, and data encryption standards. These will guide the approach of defense in depth, while showing the plan for a solution that is secure.</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630817" y="1918945"/>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lnSpcReduction="10000"/>
          </a:bodyPr>
          <a:lstStyle/>
          <a:p>
            <a:pPr marL="228600" lvl="0" indent="0" algn="l" rtl="0">
              <a:lnSpc>
                <a:spcPct val="107916"/>
              </a:lnSpc>
              <a:spcBef>
                <a:spcPts val="0"/>
              </a:spcBef>
              <a:spcAft>
                <a:spcPts val="0"/>
              </a:spcAft>
              <a:buSzPts val="1800"/>
              <a:buNone/>
            </a:pPr>
            <a:r>
              <a:rPr lang="en-US" sz="2000" dirty="0">
                <a:solidFill>
                  <a:srgbClr val="FFFFFF"/>
                </a:solidFill>
              </a:rPr>
              <a:t>Higher threats should take priority over others, as they pose the biggest risks. Though, attention still needs to be paid to lower priority threats to catch them early.</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4067370960"/>
              </p:ext>
            </p:extLst>
          </p:nvPr>
        </p:nvGraphicFramePr>
        <p:xfrm>
          <a:off x="3171900" y="1737420"/>
          <a:ext cx="7835225" cy="481578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Likely</a:t>
                      </a:r>
                      <a:endParaRPr sz="1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200" u="none" strike="noStrike" cap="none" dirty="0">
                          <a:solidFill>
                            <a:schemeClr val="tx1"/>
                          </a:solidFill>
                        </a:rPr>
                        <a:t>STR-051-CPP</a:t>
                      </a:r>
                    </a:p>
                    <a:p>
                      <a:pPr marL="0" marR="0" lvl="0" indent="0" algn="ctr" rtl="0">
                        <a:lnSpc>
                          <a:spcPct val="100000"/>
                        </a:lnSpc>
                        <a:spcBef>
                          <a:spcPts val="0"/>
                        </a:spcBef>
                        <a:spcAft>
                          <a:spcPts val="0"/>
                        </a:spcAft>
                        <a:buClr>
                          <a:srgbClr val="000000"/>
                        </a:buClr>
                        <a:buSzPts val="3600"/>
                        <a:buFont typeface="Arial"/>
                        <a:buNone/>
                      </a:pPr>
                      <a:r>
                        <a:rPr lang="en-US" sz="2200" u="none" strike="noStrike" cap="none" dirty="0">
                          <a:solidFill>
                            <a:schemeClr val="tx1"/>
                          </a:solidFill>
                        </a:rPr>
                        <a:t>IDS-000-J</a:t>
                      </a:r>
                    </a:p>
                    <a:p>
                      <a:pPr marL="0" marR="0" lvl="0" indent="0" algn="ctr" rtl="0">
                        <a:lnSpc>
                          <a:spcPct val="100000"/>
                        </a:lnSpc>
                        <a:spcBef>
                          <a:spcPts val="0"/>
                        </a:spcBef>
                        <a:spcAft>
                          <a:spcPts val="0"/>
                        </a:spcAft>
                        <a:buClr>
                          <a:srgbClr val="000000"/>
                        </a:buClr>
                        <a:buSzPts val="3600"/>
                        <a:buFont typeface="Arial"/>
                        <a:buNone/>
                      </a:pPr>
                      <a:r>
                        <a:rPr lang="en-US" sz="2200" u="none" strike="noStrike" cap="none" dirty="0">
                          <a:solidFill>
                            <a:schemeClr val="tx1"/>
                          </a:solidFill>
                        </a:rPr>
                        <a:t>MEME-050-CPP</a:t>
                      </a:r>
                      <a:endParaRPr sz="22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Priority</a:t>
                      </a:r>
                      <a:endParaRPr sz="1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200" u="none" strike="noStrike" cap="none" dirty="0">
                          <a:solidFill>
                            <a:schemeClr val="tx1"/>
                          </a:solidFill>
                        </a:rPr>
                        <a:t>STR-051-CPP-P18</a:t>
                      </a:r>
                    </a:p>
                    <a:p>
                      <a:pPr marL="0" marR="0" lvl="0" indent="0" algn="ctr" rtl="0">
                        <a:lnSpc>
                          <a:spcPct val="100000"/>
                        </a:lnSpc>
                        <a:spcBef>
                          <a:spcPts val="0"/>
                        </a:spcBef>
                        <a:spcAft>
                          <a:spcPts val="0"/>
                        </a:spcAft>
                        <a:buClr>
                          <a:srgbClr val="000000"/>
                        </a:buClr>
                        <a:buSzPts val="3600"/>
                        <a:buFont typeface="Arial"/>
                        <a:buNone/>
                      </a:pPr>
                      <a:r>
                        <a:rPr lang="en-US" sz="2200" u="none" strike="noStrike" cap="none" dirty="0">
                          <a:solidFill>
                            <a:schemeClr val="tx1"/>
                          </a:solidFill>
                        </a:rPr>
                        <a:t>IDS-000-J-P18</a:t>
                      </a:r>
                    </a:p>
                    <a:p>
                      <a:pPr marL="0" marR="0" lvl="0" indent="0" algn="ctr" rtl="0">
                        <a:lnSpc>
                          <a:spcPct val="100000"/>
                        </a:lnSpc>
                        <a:spcBef>
                          <a:spcPts val="0"/>
                        </a:spcBef>
                        <a:spcAft>
                          <a:spcPts val="0"/>
                        </a:spcAft>
                        <a:buClr>
                          <a:srgbClr val="000000"/>
                        </a:buClr>
                        <a:buSzPts val="3600"/>
                        <a:buFont typeface="Arial"/>
                        <a:buNone/>
                      </a:pPr>
                      <a:r>
                        <a:rPr lang="en-US" sz="2200" u="none" strike="noStrike" cap="none" dirty="0">
                          <a:solidFill>
                            <a:schemeClr val="tx1"/>
                          </a:solidFill>
                        </a:rPr>
                        <a:t>MEM-050-CPP-P18</a:t>
                      </a:r>
                    </a:p>
                    <a:p>
                      <a:pPr marL="0" marR="0" lvl="0" indent="0" algn="ctr" rtl="0">
                        <a:lnSpc>
                          <a:spcPct val="100000"/>
                        </a:lnSpc>
                        <a:spcBef>
                          <a:spcPts val="0"/>
                        </a:spcBef>
                        <a:spcAft>
                          <a:spcPts val="0"/>
                        </a:spcAft>
                        <a:buClr>
                          <a:srgbClr val="000000"/>
                        </a:buClr>
                        <a:buSzPts val="3600"/>
                        <a:buFont typeface="Arial"/>
                        <a:buNone/>
                      </a:pPr>
                      <a:r>
                        <a:rPr lang="en-US" sz="2200" u="none" strike="noStrike" cap="none" dirty="0">
                          <a:solidFill>
                            <a:schemeClr val="tx1"/>
                          </a:solidFill>
                        </a:rPr>
                        <a:t>EXP-060-CPP-P12</a:t>
                      </a:r>
                    </a:p>
                    <a:p>
                      <a:pPr marL="0" marR="0" lvl="0" indent="0" algn="ctr" rtl="0">
                        <a:lnSpc>
                          <a:spcPct val="100000"/>
                        </a:lnSpc>
                        <a:spcBef>
                          <a:spcPts val="0"/>
                        </a:spcBef>
                        <a:spcAft>
                          <a:spcPts val="0"/>
                        </a:spcAft>
                        <a:buClr>
                          <a:srgbClr val="000000"/>
                        </a:buClr>
                        <a:buSzPts val="3600"/>
                        <a:buFont typeface="Arial"/>
                        <a:buNone/>
                      </a:pPr>
                      <a:r>
                        <a:rPr lang="en-US" sz="2200" u="none" strike="noStrike" cap="none" dirty="0">
                          <a:solidFill>
                            <a:schemeClr val="tx1"/>
                          </a:solidFill>
                        </a:rPr>
                        <a:t>EXP-050-CPP-P8</a:t>
                      </a:r>
                      <a:endParaRPr sz="22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Low priority</a:t>
                      </a:r>
                      <a:endParaRPr sz="1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200" u="none" strike="noStrike" cap="none" dirty="0">
                          <a:solidFill>
                            <a:schemeClr val="tx1"/>
                          </a:solidFill>
                        </a:rPr>
                        <a:t>CTR-051-CPP-P6</a:t>
                      </a:r>
                    </a:p>
                    <a:p>
                      <a:pPr marL="0" marR="0" lvl="0" indent="0" algn="ctr" rtl="0">
                        <a:lnSpc>
                          <a:spcPct val="100000"/>
                        </a:lnSpc>
                        <a:spcBef>
                          <a:spcPts val="0"/>
                        </a:spcBef>
                        <a:spcAft>
                          <a:spcPts val="0"/>
                        </a:spcAft>
                        <a:buClr>
                          <a:srgbClr val="000000"/>
                        </a:buClr>
                        <a:buSzPts val="3600"/>
                        <a:buFont typeface="Arial"/>
                        <a:buNone/>
                      </a:pPr>
                      <a:r>
                        <a:rPr lang="en-US" sz="2200" u="none" strike="noStrike" cap="none" dirty="0">
                          <a:solidFill>
                            <a:schemeClr val="tx1"/>
                          </a:solidFill>
                        </a:rPr>
                        <a:t>ERR-050-CPP-P4</a:t>
                      </a:r>
                    </a:p>
                    <a:p>
                      <a:pPr marL="0" marR="0" lvl="0" indent="0" algn="ctr" rtl="0">
                        <a:lnSpc>
                          <a:spcPct val="100000"/>
                        </a:lnSpc>
                        <a:spcBef>
                          <a:spcPts val="0"/>
                        </a:spcBef>
                        <a:spcAft>
                          <a:spcPts val="0"/>
                        </a:spcAft>
                        <a:buClr>
                          <a:srgbClr val="000000"/>
                        </a:buClr>
                        <a:buSzPts val="3600"/>
                        <a:buFont typeface="Arial"/>
                        <a:buNone/>
                      </a:pPr>
                      <a:r>
                        <a:rPr lang="en-US" sz="2200" u="none" strike="noStrike" cap="none" dirty="0">
                          <a:solidFill>
                            <a:schemeClr val="tx1"/>
                          </a:solidFill>
                        </a:rPr>
                        <a:t>OOP-053-CPP-P4</a:t>
                      </a:r>
                    </a:p>
                    <a:p>
                      <a:pPr marL="0" marR="0" lvl="0" indent="0" algn="ctr" rtl="0">
                        <a:lnSpc>
                          <a:spcPct val="100000"/>
                        </a:lnSpc>
                        <a:spcBef>
                          <a:spcPts val="0"/>
                        </a:spcBef>
                        <a:spcAft>
                          <a:spcPts val="0"/>
                        </a:spcAft>
                        <a:buClr>
                          <a:srgbClr val="000000"/>
                        </a:buClr>
                        <a:buSzPts val="3600"/>
                        <a:buFont typeface="Arial"/>
                        <a:buNone/>
                      </a:pPr>
                      <a:r>
                        <a:rPr lang="en-US" sz="2200" u="none" strike="noStrike" cap="none" dirty="0">
                          <a:solidFill>
                            <a:schemeClr val="tx1"/>
                          </a:solidFill>
                        </a:rPr>
                        <a:t>DCL-003-C-P3</a:t>
                      </a:r>
                    </a:p>
                    <a:p>
                      <a:pPr marL="0" marR="0" lvl="0" indent="0" algn="ctr" rtl="0">
                        <a:lnSpc>
                          <a:spcPct val="100000"/>
                        </a:lnSpc>
                        <a:spcBef>
                          <a:spcPts val="0"/>
                        </a:spcBef>
                        <a:spcAft>
                          <a:spcPts val="0"/>
                        </a:spcAft>
                        <a:buClr>
                          <a:srgbClr val="000000"/>
                        </a:buClr>
                        <a:buSzPts val="3600"/>
                        <a:buFont typeface="Arial"/>
                        <a:buNone/>
                      </a:pPr>
                      <a:r>
                        <a:rPr lang="en-US" sz="2200" u="none" strike="noStrike" cap="none" dirty="0">
                          <a:solidFill>
                            <a:schemeClr val="tx1"/>
                          </a:solidFill>
                        </a:rPr>
                        <a:t>DCL-051-CPP-P3</a:t>
                      </a:r>
                      <a:endParaRPr sz="22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tx1"/>
                          </a:solidFill>
                        </a:rPr>
                        <a:t>Unlikely</a:t>
                      </a:r>
                      <a:endParaRPr sz="1400" u="none" strike="noStrike" cap="none" dirty="0">
                        <a:solidFill>
                          <a:schemeClr val="tx1"/>
                        </a:solidFill>
                      </a:endParaRPr>
                    </a:p>
                    <a:p>
                      <a:pPr marL="0" marR="0" lvl="0" indent="0" algn="ctr" rtl="0">
                        <a:lnSpc>
                          <a:spcPct val="100000"/>
                        </a:lnSpc>
                        <a:spcBef>
                          <a:spcPts val="0"/>
                        </a:spcBef>
                        <a:spcAft>
                          <a:spcPts val="0"/>
                        </a:spcAft>
                        <a:buClr>
                          <a:srgbClr val="000000"/>
                        </a:buClr>
                        <a:buSzPts val="3600"/>
                        <a:buFont typeface="Arial"/>
                        <a:buNone/>
                      </a:pPr>
                      <a:r>
                        <a:rPr lang="en-US" sz="2200" u="none" strike="noStrike" cap="none" dirty="0">
                          <a:solidFill>
                            <a:schemeClr val="tx1"/>
                          </a:solidFill>
                        </a:rPr>
                        <a:t>OOP-053-CPP</a:t>
                      </a:r>
                    </a:p>
                    <a:p>
                      <a:pPr marL="0" marR="0" lvl="0" indent="0" algn="ctr" rtl="0">
                        <a:lnSpc>
                          <a:spcPct val="100000"/>
                        </a:lnSpc>
                        <a:spcBef>
                          <a:spcPts val="0"/>
                        </a:spcBef>
                        <a:spcAft>
                          <a:spcPts val="0"/>
                        </a:spcAft>
                        <a:buClr>
                          <a:srgbClr val="000000"/>
                        </a:buClr>
                        <a:buSzPts val="3600"/>
                        <a:buFont typeface="Arial"/>
                        <a:buNone/>
                      </a:pPr>
                      <a:r>
                        <a:rPr lang="en-US" sz="2200" u="none" strike="noStrike" cap="none" dirty="0">
                          <a:solidFill>
                            <a:schemeClr val="tx1"/>
                          </a:solidFill>
                        </a:rPr>
                        <a:t>DCL003-C</a:t>
                      </a:r>
                    </a:p>
                    <a:p>
                      <a:pPr marL="0" marR="0" lvl="0" indent="0" algn="ctr" rtl="0">
                        <a:lnSpc>
                          <a:spcPct val="100000"/>
                        </a:lnSpc>
                        <a:spcBef>
                          <a:spcPts val="0"/>
                        </a:spcBef>
                        <a:spcAft>
                          <a:spcPts val="0"/>
                        </a:spcAft>
                        <a:buClr>
                          <a:srgbClr val="000000"/>
                        </a:buClr>
                        <a:buSzPts val="3600"/>
                        <a:buFont typeface="Arial"/>
                        <a:buNone/>
                      </a:pPr>
                      <a:r>
                        <a:rPr lang="en-US" sz="2200" u="none" strike="noStrike" cap="none" dirty="0">
                          <a:solidFill>
                            <a:schemeClr val="tx1"/>
                          </a:solidFill>
                        </a:rPr>
                        <a:t>DCL-051-CPP</a:t>
                      </a:r>
                      <a:endParaRPr sz="22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200"/>
              <a:buAutoNum type="arabicPeriod"/>
            </a:pPr>
            <a:r>
              <a:rPr lang="en-US" dirty="0"/>
              <a:t>Validate Input Data</a:t>
            </a:r>
          </a:p>
          <a:p>
            <a:pPr lvl="0" indent="-457200" algn="l" rtl="0">
              <a:lnSpc>
                <a:spcPct val="90000"/>
              </a:lnSpc>
              <a:spcBef>
                <a:spcPts val="0"/>
              </a:spcBef>
              <a:spcAft>
                <a:spcPts val="0"/>
              </a:spcAft>
              <a:buClr>
                <a:schemeClr val="lt1"/>
              </a:buClr>
              <a:buSzPts val="2200"/>
              <a:buAutoNum type="arabicPeriod"/>
            </a:pPr>
            <a:r>
              <a:rPr lang="en-US" dirty="0"/>
              <a:t>Heed Compiler Warnings</a:t>
            </a:r>
          </a:p>
          <a:p>
            <a:pPr lvl="0" indent="-457200" algn="l" rtl="0">
              <a:lnSpc>
                <a:spcPct val="90000"/>
              </a:lnSpc>
              <a:spcBef>
                <a:spcPts val="0"/>
              </a:spcBef>
              <a:spcAft>
                <a:spcPts val="0"/>
              </a:spcAft>
              <a:buClr>
                <a:schemeClr val="lt1"/>
              </a:buClr>
              <a:buSzPts val="2200"/>
              <a:buAutoNum type="arabicPeriod"/>
            </a:pPr>
            <a:r>
              <a:rPr lang="en-US" dirty="0"/>
              <a:t>Architect and Design for Security Policies</a:t>
            </a:r>
          </a:p>
          <a:p>
            <a:pPr lvl="0" indent="-457200" algn="l" rtl="0">
              <a:lnSpc>
                <a:spcPct val="90000"/>
              </a:lnSpc>
              <a:spcBef>
                <a:spcPts val="0"/>
              </a:spcBef>
              <a:spcAft>
                <a:spcPts val="0"/>
              </a:spcAft>
              <a:buClr>
                <a:schemeClr val="lt1"/>
              </a:buClr>
              <a:buSzPts val="2200"/>
              <a:buAutoNum type="arabicPeriod"/>
            </a:pPr>
            <a:r>
              <a:rPr lang="en-US" dirty="0"/>
              <a:t>Keep It Simple</a:t>
            </a:r>
          </a:p>
          <a:p>
            <a:pPr lvl="0" indent="-457200" algn="l" rtl="0">
              <a:lnSpc>
                <a:spcPct val="90000"/>
              </a:lnSpc>
              <a:spcBef>
                <a:spcPts val="0"/>
              </a:spcBef>
              <a:spcAft>
                <a:spcPts val="0"/>
              </a:spcAft>
              <a:buClr>
                <a:schemeClr val="lt1"/>
              </a:buClr>
              <a:buSzPts val="2200"/>
              <a:buAutoNum type="arabicPeriod"/>
            </a:pPr>
            <a:r>
              <a:rPr lang="en-US" dirty="0"/>
              <a:t>Default Deny</a:t>
            </a:r>
          </a:p>
          <a:p>
            <a:pPr lvl="0" indent="-457200" algn="l" rtl="0">
              <a:lnSpc>
                <a:spcPct val="90000"/>
              </a:lnSpc>
              <a:spcBef>
                <a:spcPts val="0"/>
              </a:spcBef>
              <a:spcAft>
                <a:spcPts val="0"/>
              </a:spcAft>
              <a:buClr>
                <a:schemeClr val="lt1"/>
              </a:buClr>
              <a:buSzPts val="2200"/>
              <a:buAutoNum type="arabicPeriod"/>
            </a:pPr>
            <a:r>
              <a:rPr lang="en-US" dirty="0"/>
              <a:t>Adhere to the Principle of Least Privilege</a:t>
            </a:r>
          </a:p>
          <a:p>
            <a:pPr lvl="0" indent="-457200" algn="l" rtl="0">
              <a:lnSpc>
                <a:spcPct val="90000"/>
              </a:lnSpc>
              <a:spcBef>
                <a:spcPts val="0"/>
              </a:spcBef>
              <a:spcAft>
                <a:spcPts val="0"/>
              </a:spcAft>
              <a:buClr>
                <a:schemeClr val="lt1"/>
              </a:buClr>
              <a:buSzPts val="2200"/>
              <a:buAutoNum type="arabicPeriod"/>
            </a:pPr>
            <a:r>
              <a:rPr lang="en-US" dirty="0"/>
              <a:t>Sanitize Data Sent to Other Systems</a:t>
            </a:r>
          </a:p>
          <a:p>
            <a:pPr lvl="0" indent="-457200" algn="l" rtl="0">
              <a:lnSpc>
                <a:spcPct val="90000"/>
              </a:lnSpc>
              <a:spcBef>
                <a:spcPts val="0"/>
              </a:spcBef>
              <a:spcAft>
                <a:spcPts val="0"/>
              </a:spcAft>
              <a:buClr>
                <a:schemeClr val="lt1"/>
              </a:buClr>
              <a:buSzPts val="2200"/>
              <a:buAutoNum type="arabicPeriod"/>
            </a:pPr>
            <a:r>
              <a:rPr lang="en-US" dirty="0"/>
              <a:t>Practice Defense in Death</a:t>
            </a:r>
          </a:p>
          <a:p>
            <a:pPr lvl="0" indent="-457200" algn="l" rtl="0">
              <a:lnSpc>
                <a:spcPct val="90000"/>
              </a:lnSpc>
              <a:spcBef>
                <a:spcPts val="0"/>
              </a:spcBef>
              <a:spcAft>
                <a:spcPts val="0"/>
              </a:spcAft>
              <a:buClr>
                <a:schemeClr val="lt1"/>
              </a:buClr>
              <a:buSzPts val="2200"/>
              <a:buAutoNum type="arabicPeriod"/>
            </a:pPr>
            <a:r>
              <a:rPr lang="en-US" dirty="0"/>
              <a:t>Use Effective Quality Assurance Techniques</a:t>
            </a:r>
          </a:p>
          <a:p>
            <a:pPr lvl="0" indent="-457200" algn="l" rtl="0">
              <a:lnSpc>
                <a:spcPct val="90000"/>
              </a:lnSpc>
              <a:spcBef>
                <a:spcPts val="0"/>
              </a:spcBef>
              <a:spcAft>
                <a:spcPts val="0"/>
              </a:spcAft>
              <a:buClr>
                <a:schemeClr val="lt1"/>
              </a:buClr>
              <a:buSzPts val="2200"/>
              <a:buAutoNum type="arabicPeriod"/>
            </a:pPr>
            <a:r>
              <a:rPr lang="en-US" dirty="0"/>
              <a:t>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000"/>
              <a:buAutoNum type="arabicPeriod"/>
            </a:pPr>
            <a:r>
              <a:rPr lang="en-US" dirty="0"/>
              <a:t>Do not declare or define a reserved identifier</a:t>
            </a:r>
          </a:p>
          <a:p>
            <a:pPr lvl="0" indent="-457200" algn="l" rtl="0">
              <a:lnSpc>
                <a:spcPct val="90000"/>
              </a:lnSpc>
              <a:spcBef>
                <a:spcPts val="0"/>
              </a:spcBef>
              <a:spcAft>
                <a:spcPts val="0"/>
              </a:spcAft>
              <a:buClr>
                <a:schemeClr val="lt1"/>
              </a:buClr>
              <a:buSzPts val="2000"/>
              <a:buAutoNum type="arabicPeriod"/>
            </a:pPr>
            <a:r>
              <a:rPr lang="en-US" dirty="0"/>
              <a:t>Do not depend on the order of evaluation for side effects</a:t>
            </a:r>
          </a:p>
          <a:p>
            <a:pPr lvl="0" indent="-457200" algn="l" rtl="0">
              <a:lnSpc>
                <a:spcPct val="90000"/>
              </a:lnSpc>
              <a:spcBef>
                <a:spcPts val="0"/>
              </a:spcBef>
              <a:spcAft>
                <a:spcPts val="0"/>
              </a:spcAft>
              <a:buClr>
                <a:schemeClr val="lt1"/>
              </a:buClr>
              <a:buSzPts val="2000"/>
              <a:buAutoNum type="arabicPeriod"/>
            </a:pPr>
            <a:r>
              <a:rPr lang="en-US" dirty="0"/>
              <a:t>Do not attempt to create a std::string from a null pointer</a:t>
            </a:r>
          </a:p>
          <a:p>
            <a:pPr lvl="0" indent="-457200" algn="l" rtl="0">
              <a:lnSpc>
                <a:spcPct val="90000"/>
              </a:lnSpc>
              <a:spcBef>
                <a:spcPts val="0"/>
              </a:spcBef>
              <a:spcAft>
                <a:spcPts val="0"/>
              </a:spcAft>
              <a:buClr>
                <a:schemeClr val="lt1"/>
              </a:buClr>
              <a:buSzPts val="2000"/>
              <a:buAutoNum type="arabicPeriod"/>
            </a:pPr>
            <a:r>
              <a:rPr lang="en-US" dirty="0"/>
              <a:t>Prevent SQL injection</a:t>
            </a:r>
          </a:p>
          <a:p>
            <a:pPr lvl="0" indent="-457200" algn="l" rtl="0">
              <a:lnSpc>
                <a:spcPct val="90000"/>
              </a:lnSpc>
              <a:spcBef>
                <a:spcPts val="0"/>
              </a:spcBef>
              <a:spcAft>
                <a:spcPts val="0"/>
              </a:spcAft>
              <a:buClr>
                <a:schemeClr val="lt1"/>
              </a:buClr>
              <a:buSzPts val="2000"/>
              <a:buAutoNum type="arabicPeriod"/>
            </a:pPr>
            <a:r>
              <a:rPr lang="en-US" dirty="0"/>
              <a:t>Do not access freed memory</a:t>
            </a:r>
          </a:p>
          <a:p>
            <a:pPr lvl="0" indent="-457200" algn="l" rtl="0">
              <a:lnSpc>
                <a:spcPct val="90000"/>
              </a:lnSpc>
              <a:spcBef>
                <a:spcPts val="0"/>
              </a:spcBef>
              <a:spcAft>
                <a:spcPts val="0"/>
              </a:spcAft>
              <a:buClr>
                <a:schemeClr val="lt1"/>
              </a:buClr>
              <a:buSzPts val="2000"/>
              <a:buAutoNum type="arabicPeriod"/>
            </a:pPr>
            <a:r>
              <a:rPr lang="en-US" dirty="0"/>
              <a:t>Use a static assertion to test the value of a constant expression</a:t>
            </a:r>
          </a:p>
          <a:p>
            <a:pPr lvl="0" indent="-457200" algn="l" rtl="0">
              <a:lnSpc>
                <a:spcPct val="90000"/>
              </a:lnSpc>
              <a:spcBef>
                <a:spcPts val="0"/>
              </a:spcBef>
              <a:spcAft>
                <a:spcPts val="0"/>
              </a:spcAft>
              <a:buClr>
                <a:schemeClr val="lt1"/>
              </a:buClr>
              <a:buSzPts val="2000"/>
              <a:buAutoNum type="arabicPeriod"/>
            </a:pPr>
            <a:r>
              <a:rPr lang="en-US" dirty="0"/>
              <a:t>Do not abruptly terminate the program</a:t>
            </a:r>
          </a:p>
          <a:p>
            <a:pPr lvl="0" indent="-457200" algn="l" rtl="0">
              <a:lnSpc>
                <a:spcPct val="90000"/>
              </a:lnSpc>
              <a:spcBef>
                <a:spcPts val="0"/>
              </a:spcBef>
              <a:spcAft>
                <a:spcPts val="0"/>
              </a:spcAft>
              <a:buClr>
                <a:schemeClr val="lt1"/>
              </a:buClr>
              <a:buSzPts val="2000"/>
              <a:buAutoNum type="arabicPeriod"/>
            </a:pPr>
            <a:r>
              <a:rPr lang="en-US" dirty="0"/>
              <a:t>Write constructor member initializers in the canonical order</a:t>
            </a:r>
          </a:p>
          <a:p>
            <a:pPr lvl="0" indent="-457200" algn="l" rtl="0">
              <a:lnSpc>
                <a:spcPct val="90000"/>
              </a:lnSpc>
              <a:spcBef>
                <a:spcPts val="0"/>
              </a:spcBef>
              <a:spcAft>
                <a:spcPts val="0"/>
              </a:spcAft>
              <a:buClr>
                <a:schemeClr val="lt1"/>
              </a:buClr>
              <a:buSzPts val="2000"/>
              <a:buAutoNum type="arabicPeriod"/>
            </a:pPr>
            <a:r>
              <a:rPr lang="en-US" dirty="0"/>
              <a:t>Use valid references, pointers, and iterators to reference elements of a container</a:t>
            </a:r>
          </a:p>
          <a:p>
            <a:pPr lvl="0" indent="-457200" algn="l" rtl="0">
              <a:lnSpc>
                <a:spcPct val="90000"/>
              </a:lnSpc>
              <a:spcBef>
                <a:spcPts val="0"/>
              </a:spcBef>
              <a:spcAft>
                <a:spcPts val="0"/>
              </a:spcAft>
              <a:buClr>
                <a:schemeClr val="lt1"/>
              </a:buClr>
              <a:buSzPts val="2000"/>
              <a:buAutoNum type="arabicPeriod"/>
            </a:pPr>
            <a:r>
              <a:rPr lang="en-US" dirty="0"/>
              <a:t>Do not pass a nonstandard-layout type object across execution boundaries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4000" dirty="0"/>
              <a:t>Encryption at rest – Ensure data is encrypted when not in use/on a desk</a:t>
            </a:r>
          </a:p>
          <a:p>
            <a:pPr marL="228600" lvl="0" indent="-228600" algn="l" rtl="0">
              <a:lnSpc>
                <a:spcPct val="90000"/>
              </a:lnSpc>
              <a:spcBef>
                <a:spcPts val="0"/>
              </a:spcBef>
              <a:spcAft>
                <a:spcPts val="0"/>
              </a:spcAft>
              <a:buClr>
                <a:schemeClr val="lt1"/>
              </a:buClr>
              <a:buSzPts val="2000"/>
              <a:buChar char="•"/>
            </a:pPr>
            <a:r>
              <a:rPr lang="en-US" sz="4000" dirty="0"/>
              <a:t>Encryption at flight – Ensure data is encrypted during transmission</a:t>
            </a:r>
          </a:p>
          <a:p>
            <a:pPr marL="228600" lvl="0" indent="-228600" algn="l" rtl="0">
              <a:lnSpc>
                <a:spcPct val="90000"/>
              </a:lnSpc>
              <a:spcBef>
                <a:spcPts val="0"/>
              </a:spcBef>
              <a:spcAft>
                <a:spcPts val="0"/>
              </a:spcAft>
              <a:buClr>
                <a:schemeClr val="lt1"/>
              </a:buClr>
              <a:buSzPts val="2000"/>
              <a:buChar char="•"/>
            </a:pPr>
            <a:r>
              <a:rPr lang="en-US" sz="4000" dirty="0"/>
              <a:t>Encryption in use – Ensure data is encrypted when in use</a:t>
            </a:r>
            <a:endParaRPr sz="40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3600" dirty="0"/>
              <a:t>Authentication – Confirming the appropriate user is accessing the system</a:t>
            </a:r>
          </a:p>
          <a:p>
            <a:pPr marL="228600" lvl="0" indent="-228600" algn="l" rtl="0">
              <a:lnSpc>
                <a:spcPct val="90000"/>
              </a:lnSpc>
              <a:spcBef>
                <a:spcPts val="0"/>
              </a:spcBef>
              <a:spcAft>
                <a:spcPts val="0"/>
              </a:spcAft>
              <a:buClr>
                <a:schemeClr val="lt1"/>
              </a:buClr>
              <a:buSzPts val="2400"/>
              <a:buChar char="•"/>
            </a:pPr>
            <a:r>
              <a:rPr lang="en-US" sz="3600" dirty="0"/>
              <a:t>Authorization – Reviewing the authenticated user’s rights and privileges</a:t>
            </a:r>
          </a:p>
          <a:p>
            <a:pPr marL="228600" lvl="0" indent="-228600" algn="l" rtl="0">
              <a:lnSpc>
                <a:spcPct val="90000"/>
              </a:lnSpc>
              <a:spcBef>
                <a:spcPts val="0"/>
              </a:spcBef>
              <a:spcAft>
                <a:spcPts val="0"/>
              </a:spcAft>
              <a:buClr>
                <a:schemeClr val="lt1"/>
              </a:buClr>
              <a:buSzPts val="2400"/>
              <a:buChar char="•"/>
            </a:pPr>
            <a:r>
              <a:rPr lang="en-US" sz="3600" dirty="0"/>
              <a:t>Accounting – Monitoring activities and recording actions within compliance and security purposes</a:t>
            </a:r>
            <a:endParaRPr sz="36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a:t>[Identify the coding vulnerability you chose to test. Include four to six mixed tests for positive and negative results. Include a slide for each test. Use the question for the test as the title. Show the results.]</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1352</TotalTime>
  <Words>488</Words>
  <Application>Microsoft Office PowerPoint</Application>
  <PresentationFormat>Widescreen</PresentationFormat>
  <Paragraphs>71</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Mary Vaughns</cp:lastModifiedBy>
  <cp:revision>7</cp:revision>
  <dcterms:created xsi:type="dcterms:W3CDTF">2020-08-19T17:59:24Z</dcterms:created>
  <dcterms:modified xsi:type="dcterms:W3CDTF">2025-06-24T19:59:05Z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