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8"/>
  </p:notesMasterIdLst>
  <p:sldIdLst>
    <p:sldId id="256" r:id="rId3"/>
    <p:sldId id="275" r:id="rId4"/>
    <p:sldId id="261" r:id="rId5"/>
    <p:sldId id="266" r:id="rId6"/>
    <p:sldId id="267" r:id="rId7"/>
    <p:sldId id="270" r:id="rId8"/>
    <p:sldId id="271" r:id="rId9"/>
    <p:sldId id="272" r:id="rId10"/>
    <p:sldId id="273" r:id="rId11"/>
    <p:sldId id="269" r:id="rId12"/>
    <p:sldId id="263" r:id="rId13"/>
    <p:sldId id="264" r:id="rId14"/>
    <p:sldId id="265" r:id="rId15"/>
    <p:sldId id="268" r:id="rId16"/>
    <p:sldId id="274" r:id="rId17"/>
  </p:sldIdLst>
  <p:sldSz cx="9144000" cy="6858000" type="letter"/>
  <p:notesSz cx="9313863"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2" autoAdjust="0"/>
    <p:restoredTop sz="94660"/>
  </p:normalViewPr>
  <p:slideViewPr>
    <p:cSldViewPr>
      <p:cViewPr varScale="1">
        <p:scale>
          <a:sx n="123" d="100"/>
          <a:sy n="123" d="100"/>
        </p:scale>
        <p:origin x="9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6007"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76239" y="0"/>
            <a:ext cx="4036007" cy="344488"/>
          </a:xfrm>
          <a:prstGeom prst="rect">
            <a:avLst/>
          </a:prstGeom>
        </p:spPr>
        <p:txBody>
          <a:bodyPr vert="horz" lIns="91440" tIns="45720" rIns="91440" bIns="45720" rtlCol="0"/>
          <a:lstStyle>
            <a:lvl1pPr algn="r">
              <a:defRPr sz="1200"/>
            </a:lvl1pPr>
          </a:lstStyle>
          <a:p>
            <a:fld id="{81DAF5F5-1819-4F69-8C33-6FE8B9E7E03E}" type="datetimeFigureOut">
              <a:rPr lang="en-US" smtClean="0"/>
              <a:t>1/24/2023</a:t>
            </a:fld>
            <a:endParaRPr lang="en-US"/>
          </a:p>
        </p:txBody>
      </p:sp>
      <p:sp>
        <p:nvSpPr>
          <p:cNvPr id="4" name="Slide Image Placeholder 3"/>
          <p:cNvSpPr>
            <a:spLocks noGrp="1" noRot="1" noChangeAspect="1"/>
          </p:cNvSpPr>
          <p:nvPr>
            <p:ph type="sldImg" idx="2"/>
          </p:nvPr>
        </p:nvSpPr>
        <p:spPr>
          <a:xfrm>
            <a:off x="3113088" y="857250"/>
            <a:ext cx="3087687"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1387" y="3300414"/>
            <a:ext cx="745109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4"/>
            <a:ext cx="4036007"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76239" y="6513514"/>
            <a:ext cx="4036007" cy="344487"/>
          </a:xfrm>
          <a:prstGeom prst="rect">
            <a:avLst/>
          </a:prstGeom>
        </p:spPr>
        <p:txBody>
          <a:bodyPr vert="horz" lIns="91440" tIns="45720" rIns="91440" bIns="45720" rtlCol="0" anchor="b"/>
          <a:lstStyle>
            <a:lvl1pPr algn="r">
              <a:defRPr sz="1200"/>
            </a:lvl1pPr>
          </a:lstStyle>
          <a:p>
            <a:fld id="{1EDC3B78-833B-44B1-9098-95094039CD79}" type="slidenum">
              <a:rPr lang="en-US" smtClean="0"/>
              <a:t>‹#›</a:t>
            </a:fld>
            <a:endParaRPr lang="en-US"/>
          </a:p>
        </p:txBody>
      </p:sp>
    </p:spTree>
    <p:extLst>
      <p:ext uri="{BB962C8B-B14F-4D97-AF65-F5344CB8AC3E}">
        <p14:creationId xmlns:p14="http://schemas.microsoft.com/office/powerpoint/2010/main" val="179638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9300" indent="-285750">
              <a:spcBef>
                <a:spcPct val="30000"/>
              </a:spcBef>
              <a:defRPr sz="1200">
                <a:solidFill>
                  <a:schemeClr val="tx1"/>
                </a:solidFill>
                <a:latin typeface="Arial" panose="020B0604020202020204" pitchFamily="34" charset="0"/>
              </a:defRPr>
            </a:lvl2pPr>
            <a:lvl3pPr marL="1152525" indent="-228600">
              <a:spcBef>
                <a:spcPct val="30000"/>
              </a:spcBef>
              <a:defRPr sz="1200">
                <a:solidFill>
                  <a:schemeClr val="tx1"/>
                </a:solidFill>
                <a:latin typeface="Arial" panose="020B0604020202020204" pitchFamily="34" charset="0"/>
              </a:defRPr>
            </a:lvl3pPr>
            <a:lvl4pPr marL="1616075" indent="-228600">
              <a:spcBef>
                <a:spcPct val="30000"/>
              </a:spcBef>
              <a:defRPr sz="1200">
                <a:solidFill>
                  <a:schemeClr val="tx1"/>
                </a:solidFill>
                <a:latin typeface="Arial" panose="020B0604020202020204" pitchFamily="34" charset="0"/>
              </a:defRPr>
            </a:lvl4pPr>
            <a:lvl5pPr marL="2078038" indent="-228600">
              <a:spcBef>
                <a:spcPct val="30000"/>
              </a:spcBef>
              <a:defRPr sz="1200">
                <a:solidFill>
                  <a:schemeClr val="tx1"/>
                </a:solidFill>
                <a:latin typeface="Arial" panose="020B0604020202020204" pitchFamily="34" charset="0"/>
              </a:defRPr>
            </a:lvl5pPr>
            <a:lvl6pPr marL="2535238" indent="-228600" eaLnBrk="0" fontAlgn="base" hangingPunct="0">
              <a:spcBef>
                <a:spcPct val="30000"/>
              </a:spcBef>
              <a:spcAft>
                <a:spcPct val="0"/>
              </a:spcAft>
              <a:defRPr sz="1200">
                <a:solidFill>
                  <a:schemeClr val="tx1"/>
                </a:solidFill>
                <a:latin typeface="Arial" panose="020B0604020202020204" pitchFamily="34" charset="0"/>
              </a:defRPr>
            </a:lvl6pPr>
            <a:lvl7pPr marL="2992438" indent="-228600" eaLnBrk="0" fontAlgn="base" hangingPunct="0">
              <a:spcBef>
                <a:spcPct val="30000"/>
              </a:spcBef>
              <a:spcAft>
                <a:spcPct val="0"/>
              </a:spcAft>
              <a:defRPr sz="1200">
                <a:solidFill>
                  <a:schemeClr val="tx1"/>
                </a:solidFill>
                <a:latin typeface="Arial" panose="020B0604020202020204" pitchFamily="34" charset="0"/>
              </a:defRPr>
            </a:lvl7pPr>
            <a:lvl8pPr marL="3449638" indent="-228600" eaLnBrk="0" fontAlgn="base" hangingPunct="0">
              <a:spcBef>
                <a:spcPct val="30000"/>
              </a:spcBef>
              <a:spcAft>
                <a:spcPct val="0"/>
              </a:spcAft>
              <a:defRPr sz="1200">
                <a:solidFill>
                  <a:schemeClr val="tx1"/>
                </a:solidFill>
                <a:latin typeface="Arial" panose="020B0604020202020204" pitchFamily="34" charset="0"/>
              </a:defRPr>
            </a:lvl8pPr>
            <a:lvl9pPr marL="3906838"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C77FD92-2629-41F0-871A-74F31569F2D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Pertaining to this slide there will be a long, detailed discussion of op amp operation, applications,</a:t>
            </a:r>
            <a:r>
              <a:rPr lang="en-US" altLang="en-US" baseline="0" dirty="0">
                <a:latin typeface="Arial" panose="020B0604020202020204" pitchFamily="34" charset="0"/>
              </a:rPr>
              <a:t> requirements, etc.  Later in this topic a 741 data sheet could be shown.</a:t>
            </a:r>
            <a:endParaRPr lang="en-US" altLang="en-US" dirty="0">
              <a:latin typeface="Arial" panose="020B0604020202020204" pitchFamily="34" charset="0"/>
            </a:endParaRPr>
          </a:p>
        </p:txBody>
      </p:sp>
    </p:spTree>
    <p:extLst>
      <p:ext uri="{BB962C8B-B14F-4D97-AF65-F5344CB8AC3E}">
        <p14:creationId xmlns:p14="http://schemas.microsoft.com/office/powerpoint/2010/main" val="3556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DC3B78-833B-44B1-9098-95094039CD79}" type="slidenum">
              <a:rPr lang="en-US" smtClean="0"/>
              <a:t>7</a:t>
            </a:fld>
            <a:endParaRPr lang="en-US"/>
          </a:p>
        </p:txBody>
      </p:sp>
    </p:spTree>
    <p:extLst>
      <p:ext uri="{BB962C8B-B14F-4D97-AF65-F5344CB8AC3E}">
        <p14:creationId xmlns:p14="http://schemas.microsoft.com/office/powerpoint/2010/main" val="400376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compromises. For example, GPB versus power consumption </a:t>
            </a:r>
            <a:r>
              <a:rPr lang="en-US" dirty="0" err="1"/>
              <a:t>nand</a:t>
            </a:r>
            <a:r>
              <a:rPr lang="en-US" dirty="0"/>
              <a:t>, of course, because.</a:t>
            </a:r>
          </a:p>
        </p:txBody>
      </p:sp>
      <p:sp>
        <p:nvSpPr>
          <p:cNvPr id="4" name="Slide Number Placeholder 3"/>
          <p:cNvSpPr>
            <a:spLocks noGrp="1"/>
          </p:cNvSpPr>
          <p:nvPr>
            <p:ph type="sldNum" sz="quarter" idx="10"/>
          </p:nvPr>
        </p:nvSpPr>
        <p:spPr/>
        <p:txBody>
          <a:bodyPr/>
          <a:lstStyle/>
          <a:p>
            <a:fld id="{1EDC3B78-833B-44B1-9098-95094039CD79}" type="slidenum">
              <a:rPr lang="en-US" smtClean="0"/>
              <a:t>8</a:t>
            </a:fld>
            <a:endParaRPr lang="en-US"/>
          </a:p>
        </p:txBody>
      </p:sp>
    </p:spTree>
    <p:extLst>
      <p:ext uri="{BB962C8B-B14F-4D97-AF65-F5344CB8AC3E}">
        <p14:creationId xmlns:p14="http://schemas.microsoft.com/office/powerpoint/2010/main" val="428016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compromises. For example, GPB versus power </a:t>
            </a:r>
            <a:r>
              <a:rPr lang="en-US" dirty="0" err="1"/>
              <a:t>consumptionand</a:t>
            </a:r>
            <a:r>
              <a:rPr lang="en-US" dirty="0"/>
              <a:t>, of course, because.</a:t>
            </a:r>
          </a:p>
        </p:txBody>
      </p:sp>
      <p:sp>
        <p:nvSpPr>
          <p:cNvPr id="4" name="Slide Number Placeholder 3"/>
          <p:cNvSpPr>
            <a:spLocks noGrp="1"/>
          </p:cNvSpPr>
          <p:nvPr>
            <p:ph type="sldNum" sz="quarter" idx="10"/>
          </p:nvPr>
        </p:nvSpPr>
        <p:spPr/>
        <p:txBody>
          <a:bodyPr/>
          <a:lstStyle/>
          <a:p>
            <a:fld id="{1EDC3B78-833B-44B1-9098-95094039CD79}" type="slidenum">
              <a:rPr lang="en-US" smtClean="0"/>
              <a:t>9</a:t>
            </a:fld>
            <a:endParaRPr lang="en-US"/>
          </a:p>
        </p:txBody>
      </p:sp>
    </p:spTree>
    <p:extLst>
      <p:ext uri="{BB962C8B-B14F-4D97-AF65-F5344CB8AC3E}">
        <p14:creationId xmlns:p14="http://schemas.microsoft.com/office/powerpoint/2010/main" val="2622174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9300" indent="-285750">
              <a:defRPr>
                <a:solidFill>
                  <a:schemeClr val="tx1"/>
                </a:solidFill>
                <a:latin typeface="Arial" panose="020B0604020202020204" pitchFamily="34" charset="0"/>
              </a:defRPr>
            </a:lvl2pPr>
            <a:lvl3pPr marL="1152525" indent="-228600">
              <a:defRPr>
                <a:solidFill>
                  <a:schemeClr val="tx1"/>
                </a:solidFill>
                <a:latin typeface="Arial" panose="020B0604020202020204" pitchFamily="34" charset="0"/>
              </a:defRPr>
            </a:lvl3pPr>
            <a:lvl4pPr marL="1616075" indent="-228600">
              <a:defRPr>
                <a:solidFill>
                  <a:schemeClr val="tx1"/>
                </a:solidFill>
                <a:latin typeface="Arial" panose="020B0604020202020204" pitchFamily="34" charset="0"/>
              </a:defRPr>
            </a:lvl4pPr>
            <a:lvl5pPr marL="2078038" indent="-228600">
              <a:defRPr>
                <a:solidFill>
                  <a:schemeClr val="tx1"/>
                </a:solidFill>
                <a:latin typeface="Arial" panose="020B0604020202020204" pitchFamily="34" charset="0"/>
              </a:defRPr>
            </a:lvl5pPr>
            <a:lvl6pPr marL="2535238" indent="-228600" eaLnBrk="0" fontAlgn="base" hangingPunct="0">
              <a:spcBef>
                <a:spcPct val="0"/>
              </a:spcBef>
              <a:spcAft>
                <a:spcPct val="0"/>
              </a:spcAft>
              <a:defRPr>
                <a:solidFill>
                  <a:schemeClr val="tx1"/>
                </a:solidFill>
                <a:latin typeface="Arial" panose="020B0604020202020204" pitchFamily="34" charset="0"/>
              </a:defRPr>
            </a:lvl6pPr>
            <a:lvl7pPr marL="2992438" indent="-228600" eaLnBrk="0" fontAlgn="base" hangingPunct="0">
              <a:spcBef>
                <a:spcPct val="0"/>
              </a:spcBef>
              <a:spcAft>
                <a:spcPct val="0"/>
              </a:spcAft>
              <a:defRPr>
                <a:solidFill>
                  <a:schemeClr val="tx1"/>
                </a:solidFill>
                <a:latin typeface="Arial" panose="020B0604020202020204" pitchFamily="34" charset="0"/>
              </a:defRPr>
            </a:lvl7pPr>
            <a:lvl8pPr marL="3449638" indent="-228600" eaLnBrk="0" fontAlgn="base" hangingPunct="0">
              <a:spcBef>
                <a:spcPct val="0"/>
              </a:spcBef>
              <a:spcAft>
                <a:spcPct val="0"/>
              </a:spcAft>
              <a:defRPr>
                <a:solidFill>
                  <a:schemeClr val="tx1"/>
                </a:solidFill>
                <a:latin typeface="Arial" panose="020B0604020202020204" pitchFamily="34" charset="0"/>
              </a:defRPr>
            </a:lvl8pPr>
            <a:lvl9pPr marL="3906838" indent="-228600" eaLnBrk="0" fontAlgn="base" hangingPunct="0">
              <a:spcBef>
                <a:spcPct val="0"/>
              </a:spcBef>
              <a:spcAft>
                <a:spcPct val="0"/>
              </a:spcAft>
              <a:defRPr>
                <a:solidFill>
                  <a:schemeClr val="tx1"/>
                </a:solidFill>
                <a:latin typeface="Arial" panose="020B0604020202020204" pitchFamily="34" charset="0"/>
              </a:defRPr>
            </a:lvl9pPr>
          </a:lstStyle>
          <a:p>
            <a:fld id="{D2D5287E-2C0A-41A8-8092-65E63B5DD53A}" type="slidenum">
              <a:rPr lang="en-US" altLang="en-US" smtClean="0"/>
              <a:pPr/>
              <a:t>11</a:t>
            </a:fld>
            <a:endParaRPr lang="en-US" altLang="en-US"/>
          </a:p>
        </p:txBody>
      </p:sp>
    </p:spTree>
    <p:extLst>
      <p:ext uri="{BB962C8B-B14F-4D97-AF65-F5344CB8AC3E}">
        <p14:creationId xmlns:p14="http://schemas.microsoft.com/office/powerpoint/2010/main" val="25594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9300" indent="-285750">
              <a:defRPr>
                <a:solidFill>
                  <a:schemeClr val="tx1"/>
                </a:solidFill>
                <a:latin typeface="Arial" panose="020B0604020202020204" pitchFamily="34" charset="0"/>
              </a:defRPr>
            </a:lvl2pPr>
            <a:lvl3pPr marL="1152525" indent="-228600">
              <a:defRPr>
                <a:solidFill>
                  <a:schemeClr val="tx1"/>
                </a:solidFill>
                <a:latin typeface="Arial" panose="020B0604020202020204" pitchFamily="34" charset="0"/>
              </a:defRPr>
            </a:lvl3pPr>
            <a:lvl4pPr marL="1616075" indent="-228600">
              <a:defRPr>
                <a:solidFill>
                  <a:schemeClr val="tx1"/>
                </a:solidFill>
                <a:latin typeface="Arial" panose="020B0604020202020204" pitchFamily="34" charset="0"/>
              </a:defRPr>
            </a:lvl4pPr>
            <a:lvl5pPr marL="2078038" indent="-228600">
              <a:defRPr>
                <a:solidFill>
                  <a:schemeClr val="tx1"/>
                </a:solidFill>
                <a:latin typeface="Arial" panose="020B0604020202020204" pitchFamily="34" charset="0"/>
              </a:defRPr>
            </a:lvl5pPr>
            <a:lvl6pPr marL="2535238" indent="-228600" eaLnBrk="0" fontAlgn="base" hangingPunct="0">
              <a:spcBef>
                <a:spcPct val="0"/>
              </a:spcBef>
              <a:spcAft>
                <a:spcPct val="0"/>
              </a:spcAft>
              <a:defRPr>
                <a:solidFill>
                  <a:schemeClr val="tx1"/>
                </a:solidFill>
                <a:latin typeface="Arial" panose="020B0604020202020204" pitchFamily="34" charset="0"/>
              </a:defRPr>
            </a:lvl6pPr>
            <a:lvl7pPr marL="2992438" indent="-228600" eaLnBrk="0" fontAlgn="base" hangingPunct="0">
              <a:spcBef>
                <a:spcPct val="0"/>
              </a:spcBef>
              <a:spcAft>
                <a:spcPct val="0"/>
              </a:spcAft>
              <a:defRPr>
                <a:solidFill>
                  <a:schemeClr val="tx1"/>
                </a:solidFill>
                <a:latin typeface="Arial" panose="020B0604020202020204" pitchFamily="34" charset="0"/>
              </a:defRPr>
            </a:lvl7pPr>
            <a:lvl8pPr marL="3449638" indent="-228600" eaLnBrk="0" fontAlgn="base" hangingPunct="0">
              <a:spcBef>
                <a:spcPct val="0"/>
              </a:spcBef>
              <a:spcAft>
                <a:spcPct val="0"/>
              </a:spcAft>
              <a:defRPr>
                <a:solidFill>
                  <a:schemeClr val="tx1"/>
                </a:solidFill>
                <a:latin typeface="Arial" panose="020B0604020202020204" pitchFamily="34" charset="0"/>
              </a:defRPr>
            </a:lvl8pPr>
            <a:lvl9pPr marL="3906838" indent="-228600" eaLnBrk="0" fontAlgn="base" hangingPunct="0">
              <a:spcBef>
                <a:spcPct val="0"/>
              </a:spcBef>
              <a:spcAft>
                <a:spcPct val="0"/>
              </a:spcAft>
              <a:defRPr>
                <a:solidFill>
                  <a:schemeClr val="tx1"/>
                </a:solidFill>
                <a:latin typeface="Arial" panose="020B0604020202020204" pitchFamily="34" charset="0"/>
              </a:defRPr>
            </a:lvl9pPr>
          </a:lstStyle>
          <a:p>
            <a:fld id="{72930E5A-F0EC-4F30-832D-696EA54EF942}" type="slidenum">
              <a:rPr lang="en-US" altLang="en-US" smtClean="0"/>
              <a:pPr/>
              <a:t>12</a:t>
            </a:fld>
            <a:endParaRPr lang="en-US" altLang="en-US"/>
          </a:p>
        </p:txBody>
      </p:sp>
    </p:spTree>
    <p:extLst>
      <p:ext uri="{BB962C8B-B14F-4D97-AF65-F5344CB8AC3E}">
        <p14:creationId xmlns:p14="http://schemas.microsoft.com/office/powerpoint/2010/main" val="625965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9300" indent="-285750">
              <a:defRPr>
                <a:solidFill>
                  <a:schemeClr val="tx1"/>
                </a:solidFill>
                <a:latin typeface="Arial" panose="020B0604020202020204" pitchFamily="34" charset="0"/>
              </a:defRPr>
            </a:lvl2pPr>
            <a:lvl3pPr marL="1152525" indent="-228600">
              <a:defRPr>
                <a:solidFill>
                  <a:schemeClr val="tx1"/>
                </a:solidFill>
                <a:latin typeface="Arial" panose="020B0604020202020204" pitchFamily="34" charset="0"/>
              </a:defRPr>
            </a:lvl3pPr>
            <a:lvl4pPr marL="1616075" indent="-228600">
              <a:defRPr>
                <a:solidFill>
                  <a:schemeClr val="tx1"/>
                </a:solidFill>
                <a:latin typeface="Arial" panose="020B0604020202020204" pitchFamily="34" charset="0"/>
              </a:defRPr>
            </a:lvl4pPr>
            <a:lvl5pPr marL="2078038" indent="-228600">
              <a:defRPr>
                <a:solidFill>
                  <a:schemeClr val="tx1"/>
                </a:solidFill>
                <a:latin typeface="Arial" panose="020B0604020202020204" pitchFamily="34" charset="0"/>
              </a:defRPr>
            </a:lvl5pPr>
            <a:lvl6pPr marL="2535238" indent="-228600" eaLnBrk="0" fontAlgn="base" hangingPunct="0">
              <a:spcBef>
                <a:spcPct val="0"/>
              </a:spcBef>
              <a:spcAft>
                <a:spcPct val="0"/>
              </a:spcAft>
              <a:defRPr>
                <a:solidFill>
                  <a:schemeClr val="tx1"/>
                </a:solidFill>
                <a:latin typeface="Arial" panose="020B0604020202020204" pitchFamily="34" charset="0"/>
              </a:defRPr>
            </a:lvl6pPr>
            <a:lvl7pPr marL="2992438" indent="-228600" eaLnBrk="0" fontAlgn="base" hangingPunct="0">
              <a:spcBef>
                <a:spcPct val="0"/>
              </a:spcBef>
              <a:spcAft>
                <a:spcPct val="0"/>
              </a:spcAft>
              <a:defRPr>
                <a:solidFill>
                  <a:schemeClr val="tx1"/>
                </a:solidFill>
                <a:latin typeface="Arial" panose="020B0604020202020204" pitchFamily="34" charset="0"/>
              </a:defRPr>
            </a:lvl7pPr>
            <a:lvl8pPr marL="3449638" indent="-228600" eaLnBrk="0" fontAlgn="base" hangingPunct="0">
              <a:spcBef>
                <a:spcPct val="0"/>
              </a:spcBef>
              <a:spcAft>
                <a:spcPct val="0"/>
              </a:spcAft>
              <a:defRPr>
                <a:solidFill>
                  <a:schemeClr val="tx1"/>
                </a:solidFill>
                <a:latin typeface="Arial" panose="020B0604020202020204" pitchFamily="34" charset="0"/>
              </a:defRPr>
            </a:lvl8pPr>
            <a:lvl9pPr marL="3906838" indent="-228600" eaLnBrk="0" fontAlgn="base" hangingPunct="0">
              <a:spcBef>
                <a:spcPct val="0"/>
              </a:spcBef>
              <a:spcAft>
                <a:spcPct val="0"/>
              </a:spcAft>
              <a:defRPr>
                <a:solidFill>
                  <a:schemeClr val="tx1"/>
                </a:solidFill>
                <a:latin typeface="Arial" panose="020B0604020202020204" pitchFamily="34" charset="0"/>
              </a:defRPr>
            </a:lvl9pPr>
          </a:lstStyle>
          <a:p>
            <a:fld id="{834D98E7-7DC2-43F1-9AA0-8B907D00FC18}" type="slidenum">
              <a:rPr lang="en-US" altLang="en-US" smtClean="0"/>
              <a:pPr/>
              <a:t>13</a:t>
            </a:fld>
            <a:endParaRPr lang="en-US" altLang="en-US"/>
          </a:p>
        </p:txBody>
      </p:sp>
    </p:spTree>
    <p:extLst>
      <p:ext uri="{BB962C8B-B14F-4D97-AF65-F5344CB8AC3E}">
        <p14:creationId xmlns:p14="http://schemas.microsoft.com/office/powerpoint/2010/main" val="280010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201EC-2F81-49AE-BCB3-9A22434A0B08}"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05975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54484-475A-413D-8F4A-FAF9DB1AA873}"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130875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76822-7F61-4605-9874-F8F81F9F41A7}"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102711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028"/>
            <a:ext cx="7772400" cy="1470422"/>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218936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5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2663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784" y="4406504"/>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1784" y="2906316"/>
            <a:ext cx="7772400" cy="1500188"/>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841321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13200" cy="4525566"/>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600200"/>
            <a:ext cx="4013200" cy="4525566"/>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6216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4716"/>
            <a:ext cx="4040717" cy="640556"/>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5272"/>
            <a:ext cx="4040717" cy="3950494"/>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6085" y="1534716"/>
            <a:ext cx="4040716" cy="640556"/>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6085" y="2175272"/>
            <a:ext cx="4040716" cy="3950494"/>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851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87357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1101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654"/>
            <a:ext cx="3007784"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1" y="272653"/>
            <a:ext cx="5111749"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4703"/>
            <a:ext cx="3007784"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70955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2F6EC-1A3C-47D2-89E1-CDBE6B94B97B}"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800664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17"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817" y="613172"/>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817" y="5367337"/>
            <a:ext cx="5486400" cy="8048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4190674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56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10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035"/>
            <a:ext cx="2057400" cy="585073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035"/>
            <a:ext cx="5969000" cy="5850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688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0595-6886-49EB-BD50-D87BAB8E94FF}"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24634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A0E02F-F5FA-4602-9695-94D5EE3B855E}"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135611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15431-A05F-4AE8-B2DE-9AA2D1008830}" type="datetime1">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695678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1082AE-2CE5-4885-8FEC-71188F11B96C}" type="datetime1">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4791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FFA68-BB91-4E59-ADA3-FEC6A846E6A3}" type="datetime1">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356122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5241D6-B821-4242-AE92-5FDC70E00AAB}"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428428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2CB6F2-5C3E-4B2E-AE8F-A2EB4E883B7D}"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29B38-BD06-42F5-9B8A-178783D988FD}" type="slidenum">
              <a:rPr lang="en-US" smtClean="0"/>
              <a:t>‹#›</a:t>
            </a:fld>
            <a:endParaRPr lang="en-US"/>
          </a:p>
        </p:txBody>
      </p:sp>
    </p:spTree>
    <p:extLst>
      <p:ext uri="{BB962C8B-B14F-4D97-AF65-F5344CB8AC3E}">
        <p14:creationId xmlns:p14="http://schemas.microsoft.com/office/powerpoint/2010/main" val="57899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39062-12F5-46F0-B5EB-8245D7724C4E}" type="datetime1">
              <a:rPr lang="en-US" smtClean="0"/>
              <a:t>1/24/2023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29B38-BD06-42F5-9B8A-178783D988FD}" type="slidenum">
              <a:rPr lang="en-US" smtClean="0"/>
              <a:t>‹#›</a:t>
            </a:fld>
            <a:endParaRPr lang="en-US"/>
          </a:p>
        </p:txBody>
      </p:sp>
    </p:spTree>
    <p:extLst>
      <p:ext uri="{BB962C8B-B14F-4D97-AF65-F5344CB8AC3E}">
        <p14:creationId xmlns:p14="http://schemas.microsoft.com/office/powerpoint/2010/main" val="18357101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3442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900" algn="ctr" rtl="0" fontAlgn="base">
        <a:spcBef>
          <a:spcPct val="0"/>
        </a:spcBef>
        <a:spcAft>
          <a:spcPct val="0"/>
        </a:spcAft>
        <a:defRPr sz="3300">
          <a:solidFill>
            <a:schemeClr val="tx2"/>
          </a:solidFill>
          <a:latin typeface="Arial" charset="0"/>
        </a:defRPr>
      </a:lvl6pPr>
      <a:lvl7pPr marL="685800" algn="ctr" rtl="0" fontAlgn="base">
        <a:spcBef>
          <a:spcPct val="0"/>
        </a:spcBef>
        <a:spcAft>
          <a:spcPct val="0"/>
        </a:spcAft>
        <a:defRPr sz="3300">
          <a:solidFill>
            <a:schemeClr val="tx2"/>
          </a:solidFill>
          <a:latin typeface="Arial" charset="0"/>
        </a:defRPr>
      </a:lvl7pPr>
      <a:lvl8pPr marL="1028700" algn="ctr" rtl="0" fontAlgn="base">
        <a:spcBef>
          <a:spcPct val="0"/>
        </a:spcBef>
        <a:spcAft>
          <a:spcPct val="0"/>
        </a:spcAft>
        <a:defRPr sz="3300">
          <a:solidFill>
            <a:schemeClr val="tx2"/>
          </a:solidFill>
          <a:latin typeface="Arial" charset="0"/>
        </a:defRPr>
      </a:lvl8pPr>
      <a:lvl9pPr marL="1371600" algn="ctr" rtl="0" fontAlgn="base">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noFill/>
          <a:ln w="1079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4"/>
          <p:cNvSpPr txBox="1">
            <a:spLocks noChangeArrowheads="1"/>
          </p:cNvSpPr>
          <p:nvPr/>
        </p:nvSpPr>
        <p:spPr bwMode="auto">
          <a:xfrm>
            <a:off x="150277" y="263588"/>
            <a:ext cx="8993723" cy="369332"/>
          </a:xfrm>
          <a:prstGeom prst="rect">
            <a:avLst/>
          </a:prstGeom>
          <a:noFill/>
          <a:ln w="28575" algn="ctr">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mn-ea"/>
                <a:cs typeface="+mn-cs"/>
              </a:rPr>
              <a:t>ECSE 371						                         V23.0</a:t>
            </a:r>
          </a:p>
        </p:txBody>
      </p:sp>
      <p:sp>
        <p:nvSpPr>
          <p:cNvPr id="5" name="Text Box 6"/>
          <p:cNvSpPr txBox="1">
            <a:spLocks noChangeArrowheads="1"/>
          </p:cNvSpPr>
          <p:nvPr/>
        </p:nvSpPr>
        <p:spPr bwMode="auto">
          <a:xfrm>
            <a:off x="403313" y="632920"/>
            <a:ext cx="8487649" cy="830997"/>
          </a:xfrm>
          <a:prstGeom prst="rect">
            <a:avLst/>
          </a:prstGeom>
          <a:noFill/>
          <a:ln w="9525">
            <a:noFill/>
            <a:miter lim="800000"/>
            <a:headEnd/>
            <a:tailEnd/>
          </a:ln>
        </p:spPr>
        <p:txBody>
          <a:bodyPr wrap="square">
            <a:spAutoFit/>
          </a:bodyPr>
          <a:lstStyle/>
          <a:p>
            <a:pPr lvl="0" fontAlgn="base">
              <a:spcBef>
                <a:spcPct val="50000"/>
              </a:spcBef>
              <a:spcAft>
                <a:spcPct val="0"/>
              </a:spcAft>
            </a:pPr>
            <a:r>
              <a:rPr lang="en-US" sz="4800" b="1" dirty="0">
                <a:solidFill>
                  <a:srgbClr val="000000"/>
                </a:solidFill>
                <a:latin typeface="Arial" charset="0"/>
              </a:rPr>
              <a:t>    Operational Amplifiers</a:t>
            </a:r>
            <a:endParaRPr kumimoji="0" lang="en-US" sz="48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 name="Text Box 5"/>
          <p:cNvSpPr txBox="1">
            <a:spLocks noChangeArrowheads="1"/>
          </p:cNvSpPr>
          <p:nvPr/>
        </p:nvSpPr>
        <p:spPr bwMode="auto">
          <a:xfrm>
            <a:off x="370681" y="6381750"/>
            <a:ext cx="8161338" cy="307777"/>
          </a:xfrm>
          <a:prstGeom prst="rect">
            <a:avLst/>
          </a:prstGeom>
          <a:noFill/>
          <a:ln w="28575" algn="ctr">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mn-ea"/>
                <a:cs typeface="+mn-cs"/>
              </a:rPr>
              <a:t>L. Sears 	 	     	          </a:t>
            </a:r>
            <a:r>
              <a:rPr kumimoji="0" lang="en-US" sz="1000" b="0" i="0" u="none" strike="noStrike" kern="1200" cap="none" spc="0" normalizeH="0" baseline="0" noProof="0" dirty="0">
                <a:ln>
                  <a:noFill/>
                </a:ln>
                <a:solidFill>
                  <a:srgbClr val="000000"/>
                </a:solidFill>
                <a:effectLst/>
                <a:uLnTx/>
                <a:uFillTx/>
                <a:latin typeface="Arial" charset="0"/>
                <a:ea typeface="+mn-ea"/>
                <a:cs typeface="+mn-cs"/>
              </a:rPr>
              <a:t>                 </a:t>
            </a:r>
            <a:r>
              <a:rPr kumimoji="0" lang="en-US" sz="1400" b="0" i="0" u="none" strike="noStrike" kern="1200" cap="none" spc="0" normalizeH="0" baseline="0" noProof="0" dirty="0">
                <a:ln>
                  <a:noFill/>
                </a:ln>
                <a:solidFill>
                  <a:srgbClr val="000000"/>
                </a:solidFill>
                <a:effectLst/>
                <a:uLnTx/>
                <a:uFillTx/>
                <a:latin typeface="Arial" charset="0"/>
                <a:ea typeface="+mn-ea"/>
                <a:cs typeface="+mn-cs"/>
              </a:rPr>
              <a:t>		</a:t>
            </a:r>
          </a:p>
        </p:txBody>
      </p:sp>
      <p:pic>
        <p:nvPicPr>
          <p:cNvPr id="8" name="Picture 7"/>
          <p:cNvPicPr>
            <a:picLocks noChangeAspect="1"/>
          </p:cNvPicPr>
          <p:nvPr/>
        </p:nvPicPr>
        <p:blipFill>
          <a:blip r:embed="rId2"/>
          <a:stretch>
            <a:fillRect/>
          </a:stretch>
        </p:blipFill>
        <p:spPr>
          <a:xfrm>
            <a:off x="2885517" y="2220135"/>
            <a:ext cx="3372965" cy="3405397"/>
          </a:xfrm>
          <a:prstGeom prst="rect">
            <a:avLst/>
          </a:prstGeom>
        </p:spPr>
      </p:pic>
      <p:sp>
        <p:nvSpPr>
          <p:cNvPr id="10" name="Slide Number Placeholder 9"/>
          <p:cNvSpPr>
            <a:spLocks noGrp="1"/>
          </p:cNvSpPr>
          <p:nvPr>
            <p:ph type="sldNum" sz="quarter" idx="12"/>
          </p:nvPr>
        </p:nvSpPr>
        <p:spPr>
          <a:xfrm>
            <a:off x="8532018" y="6408638"/>
            <a:ext cx="577147" cy="365125"/>
          </a:xfrm>
        </p:spPr>
        <p:txBody>
          <a:bodyPr/>
          <a:lstStyle/>
          <a:p>
            <a:r>
              <a:rPr lang="en-US" b="1" dirty="0"/>
              <a:t>1/15</a:t>
            </a:r>
          </a:p>
        </p:txBody>
      </p:sp>
    </p:spTree>
    <p:extLst>
      <p:ext uri="{BB962C8B-B14F-4D97-AF65-F5344CB8AC3E}">
        <p14:creationId xmlns:p14="http://schemas.microsoft.com/office/powerpoint/2010/main" val="4154825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265" y="-55166"/>
            <a:ext cx="9254530" cy="6968332"/>
          </a:xfrm>
          <a:prstGeom prst="rect">
            <a:avLst/>
          </a:prstGeom>
        </p:spPr>
      </p:pic>
      <p:pic>
        <p:nvPicPr>
          <p:cNvPr id="1638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5288"/>
            <a:ext cx="3011091" cy="419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4760119"/>
            <a:ext cx="27146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88681" y="364331"/>
            <a:ext cx="2702719"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67250" y="2665810"/>
            <a:ext cx="26479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60106" y="3804047"/>
            <a:ext cx="2731293"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533901"/>
            <a:ext cx="2821782" cy="222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Box 8"/>
          <p:cNvSpPr txBox="1">
            <a:spLocks noChangeArrowheads="1"/>
          </p:cNvSpPr>
          <p:nvPr/>
        </p:nvSpPr>
        <p:spPr bwMode="auto">
          <a:xfrm>
            <a:off x="2953941" y="9525"/>
            <a:ext cx="31623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50" b="1" u="sng"/>
              <a:t>OP AMP APPLICATION EXAMPLES</a:t>
            </a:r>
          </a:p>
        </p:txBody>
      </p:sp>
      <p:sp>
        <p:nvSpPr>
          <p:cNvPr id="4" name="Slide Number Placeholder 3"/>
          <p:cNvSpPr>
            <a:spLocks noGrp="1"/>
          </p:cNvSpPr>
          <p:nvPr>
            <p:ph type="sldNum" sz="quarter" idx="12"/>
          </p:nvPr>
        </p:nvSpPr>
        <p:spPr>
          <a:xfrm>
            <a:off x="6858000" y="6366074"/>
            <a:ext cx="2057400" cy="365125"/>
          </a:xfrm>
        </p:spPr>
        <p:txBody>
          <a:bodyPr/>
          <a:lstStyle/>
          <a:p>
            <a:fld id="{DFA29B38-BD06-42F5-9B8A-178783D988FD}" type="slidenum">
              <a:rPr lang="en-US" smtClean="0"/>
              <a:t>10</a:t>
            </a:fld>
            <a:endParaRPr lang="en-US" dirty="0"/>
          </a:p>
        </p:txBody>
      </p:sp>
      <p:grpSp>
        <p:nvGrpSpPr>
          <p:cNvPr id="5" name="Group 4"/>
          <p:cNvGrpSpPr/>
          <p:nvPr/>
        </p:nvGrpSpPr>
        <p:grpSpPr>
          <a:xfrm>
            <a:off x="4524375" y="5793581"/>
            <a:ext cx="2619375" cy="962025"/>
            <a:chOff x="4524375" y="5793581"/>
            <a:chExt cx="2619375" cy="962025"/>
          </a:xfrm>
        </p:grpSpPr>
        <p:pic>
          <p:nvPicPr>
            <p:cNvPr id="16388" name="Picture 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524375" y="5793581"/>
              <a:ext cx="26193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726284" y="6248401"/>
              <a:ext cx="150515" cy="11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7239000" y="3124200"/>
            <a:ext cx="1600200" cy="461665"/>
          </a:xfrm>
          <a:prstGeom prst="rect">
            <a:avLst/>
          </a:prstGeom>
          <a:noFill/>
        </p:spPr>
        <p:txBody>
          <a:bodyPr wrap="square" rtlCol="0">
            <a:spAutoFit/>
          </a:bodyPr>
          <a:lstStyle/>
          <a:p>
            <a:r>
              <a:rPr lang="en-US" sz="1200" dirty="0"/>
              <a:t>Requires a resistor from Vout to ground.</a:t>
            </a:r>
          </a:p>
        </p:txBody>
      </p:sp>
    </p:spTree>
    <p:extLst>
      <p:ext uri="{BB962C8B-B14F-4D97-AF65-F5344CB8AC3E}">
        <p14:creationId xmlns:p14="http://schemas.microsoft.com/office/powerpoint/2010/main" val="251839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46472"/>
            <a:ext cx="9254530" cy="6968332"/>
          </a:xfrm>
          <a:prstGeom prst="rect">
            <a:avLst/>
          </a:prstGeom>
        </p:spPr>
      </p:pic>
      <p:sp>
        <p:nvSpPr>
          <p:cNvPr id="7170" name="TextBox 1"/>
          <p:cNvSpPr txBox="1">
            <a:spLocks noChangeArrowheads="1"/>
          </p:cNvSpPr>
          <p:nvPr/>
        </p:nvSpPr>
        <p:spPr bwMode="auto">
          <a:xfrm>
            <a:off x="304800" y="152400"/>
            <a:ext cx="8534400" cy="26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50" dirty="0"/>
              <a:t>         		         </a:t>
            </a:r>
            <a:r>
              <a:rPr lang="en-US" altLang="en-US" b="1" u="sng" dirty="0"/>
              <a:t>OP- AMP </a:t>
            </a:r>
            <a:r>
              <a:rPr lang="en-US" altLang="en-US" b="1" i="1" u="sng" dirty="0"/>
              <a:t>INPUT</a:t>
            </a:r>
            <a:r>
              <a:rPr lang="en-US" altLang="en-US" b="1" u="sng" dirty="0"/>
              <a:t> CHARACTERISTICS</a:t>
            </a:r>
            <a:endParaRPr lang="en-US" altLang="en-US" b="1" dirty="0"/>
          </a:p>
          <a:p>
            <a:pPr algn="just"/>
            <a:r>
              <a:rPr lang="en-US" altLang="en-US" sz="1100" b="1" dirty="0"/>
              <a:t>Input Offset Voltage</a:t>
            </a:r>
          </a:p>
          <a:p>
            <a:pPr algn="just"/>
            <a:r>
              <a:rPr lang="en-US" altLang="en-US" sz="1100" dirty="0"/>
              <a:t>The inputs of an </a:t>
            </a:r>
            <a:r>
              <a:rPr lang="en-US" altLang="en-US" sz="1100" i="1" u="sng" dirty="0"/>
              <a:t>ideal</a:t>
            </a:r>
            <a:r>
              <a:rPr lang="en-US" altLang="en-US" sz="1100" dirty="0"/>
              <a:t> operational amplifier will be perfectly symmetrical and matched.  As a result, the output of the op-amp should be zero when both inputs are zero. However in a </a:t>
            </a:r>
            <a:r>
              <a:rPr lang="en-US" altLang="en-US" sz="1100" i="1" dirty="0"/>
              <a:t>real</a:t>
            </a:r>
            <a:r>
              <a:rPr lang="en-US" altLang="en-US" sz="1100" dirty="0"/>
              <a:t> op amp, it is always necessary to apply a slight positive or negative voltage to one of the inputs to produce a zero output-voltage.  The small trimming voltage necessary to produce a zero output-voltage is called the </a:t>
            </a:r>
            <a:r>
              <a:rPr lang="en-US" altLang="en-US" sz="1100" u="sng" dirty="0"/>
              <a:t>input offset voltage</a:t>
            </a:r>
            <a:r>
              <a:rPr lang="en-US" altLang="en-US" sz="1100" dirty="0"/>
              <a:t>, V</a:t>
            </a:r>
            <a:r>
              <a:rPr lang="en-US" altLang="en-US" sz="1100" baseline="-25000" dirty="0"/>
              <a:t>os</a:t>
            </a:r>
            <a:endParaRPr lang="en-US" altLang="en-US" sz="1100" u="sng" baseline="-25000" dirty="0"/>
          </a:p>
          <a:p>
            <a:pPr algn="just"/>
            <a:endParaRPr lang="en-US" altLang="en-US" sz="800" dirty="0"/>
          </a:p>
          <a:p>
            <a:pPr algn="just"/>
            <a:r>
              <a:rPr lang="en-US" altLang="en-US" sz="1100" dirty="0"/>
              <a:t>Op amps are available with offsets ranging from a few microvolts to several millivolts.  Offset voltage changes with temperature.  Depending on the specific part number, the offset voltage temperature coefficient varies from several nV to several uV per </a:t>
            </a:r>
            <a:r>
              <a:rPr lang="en-US" altLang="en-US" sz="1100" baseline="30000" dirty="0"/>
              <a:t>o</a:t>
            </a:r>
            <a:r>
              <a:rPr lang="en-US" altLang="en-US" sz="1100" dirty="0"/>
              <a:t>C, and can be either positive or negative. Some operational amplifiers provide pins so a potentiometer can be connected to trim the offset voltage.  However, you are usually better off simply buying a higher quality op-amp with a lower offset voltage.</a:t>
            </a:r>
          </a:p>
          <a:p>
            <a:pPr algn="just"/>
            <a:endParaRPr lang="en-US" altLang="en-US" sz="800" dirty="0"/>
          </a:p>
          <a:p>
            <a:pPr algn="just"/>
            <a:r>
              <a:rPr lang="en-US" altLang="en-US" sz="1100" dirty="0"/>
              <a:t>The effect of offset voltage in a particular circuit may or may not be critical.  For example, the output of an AC amplifier may be capacitor-coupled; as a result, offset voltages have little effect.  However, a precision DC amplifier designed to operate with millivolt input signals will generally require an op-amp with a very low offset voltage.</a:t>
            </a:r>
          </a:p>
        </p:txBody>
      </p:sp>
      <p:sp>
        <p:nvSpPr>
          <p:cNvPr id="7171" name="TextBox 3"/>
          <p:cNvSpPr txBox="1">
            <a:spLocks noChangeArrowheads="1"/>
          </p:cNvSpPr>
          <p:nvPr/>
        </p:nvSpPr>
        <p:spPr bwMode="auto">
          <a:xfrm>
            <a:off x="304800" y="2819400"/>
            <a:ext cx="8610600"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100" b="1" dirty="0">
                <a:solidFill>
                  <a:srgbClr val="000000"/>
                </a:solidFill>
                <a:cs typeface="Arial" panose="020B0604020202020204" pitchFamily="34" charset="0"/>
              </a:rPr>
              <a:t>Input Bias Current</a:t>
            </a:r>
          </a:p>
          <a:p>
            <a:pPr algn="just"/>
            <a:r>
              <a:rPr lang="en-US" altLang="en-US" sz="1100" dirty="0">
                <a:solidFill>
                  <a:srgbClr val="000000"/>
                </a:solidFill>
                <a:cs typeface="Arial" panose="020B0604020202020204" pitchFamily="34" charset="0"/>
              </a:rPr>
              <a:t>The input of an </a:t>
            </a:r>
            <a:r>
              <a:rPr lang="en-US" altLang="en-US" sz="1100" i="1" u="sng" dirty="0">
                <a:solidFill>
                  <a:srgbClr val="000000"/>
                </a:solidFill>
                <a:cs typeface="Arial" panose="020B0604020202020204" pitchFamily="34" charset="0"/>
              </a:rPr>
              <a:t>ideal</a:t>
            </a:r>
            <a:r>
              <a:rPr lang="en-US" altLang="en-US" sz="1100" dirty="0">
                <a:solidFill>
                  <a:srgbClr val="000000"/>
                </a:solidFill>
                <a:cs typeface="Arial" panose="020B0604020202020204" pitchFamily="34" charset="0"/>
              </a:rPr>
              <a:t> operational amplifier looks like an open circuit.  Therefore, no current should be flowing in either input.  In a </a:t>
            </a:r>
            <a:r>
              <a:rPr lang="en-US" altLang="en-US" sz="1100" i="1" u="sng" dirty="0">
                <a:solidFill>
                  <a:srgbClr val="000000"/>
                </a:solidFill>
                <a:cs typeface="Arial" panose="020B0604020202020204" pitchFamily="34" charset="0"/>
              </a:rPr>
              <a:t>real</a:t>
            </a:r>
            <a:r>
              <a:rPr lang="en-US" altLang="en-US" sz="1100" dirty="0">
                <a:solidFill>
                  <a:srgbClr val="000000"/>
                </a:solidFill>
                <a:cs typeface="Arial" panose="020B0604020202020204" pitchFamily="34" charset="0"/>
              </a:rPr>
              <a:t> operational amplifier, a small current, known as the </a:t>
            </a:r>
            <a:r>
              <a:rPr lang="en-US" altLang="en-US" sz="1100" i="1" dirty="0">
                <a:solidFill>
                  <a:srgbClr val="000000"/>
                </a:solidFill>
                <a:cs typeface="Arial" panose="020B0604020202020204" pitchFamily="34" charset="0"/>
              </a:rPr>
              <a:t>input bias current</a:t>
            </a:r>
            <a:r>
              <a:rPr lang="en-US" altLang="en-US" sz="1100" dirty="0">
                <a:solidFill>
                  <a:srgbClr val="000000"/>
                </a:solidFill>
                <a:cs typeface="Arial" panose="020B0604020202020204" pitchFamily="34" charset="0"/>
              </a:rPr>
              <a:t>, I</a:t>
            </a:r>
            <a:r>
              <a:rPr lang="en-US" altLang="en-US" sz="1100" baseline="-25000" dirty="0">
                <a:solidFill>
                  <a:srgbClr val="000000"/>
                </a:solidFill>
                <a:cs typeface="Arial" panose="020B0604020202020204" pitchFamily="34" charset="0"/>
              </a:rPr>
              <a:t>b</a:t>
            </a:r>
            <a:r>
              <a:rPr lang="en-US" altLang="en-US" sz="1100" dirty="0">
                <a:solidFill>
                  <a:srgbClr val="000000"/>
                </a:solidFill>
                <a:cs typeface="Arial" panose="020B0604020202020204" pitchFamily="34" charset="0"/>
              </a:rPr>
              <a:t>, flows in each input and is required to make the op amp function. </a:t>
            </a:r>
            <a:r>
              <a:rPr lang="en-US" altLang="en-US" sz="1100" u="sng" dirty="0">
                <a:solidFill>
                  <a:srgbClr val="000000"/>
                </a:solidFill>
                <a:cs typeface="Arial" panose="020B0604020202020204" pitchFamily="34" charset="0"/>
              </a:rPr>
              <a:t>Therefore, both inputs must be provided with a DC path.</a:t>
            </a:r>
            <a:r>
              <a:rPr lang="en-US" altLang="en-US" sz="1100" dirty="0">
                <a:solidFill>
                  <a:srgbClr val="000000"/>
                </a:solidFill>
                <a:cs typeface="Arial" panose="020B0604020202020204" pitchFamily="34" charset="0"/>
              </a:rPr>
              <a:t> The direction of this current may be into or out of the input, depending on the type of op amp. </a:t>
            </a:r>
          </a:p>
          <a:p>
            <a:pPr algn="just"/>
            <a:endParaRPr lang="en-US" altLang="en-US" sz="800" u="sng" dirty="0">
              <a:solidFill>
                <a:srgbClr val="000000"/>
              </a:solidFill>
              <a:cs typeface="Arial" panose="020B0604020202020204" pitchFamily="34" charset="0"/>
            </a:endParaRPr>
          </a:p>
          <a:p>
            <a:pPr algn="just"/>
            <a:r>
              <a:rPr lang="en-US" altLang="en-US" sz="1100" dirty="0">
                <a:solidFill>
                  <a:srgbClr val="000000"/>
                </a:solidFill>
                <a:cs typeface="Arial" panose="020B0604020202020204" pitchFamily="34" charset="0"/>
              </a:rPr>
              <a:t>Since the input of an op amp is designed to be perfectly matched and symmetrical, we would expect Ib to be equal in both leads.  However, due to errors in matching, the bias currents may be quite unequal.  In the case of MOS op amps, the bias currents (which are actually leakage), whereas extremely small, may actually flow in different directions.  The difference in bias currents is called the </a:t>
            </a:r>
            <a:r>
              <a:rPr lang="en-US" altLang="en-US" sz="1100" i="1" dirty="0">
                <a:solidFill>
                  <a:srgbClr val="000000"/>
                </a:solidFill>
                <a:cs typeface="Arial" panose="020B0604020202020204" pitchFamily="34" charset="0"/>
              </a:rPr>
              <a:t>input offset current.</a:t>
            </a:r>
          </a:p>
          <a:p>
            <a:pPr algn="just"/>
            <a:endParaRPr lang="en-US" altLang="en-US" sz="800" i="1" dirty="0">
              <a:solidFill>
                <a:srgbClr val="000000"/>
              </a:solidFill>
              <a:cs typeface="Arial" panose="020B0604020202020204" pitchFamily="34" charset="0"/>
            </a:endParaRPr>
          </a:p>
          <a:p>
            <a:pPr algn="just"/>
            <a:r>
              <a:rPr lang="en-US" altLang="en-US" sz="1100" dirty="0">
                <a:solidFill>
                  <a:srgbClr val="000000"/>
                </a:solidFill>
                <a:cs typeface="Arial" panose="020B0604020202020204" pitchFamily="34" charset="0"/>
              </a:rPr>
              <a:t>For bipolar and FET op-amps, where the bias currents in each input are in the same direction, I</a:t>
            </a:r>
            <a:r>
              <a:rPr lang="en-US" altLang="en-US" sz="1100" baseline="-25000" dirty="0">
                <a:solidFill>
                  <a:srgbClr val="000000"/>
                </a:solidFill>
                <a:cs typeface="Arial" panose="020B0604020202020204" pitchFamily="34" charset="0"/>
              </a:rPr>
              <a:t>b </a:t>
            </a:r>
            <a:r>
              <a:rPr lang="en-US" altLang="en-US" sz="1100" dirty="0">
                <a:solidFill>
                  <a:srgbClr val="000000"/>
                </a:solidFill>
                <a:cs typeface="Arial" panose="020B0604020202020204" pitchFamily="34" charset="0"/>
              </a:rPr>
              <a:t>Is defined as the  average of the two bias currents.  For MOS op-amps the definition of Ib is vague because the bias currents may be in opposite directions, but the published value is usually the maximum of the two values.</a:t>
            </a:r>
          </a:p>
          <a:p>
            <a:pPr algn="just"/>
            <a:endParaRPr lang="en-US" altLang="en-US" sz="1100" dirty="0">
              <a:solidFill>
                <a:srgbClr val="000000"/>
              </a:solidFill>
              <a:cs typeface="Arial" panose="020B0604020202020204" pitchFamily="34" charset="0"/>
            </a:endParaRPr>
          </a:p>
          <a:p>
            <a:pPr algn="just"/>
            <a:r>
              <a:rPr lang="en-US" altLang="en-US" sz="1100" u="sng" dirty="0">
                <a:solidFill>
                  <a:srgbClr val="FF0000"/>
                </a:solidFill>
                <a:cs typeface="Arial" panose="020B0604020202020204" pitchFamily="34" charset="0"/>
              </a:rPr>
              <a:t>Input bias current flowing through external resistances at the input of an operational amplifier will produce voltage drops at the op-amp inputs which will appear as an input offset voltage</a:t>
            </a:r>
            <a:r>
              <a:rPr lang="en-US" altLang="en-US" sz="1100" dirty="0">
                <a:solidFill>
                  <a:srgbClr val="FF0000"/>
                </a:solidFill>
                <a:cs typeface="Arial" panose="020B0604020202020204" pitchFamily="34" charset="0"/>
              </a:rPr>
              <a:t>.  If resistances are high, these offsets can be very significant. To minimize voltage offsets due to bias current, </a:t>
            </a:r>
            <a:r>
              <a:rPr lang="en-US" altLang="en-US" sz="1100" u="sng" dirty="0">
                <a:solidFill>
                  <a:srgbClr val="FF0000"/>
                </a:solidFill>
                <a:cs typeface="Arial" panose="020B0604020202020204" pitchFamily="34" charset="0"/>
              </a:rPr>
              <a:t>the resistance driving both inputs should be as low in resistance as possible and approximately equal in value</a:t>
            </a:r>
            <a:r>
              <a:rPr lang="en-US" altLang="en-US" sz="1100" dirty="0">
                <a:solidFill>
                  <a:srgbClr val="FF0000"/>
                </a:solidFill>
                <a:cs typeface="Arial" panose="020B0604020202020204" pitchFamily="34" charset="0"/>
              </a:rPr>
              <a:t>. (For example, in the case of a non-inverting amplifier, the resistance in series with the positive input should be approximately equal to the parallel combination of Rf and R1. It may be necessary to add resistance to the positive input to obtain this balance.)  Note, however, that if input </a:t>
            </a:r>
            <a:r>
              <a:rPr lang="en-US" altLang="en-US" sz="1100" i="1" u="sng" dirty="0">
                <a:solidFill>
                  <a:srgbClr val="FF0000"/>
                </a:solidFill>
                <a:cs typeface="Arial" panose="020B0604020202020204" pitchFamily="34" charset="0"/>
              </a:rPr>
              <a:t>offset</a:t>
            </a:r>
            <a:r>
              <a:rPr lang="en-US" altLang="en-US" sz="1100" dirty="0">
                <a:solidFill>
                  <a:srgbClr val="FF0000"/>
                </a:solidFill>
                <a:cs typeface="Arial" panose="020B0604020202020204" pitchFamily="34" charset="0"/>
              </a:rPr>
              <a:t> current is high, or temperature changes are great, balancing the external input resistances may not be completely effective in minimizing circuit offset voltage.</a:t>
            </a:r>
          </a:p>
          <a:p>
            <a:pPr algn="just"/>
            <a:endParaRPr lang="en-US" altLang="en-US" sz="900" dirty="0">
              <a:solidFill>
                <a:srgbClr val="000000"/>
              </a:solidFill>
              <a:cs typeface="Arial" panose="020B0604020202020204" pitchFamily="34" charset="0"/>
            </a:endParaRPr>
          </a:p>
          <a:p>
            <a:pPr algn="just"/>
            <a:endParaRPr lang="en-US" altLang="en-US" sz="900" dirty="0">
              <a:solidFill>
                <a:srgbClr val="000000"/>
              </a:solidFill>
              <a:cs typeface="Arial" panose="020B0604020202020204" pitchFamily="34" charset="0"/>
            </a:endParaRPr>
          </a:p>
        </p:txBody>
      </p:sp>
      <p:sp>
        <p:nvSpPr>
          <p:cNvPr id="8" name="TextBox 7"/>
          <p:cNvSpPr txBox="1"/>
          <p:nvPr/>
        </p:nvSpPr>
        <p:spPr>
          <a:xfrm>
            <a:off x="342900" y="0"/>
            <a:ext cx="8337116" cy="307777"/>
          </a:xfrm>
          <a:prstGeom prst="rect">
            <a:avLst/>
          </a:prstGeom>
          <a:noFill/>
        </p:spPr>
        <p:txBody>
          <a:bodyPr wrap="square" rtlCol="0">
            <a:spAutoFit/>
          </a:bodyPr>
          <a:lstStyle/>
          <a:p>
            <a:r>
              <a:rPr lang="en-US" sz="1400" b="1" u="sng" dirty="0"/>
              <a:t>And now, a deeper dive....</a:t>
            </a:r>
          </a:p>
        </p:txBody>
      </p:sp>
      <p:sp>
        <p:nvSpPr>
          <p:cNvPr id="5" name="Slide Number Placeholder 4"/>
          <p:cNvSpPr>
            <a:spLocks noGrp="1"/>
          </p:cNvSpPr>
          <p:nvPr>
            <p:ph type="sldNum" sz="quarter" idx="12"/>
          </p:nvPr>
        </p:nvSpPr>
        <p:spPr>
          <a:xfrm>
            <a:off x="7042261" y="6347409"/>
            <a:ext cx="2057400" cy="365125"/>
          </a:xfrm>
        </p:spPr>
        <p:txBody>
          <a:bodyPr/>
          <a:lstStyle/>
          <a:p>
            <a:fld id="{DFA29B38-BD06-42F5-9B8A-178783D988FD}" type="slidenum">
              <a:rPr lang="en-US" smtClean="0"/>
              <a:t>11</a:t>
            </a:fld>
            <a:endParaRPr lang="en-US" dirty="0"/>
          </a:p>
        </p:txBody>
      </p:sp>
    </p:spTree>
    <p:extLst>
      <p:ext uri="{BB962C8B-B14F-4D97-AF65-F5344CB8AC3E}">
        <p14:creationId xmlns:p14="http://schemas.microsoft.com/office/powerpoint/2010/main" val="297991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7510" y="-88002"/>
            <a:ext cx="9254530" cy="6968332"/>
          </a:xfrm>
          <a:prstGeom prst="rect">
            <a:avLst/>
          </a:prstGeom>
        </p:spPr>
      </p:pic>
      <p:grpSp>
        <p:nvGrpSpPr>
          <p:cNvPr id="9" name="Group 8"/>
          <p:cNvGrpSpPr/>
          <p:nvPr/>
        </p:nvGrpSpPr>
        <p:grpSpPr>
          <a:xfrm>
            <a:off x="337315" y="4215377"/>
            <a:ext cx="8481060" cy="555074"/>
            <a:chOff x="216626" y="3874500"/>
            <a:chExt cx="8481060" cy="555074"/>
          </a:xfrm>
        </p:grpSpPr>
        <p:sp>
          <p:nvSpPr>
            <p:cNvPr id="6" name="Rectangle 5"/>
            <p:cNvSpPr/>
            <p:nvPr/>
          </p:nvSpPr>
          <p:spPr bwMode="auto">
            <a:xfrm>
              <a:off x="239486" y="3874500"/>
              <a:ext cx="8458200" cy="555074"/>
            </a:xfrm>
            <a:prstGeom prst="rect">
              <a:avLst/>
            </a:prstGeom>
            <a:solidFill>
              <a:srgbClr val="FFFFC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100" dirty="0"/>
            </a:p>
          </p:txBody>
        </p:sp>
        <p:sp>
          <p:nvSpPr>
            <p:cNvPr id="9226" name="TextBox 3"/>
            <p:cNvSpPr txBox="1">
              <a:spLocks noChangeArrowheads="1"/>
            </p:cNvSpPr>
            <p:nvPr/>
          </p:nvSpPr>
          <p:spPr bwMode="auto">
            <a:xfrm>
              <a:off x="216626" y="3940874"/>
              <a:ext cx="7327174" cy="4369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100" dirty="0"/>
                <a:t>Speaking very generally, when designing a precision DC amplifier with high resistances at the inputs, bias currents are more important than offset voltages - especially at high temperatures and with FET or MOS op-amps.</a:t>
              </a:r>
            </a:p>
          </p:txBody>
        </p:sp>
      </p:grpSp>
      <p:sp>
        <p:nvSpPr>
          <p:cNvPr id="9220" name="TextBox 1"/>
          <p:cNvSpPr txBox="1">
            <a:spLocks noChangeArrowheads="1"/>
          </p:cNvSpPr>
          <p:nvPr/>
        </p:nvSpPr>
        <p:spPr bwMode="auto">
          <a:xfrm>
            <a:off x="234469" y="3244093"/>
            <a:ext cx="8534400" cy="769441"/>
          </a:xfrm>
          <a:prstGeom prst="rect">
            <a:avLst/>
          </a:prstGeom>
          <a:solidFill>
            <a:srgbClr val="FFFFCC"/>
          </a:solidFill>
          <a:ln w="9525">
            <a:solidFill>
              <a:schemeClr val="tx1"/>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100" dirty="0">
                <a:solidFill>
                  <a:srgbClr val="000000"/>
                </a:solidFill>
              </a:rPr>
              <a:t>It would seem that an FET or MOS-type of op-amp would always the best choice for applications requiring low bias current.  However, whereas the bias current of a bipolar op-amp decreases by a factor of two with a 50 </a:t>
            </a:r>
            <a:r>
              <a:rPr lang="en-US" altLang="en-US" sz="1100" baseline="30000" dirty="0">
                <a:solidFill>
                  <a:srgbClr val="000000"/>
                </a:solidFill>
              </a:rPr>
              <a:t>o</a:t>
            </a:r>
            <a:r>
              <a:rPr lang="en-US" altLang="en-US" sz="1100" dirty="0">
                <a:solidFill>
                  <a:srgbClr val="000000"/>
                </a:solidFill>
              </a:rPr>
              <a:t>C increase in temperature, the bias current of an FET or MOS-style op-amp </a:t>
            </a:r>
            <a:r>
              <a:rPr lang="en-US" altLang="en-US" sz="1100" u="sng" dirty="0">
                <a:solidFill>
                  <a:srgbClr val="000000"/>
                </a:solidFill>
              </a:rPr>
              <a:t>increases by a factor of two with only a 10°C increase </a:t>
            </a:r>
            <a:r>
              <a:rPr lang="en-US" altLang="en-US" sz="1100" dirty="0">
                <a:solidFill>
                  <a:srgbClr val="000000"/>
                </a:solidFill>
              </a:rPr>
              <a:t>in temperature.  Therefore, at high temperatures a bipolar op amp may have a far lower input bias current than the other types.</a:t>
            </a:r>
          </a:p>
        </p:txBody>
      </p:sp>
      <p:sp>
        <p:nvSpPr>
          <p:cNvPr id="9222" name="TextBox 2"/>
          <p:cNvSpPr txBox="1">
            <a:spLocks noChangeArrowheads="1"/>
          </p:cNvSpPr>
          <p:nvPr/>
        </p:nvSpPr>
        <p:spPr bwMode="auto">
          <a:xfrm>
            <a:off x="239486" y="4940724"/>
            <a:ext cx="8620539"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100" b="1" dirty="0"/>
              <a:t>Input Voltage Limits</a:t>
            </a:r>
          </a:p>
          <a:p>
            <a:pPr algn="just"/>
            <a:r>
              <a:rPr lang="en-US" altLang="en-US" sz="1100" dirty="0"/>
              <a:t>Operational amplifiers are very sensitive to input voltage limits.  Exceeding the allowable input voltage may cause latch-up, phase reversal, or other strange and fatal consequences.  The </a:t>
            </a:r>
            <a:r>
              <a:rPr lang="en-US" altLang="en-US" sz="1100" i="1" dirty="0"/>
              <a:t>common mode input voltage range </a:t>
            </a:r>
            <a:r>
              <a:rPr lang="en-US" altLang="en-US" sz="1100" dirty="0"/>
              <a:t>is the maximum voltage, with respect to ground, that can be applied to either or both inputs.  The </a:t>
            </a:r>
            <a:r>
              <a:rPr lang="en-US" altLang="en-US" sz="1100" i="1" dirty="0"/>
              <a:t>differential input voltage </a:t>
            </a:r>
            <a:r>
              <a:rPr lang="en-US" altLang="en-US" sz="1100" dirty="0"/>
              <a:t>is the maximum voltage that can be applied across the inputs. In closed-loop operation this voltage should be zero, but due to op-amp response time or other transient conditions large differential voltages may occur.</a:t>
            </a:r>
          </a:p>
          <a:p>
            <a:pPr algn="just"/>
            <a:endParaRPr lang="en-US" altLang="en-US" sz="1100" b="1" dirty="0"/>
          </a:p>
          <a:p>
            <a:pPr algn="just" eaLnBrk="1" hangingPunct="1"/>
            <a:r>
              <a:rPr lang="en-US" altLang="en-US" sz="1100" dirty="0">
                <a:solidFill>
                  <a:srgbClr val="000000"/>
                </a:solidFill>
              </a:rPr>
              <a:t>Some Op amps have protection diodes across the positive and negative inputs.    These diodes limit the maximum input differential voltage to about 0.5 V. When operating as an op-amp the differential input voltage is zero (as long as the loop is closed and the circuit is operating properly). However, in certain applications the differential input voltage can be large and these diodes may cause difficulties.</a:t>
            </a:r>
            <a:endParaRPr lang="en-US" altLang="en-US" sz="1100" b="1" dirty="0"/>
          </a:p>
        </p:txBody>
      </p:sp>
      <p:grpSp>
        <p:nvGrpSpPr>
          <p:cNvPr id="14" name="Group 13"/>
          <p:cNvGrpSpPr/>
          <p:nvPr/>
        </p:nvGrpSpPr>
        <p:grpSpPr>
          <a:xfrm>
            <a:off x="251602" y="818161"/>
            <a:ext cx="8358998" cy="1107996"/>
            <a:chOff x="261258" y="1055413"/>
            <a:chExt cx="8138017" cy="1107996"/>
          </a:xfrm>
        </p:grpSpPr>
        <p:sp>
          <p:nvSpPr>
            <p:cNvPr id="9218" name="TextBox 1"/>
            <p:cNvSpPr txBox="1">
              <a:spLocks noChangeArrowheads="1"/>
            </p:cNvSpPr>
            <p:nvPr/>
          </p:nvSpPr>
          <p:spPr bwMode="auto">
            <a:xfrm>
              <a:off x="332961" y="1055413"/>
              <a:ext cx="8066314" cy="11079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100" b="1" dirty="0"/>
                <a:t>Bias Current Comments:</a:t>
              </a:r>
            </a:p>
            <a:p>
              <a:pPr algn="just"/>
              <a:r>
                <a:rPr lang="en-US" altLang="en-US" sz="1100" dirty="0"/>
                <a:t>  The bias current of a </a:t>
              </a:r>
              <a:r>
                <a:rPr lang="en-US" altLang="en-US" sz="1100" u="sng" dirty="0"/>
                <a:t>bipolar</a:t>
              </a:r>
              <a:r>
                <a:rPr lang="en-US" altLang="en-US" sz="1100" dirty="0"/>
                <a:t> op amp with NPN inputs (741) flows INTO the op-amp and DECREASES with temperature.</a:t>
              </a:r>
            </a:p>
            <a:p>
              <a:pPr algn="just"/>
              <a:r>
                <a:rPr lang="en-US" altLang="en-US" sz="1100" dirty="0"/>
                <a:t>  The bias current of a </a:t>
              </a:r>
              <a:r>
                <a:rPr lang="en-US" altLang="en-US" sz="1100" u="sng" dirty="0"/>
                <a:t>bipolar</a:t>
              </a:r>
              <a:r>
                <a:rPr lang="en-US" altLang="en-US" sz="1100" dirty="0"/>
                <a:t> op amp with PNP inputs (324) flows OUT OF the op-amp and DECREASES with temperature.</a:t>
              </a:r>
            </a:p>
            <a:p>
              <a:pPr algn="just"/>
              <a:r>
                <a:rPr lang="en-US" altLang="en-US" sz="1100" dirty="0"/>
                <a:t>  The bias current of an </a:t>
              </a:r>
              <a:r>
                <a:rPr lang="en-US" altLang="en-US" sz="1100" u="sng" dirty="0"/>
                <a:t>FET</a:t>
              </a:r>
              <a:r>
                <a:rPr lang="en-US" altLang="en-US" sz="1100" dirty="0"/>
                <a:t> op-amp flows out of the op-amp and INCREASES dramatically with temperature.</a:t>
              </a:r>
              <a:r>
                <a:rPr lang="en-US" altLang="en-US" sz="1100" b="1" dirty="0"/>
                <a:t> </a:t>
              </a:r>
            </a:p>
            <a:p>
              <a:pPr algn="just"/>
              <a:r>
                <a:rPr lang="en-US" altLang="en-US" sz="1100" b="1" dirty="0"/>
                <a:t>  </a:t>
              </a:r>
              <a:r>
                <a:rPr lang="en-US" altLang="en-US" sz="1100" dirty="0"/>
                <a:t>The bias current of an </a:t>
              </a:r>
              <a:r>
                <a:rPr lang="en-US" altLang="en-US" sz="1100" u="sng" dirty="0"/>
                <a:t>CMOS-style</a:t>
              </a:r>
              <a:r>
                <a:rPr lang="en-US" altLang="en-US" sz="1100" dirty="0"/>
                <a:t> op-amp is due to leakage current and may flow in either direction.  The positive and negative inputs may even have bias currents flowing in opposite directions. The bias current INCREASES dramatically with temperature.</a:t>
              </a:r>
            </a:p>
          </p:txBody>
        </p:sp>
        <p:grpSp>
          <p:nvGrpSpPr>
            <p:cNvPr id="13" name="Group 12"/>
            <p:cNvGrpSpPr/>
            <p:nvPr/>
          </p:nvGrpSpPr>
          <p:grpSpPr>
            <a:xfrm>
              <a:off x="261258" y="1166072"/>
              <a:ext cx="327655" cy="850757"/>
              <a:chOff x="174103" y="796675"/>
              <a:chExt cx="327655" cy="850757"/>
            </a:xfrm>
          </p:grpSpPr>
          <p:sp>
            <p:nvSpPr>
              <p:cNvPr id="5" name="Rectangle 4"/>
              <p:cNvSpPr/>
              <p:nvPr/>
            </p:nvSpPr>
            <p:spPr>
              <a:xfrm>
                <a:off x="184042" y="796675"/>
                <a:ext cx="317716" cy="369332"/>
              </a:xfrm>
              <a:prstGeom prst="rect">
                <a:avLst/>
              </a:prstGeom>
            </p:spPr>
            <p:txBody>
              <a:bodyPr wrap="none">
                <a:spAutoFit/>
              </a:bodyPr>
              <a:lstStyle/>
              <a:p>
                <a:r>
                  <a:rPr lang="en-US" altLang="en-US" strike="sngStrike" dirty="0">
                    <a:sym typeface="Wingdings" panose="05000000000000000000" pitchFamily="2" charset="2"/>
                  </a:rPr>
                  <a:t></a:t>
                </a:r>
                <a:endParaRPr lang="en-US" strike="sngStrike" dirty="0"/>
              </a:p>
            </p:txBody>
          </p:sp>
          <p:grpSp>
            <p:nvGrpSpPr>
              <p:cNvPr id="12" name="Group 11"/>
              <p:cNvGrpSpPr/>
              <p:nvPr/>
            </p:nvGrpSpPr>
            <p:grpSpPr>
              <a:xfrm>
                <a:off x="174103" y="964455"/>
                <a:ext cx="317716" cy="682977"/>
                <a:chOff x="184042" y="310766"/>
                <a:chExt cx="317716" cy="682977"/>
              </a:xfrm>
            </p:grpSpPr>
            <p:sp>
              <p:nvSpPr>
                <p:cNvPr id="4" name="Rectangle 3"/>
                <p:cNvSpPr/>
                <p:nvPr/>
              </p:nvSpPr>
              <p:spPr>
                <a:xfrm>
                  <a:off x="184042" y="310766"/>
                  <a:ext cx="317716" cy="369332"/>
                </a:xfrm>
                <a:prstGeom prst="rect">
                  <a:avLst/>
                </a:prstGeom>
              </p:spPr>
              <p:txBody>
                <a:bodyPr wrap="none">
                  <a:spAutoFit/>
                </a:bodyPr>
                <a:lstStyle/>
                <a:p>
                  <a:r>
                    <a:rPr lang="en-US" altLang="en-US" strike="sngStrike" dirty="0">
                      <a:sym typeface="Wingdings" panose="05000000000000000000" pitchFamily="2" charset="2"/>
                    </a:rPr>
                    <a:t></a:t>
                  </a:r>
                  <a:endParaRPr lang="en-US" strike="sngStrike" dirty="0"/>
                </a:p>
              </p:txBody>
            </p:sp>
            <p:sp>
              <p:nvSpPr>
                <p:cNvPr id="7" name="Rectangle 6"/>
                <p:cNvSpPr/>
                <p:nvPr/>
              </p:nvSpPr>
              <p:spPr>
                <a:xfrm>
                  <a:off x="184042" y="624411"/>
                  <a:ext cx="317716" cy="369332"/>
                </a:xfrm>
                <a:prstGeom prst="rect">
                  <a:avLst/>
                </a:prstGeom>
              </p:spPr>
              <p:txBody>
                <a:bodyPr wrap="none">
                  <a:spAutoFit/>
                </a:bodyPr>
                <a:lstStyle/>
                <a:p>
                  <a:r>
                    <a:rPr lang="en-US" altLang="en-US" strike="sngStrike" dirty="0">
                      <a:sym typeface="Wingdings" panose="05000000000000000000" pitchFamily="2" charset="2"/>
                    </a:rPr>
                    <a:t></a:t>
                  </a:r>
                  <a:endParaRPr lang="en-US" strike="sngStrike" dirty="0"/>
                </a:p>
              </p:txBody>
            </p:sp>
            <p:sp>
              <p:nvSpPr>
                <p:cNvPr id="8" name="Rectangle 7"/>
                <p:cNvSpPr/>
                <p:nvPr/>
              </p:nvSpPr>
              <p:spPr>
                <a:xfrm>
                  <a:off x="184042" y="450345"/>
                  <a:ext cx="317716" cy="369332"/>
                </a:xfrm>
                <a:prstGeom prst="rect">
                  <a:avLst/>
                </a:prstGeom>
              </p:spPr>
              <p:txBody>
                <a:bodyPr wrap="none">
                  <a:spAutoFit/>
                </a:bodyPr>
                <a:lstStyle/>
                <a:p>
                  <a:r>
                    <a:rPr lang="en-US" altLang="en-US" strike="sngStrike" dirty="0">
                      <a:sym typeface="Wingdings" panose="05000000000000000000" pitchFamily="2" charset="2"/>
                    </a:rPr>
                    <a:t></a:t>
                  </a:r>
                  <a:endParaRPr lang="en-US" strike="sngStrike" dirty="0"/>
                </a:p>
              </p:txBody>
            </p:sp>
          </p:grpSp>
        </p:grpSp>
      </p:grpSp>
      <p:grpSp>
        <p:nvGrpSpPr>
          <p:cNvPr id="11" name="Group 10"/>
          <p:cNvGrpSpPr/>
          <p:nvPr/>
        </p:nvGrpSpPr>
        <p:grpSpPr>
          <a:xfrm>
            <a:off x="225760" y="2197712"/>
            <a:ext cx="8811413" cy="819556"/>
            <a:chOff x="182506" y="1366760"/>
            <a:chExt cx="8811413" cy="819556"/>
          </a:xfrm>
        </p:grpSpPr>
        <p:sp>
          <p:nvSpPr>
            <p:cNvPr id="9221" name="TextBox 1"/>
            <p:cNvSpPr txBox="1">
              <a:spLocks noChangeArrowheads="1"/>
            </p:cNvSpPr>
            <p:nvPr/>
          </p:nvSpPr>
          <p:spPr bwMode="auto">
            <a:xfrm>
              <a:off x="383319" y="1366760"/>
              <a:ext cx="8610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100" b="1" dirty="0">
                  <a:solidFill>
                    <a:srgbClr val="000000"/>
                  </a:solidFill>
                </a:rPr>
                <a:t>Op-Amp Selection for Bias Current:</a:t>
              </a:r>
            </a:p>
            <a:p>
              <a:pPr algn="just"/>
              <a:r>
                <a:rPr lang="en-US" altLang="en-US" sz="1100" dirty="0">
                  <a:solidFill>
                    <a:srgbClr val="000000"/>
                  </a:solidFill>
                </a:rPr>
                <a:t>Bipolar op-amps usually have input bias currents in the range of 10-100 nA.</a:t>
              </a:r>
            </a:p>
            <a:p>
              <a:pPr algn="just"/>
              <a:r>
                <a:rPr lang="en-US" altLang="en-US" sz="1100" dirty="0">
                  <a:solidFill>
                    <a:srgbClr val="000000"/>
                  </a:solidFill>
                </a:rPr>
                <a:t>FET op-amps usually have input bias currents in the range of 1-10 nA.</a:t>
              </a:r>
            </a:p>
            <a:p>
              <a:pPr algn="just"/>
              <a:r>
                <a:rPr lang="en-US" altLang="en-US" sz="1100" dirty="0">
                  <a:solidFill>
                    <a:srgbClr val="000000"/>
                  </a:solidFill>
                </a:rPr>
                <a:t>MOS op-amps usually have input bias currents in the pA range.</a:t>
              </a:r>
              <a:endParaRPr lang="en-US" altLang="en-US" sz="1100" dirty="0"/>
            </a:p>
          </p:txBody>
        </p:sp>
        <p:grpSp>
          <p:nvGrpSpPr>
            <p:cNvPr id="10" name="Group 9"/>
            <p:cNvGrpSpPr/>
            <p:nvPr/>
          </p:nvGrpSpPr>
          <p:grpSpPr>
            <a:xfrm>
              <a:off x="182506" y="1489069"/>
              <a:ext cx="326425" cy="697247"/>
              <a:chOff x="89031" y="1496178"/>
              <a:chExt cx="326425" cy="697247"/>
            </a:xfrm>
          </p:grpSpPr>
          <p:sp>
            <p:nvSpPr>
              <p:cNvPr id="18" name="Rectangle 17"/>
              <p:cNvSpPr/>
              <p:nvPr/>
            </p:nvSpPr>
            <p:spPr>
              <a:xfrm>
                <a:off x="89031" y="1824093"/>
                <a:ext cx="317716" cy="369332"/>
              </a:xfrm>
              <a:prstGeom prst="rect">
                <a:avLst/>
              </a:prstGeom>
            </p:spPr>
            <p:txBody>
              <a:bodyPr wrap="none">
                <a:spAutoFit/>
              </a:bodyPr>
              <a:lstStyle/>
              <a:p>
                <a:r>
                  <a:rPr lang="en-US" altLang="en-US" dirty="0">
                    <a:sym typeface="Wingdings" panose="05000000000000000000" pitchFamily="2" charset="2"/>
                  </a:rPr>
                  <a:t></a:t>
                </a:r>
                <a:endParaRPr lang="en-US" dirty="0"/>
              </a:p>
            </p:txBody>
          </p:sp>
          <p:sp>
            <p:nvSpPr>
              <p:cNvPr id="20" name="Rectangle 19"/>
              <p:cNvSpPr/>
              <p:nvPr/>
            </p:nvSpPr>
            <p:spPr>
              <a:xfrm>
                <a:off x="90567" y="1673749"/>
                <a:ext cx="317716" cy="369332"/>
              </a:xfrm>
              <a:prstGeom prst="rect">
                <a:avLst/>
              </a:prstGeom>
            </p:spPr>
            <p:txBody>
              <a:bodyPr wrap="none">
                <a:spAutoFit/>
              </a:bodyPr>
              <a:lstStyle/>
              <a:p>
                <a:r>
                  <a:rPr lang="en-US" altLang="en-US" dirty="0">
                    <a:sym typeface="Wingdings" panose="05000000000000000000" pitchFamily="2" charset="2"/>
                  </a:rPr>
                  <a:t></a:t>
                </a:r>
                <a:endParaRPr lang="en-US" dirty="0"/>
              </a:p>
            </p:txBody>
          </p:sp>
          <p:sp>
            <p:nvSpPr>
              <p:cNvPr id="21" name="Rectangle 20"/>
              <p:cNvSpPr/>
              <p:nvPr/>
            </p:nvSpPr>
            <p:spPr>
              <a:xfrm>
                <a:off x="97740" y="1496178"/>
                <a:ext cx="317716" cy="369332"/>
              </a:xfrm>
              <a:prstGeom prst="rect">
                <a:avLst/>
              </a:prstGeom>
            </p:spPr>
            <p:txBody>
              <a:bodyPr wrap="none">
                <a:spAutoFit/>
              </a:bodyPr>
              <a:lstStyle/>
              <a:p>
                <a:r>
                  <a:rPr lang="en-US" altLang="en-US" dirty="0">
                    <a:sym typeface="Wingdings" panose="05000000000000000000" pitchFamily="2" charset="2"/>
                  </a:rPr>
                  <a:t></a:t>
                </a:r>
                <a:endParaRPr lang="en-US" dirty="0"/>
              </a:p>
            </p:txBody>
          </p:sp>
        </p:grpSp>
      </p:grpSp>
      <p:sp>
        <p:nvSpPr>
          <p:cNvPr id="15" name="Rectangle 14"/>
          <p:cNvSpPr/>
          <p:nvPr/>
        </p:nvSpPr>
        <p:spPr>
          <a:xfrm>
            <a:off x="1918799" y="130456"/>
            <a:ext cx="5416932" cy="369332"/>
          </a:xfrm>
          <a:prstGeom prst="rect">
            <a:avLst/>
          </a:prstGeom>
        </p:spPr>
        <p:txBody>
          <a:bodyPr wrap="none">
            <a:spAutoFit/>
          </a:bodyPr>
          <a:lstStyle/>
          <a:p>
            <a:r>
              <a:rPr lang="en-US" altLang="en-US" b="1" u="sng" dirty="0">
                <a:latin typeface="Arial" panose="020B0604020202020204" pitchFamily="34" charset="0"/>
                <a:cs typeface="Arial" panose="020B0604020202020204" pitchFamily="34" charset="0"/>
              </a:rPr>
              <a:t>OP- AMP </a:t>
            </a:r>
            <a:r>
              <a:rPr lang="en-US" altLang="en-US" b="1" i="1" u="sng" dirty="0">
                <a:latin typeface="Arial" panose="020B0604020202020204" pitchFamily="34" charset="0"/>
                <a:cs typeface="Arial" panose="020B0604020202020204" pitchFamily="34" charset="0"/>
              </a:rPr>
              <a:t>INPUT</a:t>
            </a:r>
            <a:r>
              <a:rPr lang="en-US" altLang="en-US" b="1" u="sng" dirty="0">
                <a:latin typeface="Arial" panose="020B0604020202020204" pitchFamily="34" charset="0"/>
                <a:cs typeface="Arial" panose="020B0604020202020204" pitchFamily="34" charset="0"/>
              </a:rPr>
              <a:t> CHARACTERISTICS</a:t>
            </a:r>
            <a:r>
              <a:rPr lang="en-US" altLang="en-US" dirty="0">
                <a:latin typeface="Arial" panose="020B0604020202020204" pitchFamily="34" charset="0"/>
                <a:cs typeface="Arial" panose="020B0604020202020204" pitchFamily="34" charset="0"/>
              </a:rPr>
              <a:t>, </a:t>
            </a:r>
            <a:r>
              <a:rPr lang="en-US" altLang="en-US" b="1" dirty="0">
                <a:latin typeface="Arial" panose="020B0604020202020204" pitchFamily="34" charset="0"/>
                <a:cs typeface="Arial" panose="020B0604020202020204" pitchFamily="34" charset="0"/>
              </a:rPr>
              <a:t>continued</a:t>
            </a:r>
            <a:endParaRPr lang="en-US" b="1" dirty="0">
              <a:latin typeface="Arial" panose="020B0604020202020204" pitchFamily="34" charset="0"/>
              <a:cs typeface="Arial" panose="020B0604020202020204" pitchFamily="34" charset="0"/>
            </a:endParaRPr>
          </a:p>
        </p:txBody>
      </p:sp>
      <p:sp>
        <p:nvSpPr>
          <p:cNvPr id="22" name="Slide Number Placeholder 21"/>
          <p:cNvSpPr>
            <a:spLocks noGrp="1"/>
          </p:cNvSpPr>
          <p:nvPr>
            <p:ph type="sldNum" sz="quarter" idx="12"/>
          </p:nvPr>
        </p:nvSpPr>
        <p:spPr>
          <a:xfrm>
            <a:off x="6979773" y="6451098"/>
            <a:ext cx="2057400" cy="365125"/>
          </a:xfrm>
        </p:spPr>
        <p:txBody>
          <a:bodyPr/>
          <a:lstStyle/>
          <a:p>
            <a:fld id="{DFA29B38-BD06-42F5-9B8A-178783D988FD}" type="slidenum">
              <a:rPr lang="en-US" smtClean="0"/>
              <a:t>12</a:t>
            </a:fld>
            <a:endParaRPr lang="en-US" dirty="0"/>
          </a:p>
        </p:txBody>
      </p:sp>
    </p:spTree>
    <p:extLst>
      <p:ext uri="{BB962C8B-B14F-4D97-AF65-F5344CB8AC3E}">
        <p14:creationId xmlns:p14="http://schemas.microsoft.com/office/powerpoint/2010/main" val="327236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594" y="-152400"/>
            <a:ext cx="9254530" cy="6968332"/>
          </a:xfrm>
          <a:prstGeom prst="rect">
            <a:avLst/>
          </a:prstGeom>
        </p:spPr>
      </p:pic>
      <p:sp>
        <p:nvSpPr>
          <p:cNvPr id="7" name="Rectangle 6"/>
          <p:cNvSpPr/>
          <p:nvPr/>
        </p:nvSpPr>
        <p:spPr>
          <a:xfrm>
            <a:off x="330926" y="4094053"/>
            <a:ext cx="8686800" cy="2554545"/>
          </a:xfrm>
          <a:prstGeom prst="rect">
            <a:avLst/>
          </a:prstGeom>
        </p:spPr>
        <p:txBody>
          <a:bodyPr wrap="square">
            <a:spAutoFit/>
          </a:bodyPr>
          <a:lstStyle/>
          <a:p>
            <a:pPr algn="just">
              <a:defRPr/>
            </a:pPr>
            <a:r>
              <a:rPr lang="en-US" altLang="en-US" sz="1200" b="1" u="sng" dirty="0">
                <a:latin typeface="Arial" panose="020B0604020202020204" pitchFamily="34" charset="0"/>
                <a:cs typeface="Arial" panose="020B0604020202020204" pitchFamily="34" charset="0"/>
              </a:rPr>
              <a:t>AC CHARACTERISTICS</a:t>
            </a:r>
          </a:p>
          <a:p>
            <a:pPr algn="just">
              <a:defRPr/>
            </a:pPr>
            <a:endParaRPr lang="en-US" altLang="en-US" sz="800" b="1" dirty="0">
              <a:latin typeface="+mj-lt"/>
            </a:endParaRPr>
          </a:p>
          <a:p>
            <a:pPr algn="just">
              <a:defRPr/>
            </a:pPr>
            <a:r>
              <a:rPr lang="en-US" altLang="en-US" sz="1100" b="1" dirty="0">
                <a:latin typeface="Arial" panose="020B0604020202020204" pitchFamily="34" charset="0"/>
                <a:cs typeface="Arial" panose="020B0604020202020204" pitchFamily="34" charset="0"/>
              </a:rPr>
              <a:t>Frequency Response</a:t>
            </a:r>
          </a:p>
          <a:p>
            <a:pPr algn="just">
              <a:defRPr/>
            </a:pPr>
            <a:r>
              <a:rPr lang="en-US" sz="1100" dirty="0">
                <a:latin typeface="Arial" panose="020B0604020202020204" pitchFamily="34" charset="0"/>
                <a:cs typeface="Arial" panose="020B0604020202020204" pitchFamily="34" charset="0"/>
              </a:rPr>
              <a:t>The ability of an op-amp to amplify high frequencies is characterized by its bandwidth.  The op-amp is constructed of several stages that provide extremely high voltage gain; this is called the </a:t>
            </a:r>
            <a:r>
              <a:rPr lang="en-US" sz="1100" i="1" dirty="0">
                <a:latin typeface="Arial" panose="020B0604020202020204" pitchFamily="34" charset="0"/>
                <a:cs typeface="Arial" panose="020B0604020202020204" pitchFamily="34" charset="0"/>
              </a:rPr>
              <a:t>open loop gain </a:t>
            </a:r>
            <a:r>
              <a:rPr lang="en-US" sz="1100" dirty="0">
                <a:latin typeface="Arial" panose="020B0604020202020204" pitchFamily="34" charset="0"/>
                <a:cs typeface="Arial" panose="020B0604020202020204" pitchFamily="34" charset="0"/>
              </a:rPr>
              <a:t>or A</a:t>
            </a:r>
            <a:r>
              <a:rPr lang="en-US" sz="1100" baseline="-25000" dirty="0">
                <a:latin typeface="Arial" panose="020B0604020202020204" pitchFamily="34" charset="0"/>
                <a:cs typeface="Arial" panose="020B0604020202020204" pitchFamily="34" charset="0"/>
              </a:rPr>
              <a:t>ol</a:t>
            </a:r>
            <a:r>
              <a:rPr lang="en-US" sz="1100" dirty="0">
                <a:latin typeface="Arial" panose="020B0604020202020204" pitchFamily="34" charset="0"/>
                <a:cs typeface="Arial" panose="020B0604020202020204" pitchFamily="34" charset="0"/>
              </a:rPr>
              <a:t>.  However, this voltage gain varies dramatically from part the part and with temperature.  It's most notable characteristic, however, is that it drops rapidly as frequency increases.  Whereas the gain at very low frequencies may be 10</a:t>
            </a:r>
            <a:r>
              <a:rPr lang="en-US" sz="1100" baseline="30000" dirty="0">
                <a:latin typeface="Arial" panose="020B0604020202020204" pitchFamily="34" charset="0"/>
                <a:cs typeface="Arial" panose="020B0604020202020204" pitchFamily="34" charset="0"/>
              </a:rPr>
              <a:t>5</a:t>
            </a:r>
            <a:r>
              <a:rPr lang="en-US" sz="1100" dirty="0">
                <a:latin typeface="Arial" panose="020B0604020202020204" pitchFamily="34" charset="0"/>
                <a:cs typeface="Arial" panose="020B0604020202020204" pitchFamily="34" charset="0"/>
              </a:rPr>
              <a:t> or 10</a:t>
            </a:r>
            <a:r>
              <a:rPr lang="en-US" sz="1100" baseline="30000" dirty="0">
                <a:latin typeface="Arial" panose="020B0604020202020204" pitchFamily="34" charset="0"/>
                <a:cs typeface="Arial" panose="020B0604020202020204" pitchFamily="34" charset="0"/>
              </a:rPr>
              <a:t>6</a:t>
            </a:r>
            <a:r>
              <a:rPr lang="en-US" sz="1100" dirty="0">
                <a:latin typeface="Arial" panose="020B0604020202020204" pitchFamily="34" charset="0"/>
                <a:cs typeface="Arial" panose="020B0604020202020204" pitchFamily="34" charset="0"/>
              </a:rPr>
              <a:t>, it will drop to a value of one at some very high frequency; this frequency is called the </a:t>
            </a:r>
            <a:r>
              <a:rPr lang="en-US" sz="1100" i="1" dirty="0">
                <a:latin typeface="Arial" panose="020B0604020202020204" pitchFamily="34" charset="0"/>
                <a:cs typeface="Arial" panose="020B0604020202020204" pitchFamily="34" charset="0"/>
              </a:rPr>
              <a:t>Gain Bandwidth Product</a:t>
            </a:r>
            <a:r>
              <a:rPr lang="en-US" sz="1100" dirty="0">
                <a:latin typeface="Arial" panose="020B0604020202020204" pitchFamily="34" charset="0"/>
                <a:cs typeface="Arial" panose="020B0604020202020204" pitchFamily="34" charset="0"/>
              </a:rPr>
              <a:t>, or </a:t>
            </a:r>
            <a:r>
              <a:rPr lang="en-US" sz="1100" i="1" dirty="0">
                <a:latin typeface="Arial" panose="020B0604020202020204" pitchFamily="34" charset="0"/>
                <a:cs typeface="Arial" panose="020B0604020202020204" pitchFamily="34" charset="0"/>
              </a:rPr>
              <a:t>GBP</a:t>
            </a:r>
            <a:r>
              <a:rPr lang="en-US" sz="1100" dirty="0">
                <a:latin typeface="Arial" panose="020B0604020202020204" pitchFamily="34" charset="0"/>
                <a:cs typeface="Arial" panose="020B0604020202020204" pitchFamily="34" charset="0"/>
              </a:rPr>
              <a:t>, and is listed on the op-amp data sheet.  This is a </a:t>
            </a:r>
            <a:r>
              <a:rPr lang="en-US" sz="1100" b="1" u="sng" dirty="0">
                <a:latin typeface="Arial" panose="020B0604020202020204" pitchFamily="34" charset="0"/>
                <a:cs typeface="Arial" panose="020B0604020202020204" pitchFamily="34" charset="0"/>
              </a:rPr>
              <a:t>small signal </a:t>
            </a:r>
            <a:r>
              <a:rPr lang="en-US" sz="1100" dirty="0">
                <a:latin typeface="Arial" panose="020B0604020202020204" pitchFamily="34" charset="0"/>
                <a:cs typeface="Arial" panose="020B0604020202020204" pitchFamily="34" charset="0"/>
              </a:rPr>
              <a:t>parameter, valid only with small signal swings.</a:t>
            </a:r>
          </a:p>
          <a:p>
            <a:pPr algn="just">
              <a:defRPr/>
            </a:pPr>
            <a:endParaRPr lang="en-US" altLang="en-US" sz="800" b="1" dirty="0">
              <a:latin typeface="Arial" panose="020B0604020202020204" pitchFamily="34" charset="0"/>
              <a:cs typeface="Arial" panose="020B0604020202020204" pitchFamily="34" charset="0"/>
            </a:endParaRPr>
          </a:p>
          <a:p>
            <a:pPr algn="just">
              <a:defRPr/>
            </a:pPr>
            <a:r>
              <a:rPr lang="en-US" sz="1100" dirty="0">
                <a:latin typeface="Arial" panose="020B0604020202020204" pitchFamily="34" charset="0"/>
                <a:cs typeface="Arial" panose="020B0604020202020204" pitchFamily="34" charset="0"/>
              </a:rPr>
              <a:t>Using an op-amp in the open-loop configuration is generally useless because of this gain variation.  However, adding negative feedback and operating in a closed-loop configuration will sacrifice much of the open-loop gain in return for stable gain over a wide bandwidth.</a:t>
            </a:r>
          </a:p>
          <a:p>
            <a:pPr algn="just">
              <a:defRPr/>
            </a:pPr>
            <a:endParaRPr lang="en-US" altLang="en-US" sz="800" b="1" dirty="0">
              <a:latin typeface="Arial" panose="020B0604020202020204" pitchFamily="34" charset="0"/>
              <a:cs typeface="Arial" panose="020B0604020202020204" pitchFamily="34" charset="0"/>
            </a:endParaRPr>
          </a:p>
          <a:p>
            <a:pPr algn="just">
              <a:defRPr/>
            </a:pPr>
            <a:r>
              <a:rPr lang="en-US" sz="1100" dirty="0">
                <a:latin typeface="Arial" panose="020B0604020202020204" pitchFamily="34" charset="0"/>
                <a:cs typeface="Arial" panose="020B0604020202020204" pitchFamily="34" charset="0"/>
              </a:rPr>
              <a:t>Adding negative feedback will also improve other parameters such as small-signal input and output resistance.  However, the most important improvement is usually gain stabilization.</a:t>
            </a:r>
            <a:endParaRPr lang="en-US" altLang="en-US" sz="1100" b="1" dirty="0">
              <a:latin typeface="Arial" panose="020B0604020202020204" pitchFamily="34" charset="0"/>
              <a:cs typeface="Arial" panose="020B0604020202020204" pitchFamily="34" charset="0"/>
            </a:endParaRPr>
          </a:p>
        </p:txBody>
      </p:sp>
      <p:sp>
        <p:nvSpPr>
          <p:cNvPr id="53" name="TextBox 6"/>
          <p:cNvSpPr txBox="1">
            <a:spLocks noChangeArrowheads="1"/>
          </p:cNvSpPr>
          <p:nvPr/>
        </p:nvSpPr>
        <p:spPr bwMode="auto">
          <a:xfrm>
            <a:off x="304800" y="108347"/>
            <a:ext cx="8686800" cy="420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defRPr/>
            </a:pPr>
            <a:r>
              <a:rPr lang="en-US" altLang="en-US" sz="1350" b="1" dirty="0"/>
              <a:t>       </a:t>
            </a:r>
            <a:r>
              <a:rPr lang="en-US" altLang="en-US" sz="1350" dirty="0"/>
              <a:t> 		           </a:t>
            </a:r>
            <a:r>
              <a:rPr lang="en-US" altLang="en-US" sz="1350" b="1" dirty="0"/>
              <a:t> </a:t>
            </a:r>
            <a:r>
              <a:rPr lang="en-US" altLang="en-US" b="1" u="sng" dirty="0"/>
              <a:t>OP- AMP </a:t>
            </a:r>
            <a:r>
              <a:rPr lang="en-US" altLang="en-US" b="1" i="1" u="sng" dirty="0"/>
              <a:t>OUTPUT</a:t>
            </a:r>
            <a:r>
              <a:rPr lang="en-US" altLang="en-US" b="1" u="sng" dirty="0"/>
              <a:t> CHARACTERISTICS</a:t>
            </a:r>
          </a:p>
          <a:p>
            <a:pPr algn="just">
              <a:defRPr/>
            </a:pPr>
            <a:endParaRPr lang="en-US" altLang="en-US" sz="600" b="1" u="sng" dirty="0"/>
          </a:p>
          <a:p>
            <a:pPr algn="just">
              <a:defRPr/>
            </a:pPr>
            <a:r>
              <a:rPr lang="en-US" altLang="en-US" sz="1200" b="1" u="sng" dirty="0">
                <a:cs typeface="Arial" panose="020B0604020202020204" pitchFamily="34" charset="0"/>
              </a:rPr>
              <a:t>DC CHARACTERISTICS</a:t>
            </a:r>
          </a:p>
          <a:p>
            <a:pPr algn="just">
              <a:defRPr/>
            </a:pPr>
            <a:endParaRPr lang="en-US" altLang="en-US" sz="800" b="1" u="sng" dirty="0"/>
          </a:p>
          <a:p>
            <a:pPr algn="just">
              <a:defRPr/>
            </a:pPr>
            <a:r>
              <a:rPr lang="en-US" altLang="en-US" sz="1100" b="1" dirty="0"/>
              <a:t>Voltage Swing</a:t>
            </a:r>
          </a:p>
          <a:p>
            <a:pPr algn="just">
              <a:defRPr/>
            </a:pPr>
            <a:r>
              <a:rPr lang="en-US" altLang="en-US" sz="1100" dirty="0"/>
              <a:t>The output of an </a:t>
            </a:r>
            <a:r>
              <a:rPr lang="en-US" altLang="en-US" sz="1100" i="1" u="sng" dirty="0"/>
              <a:t>ideal</a:t>
            </a:r>
            <a:r>
              <a:rPr lang="en-US" altLang="en-US" sz="1100" dirty="0"/>
              <a:t> op-amp is a voltage source that can both source and sink current, swings from rail-to-rail, and provides infinite current.  The output of a typical </a:t>
            </a:r>
            <a:r>
              <a:rPr lang="en-US" altLang="en-US" sz="1100" i="1" u="sng" dirty="0"/>
              <a:t>real</a:t>
            </a:r>
            <a:r>
              <a:rPr lang="en-US" altLang="en-US" sz="1100" dirty="0"/>
              <a:t> op-amp can only source and sink tens of milliamps before it is current-limited.  Some op-amps have an output swing approaching rail-to-rail, but </a:t>
            </a:r>
            <a:r>
              <a:rPr lang="en-US" altLang="en-US" sz="1100" b="1" u="sng" dirty="0"/>
              <a:t>only</a:t>
            </a:r>
            <a:r>
              <a:rPr lang="en-US" altLang="en-US" sz="1100" dirty="0"/>
              <a:t> when supplying very low currents; read the data sheet very carefully.  Note that the load is usually connected to ground but may be connected to either rail.</a:t>
            </a:r>
          </a:p>
          <a:p>
            <a:pPr algn="just">
              <a:defRPr/>
            </a:pPr>
            <a:endParaRPr lang="en-US" altLang="en-US" sz="1100" dirty="0"/>
          </a:p>
          <a:p>
            <a:pPr algn="just">
              <a:defRPr/>
            </a:pPr>
            <a:r>
              <a:rPr lang="en-US" altLang="en-US" sz="1100" dirty="0"/>
              <a:t>Op-amps have output series resistance of a hundred ohms or so.  However, </a:t>
            </a:r>
            <a:r>
              <a:rPr lang="en-US" altLang="en-US" sz="1100" u="sng" dirty="0"/>
              <a:t>for small signal</a:t>
            </a:r>
            <a:r>
              <a:rPr lang="en-US" altLang="en-US" sz="1100" dirty="0"/>
              <a:t> operation this is almost always irrelevant because the incorporation of negative feedback dramatically reduces the output resistance of an amplifier.</a:t>
            </a:r>
          </a:p>
          <a:p>
            <a:pPr>
              <a:defRPr/>
            </a:pPr>
            <a:endParaRPr lang="en-US" altLang="en-US" sz="1100" dirty="0"/>
          </a:p>
          <a:p>
            <a:pPr algn="just">
              <a:defRPr/>
            </a:pPr>
            <a:r>
              <a:rPr lang="en-US" altLang="en-US" sz="1100" b="1" dirty="0"/>
              <a:t>Large Signal (DC) Limits on Op-Amp Voltage Swing</a:t>
            </a:r>
          </a:p>
          <a:p>
            <a:pPr algn="just">
              <a:defRPr/>
            </a:pPr>
            <a:r>
              <a:rPr lang="en-US" altLang="en-US" sz="1100" dirty="0"/>
              <a:t>The ability of the op-amp output to drive a load is limited, among other reasons, by its ability to source and/or sink current - as described above.  At heavy loads, current limiting will limit the output voltage swing. This limit is specified as </a:t>
            </a:r>
            <a:r>
              <a:rPr lang="en-US" altLang="en-US" sz="1100" b="1" i="1" dirty="0"/>
              <a:t>short-circuit current </a:t>
            </a:r>
            <a:r>
              <a:rPr lang="en-US" altLang="en-US" sz="1100" dirty="0"/>
              <a:t>on the op-amp data sheet. At higher supply voltages, power dissipation in the op amp may cause overheating leading to damage or over temp shut down.  Also note:</a:t>
            </a:r>
          </a:p>
          <a:p>
            <a:pPr algn="just">
              <a:defRPr/>
            </a:pPr>
            <a:endParaRPr lang="en-US" altLang="en-US" sz="1100" b="1" dirty="0"/>
          </a:p>
          <a:p>
            <a:pPr algn="just">
              <a:defRPr/>
            </a:pPr>
            <a:r>
              <a:rPr lang="en-US" altLang="en-US" sz="1100" b="1" dirty="0"/>
              <a:t>∙  </a:t>
            </a:r>
            <a:r>
              <a:rPr lang="en-US" altLang="en-US" sz="1100" dirty="0"/>
              <a:t>Most op-amps specified for single-supply operation will swing very close to the negative rail.</a:t>
            </a:r>
          </a:p>
          <a:p>
            <a:pPr algn="just">
              <a:defRPr/>
            </a:pPr>
            <a:r>
              <a:rPr lang="en-US" altLang="en-US" sz="1100" b="1" dirty="0"/>
              <a:t>∙  </a:t>
            </a:r>
            <a:r>
              <a:rPr lang="en-US" altLang="en-US" sz="1100" dirty="0"/>
              <a:t>Some op-amps designed specifically for dual supplies will not swing too close to either rail.</a:t>
            </a:r>
          </a:p>
          <a:p>
            <a:pPr algn="just">
              <a:defRPr/>
            </a:pPr>
            <a:r>
              <a:rPr lang="en-US" altLang="en-US" sz="1100" b="1" dirty="0"/>
              <a:t>∙  </a:t>
            </a:r>
            <a:r>
              <a:rPr lang="en-US" altLang="en-US" sz="1100" dirty="0"/>
              <a:t>Op-amps specified as “rail-to-rail” output will </a:t>
            </a:r>
            <a:r>
              <a:rPr lang="en-US" altLang="en-US" sz="1100" u="sng" dirty="0"/>
              <a:t>not</a:t>
            </a:r>
            <a:r>
              <a:rPr lang="en-US" altLang="en-US" sz="1100" dirty="0"/>
              <a:t> do so when loaded even slightly.</a:t>
            </a:r>
          </a:p>
          <a:p>
            <a:pPr>
              <a:defRPr/>
            </a:pPr>
            <a:r>
              <a:rPr lang="en-US" altLang="en-US" sz="900" dirty="0"/>
              <a:t> </a:t>
            </a:r>
            <a:endParaRPr lang="en-US" altLang="en-US" sz="900" b="1" dirty="0"/>
          </a:p>
          <a:p>
            <a:pPr algn="just">
              <a:defRPr/>
            </a:pPr>
            <a:endParaRPr lang="en-US" altLang="en-US" sz="900" b="1" dirty="0"/>
          </a:p>
          <a:p>
            <a:pPr algn="just">
              <a:defRPr/>
            </a:pPr>
            <a:endParaRPr lang="en-US" altLang="en-US" sz="750" b="1" u="sng" dirty="0"/>
          </a:p>
        </p:txBody>
      </p:sp>
      <p:sp>
        <p:nvSpPr>
          <p:cNvPr id="5" name="Slide Number Placeholder 4"/>
          <p:cNvSpPr>
            <a:spLocks noGrp="1"/>
          </p:cNvSpPr>
          <p:nvPr>
            <p:ph type="sldNum" sz="quarter" idx="12"/>
          </p:nvPr>
        </p:nvSpPr>
        <p:spPr>
          <a:xfrm>
            <a:off x="6934200" y="6324600"/>
            <a:ext cx="2057400" cy="365125"/>
          </a:xfrm>
        </p:spPr>
        <p:txBody>
          <a:bodyPr/>
          <a:lstStyle/>
          <a:p>
            <a:fld id="{DFA29B38-BD06-42F5-9B8A-178783D988FD}" type="slidenum">
              <a:rPr lang="en-US" smtClean="0"/>
              <a:t>13</a:t>
            </a:fld>
            <a:endParaRPr lang="en-US" dirty="0"/>
          </a:p>
        </p:txBody>
      </p:sp>
    </p:spTree>
    <p:extLst>
      <p:ext uri="{BB962C8B-B14F-4D97-AF65-F5344CB8AC3E}">
        <p14:creationId xmlns:p14="http://schemas.microsoft.com/office/powerpoint/2010/main" val="269907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807" y="-110332"/>
            <a:ext cx="9254530" cy="6968332"/>
          </a:xfrm>
          <a:prstGeom prst="rect">
            <a:avLst/>
          </a:prstGeom>
        </p:spPr>
      </p:pic>
      <p:sp>
        <p:nvSpPr>
          <p:cNvPr id="4" name="Rectangle 3"/>
          <p:cNvSpPr/>
          <p:nvPr/>
        </p:nvSpPr>
        <p:spPr bwMode="auto">
          <a:xfrm>
            <a:off x="-17567" y="442034"/>
            <a:ext cx="8933843" cy="3139321"/>
          </a:xfrm>
          <a:prstGeom prst="rect">
            <a:avLst/>
          </a:prstGeom>
        </p:spPr>
        <p:txBody>
          <a:bodyPr wrap="square">
            <a:spAutoFit/>
          </a:bodyPr>
          <a:lstStyle/>
          <a:p>
            <a:pPr algn="just">
              <a:defRPr/>
            </a:pPr>
            <a:r>
              <a:rPr lang="en-US" altLang="en-US" sz="1200" b="1" dirty="0">
                <a:latin typeface="Arial" panose="020B0604020202020204" pitchFamily="34" charset="0"/>
                <a:cs typeface="Arial" panose="020B0604020202020204" pitchFamily="34" charset="0"/>
              </a:rPr>
              <a:t>Slew Rate</a:t>
            </a:r>
          </a:p>
          <a:p>
            <a:pPr algn="just">
              <a:defRPr/>
            </a:pPr>
            <a:r>
              <a:rPr lang="en-US" sz="1200" dirty="0">
                <a:latin typeface="Arial" panose="020B0604020202020204" pitchFamily="34" charset="0"/>
                <a:cs typeface="Arial" panose="020B0604020202020204" pitchFamily="34" charset="0"/>
              </a:rPr>
              <a:t>The slew rate </a:t>
            </a:r>
            <a:r>
              <a:rPr lang="en-US" sz="1200" b="1" dirty="0">
                <a:latin typeface="Arial" panose="020B0604020202020204" pitchFamily="34" charset="0"/>
                <a:cs typeface="Arial" panose="020B0604020202020204" pitchFamily="34" charset="0"/>
              </a:rPr>
              <a:t>SR </a:t>
            </a:r>
            <a:r>
              <a:rPr lang="en-US" sz="1200" dirty="0">
                <a:latin typeface="Arial" panose="020B0604020202020204" pitchFamily="34" charset="0"/>
                <a:cs typeface="Arial" panose="020B0604020202020204" pitchFamily="34" charset="0"/>
              </a:rPr>
              <a:t>of an op-amp measures the ability of its output to quickly change in response to a step function. Slew rate is a </a:t>
            </a:r>
            <a:r>
              <a:rPr lang="en-US" sz="1200" b="1" u="sng" dirty="0">
                <a:latin typeface="Arial" panose="020B0604020202020204" pitchFamily="34" charset="0"/>
                <a:cs typeface="Arial" panose="020B0604020202020204" pitchFamily="34" charset="0"/>
              </a:rPr>
              <a:t>large-signal</a:t>
            </a:r>
            <a:r>
              <a:rPr lang="en-US" sz="1200" dirty="0">
                <a:latin typeface="Arial" panose="020B0604020202020204" pitchFamily="34" charset="0"/>
                <a:cs typeface="Arial" panose="020B0604020202020204" pitchFamily="34" charset="0"/>
              </a:rPr>
              <a:t> characteristic and is not directly related to the frequency response of the internal amplifier stages. Slew rate is usually measured at unity gain by applying a square wave and driving the amplifier so its output swings close to the rails.  When slew rate is limiting the output swing, the rise and fall times will have linear ramps;  at very high frequencies, an input square wave will be converted to a triangular waveform. When responding to an input step function, internal capacitances in the op-amp are charged and discharged by current sources; therefore, the output will be seen to “slew” with characteristic, linear rise and fall slopes as it attempts to respond.</a:t>
            </a:r>
          </a:p>
          <a:p>
            <a:pPr algn="just">
              <a:defRPr/>
            </a:pPr>
            <a:endParaRPr lang="en-US" sz="1200" dirty="0">
              <a:latin typeface="Arial" panose="020B0604020202020204" pitchFamily="34" charset="0"/>
              <a:cs typeface="Arial" panose="020B0604020202020204" pitchFamily="34" charset="0"/>
            </a:endParaRPr>
          </a:p>
          <a:p>
            <a:pPr algn="just">
              <a:defRPr/>
            </a:pPr>
            <a:r>
              <a:rPr lang="en-US" sz="1200" dirty="0">
                <a:latin typeface="Arial" panose="020B0604020202020204" pitchFamily="34" charset="0"/>
                <a:cs typeface="Arial" panose="020B0604020202020204" pitchFamily="34" charset="0"/>
              </a:rPr>
              <a:t>Although a limited slew rate is an obvious problem when amplifying a step function, a low slew rate will cause distortion of any signal waveform.  For example, a sine wave will start to appear triangular, and its peak-to-peak amplitude will be limited, if the slew rate is not adequate. </a:t>
            </a:r>
          </a:p>
          <a:p>
            <a:pPr algn="just">
              <a:defRPr/>
            </a:pPr>
            <a:endParaRPr lang="en-US" sz="1200" dirty="0">
              <a:latin typeface="Arial" panose="020B0604020202020204" pitchFamily="34" charset="0"/>
              <a:cs typeface="Arial" panose="020B0604020202020204" pitchFamily="34" charset="0"/>
            </a:endParaRPr>
          </a:p>
          <a:p>
            <a:pPr algn="just">
              <a:defRPr/>
            </a:pPr>
            <a:r>
              <a:rPr lang="en-US" sz="12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sym typeface="Wingdings" panose="05000000000000000000" pitchFamily="2" charset="2"/>
              </a:rPr>
              <a:t>  </a:t>
            </a:r>
            <a:r>
              <a:rPr lang="en-US" sz="140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In order to output a sine wave with the proper amplitude and limited distortion: </a:t>
            </a:r>
          </a:p>
          <a:p>
            <a:pPr algn="just">
              <a:defRPr/>
            </a:pPr>
            <a:endParaRPr lang="en-US" sz="1200" dirty="0">
              <a:latin typeface="Arial" panose="020B0604020202020204" pitchFamily="34" charset="0"/>
              <a:cs typeface="Arial" panose="020B0604020202020204" pitchFamily="34" charset="0"/>
            </a:endParaRPr>
          </a:p>
          <a:p>
            <a:pPr algn="just">
              <a:defRPr/>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f &lt; SR </a:t>
            </a:r>
            <a:r>
              <a:rPr lang="en-US" sz="1600" b="1"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 </a:t>
            </a:r>
            <a:r>
              <a:rPr lang="el-GR" sz="1600" dirty="0">
                <a:latin typeface="Cambria Math" panose="02040503050406030204" pitchFamily="18" charset="0"/>
                <a:ea typeface="Cambria Math" panose="02040503050406030204" pitchFamily="18" charset="0"/>
                <a:cs typeface="Arial" panose="020B0604020202020204" pitchFamily="34" charset="0"/>
              </a:rPr>
              <a:t>𝛑</a:t>
            </a:r>
            <a:r>
              <a:rPr lang="en-US" sz="1200" b="1" dirty="0">
                <a:latin typeface="Arial" panose="020B0604020202020204" pitchFamily="34" charset="0"/>
                <a:cs typeface="Arial" panose="020B0604020202020204" pitchFamily="34" charset="0"/>
              </a:rPr>
              <a:t>V</a:t>
            </a:r>
            <a:r>
              <a:rPr lang="en-US" sz="1200" b="1" baseline="-25000" dirty="0">
                <a:latin typeface="Arial" panose="020B0604020202020204" pitchFamily="34" charset="0"/>
                <a:cs typeface="Arial" panose="020B0604020202020204" pitchFamily="34" charset="0"/>
              </a:rPr>
              <a:t>p     </a:t>
            </a:r>
            <a:r>
              <a:rPr lang="en-US" altLang="en-US" sz="1200" dirty="0">
                <a:latin typeface="Arial" panose="020B0604020202020204" pitchFamily="34" charset="0"/>
                <a:cs typeface="Arial" panose="020B0604020202020204" pitchFamily="34" charset="0"/>
              </a:rPr>
              <a:t>where</a:t>
            </a:r>
            <a:r>
              <a:rPr lang="en-US" altLang="en-US" sz="1200" b="1" dirty="0">
                <a:latin typeface="Arial" panose="020B0604020202020204" pitchFamily="34" charset="0"/>
                <a:cs typeface="Arial" panose="020B0604020202020204" pitchFamily="34" charset="0"/>
              </a:rPr>
              <a:t> f </a:t>
            </a:r>
            <a:r>
              <a:rPr lang="en-US" altLang="en-US" sz="1200" dirty="0">
                <a:latin typeface="Arial" panose="020B0604020202020204" pitchFamily="34" charset="0"/>
                <a:cs typeface="Arial" panose="020B0604020202020204" pitchFamily="34" charset="0"/>
              </a:rPr>
              <a:t>is the signal frequency, </a:t>
            </a:r>
            <a:r>
              <a:rPr lang="en-US" altLang="en-US" sz="1200" b="1" dirty="0">
                <a:latin typeface="Arial" panose="020B0604020202020204" pitchFamily="34" charset="0"/>
                <a:cs typeface="Arial" panose="020B0604020202020204" pitchFamily="34" charset="0"/>
              </a:rPr>
              <a:t>V</a:t>
            </a:r>
            <a:r>
              <a:rPr lang="en-US" altLang="en-US" sz="1200" b="1" baseline="-25000" dirty="0">
                <a:latin typeface="Arial" panose="020B0604020202020204" pitchFamily="34" charset="0"/>
                <a:cs typeface="Arial" panose="020B0604020202020204" pitchFamily="34" charset="0"/>
              </a:rPr>
              <a:t>p</a:t>
            </a:r>
            <a:r>
              <a:rPr lang="en-US" altLang="en-US" sz="1200" dirty="0">
                <a:latin typeface="Arial" panose="020B0604020202020204" pitchFamily="34" charset="0"/>
                <a:cs typeface="Arial" panose="020B0604020202020204" pitchFamily="34" charset="0"/>
              </a:rPr>
              <a:t> is the amplitude, and </a:t>
            </a:r>
            <a:r>
              <a:rPr lang="en-US" altLang="en-US" sz="1200" b="1" dirty="0">
                <a:latin typeface="Arial" panose="020B0604020202020204" pitchFamily="34" charset="0"/>
                <a:cs typeface="Arial" panose="020B0604020202020204" pitchFamily="34" charset="0"/>
              </a:rPr>
              <a:t>SR </a:t>
            </a:r>
            <a:r>
              <a:rPr lang="en-US" altLang="en-US" sz="1200" dirty="0">
                <a:latin typeface="Arial" panose="020B0604020202020204" pitchFamily="34" charset="0"/>
                <a:cs typeface="Arial" panose="020B0604020202020204" pitchFamily="34" charset="0"/>
              </a:rPr>
              <a:t>is slew rate in V/</a:t>
            </a:r>
            <a:r>
              <a:rPr lang="en-US" altLang="en-US" sz="1200" dirty="0" err="1">
                <a:latin typeface="Arial" panose="020B0604020202020204" pitchFamily="34" charset="0"/>
                <a:cs typeface="Arial" panose="020B0604020202020204" pitchFamily="34" charset="0"/>
              </a:rPr>
              <a:t>usec</a:t>
            </a:r>
            <a:r>
              <a:rPr lang="en-US" altLang="en-US" sz="1200" dirty="0">
                <a:latin typeface="Arial" panose="020B0604020202020204" pitchFamily="34" charset="0"/>
                <a:cs typeface="Arial" panose="020B0604020202020204" pitchFamily="34" charset="0"/>
              </a:rPr>
              <a:t>.</a:t>
            </a:r>
            <a:endParaRPr lang="en-US" altLang="en-US" sz="1200" baseline="-25000" dirty="0">
              <a:latin typeface="Arial" panose="020B0604020202020204" pitchFamily="34" charset="0"/>
              <a:cs typeface="Arial" panose="020B0604020202020204" pitchFamily="34" charset="0"/>
            </a:endParaRPr>
          </a:p>
        </p:txBody>
      </p:sp>
      <p:sp>
        <p:nvSpPr>
          <p:cNvPr id="15363" name="TextBox 5"/>
          <p:cNvSpPr txBox="1">
            <a:spLocks noChangeArrowheads="1"/>
          </p:cNvSpPr>
          <p:nvPr/>
        </p:nvSpPr>
        <p:spPr bwMode="auto">
          <a:xfrm>
            <a:off x="457200" y="4267200"/>
            <a:ext cx="8229600" cy="92333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dirty="0"/>
              <a:t>To obtain adequate output signal swing at higher frequencies, close-loop frequency response and slew rate must be taken into consideration.  If a heavy load is involved, current limiting and power dissipation must also be evaluated. </a:t>
            </a:r>
          </a:p>
        </p:txBody>
      </p:sp>
      <p:sp>
        <p:nvSpPr>
          <p:cNvPr id="3" name="Rectangle 2"/>
          <p:cNvSpPr/>
          <p:nvPr/>
        </p:nvSpPr>
        <p:spPr>
          <a:xfrm>
            <a:off x="1823598" y="13365"/>
            <a:ext cx="5673413" cy="369332"/>
          </a:xfrm>
          <a:prstGeom prst="rect">
            <a:avLst/>
          </a:prstGeom>
        </p:spPr>
        <p:txBody>
          <a:bodyPr wrap="none">
            <a:spAutoFit/>
          </a:bodyPr>
          <a:lstStyle/>
          <a:p>
            <a:pPr algn="just">
              <a:defRPr/>
            </a:pPr>
            <a:r>
              <a:rPr lang="en-US" altLang="en-US" b="1" u="sng" dirty="0">
                <a:latin typeface="Arial" panose="020B0604020202020204" pitchFamily="34" charset="0"/>
                <a:cs typeface="Arial" panose="020B0604020202020204" pitchFamily="34" charset="0"/>
              </a:rPr>
              <a:t>OP- AMP </a:t>
            </a:r>
            <a:r>
              <a:rPr lang="en-US" altLang="en-US" b="1" i="1" u="sng" dirty="0">
                <a:latin typeface="Arial" panose="020B0604020202020204" pitchFamily="34" charset="0"/>
                <a:cs typeface="Arial" panose="020B0604020202020204" pitchFamily="34" charset="0"/>
              </a:rPr>
              <a:t>OUTPUT</a:t>
            </a:r>
            <a:r>
              <a:rPr lang="en-US" altLang="en-US" b="1" u="sng" dirty="0">
                <a:latin typeface="Arial" panose="020B0604020202020204" pitchFamily="34" charset="0"/>
                <a:cs typeface="Arial" panose="020B0604020202020204" pitchFamily="34" charset="0"/>
              </a:rPr>
              <a:t> CHARACTERISTICS</a:t>
            </a:r>
            <a:r>
              <a:rPr lang="en-US" altLang="en-US" u="sng" dirty="0">
                <a:latin typeface="Arial" panose="020B0604020202020204" pitchFamily="34" charset="0"/>
                <a:cs typeface="Arial" panose="020B0604020202020204" pitchFamily="34" charset="0"/>
              </a:rPr>
              <a:t>, </a:t>
            </a:r>
            <a:r>
              <a:rPr lang="en-US" altLang="en-US" b="1" u="sng" dirty="0">
                <a:latin typeface="Arial" panose="020B0604020202020204" pitchFamily="34" charset="0"/>
                <a:cs typeface="Arial" panose="020B0604020202020204" pitchFamily="34" charset="0"/>
              </a:rPr>
              <a:t>continued</a:t>
            </a:r>
          </a:p>
        </p:txBody>
      </p:sp>
      <p:sp>
        <p:nvSpPr>
          <p:cNvPr id="8" name="Slide Number Placeholder 7"/>
          <p:cNvSpPr>
            <a:spLocks noGrp="1"/>
          </p:cNvSpPr>
          <p:nvPr>
            <p:ph type="sldNum" sz="quarter" idx="12"/>
          </p:nvPr>
        </p:nvSpPr>
        <p:spPr>
          <a:xfrm>
            <a:off x="6902152" y="6307002"/>
            <a:ext cx="2057400" cy="365125"/>
          </a:xfrm>
        </p:spPr>
        <p:txBody>
          <a:bodyPr/>
          <a:lstStyle/>
          <a:p>
            <a:fld id="{DFA29B38-BD06-42F5-9B8A-178783D988FD}" type="slidenum">
              <a:rPr lang="en-US" smtClean="0"/>
              <a:t>14</a:t>
            </a:fld>
            <a:r>
              <a:rPr lang="en-US" dirty="0"/>
              <a:t> </a:t>
            </a:r>
          </a:p>
        </p:txBody>
      </p:sp>
    </p:spTree>
    <p:extLst>
      <p:ext uri="{BB962C8B-B14F-4D97-AF65-F5344CB8AC3E}">
        <p14:creationId xmlns:p14="http://schemas.microsoft.com/office/powerpoint/2010/main" val="253959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1D702D-99AD-419A-B3D4-05CA07FD7FDA}"/>
              </a:ext>
            </a:extLst>
          </p:cNvPr>
          <p:cNvPicPr>
            <a:picLocks noChangeAspect="1"/>
          </p:cNvPicPr>
          <p:nvPr/>
        </p:nvPicPr>
        <p:blipFill>
          <a:blip r:embed="rId2"/>
          <a:stretch>
            <a:fillRect/>
          </a:stretch>
        </p:blipFill>
        <p:spPr>
          <a:xfrm>
            <a:off x="16790" y="0"/>
            <a:ext cx="9108000" cy="6858000"/>
          </a:xfrm>
          <a:prstGeom prst="rect">
            <a:avLst/>
          </a:prstGeom>
        </p:spPr>
      </p:pic>
      <p:sp>
        <p:nvSpPr>
          <p:cNvPr id="2" name="Slide Number Placeholder 1">
            <a:extLst>
              <a:ext uri="{FF2B5EF4-FFF2-40B4-BE49-F238E27FC236}">
                <a16:creationId xmlns:a16="http://schemas.microsoft.com/office/drawing/2014/main" id="{9AD624FC-0521-4338-948B-24D13D7570C5}"/>
              </a:ext>
            </a:extLst>
          </p:cNvPr>
          <p:cNvSpPr>
            <a:spLocks noGrp="1"/>
          </p:cNvSpPr>
          <p:nvPr>
            <p:ph type="sldNum" sz="quarter" idx="12"/>
          </p:nvPr>
        </p:nvSpPr>
        <p:spPr>
          <a:xfrm>
            <a:off x="6781800" y="6324600"/>
            <a:ext cx="2057400" cy="365125"/>
          </a:xfrm>
        </p:spPr>
        <p:txBody>
          <a:bodyPr/>
          <a:lstStyle/>
          <a:p>
            <a:fld id="{DFA29B38-BD06-42F5-9B8A-178783D988FD}" type="slidenum">
              <a:rPr lang="en-US" sz="1600" smtClean="0"/>
              <a:t>15</a:t>
            </a:fld>
            <a:r>
              <a:rPr lang="en-US" sz="1600" dirty="0"/>
              <a:t> </a:t>
            </a:r>
            <a:r>
              <a:rPr lang="en-US" dirty="0"/>
              <a:t> end</a:t>
            </a:r>
          </a:p>
        </p:txBody>
      </p:sp>
      <p:sp>
        <p:nvSpPr>
          <p:cNvPr id="3" name="TextBox 6">
            <a:extLst>
              <a:ext uri="{FF2B5EF4-FFF2-40B4-BE49-F238E27FC236}">
                <a16:creationId xmlns:a16="http://schemas.microsoft.com/office/drawing/2014/main" id="{F9F7CBC2-7286-4749-B227-26C63C5127E9}"/>
              </a:ext>
            </a:extLst>
          </p:cNvPr>
          <p:cNvSpPr txBox="1">
            <a:spLocks noChangeArrowheads="1"/>
          </p:cNvSpPr>
          <p:nvPr/>
        </p:nvSpPr>
        <p:spPr bwMode="auto">
          <a:xfrm>
            <a:off x="228600" y="762000"/>
            <a:ext cx="876387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i="1" dirty="0"/>
              <a:t>  Absolute Maximum Ratings </a:t>
            </a:r>
            <a:r>
              <a:rPr lang="en-US" altLang="en-US" sz="1200" dirty="0"/>
              <a:t>are listed at the beginning of every data sheet, and specify maximum allowable voltage, current, power dissipation, and temperature limits. Exceeding these values, </a:t>
            </a:r>
            <a:r>
              <a:rPr lang="en-US" altLang="en-US" sz="1200" u="sng" dirty="0"/>
              <a:t>even briefly</a:t>
            </a:r>
            <a:r>
              <a:rPr lang="en-US" altLang="en-US" sz="1200" dirty="0"/>
              <a:t>, may cause permanent damage to the device. These parameters do </a:t>
            </a:r>
            <a:r>
              <a:rPr lang="en-US" altLang="en-US" sz="1200" b="1" u="sng" dirty="0"/>
              <a:t>not</a:t>
            </a:r>
            <a:r>
              <a:rPr lang="en-US" altLang="en-US" sz="1200" dirty="0"/>
              <a:t> represent allowable operating conditions.</a:t>
            </a:r>
          </a:p>
          <a:p>
            <a:r>
              <a:rPr lang="en-US" altLang="en-US" sz="1600" dirty="0"/>
              <a:t>            </a:t>
            </a:r>
          </a:p>
          <a:p>
            <a:r>
              <a:rPr lang="en-US" altLang="en-US" sz="1600" dirty="0"/>
              <a:t>               </a:t>
            </a:r>
            <a:r>
              <a:rPr lang="en-US" altLang="en-US" sz="1600" dirty="0">
                <a:highlight>
                  <a:srgbClr val="FFFF00"/>
                </a:highlight>
              </a:rPr>
              <a:t>You must NEVER operate at or near these conditions!  </a:t>
            </a:r>
            <a:r>
              <a:rPr lang="en-US" altLang="en-US" sz="1600" i="1" dirty="0">
                <a:highlight>
                  <a:srgbClr val="FFFF00"/>
                </a:highlight>
              </a:rPr>
              <a:t>They aren’t kidding!</a:t>
            </a:r>
          </a:p>
          <a:p>
            <a:pPr algn="just"/>
            <a:endParaRPr lang="en-US" altLang="en-US" sz="1200" b="1" i="1" u="sng" dirty="0"/>
          </a:p>
          <a:p>
            <a:pPr algn="just"/>
            <a:r>
              <a:rPr lang="en-US" altLang="en-US" sz="1200" dirty="0"/>
              <a:t>Note that there is no Absolute Maximum Rating for output current. Device failure will occur due to excessive junction temperature, which can occur as a result of power dissipation in the device. Junction temperature is related to output current, output voltage, supply voltage, duty cycle, and thermal resistance. Output current will be limited, by internal circuitry, to the short-circuit current specification, but excessive dissipation can easily occur due to the other factors.</a:t>
            </a:r>
          </a:p>
        </p:txBody>
      </p:sp>
      <p:sp>
        <p:nvSpPr>
          <p:cNvPr id="5" name="TextBox 4">
            <a:extLst>
              <a:ext uri="{FF2B5EF4-FFF2-40B4-BE49-F238E27FC236}">
                <a16:creationId xmlns:a16="http://schemas.microsoft.com/office/drawing/2014/main" id="{A739120A-4EC9-4761-ADB1-038BAADFEEB2}"/>
              </a:ext>
            </a:extLst>
          </p:cNvPr>
          <p:cNvSpPr txBox="1"/>
          <p:nvPr/>
        </p:nvSpPr>
        <p:spPr>
          <a:xfrm>
            <a:off x="2209800" y="152400"/>
            <a:ext cx="5410200" cy="369332"/>
          </a:xfrm>
          <a:prstGeom prst="rect">
            <a:avLst/>
          </a:prstGeom>
          <a:noFill/>
        </p:spPr>
        <p:txBody>
          <a:bodyPr wrap="square">
            <a:spAutoFit/>
          </a:bodyPr>
          <a:lstStyle/>
          <a:p>
            <a:r>
              <a:rPr lang="en-US" b="1" u="sng" dirty="0">
                <a:latin typeface="Arial" panose="020B0604020202020204" pitchFamily="34" charset="0"/>
                <a:cs typeface="Arial" panose="020B0604020202020204" pitchFamily="34" charset="0"/>
              </a:rPr>
              <a:t>OP-AMP “ABSOLUTE MAXIMUM RATINGS”</a:t>
            </a:r>
          </a:p>
        </p:txBody>
      </p:sp>
      <p:sp>
        <p:nvSpPr>
          <p:cNvPr id="9" name="TextBox 1">
            <a:extLst>
              <a:ext uri="{FF2B5EF4-FFF2-40B4-BE49-F238E27FC236}">
                <a16:creationId xmlns:a16="http://schemas.microsoft.com/office/drawing/2014/main" id="{20E54F9C-0E41-495B-86F7-0388D22A3A82}"/>
              </a:ext>
            </a:extLst>
          </p:cNvPr>
          <p:cNvSpPr txBox="1">
            <a:spLocks noChangeArrowheads="1"/>
          </p:cNvSpPr>
          <p:nvPr/>
        </p:nvSpPr>
        <p:spPr bwMode="auto">
          <a:xfrm>
            <a:off x="533400" y="3886200"/>
            <a:ext cx="7848600" cy="646331"/>
          </a:xfrm>
          <a:prstGeom prst="rect">
            <a:avLst/>
          </a:prstGeom>
          <a:solidFill>
            <a:srgbClr val="FF0000">
              <a:alpha val="28000"/>
            </a:srgbClr>
          </a:solid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dirty="0"/>
              <a:t>And finally, a very important note:  </a:t>
            </a:r>
            <a:r>
              <a:rPr lang="en-US" altLang="en-US" sz="1200" dirty="0"/>
              <a:t>With their very high gain, op-amps may randomly or erratically oscillate under certain conditions, especially if power is supplied via long leads, or it is late at night and your project is due in the morning.  It is always necessary to bypass the power supply(ies) with a suitable capacitor(s) to ground.</a:t>
            </a:r>
            <a:endParaRPr lang="en-US" altLang="en-US" sz="1200" b="1" dirty="0"/>
          </a:p>
        </p:txBody>
      </p:sp>
    </p:spTree>
    <p:extLst>
      <p:ext uri="{BB962C8B-B14F-4D97-AF65-F5344CB8AC3E}">
        <p14:creationId xmlns:p14="http://schemas.microsoft.com/office/powerpoint/2010/main" val="271963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C8BC-9A03-5793-9865-3F421D0391A0}"/>
              </a:ext>
            </a:extLst>
          </p:cNvPr>
          <p:cNvSpPr>
            <a:spLocks noGrp="1"/>
          </p:cNvSpPr>
          <p:nvPr>
            <p:ph type="sldNum" sz="quarter" idx="12"/>
          </p:nvPr>
        </p:nvSpPr>
        <p:spPr>
          <a:xfrm>
            <a:off x="6840252" y="6345324"/>
            <a:ext cx="2057400" cy="365125"/>
          </a:xfrm>
        </p:spPr>
        <p:txBody>
          <a:bodyPr/>
          <a:lstStyle/>
          <a:p>
            <a:fld id="{DFA29B38-BD06-42F5-9B8A-178783D988FD}" type="slidenum">
              <a:rPr lang="en-US" sz="1600" b="1" smtClean="0"/>
              <a:t>2</a:t>
            </a:fld>
            <a:endParaRPr lang="en-US" sz="1600" b="1" dirty="0"/>
          </a:p>
        </p:txBody>
      </p:sp>
      <p:grpSp>
        <p:nvGrpSpPr>
          <p:cNvPr id="143" name="Group 142">
            <a:extLst>
              <a:ext uri="{FF2B5EF4-FFF2-40B4-BE49-F238E27FC236}">
                <a16:creationId xmlns:a16="http://schemas.microsoft.com/office/drawing/2014/main" id="{69671235-6D37-9E79-F39D-9CF3CEFCA9AF}"/>
              </a:ext>
            </a:extLst>
          </p:cNvPr>
          <p:cNvGrpSpPr/>
          <p:nvPr/>
        </p:nvGrpSpPr>
        <p:grpSpPr>
          <a:xfrm>
            <a:off x="395536" y="980728"/>
            <a:ext cx="8460940" cy="5440670"/>
            <a:chOff x="395536" y="980728"/>
            <a:chExt cx="8460940" cy="5440670"/>
          </a:xfrm>
        </p:grpSpPr>
        <p:grpSp>
          <p:nvGrpSpPr>
            <p:cNvPr id="130" name="Group 129">
              <a:extLst>
                <a:ext uri="{FF2B5EF4-FFF2-40B4-BE49-F238E27FC236}">
                  <a16:creationId xmlns:a16="http://schemas.microsoft.com/office/drawing/2014/main" id="{FD070DA3-5818-8585-36D0-D39A08283556}"/>
                </a:ext>
              </a:extLst>
            </p:cNvPr>
            <p:cNvGrpSpPr/>
            <p:nvPr/>
          </p:nvGrpSpPr>
          <p:grpSpPr>
            <a:xfrm>
              <a:off x="1007604" y="980728"/>
              <a:ext cx="7092788" cy="5436604"/>
              <a:chOff x="1007604" y="980728"/>
              <a:chExt cx="7092788" cy="5436604"/>
            </a:xfrm>
          </p:grpSpPr>
          <p:grpSp>
            <p:nvGrpSpPr>
              <p:cNvPr id="123" name="Group 122">
                <a:extLst>
                  <a:ext uri="{FF2B5EF4-FFF2-40B4-BE49-F238E27FC236}">
                    <a16:creationId xmlns:a16="http://schemas.microsoft.com/office/drawing/2014/main" id="{070AE49B-1B8B-D0A9-9A9B-1DE3AD9F470E}"/>
                  </a:ext>
                </a:extLst>
              </p:cNvPr>
              <p:cNvGrpSpPr/>
              <p:nvPr/>
            </p:nvGrpSpPr>
            <p:grpSpPr>
              <a:xfrm>
                <a:off x="1007604" y="980728"/>
                <a:ext cx="7092788" cy="5436604"/>
                <a:chOff x="1008112" y="296652"/>
                <a:chExt cx="7728322" cy="5940660"/>
              </a:xfrm>
            </p:grpSpPr>
            <p:grpSp>
              <p:nvGrpSpPr>
                <p:cNvPr id="120" name="Group 119">
                  <a:extLst>
                    <a:ext uri="{FF2B5EF4-FFF2-40B4-BE49-F238E27FC236}">
                      <a16:creationId xmlns:a16="http://schemas.microsoft.com/office/drawing/2014/main" id="{0C7385FD-8B58-C62E-E44E-54E5933D0360}"/>
                    </a:ext>
                  </a:extLst>
                </p:cNvPr>
                <p:cNvGrpSpPr/>
                <p:nvPr/>
              </p:nvGrpSpPr>
              <p:grpSpPr>
                <a:xfrm>
                  <a:off x="1008112" y="296652"/>
                  <a:ext cx="7728322" cy="5940660"/>
                  <a:chOff x="791580" y="800708"/>
                  <a:chExt cx="7728322" cy="5940660"/>
                </a:xfrm>
              </p:grpSpPr>
              <p:grpSp>
                <p:nvGrpSpPr>
                  <p:cNvPr id="119" name="Group 118">
                    <a:extLst>
                      <a:ext uri="{FF2B5EF4-FFF2-40B4-BE49-F238E27FC236}">
                        <a16:creationId xmlns:a16="http://schemas.microsoft.com/office/drawing/2014/main" id="{00824626-9B47-6819-209B-42571ACCB360}"/>
                      </a:ext>
                    </a:extLst>
                  </p:cNvPr>
                  <p:cNvGrpSpPr/>
                  <p:nvPr/>
                </p:nvGrpSpPr>
                <p:grpSpPr>
                  <a:xfrm>
                    <a:off x="935596" y="800708"/>
                    <a:ext cx="7584306" cy="5940660"/>
                    <a:chOff x="935596" y="800708"/>
                    <a:chExt cx="7584306" cy="5940660"/>
                  </a:xfrm>
                </p:grpSpPr>
                <p:pic>
                  <p:nvPicPr>
                    <p:cNvPr id="6" name="Picture 5">
                      <a:extLst>
                        <a:ext uri="{FF2B5EF4-FFF2-40B4-BE49-F238E27FC236}">
                          <a16:creationId xmlns:a16="http://schemas.microsoft.com/office/drawing/2014/main" id="{27D1FE48-2DAC-2C56-BD8F-07F1229DAE4F}"/>
                        </a:ext>
                      </a:extLst>
                    </p:cNvPr>
                    <p:cNvPicPr>
                      <a:picLocks noChangeAspect="1"/>
                    </p:cNvPicPr>
                    <p:nvPr/>
                  </p:nvPicPr>
                  <p:blipFill>
                    <a:blip r:embed="rId2"/>
                    <a:stretch>
                      <a:fillRect/>
                    </a:stretch>
                  </p:blipFill>
                  <p:spPr>
                    <a:xfrm>
                      <a:off x="935596" y="800708"/>
                      <a:ext cx="7120441" cy="5940660"/>
                    </a:xfrm>
                    <a:prstGeom prst="rect">
                      <a:avLst/>
                    </a:prstGeom>
                  </p:spPr>
                </p:pic>
                <p:grpSp>
                  <p:nvGrpSpPr>
                    <p:cNvPr id="117" name="Group 116">
                      <a:extLst>
                        <a:ext uri="{FF2B5EF4-FFF2-40B4-BE49-F238E27FC236}">
                          <a16:creationId xmlns:a16="http://schemas.microsoft.com/office/drawing/2014/main" id="{3A3DBF44-1131-7A1D-39AC-6492C2B50372}"/>
                        </a:ext>
                      </a:extLst>
                    </p:cNvPr>
                    <p:cNvGrpSpPr/>
                    <p:nvPr/>
                  </p:nvGrpSpPr>
                  <p:grpSpPr>
                    <a:xfrm>
                      <a:off x="4419600" y="3048000"/>
                      <a:ext cx="4100302" cy="1724500"/>
                      <a:chOff x="4419600" y="3048000"/>
                      <a:chExt cx="4100302" cy="1724500"/>
                    </a:xfrm>
                  </p:grpSpPr>
                  <p:pic>
                    <p:nvPicPr>
                      <p:cNvPr id="14" name="Picture 13">
                        <a:extLst>
                          <a:ext uri="{FF2B5EF4-FFF2-40B4-BE49-F238E27FC236}">
                            <a16:creationId xmlns:a16="http://schemas.microsoft.com/office/drawing/2014/main" id="{6F628254-C1A7-0100-8036-EB2E8E0BDB6B}"/>
                          </a:ext>
                        </a:extLst>
                      </p:cNvPr>
                      <p:cNvPicPr>
                        <a:picLocks noChangeAspect="1"/>
                      </p:cNvPicPr>
                      <p:nvPr/>
                    </p:nvPicPr>
                    <p:blipFill>
                      <a:blip r:embed="rId3"/>
                      <a:stretch>
                        <a:fillRect/>
                      </a:stretch>
                    </p:blipFill>
                    <p:spPr>
                      <a:xfrm>
                        <a:off x="4419600" y="3048000"/>
                        <a:ext cx="2081959" cy="1724500"/>
                      </a:xfrm>
                      <a:prstGeom prst="rect">
                        <a:avLst/>
                      </a:prstGeom>
                    </p:spPr>
                  </p:pic>
                  <p:cxnSp>
                    <p:nvCxnSpPr>
                      <p:cNvPr id="16" name="Straight Connector 15">
                        <a:extLst>
                          <a:ext uri="{FF2B5EF4-FFF2-40B4-BE49-F238E27FC236}">
                            <a16:creationId xmlns:a16="http://schemas.microsoft.com/office/drawing/2014/main" id="{D34FA6EC-1D0D-D983-71BD-C16D13572C9B}"/>
                          </a:ext>
                        </a:extLst>
                      </p:cNvPr>
                      <p:cNvCxnSpPr>
                        <a:cxnSpLocks/>
                      </p:cNvCxnSpPr>
                      <p:nvPr/>
                    </p:nvCxnSpPr>
                    <p:spPr>
                      <a:xfrm>
                        <a:off x="5508104" y="3810000"/>
                        <a:ext cx="279769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3004A2C0-BBF5-CEBA-46FD-82249E03B8CA}"/>
                          </a:ext>
                        </a:extLst>
                      </p:cNvPr>
                      <p:cNvPicPr>
                        <a:picLocks noChangeAspect="1"/>
                      </p:cNvPicPr>
                      <p:nvPr/>
                    </p:nvPicPr>
                    <p:blipFill>
                      <a:blip r:embed="rId4"/>
                      <a:stretch>
                        <a:fillRect/>
                      </a:stretch>
                    </p:blipFill>
                    <p:spPr>
                      <a:xfrm>
                        <a:off x="8172400" y="3645024"/>
                        <a:ext cx="347502" cy="335309"/>
                      </a:xfrm>
                      <a:prstGeom prst="rect">
                        <a:avLst/>
                      </a:prstGeom>
                    </p:spPr>
                  </p:pic>
                </p:grpSp>
              </p:grpSp>
              <p:grpSp>
                <p:nvGrpSpPr>
                  <p:cNvPr id="118" name="Group 117">
                    <a:extLst>
                      <a:ext uri="{FF2B5EF4-FFF2-40B4-BE49-F238E27FC236}">
                        <a16:creationId xmlns:a16="http://schemas.microsoft.com/office/drawing/2014/main" id="{F1B16FE5-3E55-D3A0-BB4E-ED9F08C06C39}"/>
                      </a:ext>
                    </a:extLst>
                  </p:cNvPr>
                  <p:cNvGrpSpPr/>
                  <p:nvPr/>
                </p:nvGrpSpPr>
                <p:grpSpPr>
                  <a:xfrm>
                    <a:off x="791580" y="1304764"/>
                    <a:ext cx="4716524" cy="5004556"/>
                    <a:chOff x="791580" y="1304764"/>
                    <a:chExt cx="4716524" cy="5004556"/>
                  </a:xfrm>
                </p:grpSpPr>
                <p:pic>
                  <p:nvPicPr>
                    <p:cNvPr id="24" name="Picture 23">
                      <a:extLst>
                        <a:ext uri="{FF2B5EF4-FFF2-40B4-BE49-F238E27FC236}">
                          <a16:creationId xmlns:a16="http://schemas.microsoft.com/office/drawing/2014/main" id="{93181688-2664-461A-D774-9ED0B96DB04C}"/>
                        </a:ext>
                      </a:extLst>
                    </p:cNvPr>
                    <p:cNvPicPr>
                      <a:picLocks noChangeAspect="1"/>
                    </p:cNvPicPr>
                    <p:nvPr/>
                  </p:nvPicPr>
                  <p:blipFill>
                    <a:blip r:embed="rId5"/>
                    <a:stretch>
                      <a:fillRect/>
                    </a:stretch>
                  </p:blipFill>
                  <p:spPr>
                    <a:xfrm rot="10800000">
                      <a:off x="1871192" y="4545124"/>
                      <a:ext cx="864096" cy="829912"/>
                    </a:xfrm>
                    <a:prstGeom prst="rect">
                      <a:avLst/>
                    </a:prstGeom>
                  </p:spPr>
                </p:pic>
                <p:pic>
                  <p:nvPicPr>
                    <p:cNvPr id="26" name="Picture 25">
                      <a:extLst>
                        <a:ext uri="{FF2B5EF4-FFF2-40B4-BE49-F238E27FC236}">
                          <a16:creationId xmlns:a16="http://schemas.microsoft.com/office/drawing/2014/main" id="{6A443130-DA82-2343-6DAA-0C284334E3DB}"/>
                        </a:ext>
                      </a:extLst>
                    </p:cNvPr>
                    <p:cNvPicPr>
                      <a:picLocks noChangeAspect="1"/>
                    </p:cNvPicPr>
                    <p:nvPr/>
                  </p:nvPicPr>
                  <p:blipFill>
                    <a:blip r:embed="rId6"/>
                    <a:stretch>
                      <a:fillRect/>
                    </a:stretch>
                  </p:blipFill>
                  <p:spPr>
                    <a:xfrm>
                      <a:off x="1976432" y="1770998"/>
                      <a:ext cx="1038370" cy="1455179"/>
                    </a:xfrm>
                    <a:prstGeom prst="rect">
                      <a:avLst/>
                    </a:prstGeom>
                  </p:spPr>
                </p:pic>
                <p:sp>
                  <p:nvSpPr>
                    <p:cNvPr id="27" name="Isosceles Triangle 26">
                      <a:extLst>
                        <a:ext uri="{FF2B5EF4-FFF2-40B4-BE49-F238E27FC236}">
                          <a16:creationId xmlns:a16="http://schemas.microsoft.com/office/drawing/2014/main" id="{057859E2-1EC9-5172-66B4-27B8EB33A635}"/>
                        </a:ext>
                      </a:extLst>
                    </p:cNvPr>
                    <p:cNvSpPr/>
                    <p:nvPr/>
                  </p:nvSpPr>
                  <p:spPr>
                    <a:xfrm rot="5400000">
                      <a:off x="2645786" y="3266982"/>
                      <a:ext cx="1440160" cy="1188132"/>
                    </a:xfrm>
                    <a:prstGeom prst="triangl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60D2FCD5-F049-70BF-A85A-325372CD74C1}"/>
                        </a:ext>
                      </a:extLst>
                    </p:cNvPr>
                    <p:cNvPicPr>
                      <a:picLocks noChangeAspect="1"/>
                    </p:cNvPicPr>
                    <p:nvPr/>
                  </p:nvPicPr>
                  <p:blipFill>
                    <a:blip r:embed="rId7"/>
                    <a:stretch>
                      <a:fillRect/>
                    </a:stretch>
                  </p:blipFill>
                  <p:spPr>
                    <a:xfrm>
                      <a:off x="827584" y="2060848"/>
                      <a:ext cx="905001" cy="3505689"/>
                    </a:xfrm>
                    <a:prstGeom prst="rect">
                      <a:avLst/>
                    </a:prstGeom>
                  </p:spPr>
                </p:pic>
                <p:cxnSp>
                  <p:nvCxnSpPr>
                    <p:cNvPr id="29" name="Straight Connector 28">
                      <a:extLst>
                        <a:ext uri="{FF2B5EF4-FFF2-40B4-BE49-F238E27FC236}">
                          <a16:creationId xmlns:a16="http://schemas.microsoft.com/office/drawing/2014/main" id="{1D3F11EF-C808-BAFA-320D-00D3B9ECBEF2}"/>
                        </a:ext>
                      </a:extLst>
                    </p:cNvPr>
                    <p:cNvCxnSpPr>
                      <a:cxnSpLocks/>
                    </p:cNvCxnSpPr>
                    <p:nvPr/>
                  </p:nvCxnSpPr>
                  <p:spPr>
                    <a:xfrm>
                      <a:off x="1115616" y="2636912"/>
                      <a:ext cx="1224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973891A-CF8B-EE71-778A-111541D592FF}"/>
                        </a:ext>
                      </a:extLst>
                    </p:cNvPr>
                    <p:cNvCxnSpPr>
                      <a:cxnSpLocks/>
                    </p:cNvCxnSpPr>
                    <p:nvPr/>
                  </p:nvCxnSpPr>
                  <p:spPr>
                    <a:xfrm flipV="1">
                      <a:off x="2339752" y="2636912"/>
                      <a:ext cx="0" cy="79208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6ED0DD5-06A5-9F15-9F27-162F5A022780}"/>
                        </a:ext>
                      </a:extLst>
                    </p:cNvPr>
                    <p:cNvCxnSpPr>
                      <a:cxnSpLocks/>
                    </p:cNvCxnSpPr>
                    <p:nvPr/>
                  </p:nvCxnSpPr>
                  <p:spPr>
                    <a:xfrm>
                      <a:off x="2339752" y="3429000"/>
                      <a:ext cx="570251"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94834F-A8D2-8895-E32C-4BF77D1657D7}"/>
                        </a:ext>
                      </a:extLst>
                    </p:cNvPr>
                    <p:cNvCxnSpPr>
                      <a:cxnSpLocks/>
                    </p:cNvCxnSpPr>
                    <p:nvPr/>
                  </p:nvCxnSpPr>
                  <p:spPr>
                    <a:xfrm>
                      <a:off x="1079612" y="5013176"/>
                      <a:ext cx="1224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D33A3BA-2D86-EB07-1D93-C02431DC2A97}"/>
                        </a:ext>
                      </a:extLst>
                    </p:cNvPr>
                    <p:cNvCxnSpPr>
                      <a:cxnSpLocks/>
                    </p:cNvCxnSpPr>
                    <p:nvPr/>
                  </p:nvCxnSpPr>
                  <p:spPr>
                    <a:xfrm flipV="1">
                      <a:off x="2303748" y="4221088"/>
                      <a:ext cx="0" cy="79208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305BECA-21CA-6BE9-1639-0DAFE2C04DB7}"/>
                        </a:ext>
                      </a:extLst>
                    </p:cNvPr>
                    <p:cNvCxnSpPr>
                      <a:cxnSpLocks/>
                    </p:cNvCxnSpPr>
                    <p:nvPr/>
                  </p:nvCxnSpPr>
                  <p:spPr>
                    <a:xfrm>
                      <a:off x="2303748" y="4257092"/>
                      <a:ext cx="64548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6F2BEC5-25CD-2585-E96D-1749F86E876B}"/>
                        </a:ext>
                      </a:extLst>
                    </p:cNvPr>
                    <p:cNvCxnSpPr>
                      <a:cxnSpLocks/>
                    </p:cNvCxnSpPr>
                    <p:nvPr/>
                  </p:nvCxnSpPr>
                  <p:spPr>
                    <a:xfrm>
                      <a:off x="3923928" y="3861048"/>
                      <a:ext cx="648072" cy="0"/>
                    </a:xfrm>
                    <a:prstGeom prst="line">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708A46F-D0B1-7C00-3610-02A72A66BBA5}"/>
                        </a:ext>
                      </a:extLst>
                    </p:cNvPr>
                    <p:cNvCxnSpPr>
                      <a:cxnSpLocks/>
                    </p:cNvCxnSpPr>
                    <p:nvPr/>
                  </p:nvCxnSpPr>
                  <p:spPr>
                    <a:xfrm>
                      <a:off x="4463988" y="2456892"/>
                      <a:ext cx="0" cy="864096"/>
                    </a:xfrm>
                    <a:prstGeom prst="line">
                      <a:avLst/>
                    </a:prstGeom>
                    <a:ln w="444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BF53CE9-0FDF-F394-4CEF-B5F85E7B788E}"/>
                        </a:ext>
                      </a:extLst>
                    </p:cNvPr>
                    <p:cNvCxnSpPr/>
                    <p:nvPr/>
                  </p:nvCxnSpPr>
                  <p:spPr>
                    <a:xfrm flipV="1">
                      <a:off x="4463988" y="4329100"/>
                      <a:ext cx="0" cy="828092"/>
                    </a:xfrm>
                    <a:prstGeom prst="line">
                      <a:avLst/>
                    </a:prstGeom>
                    <a:ln w="444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FF4E4F5-B96E-C708-36E4-7882A625D733}"/>
                        </a:ext>
                      </a:extLst>
                    </p:cNvPr>
                    <p:cNvCxnSpPr>
                      <a:cxnSpLocks/>
                    </p:cNvCxnSpPr>
                    <p:nvPr/>
                  </p:nvCxnSpPr>
                  <p:spPr>
                    <a:xfrm flipV="1">
                      <a:off x="4463988" y="4077072"/>
                      <a:ext cx="216024" cy="216024"/>
                    </a:xfrm>
                    <a:prstGeom prst="line">
                      <a:avLst/>
                    </a:prstGeom>
                    <a:ln w="444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62AD32C-93F1-8438-7822-1B46CCE0C6C5}"/>
                        </a:ext>
                      </a:extLst>
                    </p:cNvPr>
                    <p:cNvCxnSpPr>
                      <a:cxnSpLocks/>
                    </p:cNvCxnSpPr>
                    <p:nvPr/>
                  </p:nvCxnSpPr>
                  <p:spPr>
                    <a:xfrm>
                      <a:off x="4463988" y="3320988"/>
                      <a:ext cx="180020" cy="288032"/>
                    </a:xfrm>
                    <a:prstGeom prst="line">
                      <a:avLst/>
                    </a:prstGeom>
                    <a:ln w="444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2" name="Hexagon 71">
                      <a:extLst>
                        <a:ext uri="{FF2B5EF4-FFF2-40B4-BE49-F238E27FC236}">
                          <a16:creationId xmlns:a16="http://schemas.microsoft.com/office/drawing/2014/main" id="{98BCF338-6534-A62B-7B58-47CF9B2F093B}"/>
                        </a:ext>
                      </a:extLst>
                    </p:cNvPr>
                    <p:cNvSpPr>
                      <a:spLocks noChangeAspect="1"/>
                    </p:cNvSpPr>
                    <p:nvPr/>
                  </p:nvSpPr>
                  <p:spPr>
                    <a:xfrm>
                      <a:off x="791580" y="4869160"/>
                      <a:ext cx="324036" cy="324036"/>
                    </a:xfrm>
                    <a:prstGeom prst="hex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exagon 72">
                      <a:extLst>
                        <a:ext uri="{FF2B5EF4-FFF2-40B4-BE49-F238E27FC236}">
                          <a16:creationId xmlns:a16="http://schemas.microsoft.com/office/drawing/2014/main" id="{A1DC5BE8-BA6A-95ED-A3CD-F55AB282CAD0}"/>
                        </a:ext>
                      </a:extLst>
                    </p:cNvPr>
                    <p:cNvSpPr>
                      <a:spLocks noChangeAspect="1"/>
                    </p:cNvSpPr>
                    <p:nvPr/>
                  </p:nvSpPr>
                  <p:spPr>
                    <a:xfrm>
                      <a:off x="827584" y="2492896"/>
                      <a:ext cx="324036" cy="324036"/>
                    </a:xfrm>
                    <a:prstGeom prst="hex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exagon 73">
                      <a:extLst>
                        <a:ext uri="{FF2B5EF4-FFF2-40B4-BE49-F238E27FC236}">
                          <a16:creationId xmlns:a16="http://schemas.microsoft.com/office/drawing/2014/main" id="{06E005CE-2B77-FA30-4C75-CD7510037516}"/>
                        </a:ext>
                      </a:extLst>
                    </p:cNvPr>
                    <p:cNvSpPr>
                      <a:spLocks noChangeAspect="1"/>
                    </p:cNvSpPr>
                    <p:nvPr/>
                  </p:nvSpPr>
                  <p:spPr>
                    <a:xfrm>
                      <a:off x="4319972" y="5985284"/>
                      <a:ext cx="324036" cy="324036"/>
                    </a:xfrm>
                    <a:prstGeom prst="hexag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D9F873A9-1EFA-A6A2-3C6D-E415D0A5FD27}"/>
                        </a:ext>
                      </a:extLst>
                    </p:cNvPr>
                    <p:cNvPicPr>
                      <a:picLocks noChangeAspect="1"/>
                    </p:cNvPicPr>
                    <p:nvPr/>
                  </p:nvPicPr>
                  <p:blipFill>
                    <a:blip r:embed="rId4"/>
                    <a:stretch>
                      <a:fillRect/>
                    </a:stretch>
                  </p:blipFill>
                  <p:spPr>
                    <a:xfrm>
                      <a:off x="4319972" y="1304764"/>
                      <a:ext cx="347502" cy="335309"/>
                    </a:xfrm>
                    <a:prstGeom prst="rect">
                      <a:avLst/>
                    </a:prstGeom>
                  </p:spPr>
                </p:pic>
                <p:cxnSp>
                  <p:nvCxnSpPr>
                    <p:cNvPr id="77" name="Straight Connector 76">
                      <a:extLst>
                        <a:ext uri="{FF2B5EF4-FFF2-40B4-BE49-F238E27FC236}">
                          <a16:creationId xmlns:a16="http://schemas.microsoft.com/office/drawing/2014/main" id="{946752F4-B591-F2DD-DBBB-FCED699FAD46}"/>
                        </a:ext>
                      </a:extLst>
                    </p:cNvPr>
                    <p:cNvCxnSpPr>
                      <a:cxnSpLocks/>
                    </p:cNvCxnSpPr>
                    <p:nvPr/>
                  </p:nvCxnSpPr>
                  <p:spPr>
                    <a:xfrm flipV="1">
                      <a:off x="4860032" y="3140968"/>
                      <a:ext cx="0" cy="36004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AE333E-050C-F371-E671-94928A89BACE}"/>
                        </a:ext>
                      </a:extLst>
                    </p:cNvPr>
                    <p:cNvCxnSpPr>
                      <a:cxnSpLocks/>
                    </p:cNvCxnSpPr>
                    <p:nvPr/>
                  </p:nvCxnSpPr>
                  <p:spPr>
                    <a:xfrm>
                      <a:off x="4896036" y="3176972"/>
                      <a:ext cx="60368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4F157CF-9AF5-89BC-971F-DA520C326385}"/>
                        </a:ext>
                      </a:extLst>
                    </p:cNvPr>
                    <p:cNvCxnSpPr>
                      <a:cxnSpLocks/>
                    </p:cNvCxnSpPr>
                    <p:nvPr/>
                  </p:nvCxnSpPr>
                  <p:spPr>
                    <a:xfrm>
                      <a:off x="5508104" y="3140968"/>
                      <a:ext cx="0" cy="64807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7CE1C1-B655-9645-5236-9622C646169B}"/>
                        </a:ext>
                      </a:extLst>
                    </p:cNvPr>
                    <p:cNvCxnSpPr>
                      <a:cxnSpLocks/>
                    </p:cNvCxnSpPr>
                    <p:nvPr/>
                  </p:nvCxnSpPr>
                  <p:spPr>
                    <a:xfrm>
                      <a:off x="4896036" y="4149080"/>
                      <a:ext cx="0" cy="25202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F5A07FE3-954D-5863-7AEF-98DDA291B2D9}"/>
                        </a:ext>
                      </a:extLst>
                    </p:cNvPr>
                    <p:cNvPicPr>
                      <a:picLocks noChangeAspect="1"/>
                    </p:cNvPicPr>
                    <p:nvPr/>
                  </p:nvPicPr>
                  <p:blipFill>
                    <a:blip r:embed="rId8"/>
                    <a:stretch>
                      <a:fillRect/>
                    </a:stretch>
                  </p:blipFill>
                  <p:spPr>
                    <a:xfrm>
                      <a:off x="4860032" y="4437112"/>
                      <a:ext cx="108012" cy="102327"/>
                    </a:xfrm>
                    <a:prstGeom prst="rect">
                      <a:avLst/>
                    </a:prstGeom>
                  </p:spPr>
                </p:pic>
              </p:grpSp>
            </p:grpSp>
            <p:pic>
              <p:nvPicPr>
                <p:cNvPr id="122" name="Picture 121">
                  <a:extLst>
                    <a:ext uri="{FF2B5EF4-FFF2-40B4-BE49-F238E27FC236}">
                      <a16:creationId xmlns:a16="http://schemas.microsoft.com/office/drawing/2014/main" id="{E3B6CF5B-4E50-8120-ED1F-C75917487A01}"/>
                    </a:ext>
                  </a:extLst>
                </p:cNvPr>
                <p:cNvPicPr>
                  <a:picLocks noChangeAspect="1"/>
                </p:cNvPicPr>
                <p:nvPr/>
              </p:nvPicPr>
              <p:blipFill>
                <a:blip r:embed="rId9"/>
                <a:stretch>
                  <a:fillRect/>
                </a:stretch>
              </p:blipFill>
              <p:spPr>
                <a:xfrm>
                  <a:off x="2843808" y="4293096"/>
                  <a:ext cx="428685" cy="190527"/>
                </a:xfrm>
                <a:prstGeom prst="rect">
                  <a:avLst/>
                </a:prstGeom>
              </p:spPr>
            </p:pic>
          </p:grpSp>
          <p:grpSp>
            <p:nvGrpSpPr>
              <p:cNvPr id="129" name="Group 128">
                <a:extLst>
                  <a:ext uri="{FF2B5EF4-FFF2-40B4-BE49-F238E27FC236}">
                    <a16:creationId xmlns:a16="http://schemas.microsoft.com/office/drawing/2014/main" id="{60C8D25E-934A-D393-E2D4-CE691980217B}"/>
                  </a:ext>
                </a:extLst>
              </p:cNvPr>
              <p:cNvGrpSpPr/>
              <p:nvPr/>
            </p:nvGrpSpPr>
            <p:grpSpPr>
              <a:xfrm>
                <a:off x="2843808" y="3320988"/>
                <a:ext cx="612068" cy="801380"/>
                <a:chOff x="2843808" y="3320988"/>
                <a:chExt cx="612068" cy="801380"/>
              </a:xfrm>
            </p:grpSpPr>
            <p:sp>
              <p:nvSpPr>
                <p:cNvPr id="126" name="TextBox 125">
                  <a:extLst>
                    <a:ext uri="{FF2B5EF4-FFF2-40B4-BE49-F238E27FC236}">
                      <a16:creationId xmlns:a16="http://schemas.microsoft.com/office/drawing/2014/main" id="{1DD99733-3261-F9A5-45A0-D2AD62373CD0}"/>
                    </a:ext>
                  </a:extLst>
                </p:cNvPr>
                <p:cNvSpPr txBox="1"/>
                <p:nvPr/>
              </p:nvSpPr>
              <p:spPr>
                <a:xfrm>
                  <a:off x="2987824" y="3609020"/>
                  <a:ext cx="468052" cy="338554"/>
                </a:xfrm>
                <a:prstGeom prst="rect">
                  <a:avLst/>
                </a:prstGeom>
                <a:noFill/>
              </p:spPr>
              <p:txBody>
                <a:bodyPr wrap="square" rtlCol="0">
                  <a:spAutoFit/>
                </a:bodyPr>
                <a:lstStyle/>
                <a:p>
                  <a:r>
                    <a:rPr lang="en-US" sz="1600" b="1" dirty="0"/>
                    <a:t>A</a:t>
                  </a:r>
                  <a:r>
                    <a:rPr lang="en-US" sz="1600" b="1" baseline="-25000" dirty="0"/>
                    <a:t>OL</a:t>
                  </a:r>
                </a:p>
              </p:txBody>
            </p:sp>
            <p:sp>
              <p:nvSpPr>
                <p:cNvPr id="127" name="TextBox 126">
                  <a:extLst>
                    <a:ext uri="{FF2B5EF4-FFF2-40B4-BE49-F238E27FC236}">
                      <a16:creationId xmlns:a16="http://schemas.microsoft.com/office/drawing/2014/main" id="{223A6B65-23B3-352C-22EA-C8C8F1AFBB3D}"/>
                    </a:ext>
                  </a:extLst>
                </p:cNvPr>
                <p:cNvSpPr txBox="1"/>
                <p:nvPr/>
              </p:nvSpPr>
              <p:spPr>
                <a:xfrm>
                  <a:off x="2843808" y="3320988"/>
                  <a:ext cx="252028" cy="369332"/>
                </a:xfrm>
                <a:prstGeom prst="rect">
                  <a:avLst/>
                </a:prstGeom>
                <a:noFill/>
              </p:spPr>
              <p:txBody>
                <a:bodyPr wrap="square" rtlCol="0">
                  <a:spAutoFit/>
                </a:bodyPr>
                <a:lstStyle/>
                <a:p>
                  <a:r>
                    <a:rPr lang="en-US" b="1" dirty="0"/>
                    <a:t>+</a:t>
                  </a:r>
                </a:p>
              </p:txBody>
            </p:sp>
            <p:sp>
              <p:nvSpPr>
                <p:cNvPr id="128" name="TextBox 127">
                  <a:extLst>
                    <a:ext uri="{FF2B5EF4-FFF2-40B4-BE49-F238E27FC236}">
                      <a16:creationId xmlns:a16="http://schemas.microsoft.com/office/drawing/2014/main" id="{0079BC70-C886-7C5E-06FE-C7287D1CC622}"/>
                    </a:ext>
                  </a:extLst>
                </p:cNvPr>
                <p:cNvSpPr txBox="1"/>
                <p:nvPr/>
              </p:nvSpPr>
              <p:spPr>
                <a:xfrm>
                  <a:off x="2843808" y="3753036"/>
                  <a:ext cx="360040" cy="369332"/>
                </a:xfrm>
                <a:prstGeom prst="rect">
                  <a:avLst/>
                </a:prstGeom>
                <a:noFill/>
              </p:spPr>
              <p:txBody>
                <a:bodyPr wrap="square" rtlCol="0">
                  <a:spAutoFit/>
                </a:bodyPr>
                <a:lstStyle/>
                <a:p>
                  <a:r>
                    <a:rPr lang="en-US" b="1" dirty="0"/>
                    <a:t>_</a:t>
                  </a:r>
                </a:p>
              </p:txBody>
            </p:sp>
          </p:grpSp>
        </p:grpSp>
        <p:sp>
          <p:nvSpPr>
            <p:cNvPr id="131" name="TextBox 130">
              <a:extLst>
                <a:ext uri="{FF2B5EF4-FFF2-40B4-BE49-F238E27FC236}">
                  <a16:creationId xmlns:a16="http://schemas.microsoft.com/office/drawing/2014/main" id="{CB404A08-3A52-47A7-4627-CC95C409BF17}"/>
                </a:ext>
              </a:extLst>
            </p:cNvPr>
            <p:cNvSpPr txBox="1"/>
            <p:nvPr/>
          </p:nvSpPr>
          <p:spPr>
            <a:xfrm>
              <a:off x="395536" y="2492896"/>
              <a:ext cx="684076" cy="369332"/>
            </a:xfrm>
            <a:prstGeom prst="rect">
              <a:avLst/>
            </a:prstGeom>
            <a:noFill/>
          </p:spPr>
          <p:txBody>
            <a:bodyPr wrap="square" rtlCol="0">
              <a:spAutoFit/>
            </a:bodyPr>
            <a:lstStyle/>
            <a:p>
              <a:r>
                <a:rPr lang="en-US" dirty="0"/>
                <a:t>V</a:t>
              </a:r>
              <a:r>
                <a:rPr lang="en-US" baseline="-25000" dirty="0"/>
                <a:t>IN</a:t>
              </a:r>
              <a:r>
                <a:rPr lang="en-US" dirty="0"/>
                <a:t>+</a:t>
              </a:r>
            </a:p>
          </p:txBody>
        </p:sp>
        <p:sp>
          <p:nvSpPr>
            <p:cNvPr id="132" name="TextBox 131">
              <a:extLst>
                <a:ext uri="{FF2B5EF4-FFF2-40B4-BE49-F238E27FC236}">
                  <a16:creationId xmlns:a16="http://schemas.microsoft.com/office/drawing/2014/main" id="{307A77BC-0C70-739A-B26C-315069DFB79D}"/>
                </a:ext>
              </a:extLst>
            </p:cNvPr>
            <p:cNvSpPr txBox="1"/>
            <p:nvPr/>
          </p:nvSpPr>
          <p:spPr>
            <a:xfrm>
              <a:off x="467544" y="4617132"/>
              <a:ext cx="684076" cy="369332"/>
            </a:xfrm>
            <a:prstGeom prst="rect">
              <a:avLst/>
            </a:prstGeom>
            <a:noFill/>
          </p:spPr>
          <p:txBody>
            <a:bodyPr wrap="square" rtlCol="0">
              <a:spAutoFit/>
            </a:bodyPr>
            <a:lstStyle/>
            <a:p>
              <a:r>
                <a:rPr lang="en-US" dirty="0"/>
                <a:t>V</a:t>
              </a:r>
              <a:r>
                <a:rPr lang="en-US" baseline="-25000" dirty="0"/>
                <a:t>IN</a:t>
              </a:r>
              <a:r>
                <a:rPr lang="en-US" b="1" baseline="-25000" dirty="0"/>
                <a:t>-</a:t>
              </a:r>
              <a:endParaRPr lang="en-US" b="1" dirty="0"/>
            </a:p>
          </p:txBody>
        </p:sp>
        <p:sp>
          <p:nvSpPr>
            <p:cNvPr id="133" name="TextBox 132">
              <a:extLst>
                <a:ext uri="{FF2B5EF4-FFF2-40B4-BE49-F238E27FC236}">
                  <a16:creationId xmlns:a16="http://schemas.microsoft.com/office/drawing/2014/main" id="{B18A6F2C-B5C7-366C-3A4D-EE701EEC6757}"/>
                </a:ext>
              </a:extLst>
            </p:cNvPr>
            <p:cNvSpPr txBox="1"/>
            <p:nvPr/>
          </p:nvSpPr>
          <p:spPr>
            <a:xfrm>
              <a:off x="5724128" y="1412776"/>
              <a:ext cx="2376264" cy="1323439"/>
            </a:xfrm>
            <a:prstGeom prst="rect">
              <a:avLst/>
            </a:prstGeom>
            <a:noFill/>
          </p:spPr>
          <p:txBody>
            <a:bodyPr wrap="square" rtlCol="0">
              <a:spAutoFit/>
            </a:bodyPr>
            <a:lstStyle/>
            <a:p>
              <a:r>
                <a:rPr lang="en-US" dirty="0"/>
                <a:t>Voltage-controlled voltage source where Vout =  A</a:t>
              </a:r>
              <a:r>
                <a:rPr lang="en-US" baseline="-25000" dirty="0"/>
                <a:t>OL</a:t>
              </a:r>
              <a:r>
                <a:rPr lang="en-US" dirty="0"/>
                <a:t> (V</a:t>
              </a:r>
              <a:r>
                <a:rPr lang="en-US" baseline="-25000" dirty="0"/>
                <a:t>IN</a:t>
              </a:r>
              <a:r>
                <a:rPr lang="en-US" dirty="0"/>
                <a:t>+ </a:t>
              </a:r>
              <a:r>
                <a:rPr lang="en-US" sz="2000" b="1" dirty="0"/>
                <a:t>-</a:t>
              </a:r>
            </a:p>
            <a:p>
              <a:r>
                <a:rPr lang="en-US" dirty="0"/>
                <a:t>        and A</a:t>
              </a:r>
              <a:r>
                <a:rPr lang="en-US" baseline="-25000" dirty="0"/>
                <a:t>OL </a:t>
              </a:r>
              <a:r>
                <a:rPr lang="en-US" sz="2400" baseline="-25000" dirty="0">
                  <a:latin typeface="Cambria Math" panose="02040503050406030204" pitchFamily="18" charset="0"/>
                  <a:ea typeface="Cambria Math" panose="02040503050406030204" pitchFamily="18" charset="0"/>
                </a:rPr>
                <a:t>~∞</a:t>
              </a:r>
              <a:endParaRPr lang="en-US" sz="2400" dirty="0"/>
            </a:p>
          </p:txBody>
        </p:sp>
        <p:sp>
          <p:nvSpPr>
            <p:cNvPr id="135" name="TextBox 134">
              <a:extLst>
                <a:ext uri="{FF2B5EF4-FFF2-40B4-BE49-F238E27FC236}">
                  <a16:creationId xmlns:a16="http://schemas.microsoft.com/office/drawing/2014/main" id="{2A7B6AF5-DCE9-4E25-4A71-452C482DB8D3}"/>
                </a:ext>
              </a:extLst>
            </p:cNvPr>
            <p:cNvSpPr txBox="1"/>
            <p:nvPr/>
          </p:nvSpPr>
          <p:spPr>
            <a:xfrm>
              <a:off x="7416316" y="1988840"/>
              <a:ext cx="72008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IN</a:t>
              </a:r>
              <a:r>
                <a:rPr kumimoji="0" lang="en-US" sz="1800" b="1" i="0" u="none" strike="noStrike" kern="1200" cap="none" spc="0" normalizeH="0" baseline="-25000" noProof="0" dirty="0">
                  <a:ln>
                    <a:noFill/>
                  </a:ln>
                  <a:solidFill>
                    <a:prstClr val="black"/>
                  </a:solidFill>
                  <a:effectLst/>
                  <a:uLnTx/>
                  <a:uFillTx/>
                  <a:latin typeface="Calibri" panose="020F0502020204030204"/>
                  <a:ea typeface="+mn-ea"/>
                  <a:cs typeface="+mn-cs"/>
                </a:rPr>
                <a:t>-</a:t>
              </a:r>
              <a:r>
                <a:rPr kumimoji="0" lang="en-US" sz="1800" b="1"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1800" i="0" u="none" strike="noStrike" kern="1200" cap="none" spc="0" normalizeH="0" noProof="0" dirty="0">
                  <a:ln>
                    <a:noFill/>
                  </a:ln>
                  <a:solidFill>
                    <a:prstClr val="black"/>
                  </a:solidFill>
                  <a:effectLst/>
                  <a:uLnTx/>
                  <a:uFillTx/>
                  <a:latin typeface="Calibri" panose="020F0502020204030204"/>
                  <a:ea typeface="+mn-ea"/>
                  <a:cs typeface="+mn-cs"/>
                </a:rPr>
                <a:t>)</a:t>
              </a:r>
            </a:p>
          </p:txBody>
        </p:sp>
        <p:sp>
          <p:nvSpPr>
            <p:cNvPr id="136" name="Rectangle 135">
              <a:extLst>
                <a:ext uri="{FF2B5EF4-FFF2-40B4-BE49-F238E27FC236}">
                  <a16:creationId xmlns:a16="http://schemas.microsoft.com/office/drawing/2014/main" id="{3E09D3EE-522B-ADE2-6473-0BCFAD1A8EA7}"/>
                </a:ext>
              </a:extLst>
            </p:cNvPr>
            <p:cNvSpPr/>
            <p:nvPr/>
          </p:nvSpPr>
          <p:spPr>
            <a:xfrm>
              <a:off x="5616116" y="1340768"/>
              <a:ext cx="2520280" cy="14786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a:extLst>
                <a:ext uri="{FF2B5EF4-FFF2-40B4-BE49-F238E27FC236}">
                  <a16:creationId xmlns:a16="http://schemas.microsoft.com/office/drawing/2014/main" id="{4B0ACDB2-E308-DE65-EAE9-838B7501DB4D}"/>
                </a:ext>
              </a:extLst>
            </p:cNvPr>
            <p:cNvCxnSpPr>
              <a:cxnSpLocks/>
            </p:cNvCxnSpPr>
            <p:nvPr/>
          </p:nvCxnSpPr>
          <p:spPr>
            <a:xfrm flipH="1">
              <a:off x="5076056" y="2895600"/>
              <a:ext cx="1781944" cy="605408"/>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60D2183E-4E8C-6CF0-C891-C3750A97FE41}"/>
                </a:ext>
              </a:extLst>
            </p:cNvPr>
            <p:cNvSpPr txBox="1"/>
            <p:nvPr/>
          </p:nvSpPr>
          <p:spPr>
            <a:xfrm>
              <a:off x="8136396" y="3537012"/>
              <a:ext cx="720080" cy="369332"/>
            </a:xfrm>
            <a:prstGeom prst="rect">
              <a:avLst/>
            </a:prstGeom>
            <a:noFill/>
          </p:spPr>
          <p:txBody>
            <a:bodyPr wrap="square" rtlCol="0">
              <a:spAutoFit/>
            </a:bodyPr>
            <a:lstStyle/>
            <a:p>
              <a:r>
                <a:rPr lang="en-US" dirty="0"/>
                <a:t>V</a:t>
              </a:r>
              <a:r>
                <a:rPr lang="en-US" baseline="-25000" dirty="0"/>
                <a:t>OUT</a:t>
              </a:r>
            </a:p>
          </p:txBody>
        </p:sp>
        <p:sp>
          <p:nvSpPr>
            <p:cNvPr id="141" name="TextBox 140">
              <a:extLst>
                <a:ext uri="{FF2B5EF4-FFF2-40B4-BE49-F238E27FC236}">
                  <a16:creationId xmlns:a16="http://schemas.microsoft.com/office/drawing/2014/main" id="{9C88253F-DA49-D8B1-8BE8-A398740006E9}"/>
                </a:ext>
              </a:extLst>
            </p:cNvPr>
            <p:cNvSpPr txBox="1"/>
            <p:nvPr/>
          </p:nvSpPr>
          <p:spPr>
            <a:xfrm>
              <a:off x="3779912" y="1016732"/>
              <a:ext cx="1980220" cy="369332"/>
            </a:xfrm>
            <a:prstGeom prst="rect">
              <a:avLst/>
            </a:prstGeom>
            <a:noFill/>
          </p:spPr>
          <p:txBody>
            <a:bodyPr wrap="square" rtlCol="0">
              <a:spAutoFit/>
            </a:bodyPr>
            <a:lstStyle/>
            <a:p>
              <a:r>
                <a:rPr lang="en-US" dirty="0"/>
                <a:t>+V Supply</a:t>
              </a:r>
            </a:p>
          </p:txBody>
        </p:sp>
        <p:sp>
          <p:nvSpPr>
            <p:cNvPr id="142" name="TextBox 141">
              <a:extLst>
                <a:ext uri="{FF2B5EF4-FFF2-40B4-BE49-F238E27FC236}">
                  <a16:creationId xmlns:a16="http://schemas.microsoft.com/office/drawing/2014/main" id="{546F4C0F-817D-BDD1-6A5A-B5C1F6849512}"/>
                </a:ext>
              </a:extLst>
            </p:cNvPr>
            <p:cNvSpPr txBox="1"/>
            <p:nvPr/>
          </p:nvSpPr>
          <p:spPr>
            <a:xfrm>
              <a:off x="3815916" y="6021288"/>
              <a:ext cx="1980220" cy="400110"/>
            </a:xfrm>
            <a:prstGeom prst="rect">
              <a:avLst/>
            </a:prstGeom>
            <a:noFill/>
          </p:spPr>
          <p:txBody>
            <a:bodyPr wrap="square" rtlCol="0">
              <a:spAutoFit/>
            </a:bodyPr>
            <a:lstStyle/>
            <a:p>
              <a:r>
                <a:rPr lang="en-US" sz="2000" b="1" dirty="0"/>
                <a:t>-</a:t>
              </a:r>
              <a:r>
                <a:rPr lang="en-US" dirty="0"/>
                <a:t>V Supply</a:t>
              </a:r>
            </a:p>
          </p:txBody>
        </p:sp>
      </p:grpSp>
      <p:sp>
        <p:nvSpPr>
          <p:cNvPr id="144" name="TextBox 143">
            <a:extLst>
              <a:ext uri="{FF2B5EF4-FFF2-40B4-BE49-F238E27FC236}">
                <a16:creationId xmlns:a16="http://schemas.microsoft.com/office/drawing/2014/main" id="{A546B1D9-CE38-9E8B-D8AD-9E084A95ABAD}"/>
              </a:ext>
            </a:extLst>
          </p:cNvPr>
          <p:cNvSpPr txBox="1"/>
          <p:nvPr/>
        </p:nvSpPr>
        <p:spPr>
          <a:xfrm>
            <a:off x="2987824" y="188640"/>
            <a:ext cx="3093217" cy="461665"/>
          </a:xfrm>
          <a:prstGeom prst="rect">
            <a:avLst/>
          </a:prstGeom>
          <a:noFill/>
        </p:spPr>
        <p:txBody>
          <a:bodyPr wrap="square" rtlCol="0">
            <a:spAutoFit/>
          </a:bodyPr>
          <a:lstStyle/>
          <a:p>
            <a:r>
              <a:rPr lang="en-US" sz="2400" b="1" u="sng" dirty="0"/>
              <a:t>Ideal Op-Amp Model</a:t>
            </a:r>
            <a:endParaRPr lang="en-US" sz="2400" b="1" dirty="0"/>
          </a:p>
        </p:txBody>
      </p:sp>
      <p:pic>
        <p:nvPicPr>
          <p:cNvPr id="145" name="Picture 144">
            <a:extLst>
              <a:ext uri="{FF2B5EF4-FFF2-40B4-BE49-F238E27FC236}">
                <a16:creationId xmlns:a16="http://schemas.microsoft.com/office/drawing/2014/main" id="{D53B8E6B-FEBF-C46B-D383-80858012B63D}"/>
              </a:ext>
            </a:extLst>
          </p:cNvPr>
          <p:cNvPicPr>
            <a:picLocks noChangeAspect="1"/>
          </p:cNvPicPr>
          <p:nvPr/>
        </p:nvPicPr>
        <p:blipFill>
          <a:blip r:embed="rId10"/>
          <a:stretch>
            <a:fillRect/>
          </a:stretch>
        </p:blipFill>
        <p:spPr>
          <a:xfrm>
            <a:off x="-26276" y="-80999"/>
            <a:ext cx="9248464" cy="6957392"/>
          </a:xfrm>
          <a:prstGeom prst="rect">
            <a:avLst/>
          </a:prstGeom>
        </p:spPr>
      </p:pic>
    </p:spTree>
    <p:extLst>
      <p:ext uri="{BB962C8B-B14F-4D97-AF65-F5344CB8AC3E}">
        <p14:creationId xmlns:p14="http://schemas.microsoft.com/office/powerpoint/2010/main" val="109329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8241" y="-110332"/>
            <a:ext cx="9254530" cy="6968332"/>
          </a:xfrm>
          <a:prstGeom prst="rect">
            <a:avLst/>
          </a:prstGeom>
          <a:noFill/>
          <a:ln w="15875">
            <a:solidFill>
              <a:srgbClr val="0070C0"/>
            </a:solidFill>
            <a:miter lim="800000"/>
            <a:headEnd/>
            <a:tailEnd/>
          </a:ln>
        </p:spPr>
      </p:pic>
      <p:sp>
        <p:nvSpPr>
          <p:cNvPr id="3074" name="Text Box 4"/>
          <p:cNvSpPr txBox="1">
            <a:spLocks noChangeArrowheads="1"/>
          </p:cNvSpPr>
          <p:nvPr/>
        </p:nvSpPr>
        <p:spPr bwMode="auto">
          <a:xfrm>
            <a:off x="479726" y="1290855"/>
            <a:ext cx="8305800" cy="1448785"/>
          </a:xfrm>
          <a:prstGeom prst="rect">
            <a:avLst/>
          </a:prstGeom>
          <a:solidFill>
            <a:srgbClr val="FFFFFF"/>
          </a:solidFill>
          <a:ln w="101600">
            <a:solidFill>
              <a:srgbClr val="FF0000"/>
            </a:solidFill>
            <a:miter lim="800000"/>
            <a:headEnd/>
            <a:tailEnd/>
          </a:ln>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57175" indent="-257175" defTabSz="685800" fontAlgn="base">
              <a:spcBef>
                <a:spcPct val="0"/>
              </a:spcBef>
              <a:spcAft>
                <a:spcPct val="0"/>
              </a:spcAft>
              <a:buFont typeface="Arial" panose="020B0604020202020204" pitchFamily="34" charset="0"/>
              <a:buAutoNum type="arabicPeriod"/>
              <a:defRPr/>
            </a:pPr>
            <a:r>
              <a:rPr lang="en-US" altLang="en-US" sz="1200" dirty="0">
                <a:solidFill>
                  <a:srgbClr val="000000"/>
                </a:solidFill>
              </a:rPr>
              <a:t>The output of an op-amp will always act to drive the differential input voltage to zero.  </a:t>
            </a:r>
          </a:p>
          <a:p>
            <a:pPr marL="0" indent="0" defTabSz="685800" fontAlgn="base">
              <a:spcBef>
                <a:spcPct val="0"/>
              </a:spcBef>
              <a:spcAft>
                <a:spcPct val="0"/>
              </a:spcAft>
              <a:defRPr/>
            </a:pPr>
            <a:endParaRPr lang="en-US" altLang="en-US" sz="1200" dirty="0">
              <a:solidFill>
                <a:srgbClr val="000000"/>
              </a:solidFill>
            </a:endParaRPr>
          </a:p>
          <a:p>
            <a:pPr marL="0" indent="0" defTabSz="685800" fontAlgn="base">
              <a:spcBef>
                <a:spcPct val="0"/>
              </a:spcBef>
              <a:spcAft>
                <a:spcPct val="0"/>
              </a:spcAft>
              <a:defRPr/>
            </a:pPr>
            <a:r>
              <a:rPr lang="en-US" altLang="en-US" sz="1200" dirty="0">
                <a:solidFill>
                  <a:srgbClr val="000000"/>
                </a:solidFill>
              </a:rPr>
              <a:t>2.   The inputs of an op-amp draw zero current.</a:t>
            </a:r>
          </a:p>
          <a:p>
            <a:pPr marL="257175" indent="-257175" defTabSz="685800" fontAlgn="base">
              <a:spcBef>
                <a:spcPct val="0"/>
              </a:spcBef>
              <a:spcAft>
                <a:spcPct val="0"/>
              </a:spcAft>
              <a:buFont typeface="Arial" panose="020B0604020202020204" pitchFamily="34" charset="0"/>
              <a:buAutoNum type="arabicPeriod"/>
              <a:defRPr/>
            </a:pPr>
            <a:endParaRPr lang="en-US" altLang="en-US" sz="1200" dirty="0">
              <a:solidFill>
                <a:srgbClr val="000000"/>
              </a:solidFill>
            </a:endParaRPr>
          </a:p>
          <a:p>
            <a:pPr marL="0" indent="0" defTabSz="685800" fontAlgn="base">
              <a:spcBef>
                <a:spcPct val="0"/>
              </a:spcBef>
              <a:spcAft>
                <a:spcPct val="0"/>
              </a:spcAft>
              <a:defRPr/>
            </a:pPr>
            <a:r>
              <a:rPr lang="en-US" altLang="en-US" sz="1200" dirty="0">
                <a:solidFill>
                  <a:srgbClr val="000000"/>
                </a:solidFill>
              </a:rPr>
              <a:t>3.   Notwithstanding #2 above, the inputs of an op-amp or comparator </a:t>
            </a:r>
            <a:r>
              <a:rPr lang="en-US" altLang="en-US" sz="1200" u="sng" dirty="0">
                <a:solidFill>
                  <a:srgbClr val="000000"/>
                </a:solidFill>
              </a:rPr>
              <a:t>must always be provided with a DC current path</a:t>
            </a:r>
            <a:r>
              <a:rPr lang="en-US" altLang="en-US" sz="1200" dirty="0">
                <a:solidFill>
                  <a:srgbClr val="000000"/>
                </a:solidFill>
              </a:rPr>
              <a:t>.</a:t>
            </a:r>
          </a:p>
          <a:p>
            <a:pPr marL="257175" indent="-257175" defTabSz="685800" fontAlgn="base">
              <a:spcBef>
                <a:spcPct val="0"/>
              </a:spcBef>
              <a:spcAft>
                <a:spcPct val="0"/>
              </a:spcAft>
              <a:buFont typeface="Arial" panose="020B0604020202020204" pitchFamily="34" charset="0"/>
              <a:buAutoNum type="arabicPeriod"/>
              <a:defRPr/>
            </a:pPr>
            <a:endParaRPr lang="en-US" altLang="en-US" sz="1200" dirty="0">
              <a:solidFill>
                <a:srgbClr val="000000"/>
              </a:solidFill>
            </a:endParaRPr>
          </a:p>
          <a:p>
            <a:pPr marL="0" indent="0" defTabSz="685800" fontAlgn="base">
              <a:spcBef>
                <a:spcPct val="0"/>
              </a:spcBef>
              <a:spcAft>
                <a:spcPct val="0"/>
              </a:spcAft>
              <a:defRPr/>
            </a:pPr>
            <a:r>
              <a:rPr lang="en-US" altLang="en-US" sz="1200" dirty="0">
                <a:solidFill>
                  <a:srgbClr val="000000"/>
                </a:solidFill>
              </a:rPr>
              <a:t>4.   Remember that the output of an op amp is a </a:t>
            </a:r>
            <a:r>
              <a:rPr lang="en-US" altLang="en-US" sz="1200" u="sng" dirty="0">
                <a:solidFill>
                  <a:srgbClr val="000000"/>
                </a:solidFill>
              </a:rPr>
              <a:t>voltage source </a:t>
            </a:r>
            <a:r>
              <a:rPr lang="en-US" altLang="en-US" sz="1200" dirty="0">
                <a:solidFill>
                  <a:srgbClr val="000000"/>
                </a:solidFill>
              </a:rPr>
              <a:t>that can both </a:t>
            </a:r>
            <a:r>
              <a:rPr lang="en-US" altLang="en-US" sz="1200" u="sng" dirty="0">
                <a:solidFill>
                  <a:srgbClr val="000000"/>
                </a:solidFill>
              </a:rPr>
              <a:t>source</a:t>
            </a:r>
            <a:r>
              <a:rPr lang="en-US" altLang="en-US" sz="1200" dirty="0">
                <a:solidFill>
                  <a:srgbClr val="000000"/>
                </a:solidFill>
              </a:rPr>
              <a:t> and </a:t>
            </a:r>
            <a:r>
              <a:rPr lang="en-US" altLang="en-US" sz="1200" u="sng" dirty="0">
                <a:solidFill>
                  <a:srgbClr val="000000"/>
                </a:solidFill>
              </a:rPr>
              <a:t>sink</a:t>
            </a:r>
            <a:r>
              <a:rPr lang="en-US" altLang="en-US" sz="1200" dirty="0">
                <a:solidFill>
                  <a:srgbClr val="000000"/>
                </a:solidFill>
              </a:rPr>
              <a:t> current.</a:t>
            </a:r>
          </a:p>
        </p:txBody>
      </p:sp>
      <p:sp>
        <p:nvSpPr>
          <p:cNvPr id="3077" name="Text Box 10"/>
          <p:cNvSpPr txBox="1">
            <a:spLocks noChangeArrowheads="1"/>
          </p:cNvSpPr>
          <p:nvPr/>
        </p:nvSpPr>
        <p:spPr bwMode="auto">
          <a:xfrm>
            <a:off x="725358" y="737629"/>
            <a:ext cx="41185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fontAlgn="base">
              <a:spcBef>
                <a:spcPct val="50000"/>
              </a:spcBef>
              <a:spcAft>
                <a:spcPct val="0"/>
              </a:spcAft>
            </a:pPr>
            <a:r>
              <a:rPr lang="en-US" altLang="en-US" sz="2000" b="1" dirty="0">
                <a:solidFill>
                  <a:srgbClr val="000000"/>
                </a:solidFill>
              </a:rPr>
              <a:t>All you need to know !!* </a:t>
            </a:r>
            <a:r>
              <a:rPr lang="en-US" altLang="en-US" sz="2000" dirty="0">
                <a:solidFill>
                  <a:srgbClr val="000000"/>
                </a:solidFill>
              </a:rPr>
              <a:t>:  </a:t>
            </a:r>
          </a:p>
        </p:txBody>
      </p:sp>
      <p:sp>
        <p:nvSpPr>
          <p:cNvPr id="3080" name="Text Box 18"/>
          <p:cNvSpPr txBox="1">
            <a:spLocks noChangeArrowheads="1"/>
          </p:cNvSpPr>
          <p:nvPr/>
        </p:nvSpPr>
        <p:spPr bwMode="auto">
          <a:xfrm>
            <a:off x="2743200" y="3733800"/>
            <a:ext cx="389453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fontAlgn="base">
              <a:spcBef>
                <a:spcPct val="50000"/>
              </a:spcBef>
              <a:spcAft>
                <a:spcPct val="0"/>
              </a:spcAft>
            </a:pPr>
            <a:r>
              <a:rPr lang="en-US" altLang="en-US" sz="1350" b="1" u="sng" dirty="0">
                <a:solidFill>
                  <a:srgbClr val="000000"/>
                </a:solidFill>
              </a:rPr>
              <a:t>BASIC OP-AMP CIRCUIT CONFIGURATIONS:</a:t>
            </a:r>
          </a:p>
        </p:txBody>
      </p:sp>
      <p:sp>
        <p:nvSpPr>
          <p:cNvPr id="3083" name="TextBox 1"/>
          <p:cNvSpPr txBox="1">
            <a:spLocks noChangeArrowheads="1"/>
          </p:cNvSpPr>
          <p:nvPr/>
        </p:nvSpPr>
        <p:spPr bwMode="auto">
          <a:xfrm>
            <a:off x="381001" y="2910340"/>
            <a:ext cx="8686798" cy="288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0" fontAlgn="base" hangingPunct="0">
              <a:spcBef>
                <a:spcPct val="0"/>
              </a:spcBef>
              <a:spcAft>
                <a:spcPct val="0"/>
              </a:spcAft>
            </a:pPr>
            <a:r>
              <a:rPr lang="en-US" altLang="en-US" sz="1275" dirty="0">
                <a:solidFill>
                  <a:srgbClr val="000000"/>
                </a:solidFill>
                <a:latin typeface="+mj-lt"/>
              </a:rPr>
              <a:t>#1 above is a result of the op-amp’s extremely high gain and the presence of an external negative feedback network.</a:t>
            </a:r>
          </a:p>
        </p:txBody>
      </p:sp>
      <p:sp>
        <p:nvSpPr>
          <p:cNvPr id="13" name="TextBox 12"/>
          <p:cNvSpPr txBox="1"/>
          <p:nvPr/>
        </p:nvSpPr>
        <p:spPr>
          <a:xfrm>
            <a:off x="2743080" y="74513"/>
            <a:ext cx="3779093" cy="461665"/>
          </a:xfrm>
          <a:prstGeom prst="rect">
            <a:avLst/>
          </a:prstGeom>
          <a:noFill/>
        </p:spPr>
        <p:txBody>
          <a:bodyPr wrap="square" rtlCol="0">
            <a:spAutoFit/>
          </a:bodyPr>
          <a:lstStyle/>
          <a:p>
            <a:r>
              <a:rPr lang="en-US" sz="2400" b="1" u="sng" dirty="0"/>
              <a:t>Op-Amp Fundamentals</a:t>
            </a:r>
          </a:p>
        </p:txBody>
      </p:sp>
      <p:sp>
        <p:nvSpPr>
          <p:cNvPr id="4" name="TextBox 3"/>
          <p:cNvSpPr txBox="1"/>
          <p:nvPr/>
        </p:nvSpPr>
        <p:spPr>
          <a:xfrm>
            <a:off x="140518" y="6381750"/>
            <a:ext cx="2049218" cy="369332"/>
          </a:xfrm>
          <a:prstGeom prst="rect">
            <a:avLst/>
          </a:prstGeom>
          <a:noFill/>
        </p:spPr>
        <p:txBody>
          <a:bodyPr wrap="square" rtlCol="0">
            <a:spAutoFit/>
          </a:bodyPr>
          <a:lstStyle/>
          <a:p>
            <a:r>
              <a:rPr lang="en-US" b="1" dirty="0"/>
              <a:t>*</a:t>
            </a:r>
            <a:r>
              <a:rPr lang="en-US" sz="1000" dirty="0"/>
              <a:t>perhaps a slight exaggeration.</a:t>
            </a:r>
          </a:p>
        </p:txBody>
      </p:sp>
      <p:sp>
        <p:nvSpPr>
          <p:cNvPr id="16" name="Slide Number Placeholder 1"/>
          <p:cNvSpPr txBox="1">
            <a:spLocks/>
          </p:cNvSpPr>
          <p:nvPr/>
        </p:nvSpPr>
        <p:spPr>
          <a:xfrm>
            <a:off x="8583673" y="6381750"/>
            <a:ext cx="319027" cy="311150"/>
          </a:xfrm>
          <a:prstGeom prst="rect">
            <a:avLst/>
          </a:prstGeom>
          <a:no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spcBef>
                <a:spcPct val="0"/>
              </a:spcBef>
              <a:spcAft>
                <a:spcPct val="0"/>
              </a:spcAft>
              <a:defRPr/>
            </a:pPr>
            <a:fld id="{95F442D5-6E1C-4024-B2B3-EA570B418724}" type="slidenum">
              <a:rPr lang="en-US" sz="1400" smtClean="0">
                <a:solidFill>
                  <a:srgbClr val="000000"/>
                </a:solidFill>
                <a:latin typeface="Arial" charset="0"/>
              </a:rPr>
              <a:pPr algn="r" fontAlgn="base">
                <a:spcBef>
                  <a:spcPct val="0"/>
                </a:spcBef>
                <a:spcAft>
                  <a:spcPct val="0"/>
                </a:spcAft>
                <a:defRPr/>
              </a:pPr>
              <a:t>3</a:t>
            </a:fld>
            <a:endParaRPr lang="en-US" sz="1400" dirty="0">
              <a:solidFill>
                <a:srgbClr val="000000"/>
              </a:solidFill>
              <a:latin typeface="Arial" charset="0"/>
            </a:endParaRPr>
          </a:p>
        </p:txBody>
      </p:sp>
      <p:pic>
        <p:nvPicPr>
          <p:cNvPr id="307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68" y="4216911"/>
            <a:ext cx="2057400" cy="1969994"/>
          </a:xfrm>
          <a:prstGeom prst="rect">
            <a:avLst/>
          </a:prstGeom>
          <a:solidFill>
            <a:schemeClr val="bg1">
              <a:lumMod val="50000"/>
              <a:alpha val="30000"/>
            </a:schemeClr>
          </a:solidFill>
          <a:ln w="15875">
            <a:solidFill>
              <a:srgbClr val="0070C0"/>
            </a:solidFill>
          </a:ln>
        </p:spPr>
      </p:pic>
      <p:pic>
        <p:nvPicPr>
          <p:cNvPr id="3079"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5187" y="4216911"/>
            <a:ext cx="2419068" cy="1972922"/>
          </a:xfrm>
          <a:prstGeom prst="rect">
            <a:avLst/>
          </a:prstGeom>
          <a:noFill/>
          <a:ln w="15875">
            <a:solidFill>
              <a:srgbClr val="0070C0"/>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216911"/>
            <a:ext cx="2121694" cy="1969994"/>
          </a:xfrm>
          <a:prstGeom prst="rect">
            <a:avLst/>
          </a:prstGeom>
          <a:noFill/>
          <a:ln w="1587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943600" y="5688171"/>
            <a:ext cx="922911" cy="246221"/>
          </a:xfrm>
          <a:prstGeom prst="rect">
            <a:avLst/>
          </a:prstGeom>
          <a:noFill/>
        </p:spPr>
        <p:txBody>
          <a:bodyPr wrap="square" rtlCol="0">
            <a:spAutoFit/>
          </a:bodyPr>
          <a:lstStyle/>
          <a:p>
            <a:r>
              <a:rPr lang="en-US" sz="1000" dirty="0"/>
              <a:t>(Vout =Vin)</a:t>
            </a:r>
          </a:p>
        </p:txBody>
      </p:sp>
      <p:grpSp>
        <p:nvGrpSpPr>
          <p:cNvPr id="22" name="Group 21"/>
          <p:cNvGrpSpPr/>
          <p:nvPr/>
        </p:nvGrpSpPr>
        <p:grpSpPr>
          <a:xfrm>
            <a:off x="6895276" y="4216911"/>
            <a:ext cx="2382962" cy="1988432"/>
            <a:chOff x="6865486" y="4216911"/>
            <a:chExt cx="2382962" cy="1988432"/>
          </a:xfrm>
        </p:grpSpPr>
        <p:sp>
          <p:nvSpPr>
            <p:cNvPr id="15" name="TextBox 14"/>
            <p:cNvSpPr txBox="1"/>
            <p:nvPr/>
          </p:nvSpPr>
          <p:spPr>
            <a:xfrm>
              <a:off x="6978701" y="4368171"/>
              <a:ext cx="2269747" cy="276999"/>
            </a:xfrm>
            <a:prstGeom prst="rect">
              <a:avLst/>
            </a:prstGeom>
            <a:noFill/>
          </p:spPr>
          <p:txBody>
            <a:bodyPr wrap="square" rtlCol="0">
              <a:spAutoFit/>
            </a:bodyPr>
            <a:lstStyle/>
            <a:p>
              <a:r>
                <a:rPr lang="en-US" sz="1050" b="1" dirty="0">
                  <a:latin typeface="Source Code Pro Medium" panose="020B0509030403020204" pitchFamily="49" charset="0"/>
                  <a:cs typeface="Calibri" panose="020F0502020204030204" pitchFamily="34" charset="0"/>
                </a:rPr>
                <a:t>DIFFERENTIAL </a:t>
              </a:r>
              <a:r>
                <a:rPr lang="en-US" sz="1200" b="1" dirty="0">
                  <a:latin typeface="Source Code Pro Medium" panose="020B0509030403020204" pitchFamily="49" charset="0"/>
                  <a:cs typeface="Calibri" panose="020F0502020204030204" pitchFamily="34" charset="0"/>
                </a:rPr>
                <a:t>AMPLIFIER</a:t>
              </a:r>
            </a:p>
          </p:txBody>
        </p:sp>
        <p:grpSp>
          <p:nvGrpSpPr>
            <p:cNvPr id="19" name="Group 18"/>
            <p:cNvGrpSpPr/>
            <p:nvPr/>
          </p:nvGrpSpPr>
          <p:grpSpPr>
            <a:xfrm>
              <a:off x="6865486" y="4216911"/>
              <a:ext cx="2211762" cy="1988432"/>
              <a:chOff x="6865486" y="4216911"/>
              <a:chExt cx="2211762" cy="1988432"/>
            </a:xfrm>
          </p:grpSpPr>
          <p:grpSp>
            <p:nvGrpSpPr>
              <p:cNvPr id="12" name="Group 11"/>
              <p:cNvGrpSpPr/>
              <p:nvPr/>
            </p:nvGrpSpPr>
            <p:grpSpPr>
              <a:xfrm>
                <a:off x="6865486" y="4674857"/>
                <a:ext cx="2211762" cy="1514583"/>
                <a:chOff x="6988338" y="4476604"/>
                <a:chExt cx="2211762" cy="1514583"/>
              </a:xfrm>
            </p:grpSpPr>
            <p:grpSp>
              <p:nvGrpSpPr>
                <p:cNvPr id="3" name="Group 2"/>
                <p:cNvGrpSpPr/>
                <p:nvPr/>
              </p:nvGrpSpPr>
              <p:grpSpPr>
                <a:xfrm>
                  <a:off x="6988338" y="4476604"/>
                  <a:ext cx="2089099" cy="1514583"/>
                  <a:chOff x="6978700" y="4476604"/>
                  <a:chExt cx="2089099" cy="1514583"/>
                </a:xfrm>
              </p:grpSpPr>
              <p:pic>
                <p:nvPicPr>
                  <p:cNvPr id="20" name="Picture 3"/>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78700" y="4476604"/>
                    <a:ext cx="2089099" cy="1514583"/>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8"/>
                  <a:stretch>
                    <a:fillRect/>
                  </a:stretch>
                </p:blipFill>
                <p:spPr>
                  <a:xfrm>
                    <a:off x="7825692" y="5448008"/>
                    <a:ext cx="149504" cy="167817"/>
                  </a:xfrm>
                  <a:prstGeom prst="rect">
                    <a:avLst/>
                  </a:prstGeom>
                </p:spPr>
              </p:pic>
              <p:sp>
                <p:nvSpPr>
                  <p:cNvPr id="6" name="Rectangle 5"/>
                  <p:cNvSpPr/>
                  <p:nvPr/>
                </p:nvSpPr>
                <p:spPr>
                  <a:xfrm>
                    <a:off x="8091264" y="5543479"/>
                    <a:ext cx="157668" cy="144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4"/>
                <p:cNvSpPr txBox="1">
                  <a:spLocks noChangeArrowheads="1"/>
                </p:cNvSpPr>
                <p:nvPr/>
              </p:nvSpPr>
              <p:spPr bwMode="auto">
                <a:xfrm>
                  <a:off x="8116631" y="5480422"/>
                  <a:ext cx="108346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50" b="1" dirty="0"/>
                    <a:t>V</a:t>
                  </a:r>
                  <a:r>
                    <a:rPr lang="en-US" altLang="en-US" sz="900" b="1" dirty="0"/>
                    <a:t>out</a:t>
                  </a:r>
                  <a:r>
                    <a:rPr lang="en-US" altLang="en-US" sz="1050" b="1" dirty="0"/>
                    <a:t> = </a:t>
                  </a:r>
                </a:p>
                <a:p>
                  <a:r>
                    <a:rPr lang="en-US" altLang="en-US" sz="1050" b="1" dirty="0"/>
                    <a:t>(</a:t>
                  </a:r>
                  <a:r>
                    <a:rPr lang="el-GR" altLang="en-US" sz="1050" b="1" dirty="0"/>
                    <a:t>Δ</a:t>
                  </a:r>
                  <a:r>
                    <a:rPr lang="en-US" altLang="en-US" sz="1050" b="1" dirty="0"/>
                    <a:t>V</a:t>
                  </a:r>
                  <a:r>
                    <a:rPr lang="en-US" altLang="en-US" sz="900" b="1" dirty="0"/>
                    <a:t>in</a:t>
                  </a:r>
                  <a:r>
                    <a:rPr lang="en-US" altLang="en-US" sz="1050" b="1" dirty="0"/>
                    <a:t>)R2/R1</a:t>
                  </a:r>
                </a:p>
              </p:txBody>
            </p:sp>
          </p:grpSp>
          <p:sp>
            <p:nvSpPr>
              <p:cNvPr id="17" name="Rectangle 16"/>
              <p:cNvSpPr/>
              <p:nvPr/>
            </p:nvSpPr>
            <p:spPr>
              <a:xfrm>
                <a:off x="6894223" y="4216911"/>
                <a:ext cx="2130507" cy="1988432"/>
              </a:xfrm>
              <a:prstGeom prst="rect">
                <a:avLst/>
              </a:prstGeom>
              <a:noFill/>
              <a:ln w="15875">
                <a:solidFill>
                  <a:srgbClr val="0070C0"/>
                </a:solidFill>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32756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530" y="-110332"/>
            <a:ext cx="9254530" cy="6968332"/>
          </a:xfrm>
          <a:prstGeom prst="rect">
            <a:avLst/>
          </a:prstGeom>
          <a:ln>
            <a:solidFill>
              <a:schemeClr val="accent1"/>
            </a:solidFill>
          </a:ln>
        </p:spPr>
      </p:pic>
      <p:sp>
        <p:nvSpPr>
          <p:cNvPr id="13314" name="TextBox 9"/>
          <p:cNvSpPr txBox="1">
            <a:spLocks noChangeArrowheads="1"/>
          </p:cNvSpPr>
          <p:nvPr/>
        </p:nvSpPr>
        <p:spPr bwMode="auto">
          <a:xfrm>
            <a:off x="2897374" y="21090"/>
            <a:ext cx="3073673" cy="461665"/>
          </a:xfrm>
          <a:prstGeom prst="rect">
            <a:avLst/>
          </a:prstGeom>
          <a:solidFill>
            <a:srgbClr val="FFFFCC"/>
          </a:solidFill>
          <a:ln w="19050">
            <a:solidFill>
              <a:srgbClr val="B9CDE5"/>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u="sng" dirty="0"/>
              <a:t>Closing the Loop</a:t>
            </a:r>
            <a:endParaRPr lang="en-US" altLang="en-US" sz="2400" b="1" u="sng" baseline="30000" dirty="0"/>
          </a:p>
        </p:txBody>
      </p:sp>
      <p:sp>
        <p:nvSpPr>
          <p:cNvPr id="13315" name="TextBox 3"/>
          <p:cNvSpPr txBox="1">
            <a:spLocks noChangeArrowheads="1"/>
          </p:cNvSpPr>
          <p:nvPr/>
        </p:nvSpPr>
        <p:spPr bwMode="auto">
          <a:xfrm>
            <a:off x="135235" y="554259"/>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200" dirty="0"/>
              <a:t>Negative feedback is one of the most valuable concepts in electrical engineering. If we start with a very high-gain amplifier and feed a fraction of the output back to the negative input of the amplifier, the gain of the amplifier is reduced to a value that is determined by the ratio of the feedback components, and </a:t>
            </a:r>
            <a:r>
              <a:rPr lang="en-US" altLang="en-US" sz="1200" b="1" dirty="0"/>
              <a:t>not by the op-loop gain of the op amp</a:t>
            </a:r>
            <a:r>
              <a:rPr lang="en-US" altLang="en-US" sz="1200" dirty="0"/>
              <a:t>.</a:t>
            </a:r>
          </a:p>
        </p:txBody>
      </p:sp>
      <p:sp>
        <p:nvSpPr>
          <p:cNvPr id="13316" name="TextBox 6"/>
          <p:cNvSpPr txBox="1">
            <a:spLocks noChangeArrowheads="1"/>
          </p:cNvSpPr>
          <p:nvPr/>
        </p:nvSpPr>
        <p:spPr bwMode="auto">
          <a:xfrm>
            <a:off x="135236" y="1317962"/>
            <a:ext cx="8803456" cy="584775"/>
          </a:xfrm>
          <a:prstGeom prst="rect">
            <a:avLst/>
          </a:prstGeom>
          <a:solidFill>
            <a:srgbClr val="FFFF00"/>
          </a:solidFill>
          <a:ln w="31750">
            <a:solidFill>
              <a:schemeClr val="tx1"/>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600" b="1" dirty="0"/>
              <a:t>By using the amplifier in the closed-loop configuration, we sacrifice gain but, in return, we dramatically improve performance of the amplifier. </a:t>
            </a:r>
          </a:p>
        </p:txBody>
      </p:sp>
      <p:sp>
        <p:nvSpPr>
          <p:cNvPr id="13317" name="TextBox 9"/>
          <p:cNvSpPr txBox="1">
            <a:spLocks noChangeArrowheads="1"/>
          </p:cNvSpPr>
          <p:nvPr/>
        </p:nvSpPr>
        <p:spPr bwMode="auto">
          <a:xfrm>
            <a:off x="288107" y="3689262"/>
            <a:ext cx="86505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u="sng" dirty="0"/>
              <a:t>The proportional improvement in amplifier performance can be approximated by the value of the Loop Gain:</a:t>
            </a:r>
          </a:p>
        </p:txBody>
      </p:sp>
      <p:sp>
        <p:nvSpPr>
          <p:cNvPr id="13328" name="TextBox 17"/>
          <p:cNvSpPr txBox="1">
            <a:spLocks noChangeArrowheads="1"/>
          </p:cNvSpPr>
          <p:nvPr/>
        </p:nvSpPr>
        <p:spPr bwMode="auto">
          <a:xfrm>
            <a:off x="1844897" y="4070810"/>
            <a:ext cx="4936903" cy="338553"/>
          </a:xfrm>
          <a:prstGeom prst="rect">
            <a:avLst/>
          </a:prstGeom>
          <a:noFill/>
          <a:ln w="41275">
            <a:solidFill>
              <a:schemeClr val="accent5"/>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t>Loop Gain = Open Loop Gain / Closed Loop Gain </a:t>
            </a:r>
          </a:p>
        </p:txBody>
      </p:sp>
      <p:sp>
        <p:nvSpPr>
          <p:cNvPr id="13320" name="TextBox 21"/>
          <p:cNvSpPr txBox="1">
            <a:spLocks noChangeArrowheads="1"/>
          </p:cNvSpPr>
          <p:nvPr/>
        </p:nvSpPr>
        <p:spPr bwMode="auto">
          <a:xfrm>
            <a:off x="23949" y="4491308"/>
            <a:ext cx="86277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200" u="sng" dirty="0"/>
              <a:t>Example</a:t>
            </a:r>
            <a:r>
              <a:rPr lang="en-US" altLang="en-US" sz="1200" dirty="0"/>
              <a:t>: an op amp has an open-loop gain of 10</a:t>
            </a:r>
            <a:r>
              <a:rPr lang="en-US" altLang="en-US" sz="1200" baseline="30000" dirty="0"/>
              <a:t>5 </a:t>
            </a:r>
            <a:r>
              <a:rPr lang="en-US" altLang="en-US" sz="1200" dirty="0"/>
              <a:t>and a closed-loop gain of 100.  The bandwidth of the closed-loop circuit will be 1000 times the open-loop bandwidth.  In the closed-loop configuration, the gain will start rolling off at 10 kHz instead of the 10 Hz roll off exhibited by the open-loop gain.</a:t>
            </a:r>
            <a:endParaRPr lang="en-US" altLang="en-US" sz="1200" baseline="30000" dirty="0"/>
          </a:p>
        </p:txBody>
      </p:sp>
      <p:sp>
        <p:nvSpPr>
          <p:cNvPr id="3" name="TextBox 2"/>
          <p:cNvSpPr txBox="1"/>
          <p:nvPr/>
        </p:nvSpPr>
        <p:spPr>
          <a:xfrm>
            <a:off x="319410" y="6091342"/>
            <a:ext cx="8229599" cy="584775"/>
          </a:xfrm>
          <a:prstGeom prst="rect">
            <a:avLst/>
          </a:prstGeom>
          <a:solidFill>
            <a:schemeClr val="bg1">
              <a:lumMod val="95000"/>
            </a:schemeClr>
          </a:solidFill>
          <a:ln w="31750">
            <a:solidFill>
              <a:schemeClr val="tx1"/>
            </a:solidFill>
          </a:ln>
        </p:spPr>
        <p:txBody>
          <a:bodyPr wrap="square">
            <a:spAutoFit/>
          </a:bodyPr>
          <a:lstStyle/>
          <a:p>
            <a:pPr>
              <a:defRPr/>
            </a:pPr>
            <a:r>
              <a:rPr lang="en-US" sz="1600" b="1" dirty="0"/>
              <a:t>BUT:  </a:t>
            </a:r>
            <a:r>
              <a:rPr lang="en-US" sz="1600" dirty="0"/>
              <a:t>You must remember that all parameters which depend upon loop gain, i.e.  gain stability, linearity, etc. - will degrade at high frequencies because of the inevitable roll-off in the loop gain.</a:t>
            </a:r>
          </a:p>
        </p:txBody>
      </p:sp>
      <p:grpSp>
        <p:nvGrpSpPr>
          <p:cNvPr id="6" name="Group 5"/>
          <p:cNvGrpSpPr/>
          <p:nvPr/>
        </p:nvGrpSpPr>
        <p:grpSpPr>
          <a:xfrm>
            <a:off x="1627109" y="2016009"/>
            <a:ext cx="5840491" cy="1565391"/>
            <a:chOff x="1721178" y="1855430"/>
            <a:chExt cx="5688419" cy="2040772"/>
          </a:xfrm>
        </p:grpSpPr>
        <p:grpSp>
          <p:nvGrpSpPr>
            <p:cNvPr id="13319" name="Group 1"/>
            <p:cNvGrpSpPr>
              <a:grpSpLocks/>
            </p:cNvGrpSpPr>
            <p:nvPr/>
          </p:nvGrpSpPr>
          <p:grpSpPr bwMode="auto">
            <a:xfrm>
              <a:off x="1721178" y="1855430"/>
              <a:ext cx="5688419" cy="2040772"/>
              <a:chOff x="481013" y="3210113"/>
              <a:chExt cx="6474177" cy="2721029"/>
            </a:xfrm>
          </p:grpSpPr>
          <p:sp>
            <p:nvSpPr>
              <p:cNvPr id="13324" name="TextBox 7"/>
              <p:cNvSpPr txBox="1">
                <a:spLocks noChangeArrowheads="1"/>
              </p:cNvSpPr>
              <p:nvPr/>
            </p:nvSpPr>
            <p:spPr bwMode="auto">
              <a:xfrm>
                <a:off x="3981538" y="3279772"/>
                <a:ext cx="2973652" cy="195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dirty="0"/>
                  <a:t>Closing the loop does </a:t>
                </a:r>
                <a:r>
                  <a:rPr lang="en-US" altLang="en-US" sz="1400" b="1" i="1" u="sng" dirty="0"/>
                  <a:t>not</a:t>
                </a:r>
                <a:r>
                  <a:rPr lang="en-US" altLang="en-US" sz="1400" b="1" i="1" dirty="0"/>
                  <a:t> improve:</a:t>
                </a:r>
              </a:p>
              <a:p>
                <a:r>
                  <a:rPr lang="en-US" altLang="en-US" sz="1400" dirty="0"/>
                  <a:t>Input Offset Voltage</a:t>
                </a:r>
              </a:p>
              <a:p>
                <a:r>
                  <a:rPr lang="en-US" altLang="en-US" sz="1400" dirty="0"/>
                  <a:t>Input Bias Current</a:t>
                </a:r>
              </a:p>
              <a:p>
                <a:r>
                  <a:rPr lang="en-US" altLang="en-US" sz="1400" dirty="0"/>
                  <a:t>Large-Signal Output Current Slew Rate</a:t>
                </a:r>
              </a:p>
            </p:txBody>
          </p:sp>
          <p:sp>
            <p:nvSpPr>
              <p:cNvPr id="13325" name="TextBox 8"/>
              <p:cNvSpPr txBox="1">
                <a:spLocks noChangeArrowheads="1"/>
              </p:cNvSpPr>
              <p:nvPr/>
            </p:nvSpPr>
            <p:spPr bwMode="auto">
              <a:xfrm>
                <a:off x="481013" y="3210113"/>
                <a:ext cx="3428999" cy="213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dirty="0"/>
                  <a:t>Closing the loop improves:</a:t>
                </a:r>
              </a:p>
              <a:p>
                <a:r>
                  <a:rPr lang="en-US" altLang="en-US" sz="1400" dirty="0"/>
                  <a:t>Gain Stability and Linearity</a:t>
                </a:r>
              </a:p>
              <a:p>
                <a:r>
                  <a:rPr lang="en-US" altLang="en-US" sz="1400" dirty="0"/>
                  <a:t>Bandwidth</a:t>
                </a:r>
              </a:p>
              <a:p>
                <a:r>
                  <a:rPr lang="en-US" altLang="en-US" sz="1400" dirty="0"/>
                  <a:t>Distortion</a:t>
                </a:r>
              </a:p>
              <a:p>
                <a:r>
                  <a:rPr lang="en-US" altLang="en-US" sz="1400" dirty="0"/>
                  <a:t>Linearity</a:t>
                </a:r>
              </a:p>
              <a:p>
                <a:r>
                  <a:rPr lang="en-US" altLang="en-US" sz="1400" dirty="0"/>
                  <a:t>Noise</a:t>
                </a:r>
              </a:p>
              <a:p>
                <a:r>
                  <a:rPr lang="en-US" altLang="en-US" sz="1400" dirty="0"/>
                  <a:t>Input and Output Impedances</a:t>
                </a:r>
              </a:p>
            </p:txBody>
          </p:sp>
          <p:sp>
            <p:nvSpPr>
              <p:cNvPr id="21" name="Rectangle 20"/>
              <p:cNvSpPr/>
              <p:nvPr/>
            </p:nvSpPr>
            <p:spPr>
              <a:xfrm>
                <a:off x="481013" y="3242500"/>
                <a:ext cx="6173787" cy="2688642"/>
              </a:xfrm>
              <a:prstGeom prst="rect">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cxnSp>
          <p:nvCxnSpPr>
            <p:cNvPr id="5" name="Straight Arrow Connector 4"/>
            <p:cNvCxnSpPr/>
            <p:nvPr/>
          </p:nvCxnSpPr>
          <p:spPr>
            <a:xfrm>
              <a:off x="4765428" y="1907678"/>
              <a:ext cx="0" cy="1731169"/>
            </a:xfrm>
            <a:prstGeom prst="straightConnector1">
              <a:avLst/>
            </a:prstGeom>
            <a:ln w="69850">
              <a:tailEnd type="none"/>
            </a:ln>
          </p:spPr>
          <p:style>
            <a:lnRef idx="1">
              <a:schemeClr val="accent1"/>
            </a:lnRef>
            <a:fillRef idx="0">
              <a:schemeClr val="accent1"/>
            </a:fillRef>
            <a:effectRef idx="0">
              <a:schemeClr val="accent1"/>
            </a:effectRef>
            <a:fontRef idx="minor">
              <a:schemeClr val="tx1"/>
            </a:fontRef>
          </p:style>
        </p:cxnSp>
      </p:grpSp>
      <p:sp>
        <p:nvSpPr>
          <p:cNvPr id="8" name="Slide Number Placeholder 7"/>
          <p:cNvSpPr>
            <a:spLocks noGrp="1"/>
          </p:cNvSpPr>
          <p:nvPr>
            <p:ph type="sldNum" sz="quarter" idx="12"/>
          </p:nvPr>
        </p:nvSpPr>
        <p:spPr>
          <a:xfrm>
            <a:off x="6909595" y="6381816"/>
            <a:ext cx="2057400" cy="365125"/>
          </a:xfrm>
        </p:spPr>
        <p:txBody>
          <a:bodyPr/>
          <a:lstStyle/>
          <a:p>
            <a:fld id="{DFA29B38-BD06-42F5-9B8A-178783D988FD}" type="slidenum">
              <a:rPr lang="en-US" smtClean="0"/>
              <a:t>4</a:t>
            </a:fld>
            <a:endParaRPr lang="en-US" dirty="0"/>
          </a:p>
        </p:txBody>
      </p:sp>
      <p:sp>
        <p:nvSpPr>
          <p:cNvPr id="4" name="TextBox 3"/>
          <p:cNvSpPr txBox="1"/>
          <p:nvPr/>
        </p:nvSpPr>
        <p:spPr>
          <a:xfrm>
            <a:off x="1981200" y="5410200"/>
            <a:ext cx="4648200" cy="369332"/>
          </a:xfrm>
          <a:prstGeom prst="rect">
            <a:avLst/>
          </a:prstGeom>
          <a:noFill/>
          <a:ln w="41275">
            <a:solidFill>
              <a:schemeClr val="accent1">
                <a:shade val="50000"/>
              </a:schemeClr>
            </a:solidFill>
          </a:ln>
        </p:spPr>
        <p:txBody>
          <a:bodyPr wrap="square" rtlCol="0">
            <a:spAutoFit/>
          </a:bodyPr>
          <a:lstStyle/>
          <a:p>
            <a:r>
              <a:rPr lang="en-US" b="1" dirty="0"/>
              <a:t>OR, the percentage gain error E% = 100A</a:t>
            </a:r>
            <a:r>
              <a:rPr lang="en-US" b="1" baseline="-25000" dirty="0"/>
              <a:t>CL</a:t>
            </a:r>
            <a:r>
              <a:rPr lang="en-US" b="1" dirty="0"/>
              <a:t>/A</a:t>
            </a:r>
            <a:r>
              <a:rPr lang="en-US" b="1" baseline="-25000" dirty="0"/>
              <a:t>OL</a:t>
            </a:r>
          </a:p>
        </p:txBody>
      </p:sp>
    </p:spTree>
    <p:extLst>
      <p:ext uri="{BB962C8B-B14F-4D97-AF65-F5344CB8AC3E}">
        <p14:creationId xmlns:p14="http://schemas.microsoft.com/office/powerpoint/2010/main" val="151241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750" y="0"/>
            <a:ext cx="9254530" cy="6968332"/>
          </a:xfrm>
          <a:prstGeom prst="rect">
            <a:avLst/>
          </a:prstGeom>
        </p:spPr>
      </p:pic>
      <p:sp>
        <p:nvSpPr>
          <p:cNvPr id="14340" name="TextBox 57"/>
          <p:cNvSpPr txBox="1">
            <a:spLocks noChangeArrowheads="1"/>
          </p:cNvSpPr>
          <p:nvPr/>
        </p:nvSpPr>
        <p:spPr bwMode="auto">
          <a:xfrm>
            <a:off x="767587" y="4620191"/>
            <a:ext cx="7620000" cy="253916"/>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50" dirty="0"/>
              <a:t>f</a:t>
            </a:r>
            <a:r>
              <a:rPr lang="en-US" altLang="en-US" sz="1050" baseline="-25000" dirty="0"/>
              <a:t>c  </a:t>
            </a:r>
            <a:r>
              <a:rPr lang="en-US" altLang="en-US" sz="1050" dirty="0"/>
              <a:t>(cutoff frequency) is the frequency at which the closed-loop gain (A</a:t>
            </a:r>
            <a:r>
              <a:rPr lang="en-US" altLang="en-US" sz="1050" baseline="-25000" dirty="0"/>
              <a:t>cl</a:t>
            </a:r>
            <a:r>
              <a:rPr lang="en-US" altLang="en-US" sz="1050" dirty="0"/>
              <a:t>) begins dropping (3dB down):              f</a:t>
            </a:r>
            <a:r>
              <a:rPr lang="en-US" altLang="en-US" sz="1050" baseline="-25000" dirty="0"/>
              <a:t>c</a:t>
            </a:r>
            <a:r>
              <a:rPr lang="en-US" altLang="en-US" sz="1050" dirty="0"/>
              <a:t> = GBP</a:t>
            </a:r>
            <a:r>
              <a:rPr lang="en-US" altLang="en-US" sz="1050" b="1" dirty="0"/>
              <a:t>/</a:t>
            </a:r>
            <a:r>
              <a:rPr lang="en-US" altLang="en-US" sz="1050" dirty="0"/>
              <a:t>A</a:t>
            </a:r>
            <a:r>
              <a:rPr lang="en-US" altLang="en-US" sz="1050" baseline="-25000" dirty="0"/>
              <a:t>cl</a:t>
            </a:r>
          </a:p>
        </p:txBody>
      </p:sp>
      <p:sp>
        <p:nvSpPr>
          <p:cNvPr id="14341" name="TextBox 57"/>
          <p:cNvSpPr txBox="1">
            <a:spLocks noChangeArrowheads="1"/>
          </p:cNvSpPr>
          <p:nvPr/>
        </p:nvSpPr>
        <p:spPr bwMode="auto">
          <a:xfrm>
            <a:off x="43687" y="4980423"/>
            <a:ext cx="906779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1000" dirty="0"/>
              <a:t>The blue trace in the above graph shows the gain as a function of frequency of a particular op amp when it is operating open-loop; in other words, there is no feedback.  The open loop gain drops very rapidly, starting around 10 Hz.  The gain continues to drop at a rate of 20 DB per decade until, at some high-frequency, it reaches a gain of one.  This frequency is known as the Gain Bandwidth Product and is specified, in Hz, for all op amps.  </a:t>
            </a:r>
          </a:p>
          <a:p>
            <a:pPr algn="just"/>
            <a:endParaRPr lang="en-US" altLang="en-US" sz="1000" dirty="0"/>
          </a:p>
          <a:p>
            <a:pPr algn="just"/>
            <a:r>
              <a:rPr lang="en-US" altLang="en-US" sz="1000" dirty="0"/>
              <a:t>The red dotted line indicates the frequency response of the same op amp used in a circuit that has a closed-loop gain of 100.  In this case, as long as the closed-loop gain is much less than the open- loop gain, the closed- loop gain will be determined only by the passive components in the feedback loop.  Therefore, the closed loop gain will remain constant (but at a lower value) until the open-loop gain has dropped to where it approaches the closed loop gain.  This point is known as the cutoff frequency, f</a:t>
            </a:r>
            <a:r>
              <a:rPr lang="en-US" altLang="en-US" sz="1000" baseline="-25000" dirty="0"/>
              <a:t>c</a:t>
            </a:r>
            <a:r>
              <a:rPr lang="en-US" altLang="en-US" sz="1000" dirty="0"/>
              <a:t>.  At frequencies greater than f</a:t>
            </a:r>
            <a:r>
              <a:rPr lang="en-US" altLang="en-US" sz="1000" baseline="-25000" dirty="0"/>
              <a:t>c</a:t>
            </a:r>
            <a:r>
              <a:rPr lang="en-US" altLang="en-US" sz="1000" dirty="0"/>
              <a:t>, the closed- loop gain will equal the open-loop gain.</a:t>
            </a:r>
          </a:p>
        </p:txBody>
      </p:sp>
      <p:sp>
        <p:nvSpPr>
          <p:cNvPr id="14342" name="TextBox 41"/>
          <p:cNvSpPr txBox="1">
            <a:spLocks noChangeArrowheads="1"/>
          </p:cNvSpPr>
          <p:nvPr/>
        </p:nvSpPr>
        <p:spPr bwMode="auto">
          <a:xfrm>
            <a:off x="5797154" y="1808560"/>
            <a:ext cx="800100" cy="323165"/>
          </a:xfrm>
          <a:prstGeom prst="rect">
            <a:avLst/>
          </a:prstGeom>
          <a:solidFill>
            <a:srgbClr val="FFFFCC"/>
          </a:solidFill>
          <a:ln w="19050">
            <a:solidFill>
              <a:srgbClr val="B9CDE5"/>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Slope = </a:t>
            </a:r>
          </a:p>
          <a:p>
            <a:r>
              <a:rPr lang="en-US" altLang="en-US" sz="750"/>
              <a:t>-20dB/decade</a:t>
            </a:r>
          </a:p>
        </p:txBody>
      </p:sp>
      <p:sp>
        <p:nvSpPr>
          <p:cNvPr id="14345" name="TextBox 11"/>
          <p:cNvSpPr txBox="1">
            <a:spLocks noChangeArrowheads="1"/>
          </p:cNvSpPr>
          <p:nvPr/>
        </p:nvSpPr>
        <p:spPr bwMode="auto">
          <a:xfrm>
            <a:off x="537637" y="6455472"/>
            <a:ext cx="835207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dirty="0"/>
              <a:t>Note that this relationship is only valid for </a:t>
            </a:r>
            <a:r>
              <a:rPr lang="en-US" altLang="en-US" sz="1100" i="1" dirty="0"/>
              <a:t>small signals</a:t>
            </a:r>
            <a:r>
              <a:rPr lang="en-US" altLang="en-US" sz="1100" dirty="0"/>
              <a:t>. At large output swings, </a:t>
            </a:r>
            <a:r>
              <a:rPr lang="en-US" altLang="en-US" sz="1100" b="1" dirty="0"/>
              <a:t>slew rate </a:t>
            </a:r>
            <a:r>
              <a:rPr lang="en-US" altLang="en-US" sz="1100" dirty="0"/>
              <a:t>may limit effective frequency response.</a:t>
            </a:r>
          </a:p>
        </p:txBody>
      </p:sp>
      <p:sp>
        <p:nvSpPr>
          <p:cNvPr id="60" name="TextBox 59"/>
          <p:cNvSpPr txBox="1"/>
          <p:nvPr/>
        </p:nvSpPr>
        <p:spPr>
          <a:xfrm>
            <a:off x="2427524" y="139166"/>
            <a:ext cx="4359084" cy="461665"/>
          </a:xfrm>
          <a:prstGeom prst="rect">
            <a:avLst/>
          </a:prstGeom>
          <a:noFill/>
        </p:spPr>
        <p:txBody>
          <a:bodyPr wrap="square" rtlCol="0">
            <a:spAutoFit/>
          </a:bodyPr>
          <a:lstStyle/>
          <a:p>
            <a:r>
              <a:rPr lang="en-US" altLang="en-US" sz="2400" b="1" u="sng" dirty="0"/>
              <a:t>Op-Amp Frequency Response</a:t>
            </a:r>
            <a:endParaRPr lang="en-US" altLang="en-US" sz="2400" b="1" u="sng" baseline="30000" dirty="0"/>
          </a:p>
        </p:txBody>
      </p:sp>
      <p:grpSp>
        <p:nvGrpSpPr>
          <p:cNvPr id="6" name="Group 5"/>
          <p:cNvGrpSpPr/>
          <p:nvPr/>
        </p:nvGrpSpPr>
        <p:grpSpPr>
          <a:xfrm>
            <a:off x="2105548" y="863387"/>
            <a:ext cx="4693443" cy="3352800"/>
            <a:chOff x="2153459" y="924690"/>
            <a:chExt cx="4693443" cy="3352800"/>
          </a:xfrm>
        </p:grpSpPr>
        <p:grpSp>
          <p:nvGrpSpPr>
            <p:cNvPr id="3" name="Group 2"/>
            <p:cNvGrpSpPr/>
            <p:nvPr/>
          </p:nvGrpSpPr>
          <p:grpSpPr>
            <a:xfrm>
              <a:off x="2164557" y="1075333"/>
              <a:ext cx="4432697" cy="3070355"/>
              <a:chOff x="2134316" y="1192232"/>
              <a:chExt cx="4432697" cy="3070355"/>
            </a:xfrm>
          </p:grpSpPr>
          <p:sp>
            <p:nvSpPr>
              <p:cNvPr id="14339" name="TextBox 56"/>
              <p:cNvSpPr txBox="1">
                <a:spLocks noChangeArrowheads="1"/>
              </p:cNvSpPr>
              <p:nvPr/>
            </p:nvSpPr>
            <p:spPr bwMode="auto">
              <a:xfrm>
                <a:off x="3571161" y="1192232"/>
                <a:ext cx="2866481" cy="40011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dirty="0"/>
                  <a:t>Open loop response is shown in blue.  Closed-loop response, with gain = 100, is shown in red:</a:t>
                </a:r>
              </a:p>
            </p:txBody>
          </p:sp>
          <p:grpSp>
            <p:nvGrpSpPr>
              <p:cNvPr id="14346" name="Group 4"/>
              <p:cNvGrpSpPr>
                <a:grpSpLocks/>
              </p:cNvGrpSpPr>
              <p:nvPr/>
            </p:nvGrpSpPr>
            <p:grpSpPr bwMode="auto">
              <a:xfrm>
                <a:off x="2134316" y="1206311"/>
                <a:ext cx="4432697" cy="3056276"/>
                <a:chOff x="312738" y="703263"/>
                <a:chExt cx="5910262" cy="4075577"/>
              </a:xfrm>
            </p:grpSpPr>
            <p:grpSp>
              <p:nvGrpSpPr>
                <p:cNvPr id="14348" name="Group 10"/>
                <p:cNvGrpSpPr>
                  <a:grpSpLocks/>
                </p:cNvGrpSpPr>
                <p:nvPr/>
              </p:nvGrpSpPr>
              <p:grpSpPr bwMode="auto">
                <a:xfrm>
                  <a:off x="312738" y="703263"/>
                  <a:ext cx="5910262" cy="4075577"/>
                  <a:chOff x="426347" y="2496183"/>
                  <a:chExt cx="4651296" cy="3224303"/>
                </a:xfrm>
              </p:grpSpPr>
              <p:pic>
                <p:nvPicPr>
                  <p:cNvPr id="14351"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6693" y="2944978"/>
                    <a:ext cx="379095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52" name="Group 12"/>
                  <p:cNvGrpSpPr>
                    <a:grpSpLocks/>
                  </p:cNvGrpSpPr>
                  <p:nvPr/>
                </p:nvGrpSpPr>
                <p:grpSpPr bwMode="auto">
                  <a:xfrm>
                    <a:off x="774156" y="2966472"/>
                    <a:ext cx="224392" cy="2286579"/>
                    <a:chOff x="1116354" y="2967417"/>
                    <a:chExt cx="224392" cy="2286579"/>
                  </a:xfrm>
                </p:grpSpPr>
                <p:sp>
                  <p:nvSpPr>
                    <p:cNvPr id="14387" name="TextBox 48"/>
                    <p:cNvSpPr txBox="1">
                      <a:spLocks noChangeArrowheads="1"/>
                    </p:cNvSpPr>
                    <p:nvPr/>
                  </p:nvSpPr>
                  <p:spPr bwMode="auto">
                    <a:xfrm>
                      <a:off x="1116354" y="2967417"/>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10</a:t>
                      </a:r>
                      <a:r>
                        <a:rPr lang="en-US" altLang="en-US" sz="750" baseline="30000"/>
                        <a:t>6</a:t>
                      </a:r>
                    </a:p>
                  </p:txBody>
                </p:sp>
                <p:sp>
                  <p:nvSpPr>
                    <p:cNvPr id="14388" name="TextBox 49"/>
                    <p:cNvSpPr txBox="1">
                      <a:spLocks noChangeArrowheads="1"/>
                    </p:cNvSpPr>
                    <p:nvPr/>
                  </p:nvSpPr>
                  <p:spPr bwMode="auto">
                    <a:xfrm>
                      <a:off x="1116354" y="3332990"/>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10</a:t>
                      </a:r>
                      <a:r>
                        <a:rPr lang="en-US" altLang="en-US" sz="750" baseline="30000"/>
                        <a:t>5</a:t>
                      </a:r>
                    </a:p>
                  </p:txBody>
                </p:sp>
                <p:sp>
                  <p:nvSpPr>
                    <p:cNvPr id="14389" name="TextBox 50"/>
                    <p:cNvSpPr txBox="1">
                      <a:spLocks noChangeArrowheads="1"/>
                    </p:cNvSpPr>
                    <p:nvPr/>
                  </p:nvSpPr>
                  <p:spPr bwMode="auto">
                    <a:xfrm>
                      <a:off x="1116354" y="3698563"/>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10</a:t>
                      </a:r>
                      <a:r>
                        <a:rPr lang="en-US" altLang="en-US" sz="750" baseline="30000"/>
                        <a:t>4</a:t>
                      </a:r>
                    </a:p>
                  </p:txBody>
                </p:sp>
                <p:sp>
                  <p:nvSpPr>
                    <p:cNvPr id="14390" name="TextBox 51"/>
                    <p:cNvSpPr txBox="1">
                      <a:spLocks noChangeArrowheads="1"/>
                    </p:cNvSpPr>
                    <p:nvPr/>
                  </p:nvSpPr>
                  <p:spPr bwMode="auto">
                    <a:xfrm>
                      <a:off x="1116354" y="4031034"/>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10</a:t>
                      </a:r>
                      <a:r>
                        <a:rPr lang="en-US" altLang="en-US" sz="750" baseline="30000"/>
                        <a:t>3</a:t>
                      </a:r>
                    </a:p>
                  </p:txBody>
                </p:sp>
                <p:sp>
                  <p:nvSpPr>
                    <p:cNvPr id="14391" name="TextBox 52"/>
                    <p:cNvSpPr txBox="1">
                      <a:spLocks noChangeArrowheads="1"/>
                    </p:cNvSpPr>
                    <p:nvPr/>
                  </p:nvSpPr>
                  <p:spPr bwMode="auto">
                    <a:xfrm>
                      <a:off x="1116354" y="4413626"/>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10</a:t>
                      </a:r>
                      <a:r>
                        <a:rPr lang="en-US" altLang="en-US" sz="750" baseline="30000"/>
                        <a:t>2</a:t>
                      </a:r>
                    </a:p>
                  </p:txBody>
                </p:sp>
                <p:sp>
                  <p:nvSpPr>
                    <p:cNvPr id="14392" name="TextBox 53"/>
                    <p:cNvSpPr txBox="1">
                      <a:spLocks noChangeArrowheads="1"/>
                    </p:cNvSpPr>
                    <p:nvPr/>
                  </p:nvSpPr>
                  <p:spPr bwMode="auto">
                    <a:xfrm>
                      <a:off x="1116354" y="4783503"/>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10</a:t>
                      </a:r>
                      <a:r>
                        <a:rPr lang="en-US" altLang="en-US" sz="750" baseline="30000"/>
                        <a:t>1</a:t>
                      </a:r>
                    </a:p>
                  </p:txBody>
                </p:sp>
                <p:sp>
                  <p:nvSpPr>
                    <p:cNvPr id="14393" name="TextBox 54"/>
                    <p:cNvSpPr txBox="1">
                      <a:spLocks noChangeArrowheads="1"/>
                    </p:cNvSpPr>
                    <p:nvPr/>
                  </p:nvSpPr>
                  <p:spPr bwMode="auto">
                    <a:xfrm>
                      <a:off x="1116354" y="5132235"/>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10</a:t>
                      </a:r>
                      <a:r>
                        <a:rPr lang="en-US" altLang="en-US" sz="750" baseline="30000"/>
                        <a:t>0</a:t>
                      </a:r>
                    </a:p>
                  </p:txBody>
                </p:sp>
              </p:grpSp>
              <p:sp>
                <p:nvSpPr>
                  <p:cNvPr id="14353" name="TextBox 13"/>
                  <p:cNvSpPr txBox="1">
                    <a:spLocks noChangeArrowheads="1"/>
                  </p:cNvSpPr>
                  <p:nvPr/>
                </p:nvSpPr>
                <p:spPr bwMode="auto">
                  <a:xfrm>
                    <a:off x="426347" y="2496183"/>
                    <a:ext cx="1144402" cy="21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u="sng" dirty="0"/>
                      <a:t>Open Loop Gain</a:t>
                    </a:r>
                  </a:p>
                </p:txBody>
              </p:sp>
              <p:sp>
                <p:nvSpPr>
                  <p:cNvPr id="14354" name="TextBox 14"/>
                  <p:cNvSpPr txBox="1">
                    <a:spLocks noChangeArrowheads="1"/>
                  </p:cNvSpPr>
                  <p:nvPr/>
                </p:nvSpPr>
                <p:spPr bwMode="auto">
                  <a:xfrm>
                    <a:off x="1165059" y="2733645"/>
                    <a:ext cx="243267" cy="1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t>dB</a:t>
                    </a:r>
                  </a:p>
                </p:txBody>
              </p:sp>
              <p:sp>
                <p:nvSpPr>
                  <p:cNvPr id="14355" name="TextBox 15"/>
                  <p:cNvSpPr txBox="1">
                    <a:spLocks noChangeArrowheads="1"/>
                  </p:cNvSpPr>
                  <p:nvPr/>
                </p:nvSpPr>
                <p:spPr bwMode="auto">
                  <a:xfrm>
                    <a:off x="647934" y="2744785"/>
                    <a:ext cx="476835" cy="12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V</a:t>
                    </a:r>
                    <a:r>
                      <a:rPr lang="en-US" altLang="en-US" sz="750" baseline="-25000"/>
                      <a:t>out</a:t>
                    </a:r>
                    <a:r>
                      <a:rPr lang="en-US" altLang="en-US" sz="750"/>
                      <a:t>/V</a:t>
                    </a:r>
                    <a:r>
                      <a:rPr lang="en-US" altLang="en-US" sz="750" baseline="-25000"/>
                      <a:t>in</a:t>
                    </a:r>
                  </a:p>
                </p:txBody>
              </p:sp>
              <p:sp>
                <p:nvSpPr>
                  <p:cNvPr id="14356" name="TextBox 16"/>
                  <p:cNvSpPr txBox="1">
                    <a:spLocks noChangeArrowheads="1"/>
                  </p:cNvSpPr>
                  <p:nvPr/>
                </p:nvSpPr>
                <p:spPr bwMode="auto">
                  <a:xfrm>
                    <a:off x="1107179" y="2966472"/>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120</a:t>
                    </a:r>
                    <a:endParaRPr lang="en-US" altLang="en-US" sz="750" baseline="30000"/>
                  </a:p>
                </p:txBody>
              </p:sp>
              <p:sp>
                <p:nvSpPr>
                  <p:cNvPr id="14357" name="TextBox 17"/>
                  <p:cNvSpPr txBox="1">
                    <a:spLocks noChangeArrowheads="1"/>
                  </p:cNvSpPr>
                  <p:nvPr/>
                </p:nvSpPr>
                <p:spPr bwMode="auto">
                  <a:xfrm>
                    <a:off x="1107179" y="3333818"/>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100</a:t>
                    </a:r>
                    <a:endParaRPr lang="en-US" altLang="en-US" sz="750" baseline="30000"/>
                  </a:p>
                </p:txBody>
              </p:sp>
              <p:sp>
                <p:nvSpPr>
                  <p:cNvPr id="14358" name="TextBox 18"/>
                  <p:cNvSpPr txBox="1">
                    <a:spLocks noChangeArrowheads="1"/>
                  </p:cNvSpPr>
                  <p:nvPr/>
                </p:nvSpPr>
                <p:spPr bwMode="auto">
                  <a:xfrm>
                    <a:off x="1105659" y="3701913"/>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  80</a:t>
                    </a:r>
                    <a:endParaRPr lang="en-US" altLang="en-US" sz="750" baseline="30000"/>
                  </a:p>
                </p:txBody>
              </p:sp>
              <p:sp>
                <p:nvSpPr>
                  <p:cNvPr id="14359" name="TextBox 19"/>
                  <p:cNvSpPr txBox="1">
                    <a:spLocks noChangeArrowheads="1"/>
                  </p:cNvSpPr>
                  <p:nvPr/>
                </p:nvSpPr>
                <p:spPr bwMode="auto">
                  <a:xfrm>
                    <a:off x="1107355" y="4048006"/>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  60</a:t>
                    </a:r>
                    <a:endParaRPr lang="en-US" altLang="en-US" sz="750" baseline="30000"/>
                  </a:p>
                </p:txBody>
              </p:sp>
              <p:sp>
                <p:nvSpPr>
                  <p:cNvPr id="14360" name="TextBox 20"/>
                  <p:cNvSpPr txBox="1">
                    <a:spLocks noChangeArrowheads="1"/>
                  </p:cNvSpPr>
                  <p:nvPr/>
                </p:nvSpPr>
                <p:spPr bwMode="auto">
                  <a:xfrm>
                    <a:off x="1116354" y="4423581"/>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  40</a:t>
                    </a:r>
                    <a:endParaRPr lang="en-US" altLang="en-US" sz="750" baseline="30000"/>
                  </a:p>
                </p:txBody>
              </p:sp>
              <p:sp>
                <p:nvSpPr>
                  <p:cNvPr id="14361" name="TextBox 21"/>
                  <p:cNvSpPr txBox="1">
                    <a:spLocks noChangeArrowheads="1"/>
                  </p:cNvSpPr>
                  <p:nvPr/>
                </p:nvSpPr>
                <p:spPr bwMode="auto">
                  <a:xfrm>
                    <a:off x="1112789" y="4790927"/>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  20</a:t>
                    </a:r>
                    <a:endParaRPr lang="en-US" altLang="en-US" sz="750" baseline="30000"/>
                  </a:p>
                </p:txBody>
              </p:sp>
              <p:sp>
                <p:nvSpPr>
                  <p:cNvPr id="14362" name="TextBox 22"/>
                  <p:cNvSpPr txBox="1">
                    <a:spLocks noChangeArrowheads="1"/>
                  </p:cNvSpPr>
                  <p:nvPr/>
                </p:nvSpPr>
                <p:spPr bwMode="auto">
                  <a:xfrm>
                    <a:off x="1105659" y="5129540"/>
                    <a:ext cx="224392" cy="121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a:t>   0</a:t>
                    </a:r>
                    <a:endParaRPr lang="en-US" altLang="en-US" sz="750" baseline="30000"/>
                  </a:p>
                </p:txBody>
              </p:sp>
              <p:sp>
                <p:nvSpPr>
                  <p:cNvPr id="14363" name="TextBox 23"/>
                  <p:cNvSpPr txBox="1">
                    <a:spLocks noChangeArrowheads="1"/>
                  </p:cNvSpPr>
                  <p:nvPr/>
                </p:nvSpPr>
                <p:spPr bwMode="auto">
                  <a:xfrm>
                    <a:off x="2502913" y="5486455"/>
                    <a:ext cx="1144402" cy="21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750" u="sng"/>
                      <a:t>Frequency, Hz</a:t>
                    </a:r>
                  </a:p>
                </p:txBody>
              </p:sp>
              <p:pic>
                <p:nvPicPr>
                  <p:cNvPr id="14364"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8517" y="3350648"/>
                    <a:ext cx="1017685" cy="584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5" name="Picture 2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37319" y="4440080"/>
                    <a:ext cx="839834" cy="53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6" name="Picture 2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44198" y="3330620"/>
                    <a:ext cx="896542" cy="576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7" name="TextBox 27"/>
                  <p:cNvSpPr txBox="1">
                    <a:spLocks noChangeArrowheads="1"/>
                  </p:cNvSpPr>
                  <p:nvPr/>
                </p:nvSpPr>
                <p:spPr bwMode="auto">
                  <a:xfrm>
                    <a:off x="2937491" y="3257677"/>
                    <a:ext cx="1567568" cy="243523"/>
                  </a:xfrm>
                  <a:prstGeom prst="rect">
                    <a:avLst/>
                  </a:prstGeom>
                  <a:solidFill>
                    <a:srgbClr val="FFFFCC"/>
                  </a:solidFill>
                  <a:ln w="19050">
                    <a:solidFill>
                      <a:srgbClr val="B9CDE5"/>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t>Op-Amp Open-Loop Gain</a:t>
                    </a:r>
                  </a:p>
                </p:txBody>
              </p:sp>
              <p:pic>
                <p:nvPicPr>
                  <p:cNvPr id="14368" name="Picture 2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99524" y="4478865"/>
                    <a:ext cx="751813" cy="39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9" name="Picture 2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959177" y="4478864"/>
                    <a:ext cx="61864" cy="43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0" name="Picture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31283" y="4478863"/>
                    <a:ext cx="61864" cy="43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1" name="Picture 3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flipH="1">
                    <a:off x="3539880" y="4489639"/>
                    <a:ext cx="48385" cy="34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2" name="Picture 3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flipH="1">
                    <a:off x="3103065" y="4504024"/>
                    <a:ext cx="48385" cy="34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3" name="Picture 3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flipH="1">
                    <a:off x="3594042" y="4556572"/>
                    <a:ext cx="38915"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Connector 32"/>
                  <p:cNvCxnSpPr/>
                  <p:nvPr/>
                </p:nvCxnSpPr>
                <p:spPr>
                  <a:xfrm>
                    <a:off x="3477238" y="4431806"/>
                    <a:ext cx="163663" cy="138169"/>
                  </a:xfrm>
                  <a:prstGeom prst="line">
                    <a:avLst/>
                  </a:prstGeom>
                  <a:ln w="28575">
                    <a:solidFill>
                      <a:srgbClr val="073C93"/>
                    </a:solidFill>
                  </a:ln>
                </p:spPr>
                <p:style>
                  <a:lnRef idx="1">
                    <a:schemeClr val="accent1"/>
                  </a:lnRef>
                  <a:fillRef idx="0">
                    <a:schemeClr val="accent1"/>
                  </a:fillRef>
                  <a:effectRef idx="0">
                    <a:schemeClr val="accent1"/>
                  </a:effectRef>
                  <a:fontRef idx="minor">
                    <a:schemeClr val="tx1"/>
                  </a:fontRef>
                </p:style>
              </p:cxnSp>
              <p:pic>
                <p:nvPicPr>
                  <p:cNvPr id="14375" name="Picture 35"/>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84550" y="4436966"/>
                    <a:ext cx="60006"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 name="Straight Connector 34"/>
                  <p:cNvCxnSpPr/>
                  <p:nvPr/>
                </p:nvCxnSpPr>
                <p:spPr>
                  <a:xfrm>
                    <a:off x="1415825" y="4490842"/>
                    <a:ext cx="2123880"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4371" idx="0"/>
                  </p:cNvCxnSpPr>
                  <p:nvPr/>
                </p:nvCxnSpPr>
                <p:spPr>
                  <a:xfrm flipH="1" flipV="1">
                    <a:off x="3564691" y="4489586"/>
                    <a:ext cx="843305" cy="727272"/>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378" name="TextBox 38"/>
                  <p:cNvSpPr txBox="1">
                    <a:spLocks noChangeArrowheads="1"/>
                  </p:cNvSpPr>
                  <p:nvPr/>
                </p:nvSpPr>
                <p:spPr bwMode="auto">
                  <a:xfrm>
                    <a:off x="1439803" y="4681331"/>
                    <a:ext cx="1626334" cy="511398"/>
                  </a:xfrm>
                  <a:prstGeom prst="rect">
                    <a:avLst/>
                  </a:prstGeom>
                  <a:solidFill>
                    <a:srgbClr val="FFFFCC"/>
                  </a:solidFill>
                  <a:ln w="19050">
                    <a:solidFill>
                      <a:srgbClr val="B9CDE5"/>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t>Op-Amp Closed-Loop Gain</a:t>
                    </a:r>
                  </a:p>
                  <a:p>
                    <a:r>
                      <a:rPr lang="en-US" altLang="en-US" sz="750"/>
                      <a:t>    Feedback Sets Gain = 100</a:t>
                    </a:r>
                  </a:p>
                </p:txBody>
              </p:sp>
              <p:cxnSp>
                <p:nvCxnSpPr>
                  <p:cNvPr id="38" name="Straight Arrow Connector 37"/>
                  <p:cNvCxnSpPr/>
                  <p:nvPr/>
                </p:nvCxnSpPr>
                <p:spPr>
                  <a:xfrm flipH="1">
                    <a:off x="2843821" y="3485976"/>
                    <a:ext cx="877037" cy="4207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364" idx="2"/>
                  </p:cNvCxnSpPr>
                  <p:nvPr/>
                </p:nvCxnSpPr>
                <p:spPr>
                  <a:xfrm flipH="1">
                    <a:off x="3904512" y="3935654"/>
                    <a:ext cx="212388" cy="846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81" name="TextBox 41"/>
                  <p:cNvSpPr txBox="1">
                    <a:spLocks noChangeArrowheads="1"/>
                  </p:cNvSpPr>
                  <p:nvPr/>
                </p:nvSpPr>
                <p:spPr bwMode="auto">
                  <a:xfrm>
                    <a:off x="3559069" y="5476963"/>
                    <a:ext cx="1214383" cy="243523"/>
                  </a:xfrm>
                  <a:prstGeom prst="rect">
                    <a:avLst/>
                  </a:prstGeom>
                  <a:solidFill>
                    <a:srgbClr val="FFFFCC"/>
                  </a:solidFill>
                  <a:ln w="19050">
                    <a:solidFill>
                      <a:srgbClr val="B9CDE5"/>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dirty="0"/>
                      <a:t>GBP = 10</a:t>
                    </a:r>
                    <a:r>
                      <a:rPr lang="en-US" altLang="en-US" sz="900" baseline="30000" dirty="0"/>
                      <a:t>6  </a:t>
                    </a:r>
                    <a:r>
                      <a:rPr lang="en-US" altLang="en-US" sz="900" dirty="0"/>
                      <a:t>Hz.</a:t>
                    </a:r>
                  </a:p>
                </p:txBody>
              </p:sp>
              <p:cxnSp>
                <p:nvCxnSpPr>
                  <p:cNvPr id="41" name="Straight Arrow Connector 40"/>
                  <p:cNvCxnSpPr/>
                  <p:nvPr/>
                </p:nvCxnSpPr>
                <p:spPr>
                  <a:xfrm flipH="1" flipV="1">
                    <a:off x="4444228" y="5420343"/>
                    <a:ext cx="121186" cy="1833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378" idx="0"/>
                  </p:cNvCxnSpPr>
                  <p:nvPr/>
                </p:nvCxnSpPr>
                <p:spPr>
                  <a:xfrm flipV="1">
                    <a:off x="2252883" y="4515964"/>
                    <a:ext cx="451012" cy="1658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84" name="TextBox 45"/>
                  <p:cNvSpPr txBox="1">
                    <a:spLocks noChangeArrowheads="1"/>
                  </p:cNvSpPr>
                  <p:nvPr/>
                </p:nvSpPr>
                <p:spPr bwMode="auto">
                  <a:xfrm>
                    <a:off x="3437972" y="3948010"/>
                    <a:ext cx="392829" cy="316580"/>
                  </a:xfrm>
                  <a:prstGeom prst="rect">
                    <a:avLst/>
                  </a:prstGeom>
                  <a:solidFill>
                    <a:srgbClr val="FFFFCC"/>
                  </a:solidFill>
                  <a:ln w="19050">
                    <a:solidFill>
                      <a:srgbClr val="B9CDE5"/>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50" b="1"/>
                      <a:t>f</a:t>
                    </a:r>
                    <a:r>
                      <a:rPr lang="en-US" altLang="en-US" sz="1350" b="1" baseline="-25000"/>
                      <a:t>c</a:t>
                    </a:r>
                  </a:p>
                </p:txBody>
              </p:sp>
              <p:cxnSp>
                <p:nvCxnSpPr>
                  <p:cNvPr id="45" name="Straight Arrow Connector 44"/>
                  <p:cNvCxnSpPr/>
                  <p:nvPr/>
                </p:nvCxnSpPr>
                <p:spPr>
                  <a:xfrm flipH="1">
                    <a:off x="3588429" y="4260979"/>
                    <a:ext cx="24987" cy="1997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Arc 45"/>
                  <p:cNvSpPr/>
                  <p:nvPr/>
                </p:nvSpPr>
                <p:spPr>
                  <a:xfrm rot="20846284">
                    <a:off x="2876304" y="4492098"/>
                    <a:ext cx="937006" cy="908148"/>
                  </a:xfrm>
                  <a:prstGeom prst="arc">
                    <a:avLst>
                      <a:gd name="adj1" fmla="val 17439469"/>
                      <a:gd name="adj2" fmla="val 19359651"/>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350"/>
                  </a:p>
                </p:txBody>
              </p:sp>
            </p:grpSp>
            <p:sp>
              <p:nvSpPr>
                <p:cNvPr id="14349" name="TextBox 2"/>
                <p:cNvSpPr txBox="1">
                  <a:spLocks noChangeArrowheads="1"/>
                </p:cNvSpPr>
                <p:nvPr/>
              </p:nvSpPr>
              <p:spPr bwMode="auto">
                <a:xfrm>
                  <a:off x="5288109" y="4189692"/>
                  <a:ext cx="394415" cy="2000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75">
                      <a:latin typeface="Arial Narrow" panose="020B0606020202030204" pitchFamily="34" charset="0"/>
                    </a:rPr>
                    <a:t>10</a:t>
                  </a:r>
                  <a:r>
                    <a:rPr lang="en-US" altLang="en-US" sz="975" baseline="30000">
                      <a:latin typeface="Arial Narrow" panose="020B0606020202030204" pitchFamily="34" charset="0"/>
                    </a:rPr>
                    <a:t>6</a:t>
                  </a:r>
                  <a:endParaRPr lang="en-US" altLang="en-US" sz="975">
                    <a:latin typeface="Arial Narrow" panose="020B0606020202030204" pitchFamily="34" charset="0"/>
                  </a:endParaRPr>
                </a:p>
              </p:txBody>
            </p:sp>
            <p:sp>
              <p:nvSpPr>
                <p:cNvPr id="4" name="Rectangle 3"/>
                <p:cNvSpPr/>
                <p:nvPr/>
              </p:nvSpPr>
              <p:spPr>
                <a:xfrm>
                  <a:off x="5189538" y="4156534"/>
                  <a:ext cx="366712" cy="46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grpSp>
        </p:grpSp>
        <p:sp>
          <p:nvSpPr>
            <p:cNvPr id="5" name="Rectangle 4"/>
            <p:cNvSpPr/>
            <p:nvPr/>
          </p:nvSpPr>
          <p:spPr>
            <a:xfrm>
              <a:off x="2153459" y="924690"/>
              <a:ext cx="4693443" cy="3352800"/>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a:xfrm>
            <a:off x="6858440" y="6518095"/>
            <a:ext cx="2057400" cy="365125"/>
          </a:xfrm>
        </p:spPr>
        <p:txBody>
          <a:bodyPr/>
          <a:lstStyle/>
          <a:p>
            <a:fld id="{DFA29B38-BD06-42F5-9B8A-178783D988FD}" type="slidenum">
              <a:rPr lang="en-US" smtClean="0"/>
              <a:t>5</a:t>
            </a:fld>
            <a:endParaRPr lang="en-US" dirty="0"/>
          </a:p>
        </p:txBody>
      </p:sp>
      <p:sp>
        <p:nvSpPr>
          <p:cNvPr id="7" name="TextBox 6"/>
          <p:cNvSpPr txBox="1"/>
          <p:nvPr/>
        </p:nvSpPr>
        <p:spPr>
          <a:xfrm>
            <a:off x="6934200" y="3810000"/>
            <a:ext cx="1752600" cy="276999"/>
          </a:xfrm>
          <a:prstGeom prst="rect">
            <a:avLst/>
          </a:prstGeom>
          <a:noFill/>
        </p:spPr>
        <p:txBody>
          <a:bodyPr wrap="square" rtlCol="0">
            <a:spAutoFit/>
          </a:bodyPr>
          <a:lstStyle/>
          <a:p>
            <a:r>
              <a:rPr lang="en-US" sz="1200" dirty="0"/>
              <a:t>(GBP is a datasheet spec)</a:t>
            </a:r>
          </a:p>
        </p:txBody>
      </p:sp>
    </p:spTree>
    <p:extLst>
      <p:ext uri="{BB962C8B-B14F-4D97-AF65-F5344CB8AC3E}">
        <p14:creationId xmlns:p14="http://schemas.microsoft.com/office/powerpoint/2010/main" val="412052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265" y="-55166"/>
            <a:ext cx="9254530" cy="6968332"/>
          </a:xfrm>
          <a:prstGeom prst="rect">
            <a:avLst/>
          </a:prstGeom>
        </p:spPr>
      </p:pic>
      <p:sp>
        <p:nvSpPr>
          <p:cNvPr id="2" name="Rectangle 1"/>
          <p:cNvSpPr/>
          <p:nvPr/>
        </p:nvSpPr>
        <p:spPr>
          <a:xfrm>
            <a:off x="38100" y="670017"/>
            <a:ext cx="9067800" cy="6694140"/>
          </a:xfrm>
          <a:prstGeom prst="rect">
            <a:avLst/>
          </a:prstGeom>
        </p:spPr>
        <p:txBody>
          <a:bodyPr wrap="square">
            <a:spAutoFit/>
          </a:bodyPr>
          <a:lstStyle/>
          <a:p>
            <a:pPr algn="just"/>
            <a:r>
              <a:rPr lang="en-US" sz="1100" dirty="0"/>
              <a:t>Some of the more important op amp specifications are discussed below (with some simplifications).  If we could buy “</a:t>
            </a:r>
            <a:r>
              <a:rPr lang="en-US" sz="1100" i="1" dirty="0"/>
              <a:t>ideal</a:t>
            </a:r>
            <a:r>
              <a:rPr lang="en-US" sz="1100" dirty="0"/>
              <a:t>” op-amps, we would not, of course, have to worry about any of these things. Since we can’t, these are some of the items to keep in mind:</a:t>
            </a:r>
          </a:p>
          <a:p>
            <a:pPr algn="just"/>
            <a:endParaRPr lang="en-US" sz="800" b="1" dirty="0"/>
          </a:p>
          <a:p>
            <a:pPr algn="just"/>
            <a:r>
              <a:rPr lang="en-US" sz="1100" b="1" dirty="0"/>
              <a:t>1. Open Loop Gain, A</a:t>
            </a:r>
            <a:r>
              <a:rPr lang="en-US" sz="1100" b="1" baseline="-25000" dirty="0"/>
              <a:t>OL                </a:t>
            </a:r>
            <a:r>
              <a:rPr lang="en-US" sz="1100" b="1" dirty="0"/>
              <a:t>No units</a:t>
            </a:r>
          </a:p>
          <a:p>
            <a:pPr algn="just"/>
            <a:r>
              <a:rPr lang="en-US" sz="1100" dirty="0"/>
              <a:t>This is the DC gain of the op-amp </a:t>
            </a:r>
            <a:r>
              <a:rPr lang="en-US" sz="1100" i="1" u="sng" dirty="0"/>
              <a:t>without any feedback</a:t>
            </a:r>
            <a:r>
              <a:rPr lang="en-US" sz="1100" dirty="0"/>
              <a:t>. It is simply the ratio of the output voltage to the input voltage.  It is a ridiculously large number, typically 100,000 or more, so we usually give up and simply say it’s really big. The fact that this number is so large is what results in the simple equations that determine </a:t>
            </a:r>
            <a:r>
              <a:rPr lang="en-US" sz="1100" i="1" u="sng" dirty="0"/>
              <a:t>closed-loop</a:t>
            </a:r>
            <a:r>
              <a:rPr lang="en-US" sz="1100" dirty="0"/>
              <a:t> gain –which is established </a:t>
            </a:r>
            <a:r>
              <a:rPr lang="en-US" sz="1100" u="sng" dirty="0"/>
              <a:t>only</a:t>
            </a:r>
            <a:r>
              <a:rPr lang="en-US" sz="1100" dirty="0"/>
              <a:t> by resistor values. These equations are approximations, but as long as the open-loop gain is much, much larger than the closed-loop gain, these equations are accurate to a fraction of 1%</a:t>
            </a:r>
          </a:p>
          <a:p>
            <a:pPr algn="just"/>
            <a:endParaRPr lang="en-US" sz="1100" dirty="0"/>
          </a:p>
          <a:p>
            <a:pPr algn="just"/>
            <a:r>
              <a:rPr lang="en-US" sz="1100" dirty="0"/>
              <a:t>The open-loop gain, </a:t>
            </a:r>
            <a:r>
              <a:rPr lang="en-US" sz="1100" b="1" dirty="0"/>
              <a:t>A</a:t>
            </a:r>
            <a:r>
              <a:rPr lang="en-US" sz="1100" b="1" baseline="-25000" dirty="0"/>
              <a:t>OL</a:t>
            </a:r>
            <a:r>
              <a:rPr lang="en-US" sz="1100" b="1" dirty="0"/>
              <a:t>,</a:t>
            </a:r>
            <a:r>
              <a:rPr lang="en-US" sz="1100" dirty="0"/>
              <a:t> is defined at DC because, unfortunately, it drops quickly as frequency increases. In the case of a general-purpose op amp such as the 741, </a:t>
            </a:r>
            <a:r>
              <a:rPr lang="en-US" sz="1100" b="1" dirty="0"/>
              <a:t>A</a:t>
            </a:r>
            <a:r>
              <a:rPr lang="en-US" sz="1100" b="1" baseline="-25000" dirty="0"/>
              <a:t>OL  </a:t>
            </a:r>
            <a:r>
              <a:rPr lang="en-US" sz="1100" dirty="0"/>
              <a:t>will decrease from about 100,000 to about zero when the frequency reaches one megahertz. Yes, really. The rule- of- thumb is that at DC and low frequencies, the open-loop gain will be so high that we can ignore its value. However, at higher frequencies (even starting with audio frequencies),</a:t>
            </a:r>
            <a:r>
              <a:rPr lang="en-US" sz="1100" b="1" dirty="0"/>
              <a:t> A</a:t>
            </a:r>
            <a:r>
              <a:rPr lang="en-US" sz="1100" b="1" baseline="-25000" dirty="0"/>
              <a:t>OL </a:t>
            </a:r>
            <a:r>
              <a:rPr lang="en-US" sz="1100" dirty="0"/>
              <a:t>becomes very important because it decreases dramatically.</a:t>
            </a:r>
          </a:p>
          <a:p>
            <a:pPr algn="just"/>
            <a:endParaRPr lang="en-US" sz="1100" b="1" dirty="0"/>
          </a:p>
          <a:p>
            <a:pPr algn="just"/>
            <a:r>
              <a:rPr lang="en-US" sz="1100" b="1" dirty="0"/>
              <a:t>3. Input Resistance, r</a:t>
            </a:r>
            <a:r>
              <a:rPr lang="en-US" sz="1100" b="1" baseline="-25000" dirty="0"/>
              <a:t>i                 </a:t>
            </a:r>
            <a:r>
              <a:rPr lang="en-US" sz="1100" b="1" baseline="30000" dirty="0"/>
              <a:t> </a:t>
            </a:r>
            <a:r>
              <a:rPr lang="en-US" sz="1100" b="1" dirty="0"/>
              <a:t>Ohms</a:t>
            </a:r>
          </a:p>
          <a:p>
            <a:pPr algn="just"/>
            <a:r>
              <a:rPr lang="en-US" sz="1100" dirty="0"/>
              <a:t>This is the ratio of the input voltage to the input current. Ideally, this value is infinite, but most op-amps have typical values in the order of megohms (and will be multiplied by the loop gain). You and I will be perfectly happy if you ignore this specification and simply assume that input impedance is infinite.  Remember, however, that input </a:t>
            </a:r>
            <a:r>
              <a:rPr lang="en-US" sz="1100" u="sng" dirty="0"/>
              <a:t>bias current</a:t>
            </a:r>
            <a:r>
              <a:rPr lang="en-US" sz="1100" dirty="0"/>
              <a:t> is unrelated to input resistance and can be </a:t>
            </a:r>
            <a:r>
              <a:rPr lang="en-US" sz="1100" u="sng" dirty="0"/>
              <a:t>very</a:t>
            </a:r>
            <a:r>
              <a:rPr lang="en-US" sz="1100" dirty="0"/>
              <a:t> important. See below.</a:t>
            </a:r>
          </a:p>
          <a:p>
            <a:pPr algn="just"/>
            <a:endParaRPr lang="en-US" sz="1100" b="1" dirty="0"/>
          </a:p>
          <a:p>
            <a:pPr algn="just"/>
            <a:r>
              <a:rPr lang="en-US" sz="1100" b="1" dirty="0"/>
              <a:t>4. Output Resistance, r</a:t>
            </a:r>
            <a:r>
              <a:rPr lang="en-US" sz="1100" b="1" baseline="-25000" dirty="0"/>
              <a:t>o             </a:t>
            </a:r>
            <a:r>
              <a:rPr lang="en-US" sz="1100" b="1" dirty="0"/>
              <a:t>Ohms</a:t>
            </a:r>
            <a:endParaRPr lang="en-US" sz="1100" b="1" baseline="-25000" dirty="0"/>
          </a:p>
          <a:p>
            <a:pPr algn="just"/>
            <a:r>
              <a:rPr lang="en-US" sz="1100" dirty="0"/>
              <a:t>This is the series resistance of the output voltage source.  It is typically a few hundred ohms, but it is generally reduced by the loop gain.  This means that the series impedance of the output will be vanishingly small, perhaps a few ohms. As in the case of input resistance, it is best ignored. So please assume that this value is zero and get on with your life. Note, however, that this is a </a:t>
            </a:r>
            <a:r>
              <a:rPr lang="en-US" sz="1100" i="1" dirty="0"/>
              <a:t>small-signal </a:t>
            </a:r>
            <a:r>
              <a:rPr lang="en-US" sz="1100" dirty="0"/>
              <a:t>parameter and only applies to extremely small output swings (typically millivolts); </a:t>
            </a:r>
            <a:r>
              <a:rPr lang="en-US" sz="1100" u="sng" dirty="0"/>
              <a:t>it does not mean that the output of the op-amp is immune to loading</a:t>
            </a:r>
            <a:r>
              <a:rPr lang="en-US" sz="1100" dirty="0"/>
              <a:t>.  The ability of the op amp to provide current is determined by the </a:t>
            </a:r>
            <a:r>
              <a:rPr lang="en-US" sz="1100" b="1" dirty="0"/>
              <a:t>short circuit current,  I</a:t>
            </a:r>
            <a:r>
              <a:rPr lang="en-US" sz="1100" b="1" baseline="-25000" dirty="0"/>
              <a:t>SC</a:t>
            </a:r>
          </a:p>
          <a:p>
            <a:pPr algn="just"/>
            <a:endParaRPr lang="en-US" sz="1100" b="1" dirty="0"/>
          </a:p>
          <a:p>
            <a:pPr algn="just"/>
            <a:r>
              <a:rPr lang="en-US" sz="1100" b="1" dirty="0"/>
              <a:t>5. Input Bias Current, I</a:t>
            </a:r>
            <a:r>
              <a:rPr lang="en-US" sz="1100" b="1" baseline="-25000" dirty="0"/>
              <a:t>IB              </a:t>
            </a:r>
            <a:r>
              <a:rPr lang="en-US" sz="1100" b="1" dirty="0"/>
              <a:t> uA or nA</a:t>
            </a:r>
          </a:p>
          <a:p>
            <a:pPr algn="just"/>
            <a:r>
              <a:rPr lang="en-US" sz="1100" dirty="0"/>
              <a:t>Both op-amp inputs must be connected to “something” to provide a DC path for </a:t>
            </a:r>
            <a:r>
              <a:rPr lang="en-US" sz="1100" b="1" dirty="0"/>
              <a:t>I</a:t>
            </a:r>
            <a:r>
              <a:rPr lang="en-US" sz="1100" b="1" baseline="-25000" dirty="0"/>
              <a:t>IB</a:t>
            </a:r>
            <a:r>
              <a:rPr lang="en-US" sz="1100" b="1" dirty="0"/>
              <a:t>;</a:t>
            </a:r>
            <a:r>
              <a:rPr lang="en-US" sz="1100" b="1" baseline="-25000" dirty="0"/>
              <a:t> </a:t>
            </a:r>
            <a:r>
              <a:rPr lang="en-US" sz="1100" b="1" dirty="0"/>
              <a:t> </a:t>
            </a:r>
            <a:r>
              <a:rPr lang="en-US" sz="1100" dirty="0"/>
              <a:t>this is necessary for operation.  Although this current is zero for an </a:t>
            </a:r>
            <a:r>
              <a:rPr lang="en-US" sz="1100" i="1" dirty="0"/>
              <a:t>ideal</a:t>
            </a:r>
            <a:r>
              <a:rPr lang="en-US" sz="1100" dirty="0"/>
              <a:t> op-amp, and is generally quite low in a </a:t>
            </a:r>
            <a:r>
              <a:rPr lang="en-US" sz="1100" i="1" dirty="0"/>
              <a:t>real</a:t>
            </a:r>
            <a:r>
              <a:rPr lang="en-US" sz="1100" dirty="0"/>
              <a:t> op amp, in certain situations it is an extremely important specification.</a:t>
            </a:r>
          </a:p>
          <a:p>
            <a:pPr algn="just"/>
            <a:endParaRPr lang="en-US" sz="1100" dirty="0"/>
          </a:p>
          <a:p>
            <a:pPr algn="just"/>
            <a:r>
              <a:rPr lang="en-US" sz="1100" b="1" dirty="0"/>
              <a:t>6. Bandwidth, GBP                   KHz or MHz</a:t>
            </a:r>
          </a:p>
          <a:p>
            <a:pPr algn="just"/>
            <a:r>
              <a:rPr lang="en-US" sz="1100" dirty="0"/>
              <a:t>The bandwidth of an op-amp is the allowable range of frequencies that it can amplify. An </a:t>
            </a:r>
            <a:r>
              <a:rPr lang="en-US" sz="1100" i="1" dirty="0"/>
              <a:t>ideal</a:t>
            </a:r>
            <a:r>
              <a:rPr lang="en-US" sz="1100" dirty="0"/>
              <a:t> op amp has infinite bandwidth, and so it can amplify any signal from DC to the highest AC frequencies. </a:t>
            </a:r>
            <a:r>
              <a:rPr lang="en-US" sz="1100" i="1" dirty="0"/>
              <a:t>Real</a:t>
            </a:r>
            <a:r>
              <a:rPr lang="en-US" sz="1100" dirty="0"/>
              <a:t> op-amps, however, experience a reduction in their open-loop gain as described above.  Therefore, at high frequencies the open-loop gain will no longer be much higher than the closed-loop gain, so the closed-loop gain will not be determined by the resistor values and will drop in value.  The parameter </a:t>
            </a:r>
            <a:r>
              <a:rPr lang="en-US" sz="1100" i="1" dirty="0"/>
              <a:t>Gain Bandwidth Product (GBP)</a:t>
            </a:r>
            <a:r>
              <a:rPr lang="en-US" sz="1100" dirty="0"/>
              <a:t> is used to describe the limit of the bandwidth of an op-amp. It is equal to the frequency at which the open-loop gain of the amplifier becomes unity.</a:t>
            </a:r>
          </a:p>
          <a:p>
            <a:pPr algn="just"/>
            <a:endParaRPr lang="en-US" sz="1100" dirty="0"/>
          </a:p>
          <a:p>
            <a:pPr algn="just"/>
            <a:endParaRPr lang="en-US" sz="1100" dirty="0"/>
          </a:p>
        </p:txBody>
      </p:sp>
      <p:sp>
        <p:nvSpPr>
          <p:cNvPr id="3" name="TextBox 2"/>
          <p:cNvSpPr txBox="1"/>
          <p:nvPr/>
        </p:nvSpPr>
        <p:spPr>
          <a:xfrm>
            <a:off x="2594907" y="57271"/>
            <a:ext cx="4359084" cy="461665"/>
          </a:xfrm>
          <a:prstGeom prst="rect">
            <a:avLst/>
          </a:prstGeom>
          <a:noFill/>
        </p:spPr>
        <p:txBody>
          <a:bodyPr wrap="square" rtlCol="0">
            <a:spAutoFit/>
          </a:bodyPr>
          <a:lstStyle/>
          <a:p>
            <a:r>
              <a:rPr lang="en-US" sz="2400" b="1" u="sng" dirty="0"/>
              <a:t>Op-Amp Specifications</a:t>
            </a:r>
            <a:r>
              <a:rPr lang="en-US" sz="2400" b="1" dirty="0"/>
              <a:t>  1/3</a:t>
            </a:r>
          </a:p>
        </p:txBody>
      </p:sp>
      <p:sp>
        <p:nvSpPr>
          <p:cNvPr id="4" name="Slide Number Placeholder 1"/>
          <p:cNvSpPr txBox="1">
            <a:spLocks/>
          </p:cNvSpPr>
          <p:nvPr/>
        </p:nvSpPr>
        <p:spPr>
          <a:xfrm>
            <a:off x="8746123" y="6546850"/>
            <a:ext cx="319027" cy="311150"/>
          </a:xfrm>
          <a:prstGeom prst="rect">
            <a:avLst/>
          </a:prstGeom>
          <a:no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spcBef>
                <a:spcPct val="0"/>
              </a:spcBef>
              <a:spcAft>
                <a:spcPct val="0"/>
              </a:spcAft>
              <a:defRPr/>
            </a:pPr>
            <a:fld id="{95F442D5-6E1C-4024-B2B3-EA570B418724}" type="slidenum">
              <a:rPr lang="en-US" sz="1400" smtClean="0">
                <a:solidFill>
                  <a:srgbClr val="000000"/>
                </a:solidFill>
                <a:latin typeface="Arial" charset="0"/>
              </a:rPr>
              <a:pPr algn="r" fontAlgn="base">
                <a:spcBef>
                  <a:spcPct val="0"/>
                </a:spcBef>
                <a:spcAft>
                  <a:spcPct val="0"/>
                </a:spcAft>
                <a:defRPr/>
              </a:pPr>
              <a:t>6</a:t>
            </a:fld>
            <a:endParaRPr lang="en-US" sz="1400" dirty="0">
              <a:solidFill>
                <a:srgbClr val="000000"/>
              </a:solidFill>
              <a:latin typeface="Arial" charset="0"/>
            </a:endParaRPr>
          </a:p>
        </p:txBody>
      </p:sp>
    </p:spTree>
    <p:extLst>
      <p:ext uri="{BB962C8B-B14F-4D97-AF65-F5344CB8AC3E}">
        <p14:creationId xmlns:p14="http://schemas.microsoft.com/office/powerpoint/2010/main" val="415741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572" y="-110332"/>
            <a:ext cx="9254530" cy="6968332"/>
          </a:xfrm>
          <a:prstGeom prst="rect">
            <a:avLst/>
          </a:prstGeom>
        </p:spPr>
      </p:pic>
      <p:sp>
        <p:nvSpPr>
          <p:cNvPr id="2" name="TextBox 1"/>
          <p:cNvSpPr txBox="1"/>
          <p:nvPr/>
        </p:nvSpPr>
        <p:spPr>
          <a:xfrm>
            <a:off x="2594907" y="57271"/>
            <a:ext cx="4359084" cy="461665"/>
          </a:xfrm>
          <a:prstGeom prst="rect">
            <a:avLst/>
          </a:prstGeom>
          <a:noFill/>
        </p:spPr>
        <p:txBody>
          <a:bodyPr wrap="square" rtlCol="0">
            <a:spAutoFit/>
          </a:bodyPr>
          <a:lstStyle/>
          <a:p>
            <a:r>
              <a:rPr lang="en-US" sz="2400" b="1" u="sng" dirty="0"/>
              <a:t>Op-Amp Specifications</a:t>
            </a:r>
            <a:r>
              <a:rPr lang="en-US" sz="2400" b="1" dirty="0"/>
              <a:t>  2/3</a:t>
            </a:r>
          </a:p>
        </p:txBody>
      </p:sp>
      <p:sp>
        <p:nvSpPr>
          <p:cNvPr id="3" name="Rectangle 2"/>
          <p:cNvSpPr/>
          <p:nvPr/>
        </p:nvSpPr>
        <p:spPr>
          <a:xfrm>
            <a:off x="126516" y="416369"/>
            <a:ext cx="9001495" cy="3431709"/>
          </a:xfrm>
          <a:prstGeom prst="rect">
            <a:avLst/>
          </a:prstGeom>
        </p:spPr>
        <p:txBody>
          <a:bodyPr wrap="square">
            <a:spAutoFit/>
          </a:bodyPr>
          <a:lstStyle/>
          <a:p>
            <a:pPr algn="just"/>
            <a:r>
              <a:rPr lang="en-US" sz="1100" b="1" dirty="0"/>
              <a:t>7. Slew Rate, SR          v/usec</a:t>
            </a:r>
          </a:p>
          <a:p>
            <a:pPr algn="just"/>
            <a:r>
              <a:rPr lang="en-US" sz="1100" dirty="0"/>
              <a:t>The slew rate of an op amp is the maximum rate of change in the output voltage caused by a step-change in the input. It is measured as a voltage change in a given time— usually V/µs. Ideally, the slew rate of an op amp should be infinite, thus allowing the output to be an exact amplified copy of the input, without any distortion. The higher the value of slew rate, the faster the output can change and the more accurately the op-amp can reproduce rapidly changing waveforms. Note that slew rate is independent of GBP and is an additional factor that may contribute to poor high-frequency performance. </a:t>
            </a:r>
          </a:p>
          <a:p>
            <a:pPr algn="just"/>
            <a:r>
              <a:rPr lang="en-US" sz="1100" dirty="0"/>
              <a:t>	               ● T</a:t>
            </a:r>
            <a:r>
              <a:rPr lang="en-US" sz="1400" dirty="0"/>
              <a:t>o operate at a frequency of f:   </a:t>
            </a:r>
            <a:r>
              <a:rPr lang="en-US" sz="1400" b="1" dirty="0"/>
              <a:t>f &lt; (SR / </a:t>
            </a:r>
            <a:r>
              <a:rPr lang="en-US" sz="1400" dirty="0">
                <a:latin typeface="Cambria Math" panose="02040503050406030204" pitchFamily="18" charset="0"/>
                <a:ea typeface="Cambria Math" panose="02040503050406030204" pitchFamily="18" charset="0"/>
              </a:rPr>
              <a:t>𝛑</a:t>
            </a:r>
            <a:r>
              <a:rPr lang="en-US" sz="1400" b="1" dirty="0">
                <a:latin typeface="Cambria Math" panose="02040503050406030204" pitchFamily="18" charset="0"/>
                <a:ea typeface="Cambria Math" panose="02040503050406030204" pitchFamily="18" charset="0"/>
              </a:rPr>
              <a:t>Vp)  </a:t>
            </a:r>
            <a:r>
              <a:rPr lang="en-US" sz="1400" dirty="0">
                <a:latin typeface="Cambria Math" panose="02040503050406030204" pitchFamily="18" charset="0"/>
                <a:ea typeface="Cambria Math" panose="02040503050406030204" pitchFamily="18" charset="0"/>
              </a:rPr>
              <a:t>where Vp is the output amplitude.</a:t>
            </a:r>
            <a:endParaRPr lang="en-US" sz="1400" dirty="0"/>
          </a:p>
          <a:p>
            <a:pPr algn="just"/>
            <a:endParaRPr lang="en-US" sz="800" b="1" dirty="0"/>
          </a:p>
          <a:p>
            <a:pPr algn="just"/>
            <a:r>
              <a:rPr lang="en-US" sz="1100" b="1" dirty="0"/>
              <a:t>8. Input Offset Voltage, V</a:t>
            </a:r>
            <a:r>
              <a:rPr lang="en-US" sz="1100" b="1" baseline="-25000" dirty="0"/>
              <a:t>IO </a:t>
            </a:r>
            <a:r>
              <a:rPr lang="en-US" sz="1100" b="1" baseline="30000" dirty="0"/>
              <a:t>          </a:t>
            </a:r>
            <a:r>
              <a:rPr lang="en-US" sz="1100" b="1" dirty="0"/>
              <a:t> uV, mV       </a:t>
            </a:r>
          </a:p>
          <a:p>
            <a:pPr algn="just"/>
            <a:r>
              <a:rPr lang="en-US" sz="1100" dirty="0"/>
              <a:t>This is the maximum differential voltage needed at the input to get a 0V output; ideally the output is zero when both inputs to the op amp are zero. Although offset voltages are generally quite small (sometimes under one millivolt,) they add or subtract from the input voltage and maybe the troublesome in high-gain DC amplifiers.</a:t>
            </a:r>
          </a:p>
          <a:p>
            <a:pPr algn="just"/>
            <a:endParaRPr lang="en-US" sz="800" b="1" dirty="0"/>
          </a:p>
          <a:p>
            <a:pPr algn="just"/>
            <a:r>
              <a:rPr lang="en-US" sz="1100" b="1" dirty="0"/>
              <a:t>9. Single Supply or Dual (split) Supply</a:t>
            </a:r>
          </a:p>
          <a:p>
            <a:pPr algn="just"/>
            <a:r>
              <a:rPr lang="en-US" sz="1100" dirty="0"/>
              <a:t>Op amps require a fixed power supply which is not related to the signal voltage; two terminals are provided to make this connection.  In a single-supply configuration (A), the positive and negative terminals of the op-amp are connected across the supply; the negative side of the supply is sometimes referred to as common, or ground.  In a dual- supply configuration (B), the power supply sources are connected in series, and the center connection is referred to as </a:t>
            </a:r>
            <a:r>
              <a:rPr lang="en-US" sz="1100" i="1" dirty="0"/>
              <a:t>common</a:t>
            </a:r>
            <a:r>
              <a:rPr lang="en-US" sz="1100" dirty="0"/>
              <a:t> or </a:t>
            </a:r>
            <a:r>
              <a:rPr lang="en-US" sz="1100" i="1" dirty="0"/>
              <a:t>ground</a:t>
            </a:r>
            <a:r>
              <a:rPr lang="en-US" sz="1100" dirty="0"/>
              <a:t>. The top and bottom supply connections are often referred to as “</a:t>
            </a:r>
            <a:r>
              <a:rPr lang="en-US" sz="1100" b="1" i="1" dirty="0"/>
              <a:t>rails</a:t>
            </a:r>
            <a:r>
              <a:rPr lang="en-US" sz="1100" dirty="0"/>
              <a:t>”.  Notice that the op-amp does not have a ground terminal.  The input (signal) voltage is a voltage source that has one terminal connected to ground.  The output voltage is  also measured (or “referenced) with respect to ground.</a:t>
            </a:r>
          </a:p>
        </p:txBody>
      </p:sp>
      <p:grpSp>
        <p:nvGrpSpPr>
          <p:cNvPr id="13" name="Group 12"/>
          <p:cNvGrpSpPr/>
          <p:nvPr/>
        </p:nvGrpSpPr>
        <p:grpSpPr>
          <a:xfrm>
            <a:off x="5356680" y="4021726"/>
            <a:ext cx="3367492" cy="1305885"/>
            <a:chOff x="4419600" y="3885472"/>
            <a:chExt cx="3581400" cy="1341925"/>
          </a:xfrm>
        </p:grpSpPr>
        <p:pic>
          <p:nvPicPr>
            <p:cNvPr id="8" name="Picture 7"/>
            <p:cNvPicPr>
              <a:picLocks noChangeAspect="1"/>
            </p:cNvPicPr>
            <p:nvPr/>
          </p:nvPicPr>
          <p:blipFill>
            <a:blip r:embed="rId4"/>
            <a:stretch>
              <a:fillRect/>
            </a:stretch>
          </p:blipFill>
          <p:spPr>
            <a:xfrm>
              <a:off x="4419600" y="3885472"/>
              <a:ext cx="3581400" cy="1341925"/>
            </a:xfrm>
            <a:prstGeom prst="rect">
              <a:avLst/>
            </a:prstGeom>
          </p:spPr>
        </p:pic>
        <p:sp>
          <p:nvSpPr>
            <p:cNvPr id="11" name="TextBox 10"/>
            <p:cNvSpPr txBox="1"/>
            <p:nvPr/>
          </p:nvSpPr>
          <p:spPr>
            <a:xfrm>
              <a:off x="4739003" y="4685841"/>
              <a:ext cx="304799" cy="369332"/>
            </a:xfrm>
            <a:prstGeom prst="rect">
              <a:avLst/>
            </a:prstGeom>
            <a:noFill/>
          </p:spPr>
          <p:txBody>
            <a:bodyPr wrap="square" rtlCol="0">
              <a:spAutoFit/>
            </a:bodyPr>
            <a:lstStyle/>
            <a:p>
              <a:r>
                <a:rPr lang="en-US" dirty="0"/>
                <a:t>-</a:t>
              </a:r>
            </a:p>
          </p:txBody>
        </p:sp>
        <p:sp>
          <p:nvSpPr>
            <p:cNvPr id="12" name="TextBox 11"/>
            <p:cNvSpPr txBox="1"/>
            <p:nvPr/>
          </p:nvSpPr>
          <p:spPr>
            <a:xfrm>
              <a:off x="4695082" y="4284575"/>
              <a:ext cx="304800" cy="369332"/>
            </a:xfrm>
            <a:prstGeom prst="rect">
              <a:avLst/>
            </a:prstGeom>
            <a:noFill/>
          </p:spPr>
          <p:txBody>
            <a:bodyPr wrap="square" rtlCol="0">
              <a:spAutoFit/>
            </a:bodyPr>
            <a:lstStyle/>
            <a:p>
              <a:r>
                <a:rPr lang="en-US" dirty="0"/>
                <a:t>-</a:t>
              </a:r>
            </a:p>
          </p:txBody>
        </p:sp>
      </p:grpSp>
      <p:grpSp>
        <p:nvGrpSpPr>
          <p:cNvPr id="16" name="Group 15"/>
          <p:cNvGrpSpPr/>
          <p:nvPr/>
        </p:nvGrpSpPr>
        <p:grpSpPr>
          <a:xfrm>
            <a:off x="705253" y="3798084"/>
            <a:ext cx="3089525" cy="1535974"/>
            <a:chOff x="1143000" y="3914271"/>
            <a:chExt cx="2743200" cy="1295197"/>
          </a:xfrm>
        </p:grpSpPr>
        <p:pic>
          <p:nvPicPr>
            <p:cNvPr id="7" name="Picture 6"/>
            <p:cNvPicPr>
              <a:picLocks noChangeAspect="1"/>
            </p:cNvPicPr>
            <p:nvPr/>
          </p:nvPicPr>
          <p:blipFill>
            <a:blip r:embed="rId5"/>
            <a:stretch>
              <a:fillRect/>
            </a:stretch>
          </p:blipFill>
          <p:spPr>
            <a:xfrm>
              <a:off x="1143000" y="3914271"/>
              <a:ext cx="2743200" cy="1295197"/>
            </a:xfrm>
            <a:prstGeom prst="rect">
              <a:avLst/>
            </a:prstGeom>
          </p:spPr>
        </p:pic>
        <p:pic>
          <p:nvPicPr>
            <p:cNvPr id="15" name="Picture 14"/>
            <p:cNvPicPr>
              <a:picLocks noChangeAspect="1"/>
            </p:cNvPicPr>
            <p:nvPr/>
          </p:nvPicPr>
          <p:blipFill>
            <a:blip r:embed="rId6"/>
            <a:stretch>
              <a:fillRect/>
            </a:stretch>
          </p:blipFill>
          <p:spPr>
            <a:xfrm>
              <a:off x="1158208" y="4470300"/>
              <a:ext cx="365792" cy="499915"/>
            </a:xfrm>
            <a:prstGeom prst="rect">
              <a:avLst/>
            </a:prstGeom>
          </p:spPr>
        </p:pic>
      </p:grpSp>
      <p:sp>
        <p:nvSpPr>
          <p:cNvPr id="9" name="TextBox 8"/>
          <p:cNvSpPr txBox="1"/>
          <p:nvPr/>
        </p:nvSpPr>
        <p:spPr>
          <a:xfrm>
            <a:off x="218090" y="3826826"/>
            <a:ext cx="685800" cy="381000"/>
          </a:xfrm>
          <a:prstGeom prst="rect">
            <a:avLst/>
          </a:prstGeom>
          <a:noFill/>
        </p:spPr>
        <p:txBody>
          <a:bodyPr wrap="square" rtlCol="0">
            <a:spAutoFit/>
          </a:bodyPr>
          <a:lstStyle/>
          <a:p>
            <a:r>
              <a:rPr lang="en-US" dirty="0"/>
              <a:t>(A)</a:t>
            </a:r>
          </a:p>
        </p:txBody>
      </p:sp>
      <p:sp>
        <p:nvSpPr>
          <p:cNvPr id="17" name="Rectangle 16"/>
          <p:cNvSpPr/>
          <p:nvPr/>
        </p:nvSpPr>
        <p:spPr>
          <a:xfrm>
            <a:off x="4627264" y="5325093"/>
            <a:ext cx="4417005" cy="1277273"/>
          </a:xfrm>
          <a:prstGeom prst="rect">
            <a:avLst/>
          </a:prstGeom>
        </p:spPr>
        <p:txBody>
          <a:bodyPr wrap="square">
            <a:spAutoFit/>
          </a:bodyPr>
          <a:lstStyle/>
          <a:p>
            <a:pPr algn="just">
              <a:spcBef>
                <a:spcPct val="50000"/>
              </a:spcBef>
            </a:pPr>
            <a:r>
              <a:rPr lang="en-US" altLang="en-US" sz="1100" dirty="0"/>
              <a:t>By connecting the circuit’s “ground” to the center point (common) of the supplies, the amplifier will be biased so that, with zero input voltage, the output will also be at ground. Circuit ground is the point to which input sources, output loads, and measurement equipment are usually connected.  With dual supplies, both inputs and outputs can swing both positive and negative with respect to ground.  This is sometimes necessary for AC signals such as audio.</a:t>
            </a:r>
          </a:p>
        </p:txBody>
      </p:sp>
      <p:sp>
        <p:nvSpPr>
          <p:cNvPr id="10" name="TextBox 9"/>
          <p:cNvSpPr txBox="1"/>
          <p:nvPr/>
        </p:nvSpPr>
        <p:spPr>
          <a:xfrm>
            <a:off x="5073927" y="3846386"/>
            <a:ext cx="685800" cy="381000"/>
          </a:xfrm>
          <a:prstGeom prst="rect">
            <a:avLst/>
          </a:prstGeom>
          <a:noFill/>
        </p:spPr>
        <p:txBody>
          <a:bodyPr wrap="square" rtlCol="0">
            <a:spAutoFit/>
          </a:bodyPr>
          <a:lstStyle/>
          <a:p>
            <a:r>
              <a:rPr lang="en-US" dirty="0"/>
              <a:t>(B)</a:t>
            </a:r>
          </a:p>
        </p:txBody>
      </p:sp>
      <p:sp>
        <p:nvSpPr>
          <p:cNvPr id="18" name="Rectangle 17"/>
          <p:cNvSpPr/>
          <p:nvPr/>
        </p:nvSpPr>
        <p:spPr>
          <a:xfrm>
            <a:off x="218090" y="5241477"/>
            <a:ext cx="4315576" cy="1446550"/>
          </a:xfrm>
          <a:prstGeom prst="rect">
            <a:avLst/>
          </a:prstGeom>
        </p:spPr>
        <p:txBody>
          <a:bodyPr wrap="square">
            <a:spAutoFit/>
          </a:bodyPr>
          <a:lstStyle/>
          <a:p>
            <a:pPr algn="just">
              <a:spcBef>
                <a:spcPct val="50000"/>
              </a:spcBef>
            </a:pPr>
            <a:r>
              <a:rPr lang="en-US" altLang="en-US" sz="1100" dirty="0"/>
              <a:t>A “single-supply” op-amp uses the negative rail as ground.  Therefore, it is necessary to carefully configure circuits to be used with AC signals, since the amplifier inputs cannot accept negative voltages (negative with respect to ground). Also note that with a single supply there is no way for the output to swing below ground, so negative output voltages are not available.  Single supplies are less expensive and more convenient than dual supplies, but require careful design when handling AC signals.</a:t>
            </a:r>
          </a:p>
        </p:txBody>
      </p:sp>
      <p:sp>
        <p:nvSpPr>
          <p:cNvPr id="20" name="TextBox 19"/>
          <p:cNvSpPr txBox="1"/>
          <p:nvPr/>
        </p:nvSpPr>
        <p:spPr>
          <a:xfrm>
            <a:off x="8721283" y="6515019"/>
            <a:ext cx="609600" cy="246221"/>
          </a:xfrm>
          <a:prstGeom prst="rect">
            <a:avLst/>
          </a:prstGeom>
          <a:noFill/>
        </p:spPr>
        <p:txBody>
          <a:bodyPr wrap="square" rtlCol="0">
            <a:spAutoFit/>
          </a:bodyPr>
          <a:lstStyle/>
          <a:p>
            <a:r>
              <a:rPr lang="en-US" sz="1000" dirty="0"/>
              <a:t>4</a:t>
            </a:r>
          </a:p>
        </p:txBody>
      </p:sp>
      <p:sp>
        <p:nvSpPr>
          <p:cNvPr id="5" name="TextBox 4"/>
          <p:cNvSpPr txBox="1"/>
          <p:nvPr/>
        </p:nvSpPr>
        <p:spPr>
          <a:xfrm>
            <a:off x="3811906" y="4046265"/>
            <a:ext cx="1263927" cy="646331"/>
          </a:xfrm>
          <a:prstGeom prst="rect">
            <a:avLst/>
          </a:prstGeom>
          <a:noFill/>
        </p:spPr>
        <p:txBody>
          <a:bodyPr wrap="square" rtlCol="0">
            <a:spAutoFit/>
          </a:bodyPr>
          <a:lstStyle/>
          <a:p>
            <a:r>
              <a:rPr lang="en-US" sz="1200" dirty="0"/>
              <a:t>Feedback and input resistors are not shown.</a:t>
            </a:r>
          </a:p>
        </p:txBody>
      </p:sp>
    </p:spTree>
    <p:extLst>
      <p:ext uri="{BB962C8B-B14F-4D97-AF65-F5344CB8AC3E}">
        <p14:creationId xmlns:p14="http://schemas.microsoft.com/office/powerpoint/2010/main" val="298022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3365" y="0"/>
            <a:ext cx="9254530" cy="6968332"/>
          </a:xfrm>
          <a:prstGeom prst="rect">
            <a:avLst/>
          </a:prstGeom>
        </p:spPr>
      </p:pic>
      <p:sp>
        <p:nvSpPr>
          <p:cNvPr id="2" name="TextBox 1"/>
          <p:cNvSpPr txBox="1"/>
          <p:nvPr/>
        </p:nvSpPr>
        <p:spPr>
          <a:xfrm>
            <a:off x="114300" y="828555"/>
            <a:ext cx="8877300" cy="5847755"/>
          </a:xfrm>
          <a:prstGeom prst="rect">
            <a:avLst/>
          </a:prstGeom>
          <a:noFill/>
        </p:spPr>
        <p:txBody>
          <a:bodyPr wrap="square" rtlCol="0">
            <a:spAutoFit/>
          </a:bodyPr>
          <a:lstStyle/>
          <a:p>
            <a:pPr lvl="0" algn="just"/>
            <a:r>
              <a:rPr lang="en-US" sz="1100" b="1" dirty="0">
                <a:solidFill>
                  <a:srgbClr val="000000"/>
                </a:solidFill>
              </a:rPr>
              <a:t>8. Power Supply Voltage                    V</a:t>
            </a:r>
          </a:p>
          <a:p>
            <a:pPr lvl="0" algn="just"/>
            <a:r>
              <a:rPr lang="en-US" sz="1100" dirty="0">
                <a:solidFill>
                  <a:srgbClr val="000000"/>
                </a:solidFill>
              </a:rPr>
              <a:t>Op-amps are available in a wide range of supply voltages, ranging from 1.8V to +/-20V or more.  Power- supply current (not counting load current) can be as low as 1 µA in special, premium op-amps.</a:t>
            </a:r>
            <a:endParaRPr lang="en-US" sz="1100" b="1" dirty="0">
              <a:solidFill>
                <a:srgbClr val="000000"/>
              </a:solidFill>
            </a:endParaRPr>
          </a:p>
          <a:p>
            <a:pPr lvl="0" algn="just"/>
            <a:endParaRPr lang="en-US" sz="1100" b="1" dirty="0">
              <a:solidFill>
                <a:srgbClr val="000000"/>
              </a:solidFill>
            </a:endParaRPr>
          </a:p>
          <a:p>
            <a:pPr lvl="0" algn="just"/>
            <a:r>
              <a:rPr lang="en-US" sz="1100" b="1" dirty="0">
                <a:solidFill>
                  <a:srgbClr val="000000"/>
                </a:solidFill>
              </a:rPr>
              <a:t>9. Output Voltage Swing                   V</a:t>
            </a:r>
            <a:r>
              <a:rPr lang="en-US" sz="1100" b="1" baseline="-25000" dirty="0">
                <a:solidFill>
                  <a:srgbClr val="000000"/>
                </a:solidFill>
              </a:rPr>
              <a:t>pk</a:t>
            </a:r>
            <a:r>
              <a:rPr lang="en-US" sz="1100" b="1" dirty="0">
                <a:solidFill>
                  <a:srgbClr val="000000"/>
                </a:solidFill>
              </a:rPr>
              <a:t> or V</a:t>
            </a:r>
            <a:r>
              <a:rPr lang="en-US" sz="1100" b="1" baseline="-25000" dirty="0">
                <a:solidFill>
                  <a:srgbClr val="000000"/>
                </a:solidFill>
              </a:rPr>
              <a:t>pp</a:t>
            </a:r>
          </a:p>
          <a:p>
            <a:pPr lvl="0" algn="just"/>
            <a:r>
              <a:rPr lang="en-US" sz="1100" dirty="0">
                <a:solidFill>
                  <a:srgbClr val="000000"/>
                </a:solidFill>
              </a:rPr>
              <a:t>The output of an </a:t>
            </a:r>
            <a:r>
              <a:rPr lang="en-US" sz="1100" i="1" dirty="0">
                <a:solidFill>
                  <a:srgbClr val="000000"/>
                </a:solidFill>
              </a:rPr>
              <a:t>ideal</a:t>
            </a:r>
            <a:r>
              <a:rPr lang="en-US" sz="1100" dirty="0">
                <a:solidFill>
                  <a:srgbClr val="000000"/>
                </a:solidFill>
              </a:rPr>
              <a:t> op-amp would be able to swing from ”rail to rail”.   In other words, the maximum output voltage would be equal to the positive supply voltage in the positive direction, and the negative supply voltage in the negative direction.  </a:t>
            </a:r>
            <a:r>
              <a:rPr lang="en-US" sz="1100" i="1" dirty="0">
                <a:solidFill>
                  <a:srgbClr val="000000"/>
                </a:solidFill>
              </a:rPr>
              <a:t>Real</a:t>
            </a:r>
            <a:r>
              <a:rPr lang="en-US" sz="1100" dirty="0">
                <a:solidFill>
                  <a:srgbClr val="000000"/>
                </a:solidFill>
              </a:rPr>
              <a:t> op-amps, however, are generally limited in their output voltage swing.  Many older, split-supply op-amps, for example, can only reach to within a volt or two of the positive and negative rails.  Op-amps designed for a single supply, however, will generally swing to within a fraction of a volt of the negative rail; in the positive direction, however, they may not swing very close to the positive rail.</a:t>
            </a:r>
          </a:p>
          <a:p>
            <a:pPr lvl="0" algn="just"/>
            <a:endParaRPr lang="en-US" sz="1100" dirty="0">
              <a:solidFill>
                <a:srgbClr val="000000"/>
              </a:solidFill>
            </a:endParaRPr>
          </a:p>
          <a:p>
            <a:pPr lvl="0" algn="just"/>
            <a:r>
              <a:rPr lang="en-US" sz="1100" b="1" dirty="0">
                <a:solidFill>
                  <a:srgbClr val="000000"/>
                </a:solidFill>
              </a:rPr>
              <a:t>10. Output Current Capability            mA</a:t>
            </a:r>
          </a:p>
          <a:p>
            <a:pPr lvl="0" algn="just"/>
            <a:r>
              <a:rPr lang="en-US" sz="1100" dirty="0">
                <a:solidFill>
                  <a:srgbClr val="000000"/>
                </a:solidFill>
              </a:rPr>
              <a:t>In many cases, such as driving a loudspeaker or a motor, it may be important for an op-amp to supply a significant amount of current. However, many op-amps are limited to sourcing or sinking output current in the range of 20 mA, so some sort of power amplifier may be required.  Newer op-amps designed for low current and low-voltage operation may be very limited in output-current capability. They may be advertised as “rail to rail output”, but they can only provide such a large voltage swing under extremely low-load conditions.  </a:t>
            </a:r>
          </a:p>
          <a:p>
            <a:pPr lvl="0" algn="just"/>
            <a:endParaRPr lang="en-US" sz="1100" b="1" dirty="0">
              <a:solidFill>
                <a:srgbClr val="000000"/>
              </a:solidFill>
            </a:endParaRPr>
          </a:p>
          <a:p>
            <a:pPr lvl="0" algn="just"/>
            <a:r>
              <a:rPr lang="en-US" sz="1100" dirty="0">
                <a:solidFill>
                  <a:srgbClr val="000000"/>
                </a:solidFill>
              </a:rPr>
              <a:t>Note that almost all op-amps feature some degree of short-circuit protection; this means that the output current is current-limited (and will appear to be a constant-current source) in case it is inadvertently connected to ground. </a:t>
            </a:r>
            <a:r>
              <a:rPr lang="en-US" sz="1100" u="sng" dirty="0">
                <a:solidFill>
                  <a:srgbClr val="000000"/>
                </a:solidFill>
              </a:rPr>
              <a:t>It is important to remember, however, that even under current-limited conditions, power dissipation in the op-amp can be large and destructive</a:t>
            </a:r>
            <a:r>
              <a:rPr lang="en-US" sz="1100" dirty="0">
                <a:solidFill>
                  <a:srgbClr val="000000"/>
                </a:solidFill>
              </a:rPr>
              <a:t>! Under conditions of a short circuit to ground, dissipation will equal the output current times the voltage of the power supply that is supplying the current.</a:t>
            </a:r>
          </a:p>
          <a:p>
            <a:pPr lvl="0" algn="just"/>
            <a:endParaRPr lang="en-US" sz="1100" dirty="0">
              <a:solidFill>
                <a:srgbClr val="000000"/>
              </a:solidFill>
            </a:endParaRPr>
          </a:p>
          <a:p>
            <a:pPr lvl="0" algn="just"/>
            <a:r>
              <a:rPr lang="en-US" sz="1100" b="1" dirty="0">
                <a:solidFill>
                  <a:srgbClr val="000000"/>
                </a:solidFill>
              </a:rPr>
              <a:t>11.  Input Voltage Range                     V</a:t>
            </a:r>
          </a:p>
          <a:p>
            <a:pPr lvl="0" algn="just"/>
            <a:r>
              <a:rPr lang="en-US" sz="1100" dirty="0">
                <a:solidFill>
                  <a:srgbClr val="000000"/>
                </a:solidFill>
              </a:rPr>
              <a:t>There are strict limitations on the magnitude of the voltage that may appear on the op-amp signal inputs.  There are limited number of op amps that advertise “rail to rail input”.  But generally, the input voltage range of older, split-supply op amps is limited to within a few volts of the positive and negative rails. However, the input voltage, of some older, popular, single-supply op-amps must be limited to within a few volts of the positive rail and must </a:t>
            </a:r>
            <a:r>
              <a:rPr lang="en-US" sz="1100" u="sng" dirty="0">
                <a:solidFill>
                  <a:srgbClr val="000000"/>
                </a:solidFill>
              </a:rPr>
              <a:t>never</a:t>
            </a:r>
            <a:r>
              <a:rPr lang="en-US" sz="1100" dirty="0">
                <a:solidFill>
                  <a:srgbClr val="000000"/>
                </a:solidFill>
              </a:rPr>
              <a:t> go below the negative rail. With designs that require wide excursions of the input voltage, careful attention must be paid to input voltage limits; unexpected, bizarre, op-amp behavior may otherwise occur.</a:t>
            </a:r>
          </a:p>
          <a:p>
            <a:pPr lvl="0" algn="just"/>
            <a:endParaRPr lang="en-US" sz="1100" dirty="0">
              <a:solidFill>
                <a:srgbClr val="000000"/>
              </a:solidFill>
            </a:endParaRPr>
          </a:p>
          <a:p>
            <a:r>
              <a:rPr lang="en-US" sz="1100" b="1" dirty="0">
                <a:solidFill>
                  <a:srgbClr val="000000"/>
                </a:solidFill>
              </a:rPr>
              <a:t>12.</a:t>
            </a:r>
            <a:r>
              <a:rPr lang="en-US" altLang="en-US" sz="1000" b="1" dirty="0"/>
              <a:t> ABSOLUTE MAXIMUM RATINGS        </a:t>
            </a:r>
            <a:r>
              <a:rPr lang="en-US" altLang="en-US" sz="1100" b="1" dirty="0"/>
              <a:t>V, A, P</a:t>
            </a:r>
            <a:r>
              <a:rPr lang="en-US" altLang="en-US" sz="1100" b="1" baseline="-25000" dirty="0"/>
              <a:t>D</a:t>
            </a:r>
            <a:r>
              <a:rPr lang="en-US" altLang="en-US" sz="1100" b="1" dirty="0"/>
              <a:t>, T</a:t>
            </a:r>
          </a:p>
          <a:p>
            <a:pPr algn="just"/>
            <a:r>
              <a:rPr lang="en-US" altLang="en-US" sz="1100" dirty="0"/>
              <a:t>These parameters are listed at the beginning of every data sheet, and specify maximum allowable voltage, current, power dissipation, and temperature limits. Exceeding these values, </a:t>
            </a:r>
            <a:r>
              <a:rPr lang="en-US" altLang="en-US" sz="1100" u="sng" dirty="0"/>
              <a:t>even briefly</a:t>
            </a:r>
            <a:r>
              <a:rPr lang="en-US" altLang="en-US" sz="1100" dirty="0"/>
              <a:t>, may cause permanent damage to the device.  </a:t>
            </a:r>
            <a:r>
              <a:rPr lang="en-US" altLang="en-US" sz="1100" i="1" dirty="0"/>
              <a:t>They aren’t kidding!</a:t>
            </a:r>
          </a:p>
          <a:p>
            <a:pPr lvl="0" algn="just"/>
            <a:endParaRPr lang="en-US" sz="1100" dirty="0">
              <a:solidFill>
                <a:srgbClr val="000000"/>
              </a:solidFill>
            </a:endParaRPr>
          </a:p>
        </p:txBody>
      </p:sp>
      <p:sp>
        <p:nvSpPr>
          <p:cNvPr id="3" name="TextBox 2"/>
          <p:cNvSpPr txBox="1"/>
          <p:nvPr/>
        </p:nvSpPr>
        <p:spPr>
          <a:xfrm>
            <a:off x="2438400" y="114011"/>
            <a:ext cx="4359084" cy="461665"/>
          </a:xfrm>
          <a:prstGeom prst="rect">
            <a:avLst/>
          </a:prstGeom>
          <a:noFill/>
        </p:spPr>
        <p:txBody>
          <a:bodyPr wrap="square" rtlCol="0">
            <a:spAutoFit/>
          </a:bodyPr>
          <a:lstStyle/>
          <a:p>
            <a:r>
              <a:rPr lang="en-US" sz="2400" b="1" u="sng" dirty="0"/>
              <a:t>Op-Amp Specifications</a:t>
            </a:r>
            <a:r>
              <a:rPr lang="en-US" sz="2400" b="1" dirty="0"/>
              <a:t>  3/3</a:t>
            </a:r>
          </a:p>
        </p:txBody>
      </p:sp>
      <p:sp>
        <p:nvSpPr>
          <p:cNvPr id="6" name="TextBox 5"/>
          <p:cNvSpPr txBox="1"/>
          <p:nvPr/>
        </p:nvSpPr>
        <p:spPr>
          <a:xfrm>
            <a:off x="8458200" y="6553200"/>
            <a:ext cx="533400" cy="246221"/>
          </a:xfrm>
          <a:prstGeom prst="rect">
            <a:avLst/>
          </a:prstGeom>
          <a:noFill/>
        </p:spPr>
        <p:txBody>
          <a:bodyPr wrap="square" rtlCol="0">
            <a:spAutoFit/>
          </a:bodyPr>
          <a:lstStyle/>
          <a:p>
            <a:r>
              <a:rPr lang="en-US" sz="1000" dirty="0"/>
              <a:t>5</a:t>
            </a:r>
          </a:p>
        </p:txBody>
      </p:sp>
    </p:spTree>
    <p:extLst>
      <p:ext uri="{BB962C8B-B14F-4D97-AF65-F5344CB8AC3E}">
        <p14:creationId xmlns:p14="http://schemas.microsoft.com/office/powerpoint/2010/main" val="2711883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533400"/>
            <a:ext cx="8991600" cy="4524315"/>
          </a:xfrm>
          <a:prstGeom prst="rect">
            <a:avLst/>
          </a:prstGeom>
          <a:noFill/>
        </p:spPr>
        <p:txBody>
          <a:bodyPr wrap="square" rtlCol="0">
            <a:spAutoFit/>
          </a:bodyPr>
          <a:lstStyle/>
          <a:p>
            <a:pPr lvl="0" algn="just"/>
            <a:r>
              <a:rPr lang="en-US" sz="1200" b="1" dirty="0">
                <a:solidFill>
                  <a:srgbClr val="000000"/>
                </a:solidFill>
              </a:rPr>
              <a:t>There are a lot of specifications, but which ones are really important?  Of course, there is no simple answer, and if there were you wouldn’t need to take this course. The choice of an op-amp depends upon all kinds of variables, including the details of your application, availability of parts, and cost.  But here are the </a:t>
            </a:r>
            <a:r>
              <a:rPr lang="en-US" sz="1200" b="1" u="sng" dirty="0">
                <a:solidFill>
                  <a:srgbClr val="000000"/>
                </a:solidFill>
              </a:rPr>
              <a:t>most important things</a:t>
            </a:r>
            <a:r>
              <a:rPr lang="en-US" sz="1200" b="1" dirty="0">
                <a:solidFill>
                  <a:srgbClr val="000000"/>
                </a:solidFill>
              </a:rPr>
              <a:t> to consider (these are not hard-and-fast rules, however):</a:t>
            </a:r>
          </a:p>
          <a:p>
            <a:pPr lvl="0" algn="just"/>
            <a:endParaRPr lang="en-US" sz="1200" b="1" dirty="0">
              <a:solidFill>
                <a:srgbClr val="000000"/>
              </a:solidFill>
            </a:endParaRPr>
          </a:p>
          <a:p>
            <a:pPr lvl="0" algn="just"/>
            <a:r>
              <a:rPr lang="en-US" sz="1200" dirty="0">
                <a:solidFill>
                  <a:srgbClr val="000000"/>
                </a:solidFill>
              </a:rPr>
              <a:t>1.  The first issue to consider is probably power supply voltage and the important matter of single supply or dual supply operation.  </a:t>
            </a:r>
          </a:p>
          <a:p>
            <a:pPr lvl="0" algn="just"/>
            <a:endParaRPr lang="en-US" sz="1200" b="1" dirty="0">
              <a:solidFill>
                <a:srgbClr val="000000"/>
              </a:solidFill>
            </a:endParaRPr>
          </a:p>
          <a:p>
            <a:pPr lvl="0" algn="just"/>
            <a:r>
              <a:rPr lang="en-US" sz="1200" dirty="0">
                <a:solidFill>
                  <a:srgbClr val="000000"/>
                </a:solidFill>
              </a:rPr>
              <a:t>2.  </a:t>
            </a:r>
            <a:r>
              <a:rPr lang="en-US" sz="1200" u="sng" dirty="0">
                <a:solidFill>
                  <a:srgbClr val="000000"/>
                </a:solidFill>
              </a:rPr>
              <a:t>Always</a:t>
            </a:r>
            <a:r>
              <a:rPr lang="en-US" sz="1200" dirty="0">
                <a:solidFill>
                  <a:srgbClr val="000000"/>
                </a:solidFill>
              </a:rPr>
              <a:t> ignore the input resistance and output resistance specifications of the op amp. On the other hand, the input resistance and output-current capability of your complete op amp circuit are extremely important; but these are unrelated to the input resistance and output resistance specifications of the op amp itself.</a:t>
            </a:r>
          </a:p>
          <a:p>
            <a:pPr lvl="0" algn="just"/>
            <a:endParaRPr lang="en-US" sz="1200" dirty="0">
              <a:solidFill>
                <a:srgbClr val="000000"/>
              </a:solidFill>
            </a:endParaRPr>
          </a:p>
          <a:p>
            <a:pPr lvl="0" algn="just"/>
            <a:r>
              <a:rPr lang="en-US" sz="1200" dirty="0">
                <a:solidFill>
                  <a:srgbClr val="000000"/>
                </a:solidFill>
              </a:rPr>
              <a:t>3.  For a quick-and-dirty DC application (including frequencies less than 10 KHz), after considering the power supply you can often ignore </a:t>
            </a:r>
            <a:r>
              <a:rPr lang="en-US" sz="1200" u="sng" dirty="0">
                <a:solidFill>
                  <a:srgbClr val="000000"/>
                </a:solidFill>
              </a:rPr>
              <a:t>everything else </a:t>
            </a:r>
            <a:r>
              <a:rPr lang="en-US" sz="1200" dirty="0">
                <a:solidFill>
                  <a:srgbClr val="000000"/>
                </a:solidFill>
              </a:rPr>
              <a:t>on the list of specifications (whew !).</a:t>
            </a:r>
          </a:p>
          <a:p>
            <a:pPr lvl="0" algn="just"/>
            <a:endParaRPr lang="en-US" sz="1200" b="1" dirty="0">
              <a:solidFill>
                <a:srgbClr val="000000"/>
              </a:solidFill>
            </a:endParaRPr>
          </a:p>
          <a:p>
            <a:pPr lvl="0" algn="just"/>
            <a:r>
              <a:rPr lang="en-US" sz="1200" dirty="0">
                <a:solidFill>
                  <a:srgbClr val="000000"/>
                </a:solidFill>
              </a:rPr>
              <a:t>4.  The 2 parameters that will probably be the most troublesome and may cause unexpected problems, will be input bias current and frequency response issues.  High input bias current can produce offset voltages when high values of resistance (&gt;50K</a:t>
            </a:r>
            <a:r>
              <a:rPr lang="el-GR" sz="1200" dirty="0">
                <a:solidFill>
                  <a:srgbClr val="000000"/>
                </a:solidFill>
              </a:rPr>
              <a:t>Ω</a:t>
            </a:r>
            <a:r>
              <a:rPr lang="en-US" sz="1200" dirty="0">
                <a:solidFill>
                  <a:srgbClr val="000000"/>
                </a:solidFill>
              </a:rPr>
              <a:t>?) are present at the op-amp inputs.  This offset voltage, produced by the input bias current, is usually more of a problem than the op-amp input offset-voltage specification.  </a:t>
            </a:r>
          </a:p>
          <a:p>
            <a:pPr lvl="0" algn="just"/>
            <a:endParaRPr lang="en-US" sz="1200" dirty="0">
              <a:solidFill>
                <a:srgbClr val="000000"/>
              </a:solidFill>
            </a:endParaRPr>
          </a:p>
          <a:p>
            <a:pPr lvl="0" algn="just"/>
            <a:r>
              <a:rPr lang="en-US" sz="1200" dirty="0">
                <a:solidFill>
                  <a:srgbClr val="000000"/>
                </a:solidFill>
              </a:rPr>
              <a:t>Always be alert to the fact that, at frequencies greater than a few KHz, frequency rolloff may occur If the closed-loop gain is high. At higher frequencies you </a:t>
            </a:r>
            <a:r>
              <a:rPr lang="en-US" sz="1200" b="1" dirty="0">
                <a:solidFill>
                  <a:srgbClr val="000000"/>
                </a:solidFill>
              </a:rPr>
              <a:t>must</a:t>
            </a:r>
            <a:r>
              <a:rPr lang="en-US" sz="1200" dirty="0">
                <a:solidFill>
                  <a:srgbClr val="000000"/>
                </a:solidFill>
              </a:rPr>
              <a:t> consider the reduction in open-loop gain </a:t>
            </a:r>
            <a:r>
              <a:rPr lang="en-US" sz="1200" u="sng" dirty="0">
                <a:solidFill>
                  <a:srgbClr val="000000"/>
                </a:solidFill>
              </a:rPr>
              <a:t>and</a:t>
            </a:r>
            <a:r>
              <a:rPr lang="en-US" sz="1200" dirty="0">
                <a:solidFill>
                  <a:srgbClr val="000000"/>
                </a:solidFill>
              </a:rPr>
              <a:t> the limitation in output voltage swing due to slew rate.</a:t>
            </a:r>
          </a:p>
          <a:p>
            <a:pPr lvl="0" algn="just"/>
            <a:endParaRPr lang="en-US" sz="1200" dirty="0">
              <a:solidFill>
                <a:srgbClr val="000000"/>
              </a:solidFill>
            </a:endParaRPr>
          </a:p>
          <a:p>
            <a:pPr lvl="0" algn="just"/>
            <a:r>
              <a:rPr lang="en-US" sz="1200" dirty="0">
                <a:solidFill>
                  <a:srgbClr val="000000"/>
                </a:solidFill>
              </a:rPr>
              <a:t>5.  Don’t forget that even though the closed-loop  output resistance of an amplifier will be essentially zero, the output of the op amp is still current-limited -  typically to 20 mA or so.</a:t>
            </a:r>
          </a:p>
        </p:txBody>
      </p:sp>
      <p:sp>
        <p:nvSpPr>
          <p:cNvPr id="3" name="TextBox 2"/>
          <p:cNvSpPr txBox="1"/>
          <p:nvPr/>
        </p:nvSpPr>
        <p:spPr>
          <a:xfrm>
            <a:off x="1828800" y="0"/>
            <a:ext cx="6096000" cy="461665"/>
          </a:xfrm>
          <a:prstGeom prst="rect">
            <a:avLst/>
          </a:prstGeom>
          <a:noFill/>
        </p:spPr>
        <p:txBody>
          <a:bodyPr wrap="square" rtlCol="0">
            <a:spAutoFit/>
          </a:bodyPr>
          <a:lstStyle/>
          <a:p>
            <a:r>
              <a:rPr lang="en-US" sz="2400" b="1" u="sng" dirty="0"/>
              <a:t>Op-Amp Specifications, Discussion</a:t>
            </a:r>
            <a:endParaRPr lang="en-US" sz="2400" b="1" dirty="0"/>
          </a:p>
        </p:txBody>
      </p:sp>
      <p:sp>
        <p:nvSpPr>
          <p:cNvPr id="6" name="TextBox 5"/>
          <p:cNvSpPr txBox="1"/>
          <p:nvPr/>
        </p:nvSpPr>
        <p:spPr>
          <a:xfrm>
            <a:off x="8458200" y="6553200"/>
            <a:ext cx="533400" cy="246221"/>
          </a:xfrm>
          <a:prstGeom prst="rect">
            <a:avLst/>
          </a:prstGeom>
          <a:noFill/>
        </p:spPr>
        <p:txBody>
          <a:bodyPr wrap="square" rtlCol="0">
            <a:spAutoFit/>
          </a:bodyPr>
          <a:lstStyle/>
          <a:p>
            <a:r>
              <a:rPr lang="en-US" sz="1000" dirty="0"/>
              <a:t>5</a:t>
            </a:r>
          </a:p>
        </p:txBody>
      </p:sp>
      <p:grpSp>
        <p:nvGrpSpPr>
          <p:cNvPr id="5" name="Group 4"/>
          <p:cNvGrpSpPr/>
          <p:nvPr/>
        </p:nvGrpSpPr>
        <p:grpSpPr>
          <a:xfrm>
            <a:off x="1828800" y="5105400"/>
            <a:ext cx="5715000" cy="1600200"/>
            <a:chOff x="1721178" y="1855430"/>
            <a:chExt cx="5688419" cy="2040772"/>
          </a:xfrm>
        </p:grpSpPr>
        <p:grpSp>
          <p:nvGrpSpPr>
            <p:cNvPr id="7" name="Group 1"/>
            <p:cNvGrpSpPr>
              <a:grpSpLocks/>
            </p:cNvGrpSpPr>
            <p:nvPr/>
          </p:nvGrpSpPr>
          <p:grpSpPr bwMode="auto">
            <a:xfrm>
              <a:off x="1721178" y="1855430"/>
              <a:ext cx="5688419" cy="2040772"/>
              <a:chOff x="481013" y="3210113"/>
              <a:chExt cx="6474177" cy="2721029"/>
            </a:xfrm>
          </p:grpSpPr>
          <p:sp>
            <p:nvSpPr>
              <p:cNvPr id="9" name="TextBox 7"/>
              <p:cNvSpPr txBox="1">
                <a:spLocks noChangeArrowheads="1"/>
              </p:cNvSpPr>
              <p:nvPr/>
            </p:nvSpPr>
            <p:spPr bwMode="auto">
              <a:xfrm>
                <a:off x="3981538" y="3279772"/>
                <a:ext cx="2973652" cy="195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dirty="0"/>
                  <a:t>Closing the loop does </a:t>
                </a:r>
                <a:r>
                  <a:rPr lang="en-US" altLang="en-US" sz="1400" b="1" i="1" u="sng" dirty="0"/>
                  <a:t>not</a:t>
                </a:r>
                <a:r>
                  <a:rPr lang="en-US" altLang="en-US" sz="1400" b="1" i="1" dirty="0"/>
                  <a:t> improve:</a:t>
                </a:r>
              </a:p>
              <a:p>
                <a:r>
                  <a:rPr lang="en-US" altLang="en-US" sz="1400" dirty="0"/>
                  <a:t>Input Offset Voltage</a:t>
                </a:r>
              </a:p>
              <a:p>
                <a:r>
                  <a:rPr lang="en-US" altLang="en-US" sz="1400" dirty="0"/>
                  <a:t>Input Bias Current</a:t>
                </a:r>
              </a:p>
              <a:p>
                <a:r>
                  <a:rPr lang="en-US" altLang="en-US" sz="1400" dirty="0"/>
                  <a:t>Large-Signal Output Current Slew Rate</a:t>
                </a:r>
              </a:p>
            </p:txBody>
          </p:sp>
          <p:sp>
            <p:nvSpPr>
              <p:cNvPr id="10" name="TextBox 8"/>
              <p:cNvSpPr txBox="1">
                <a:spLocks noChangeArrowheads="1"/>
              </p:cNvSpPr>
              <p:nvPr/>
            </p:nvSpPr>
            <p:spPr bwMode="auto">
              <a:xfrm>
                <a:off x="481013" y="3210113"/>
                <a:ext cx="3428999" cy="213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b="1" i="1" dirty="0"/>
                  <a:t>Closing the loop improves:</a:t>
                </a:r>
              </a:p>
              <a:p>
                <a:r>
                  <a:rPr lang="en-US" altLang="en-US" sz="1400" dirty="0"/>
                  <a:t>Gain Stability and Linearity</a:t>
                </a:r>
              </a:p>
              <a:p>
                <a:r>
                  <a:rPr lang="en-US" altLang="en-US" sz="1400" dirty="0"/>
                  <a:t>Bandwidth</a:t>
                </a:r>
              </a:p>
              <a:p>
                <a:r>
                  <a:rPr lang="en-US" altLang="en-US" sz="1400" dirty="0"/>
                  <a:t>Distortion</a:t>
                </a:r>
              </a:p>
              <a:p>
                <a:r>
                  <a:rPr lang="en-US" altLang="en-US" sz="1400" dirty="0"/>
                  <a:t>Linearity</a:t>
                </a:r>
              </a:p>
              <a:p>
                <a:r>
                  <a:rPr lang="en-US" altLang="en-US" sz="1400" dirty="0"/>
                  <a:t>Noise</a:t>
                </a:r>
              </a:p>
              <a:p>
                <a:r>
                  <a:rPr lang="en-US" altLang="en-US" sz="1400" dirty="0"/>
                  <a:t>Input and Output Impedances</a:t>
                </a:r>
              </a:p>
            </p:txBody>
          </p:sp>
          <p:sp>
            <p:nvSpPr>
              <p:cNvPr id="11" name="Rectangle 10"/>
              <p:cNvSpPr/>
              <p:nvPr/>
            </p:nvSpPr>
            <p:spPr>
              <a:xfrm>
                <a:off x="481013" y="3242500"/>
                <a:ext cx="6173787" cy="2688642"/>
              </a:xfrm>
              <a:prstGeom prst="rect">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grpSp>
        <p:cxnSp>
          <p:nvCxnSpPr>
            <p:cNvPr id="8" name="Straight Arrow Connector 7"/>
            <p:cNvCxnSpPr/>
            <p:nvPr/>
          </p:nvCxnSpPr>
          <p:spPr>
            <a:xfrm flipH="1">
              <a:off x="4755001" y="1907677"/>
              <a:ext cx="10426" cy="1988525"/>
            </a:xfrm>
            <a:prstGeom prst="straightConnector1">
              <a:avLst/>
            </a:prstGeom>
            <a:ln w="69850">
              <a:tailEnd type="non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196933CE-ED27-70B5-8905-600B8AF5039F}"/>
              </a:ext>
            </a:extLst>
          </p:cNvPr>
          <p:cNvPicPr>
            <a:picLocks noChangeAspect="1"/>
          </p:cNvPicPr>
          <p:nvPr/>
        </p:nvPicPr>
        <p:blipFill>
          <a:blip r:embed="rId3"/>
          <a:stretch>
            <a:fillRect/>
          </a:stretch>
        </p:blipFill>
        <p:spPr>
          <a:xfrm>
            <a:off x="-76200" y="-41031"/>
            <a:ext cx="9220200" cy="6899031"/>
          </a:xfrm>
          <a:prstGeom prst="rect">
            <a:avLst/>
          </a:prstGeom>
        </p:spPr>
      </p:pic>
    </p:spTree>
    <p:extLst>
      <p:ext uri="{BB962C8B-B14F-4D97-AF65-F5344CB8AC3E}">
        <p14:creationId xmlns:p14="http://schemas.microsoft.com/office/powerpoint/2010/main" val="6900686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PORTRAIT PRESENTATION" id="{AD797EC8-F315-410A-A62C-5105633C5B36}" vid="{1387E1E0-3263-4E35-9D05-EE46DBA72866}"/>
    </a:ext>
  </a:extLst>
</a:theme>
</file>

<file path=ppt/theme/theme2.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LANDSCAPE PRESENTATION (2)</Template>
  <TotalTime>13910</TotalTime>
  <Words>5316</Words>
  <Application>Microsoft Office PowerPoint</Application>
  <PresentationFormat>Letter Paper (8.5x11 in)</PresentationFormat>
  <Paragraphs>269</Paragraphs>
  <Slides>15</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Arial Narrow</vt:lpstr>
      <vt:lpstr>Calibri</vt:lpstr>
      <vt:lpstr>Calibri Light</vt:lpstr>
      <vt:lpstr>Cambria Math</vt:lpstr>
      <vt:lpstr>Source Code Pro Medium</vt:lpstr>
      <vt:lpstr>Office Theme</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Lawrence Sears</dc:creator>
  <cp:lastModifiedBy>Larry Sears</cp:lastModifiedBy>
  <cp:revision>97</cp:revision>
  <cp:lastPrinted>2021-12-10T01:49:18Z</cp:lastPrinted>
  <dcterms:created xsi:type="dcterms:W3CDTF">2021-06-23T20:19:18Z</dcterms:created>
  <dcterms:modified xsi:type="dcterms:W3CDTF">2023-01-24T13:21:25Z</dcterms:modified>
</cp:coreProperties>
</file>