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7"/>
  </p:notesMasterIdLst>
  <p:sldIdLst>
    <p:sldId id="256" r:id="rId3"/>
    <p:sldId id="259" r:id="rId4"/>
    <p:sldId id="257" r:id="rId5"/>
    <p:sldId id="261" r:id="rId6"/>
  </p:sldIdLst>
  <p:sldSz cx="6858000" cy="9144000" type="letter"/>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433" autoAdjust="0"/>
  </p:normalViewPr>
  <p:slideViewPr>
    <p:cSldViewPr>
      <p:cViewPr varScale="1">
        <p:scale>
          <a:sx n="89" d="100"/>
          <a:sy n="89" d="100"/>
        </p:scale>
        <p:origin x="2916" y="102"/>
      </p:cViewPr>
      <p:guideLst>
        <p:guide orient="horz" pos="2880"/>
        <p:guide pos="216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7311"/>
          </a:xfrm>
          <a:prstGeom prst="rect">
            <a:avLst/>
          </a:prstGeom>
        </p:spPr>
        <p:txBody>
          <a:bodyPr vert="horz" lIns="92395" tIns="46198" rIns="92395" bIns="46198" rtlCol="0"/>
          <a:lstStyle>
            <a:lvl1pPr algn="l">
              <a:defRPr sz="1200"/>
            </a:lvl1pPr>
          </a:lstStyle>
          <a:p>
            <a:endParaRPr lang="en-US"/>
          </a:p>
        </p:txBody>
      </p:sp>
      <p:sp>
        <p:nvSpPr>
          <p:cNvPr id="3" name="Date Placeholder 2"/>
          <p:cNvSpPr>
            <a:spLocks noGrp="1"/>
          </p:cNvSpPr>
          <p:nvPr>
            <p:ph type="dt" idx="1"/>
          </p:nvPr>
        </p:nvSpPr>
        <p:spPr>
          <a:xfrm>
            <a:off x="3884614" y="0"/>
            <a:ext cx="2971800" cy="467311"/>
          </a:xfrm>
          <a:prstGeom prst="rect">
            <a:avLst/>
          </a:prstGeom>
        </p:spPr>
        <p:txBody>
          <a:bodyPr vert="horz" lIns="92395" tIns="46198" rIns="92395" bIns="46198" rtlCol="0"/>
          <a:lstStyle>
            <a:lvl1pPr algn="r">
              <a:defRPr sz="1200"/>
            </a:lvl1pPr>
          </a:lstStyle>
          <a:p>
            <a:fld id="{F063E08E-0B2D-4961-8DB8-F4C3B36851BD}" type="datetimeFigureOut">
              <a:rPr lang="en-US" smtClean="0"/>
              <a:t>1/23/2023</a:t>
            </a:fld>
            <a:endParaRPr lang="en-US"/>
          </a:p>
        </p:txBody>
      </p:sp>
      <p:sp>
        <p:nvSpPr>
          <p:cNvPr id="4" name="Slide Image Placeholder 3"/>
          <p:cNvSpPr>
            <a:spLocks noGrp="1" noRot="1" noChangeAspect="1"/>
          </p:cNvSpPr>
          <p:nvPr>
            <p:ph type="sldImg" idx="2"/>
          </p:nvPr>
        </p:nvSpPr>
        <p:spPr>
          <a:xfrm>
            <a:off x="2251075" y="1163638"/>
            <a:ext cx="2355850" cy="3144837"/>
          </a:xfrm>
          <a:prstGeom prst="rect">
            <a:avLst/>
          </a:prstGeom>
          <a:noFill/>
          <a:ln w="12700">
            <a:solidFill>
              <a:prstClr val="black"/>
            </a:solidFill>
          </a:ln>
        </p:spPr>
        <p:txBody>
          <a:bodyPr vert="horz" lIns="92395" tIns="46198" rIns="92395" bIns="46198" rtlCol="0" anchor="ctr"/>
          <a:lstStyle/>
          <a:p>
            <a:endParaRPr lang="en-US"/>
          </a:p>
        </p:txBody>
      </p:sp>
      <p:sp>
        <p:nvSpPr>
          <p:cNvPr id="5" name="Notes Placeholder 4"/>
          <p:cNvSpPr>
            <a:spLocks noGrp="1"/>
          </p:cNvSpPr>
          <p:nvPr>
            <p:ph type="body" sz="quarter" idx="3"/>
          </p:nvPr>
        </p:nvSpPr>
        <p:spPr>
          <a:xfrm>
            <a:off x="685800" y="4482297"/>
            <a:ext cx="5486400" cy="3667334"/>
          </a:xfrm>
          <a:prstGeom prst="rect">
            <a:avLst/>
          </a:prstGeom>
        </p:spPr>
        <p:txBody>
          <a:bodyPr vert="horz" lIns="92395" tIns="46198" rIns="92395" bIns="4619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6555"/>
            <a:ext cx="2971800" cy="467310"/>
          </a:xfrm>
          <a:prstGeom prst="rect">
            <a:avLst/>
          </a:prstGeom>
        </p:spPr>
        <p:txBody>
          <a:bodyPr vert="horz" lIns="92395" tIns="46198" rIns="92395" bIns="46198"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846555"/>
            <a:ext cx="2971800" cy="467310"/>
          </a:xfrm>
          <a:prstGeom prst="rect">
            <a:avLst/>
          </a:prstGeom>
        </p:spPr>
        <p:txBody>
          <a:bodyPr vert="horz" lIns="92395" tIns="46198" rIns="92395" bIns="46198" rtlCol="0" anchor="b"/>
          <a:lstStyle>
            <a:lvl1pPr algn="r">
              <a:defRPr sz="1200"/>
            </a:lvl1pPr>
          </a:lstStyle>
          <a:p>
            <a:fld id="{AEECE108-00A2-4D17-95BD-89F7521D41E5}" type="slidenum">
              <a:rPr lang="en-US" smtClean="0"/>
              <a:t>‹#›</a:t>
            </a:fld>
            <a:endParaRPr lang="en-US"/>
          </a:p>
        </p:txBody>
      </p:sp>
    </p:spTree>
    <p:extLst>
      <p:ext uri="{BB962C8B-B14F-4D97-AF65-F5344CB8AC3E}">
        <p14:creationId xmlns:p14="http://schemas.microsoft.com/office/powerpoint/2010/main" val="2666874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ECE108-00A2-4D17-95BD-89F7521D41E5}" type="slidenum">
              <a:rPr lang="en-US" smtClean="0"/>
              <a:t>1</a:t>
            </a:fld>
            <a:endParaRPr lang="en-US"/>
          </a:p>
        </p:txBody>
      </p:sp>
    </p:spTree>
    <p:extLst>
      <p:ext uri="{BB962C8B-B14F-4D97-AF65-F5344CB8AC3E}">
        <p14:creationId xmlns:p14="http://schemas.microsoft.com/office/powerpoint/2010/main" val="410025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A48E57-B460-4604-B63E-E28D289D2AE8}" type="datetime1">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3982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2ECDEF-EEEF-4763-9067-7D8AFE8D7BA2}" type="datetime1">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231816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CDB0E-085D-4C46-B6F9-048CA3EE7DA0}" type="datetime1">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886114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EDD62C-3FC5-4F70-87C0-B7DAFEACA0A7}" type="datetime1">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651915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55D46-526A-4E9D-A8AF-0405CC4D52F2}" type="datetime1">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2535966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6D560E-0A13-417D-BC45-737E5E7209D7}" type="datetime1">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833193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45B6E6-0FDA-44A2-AA52-A28AA70EAB80}" type="datetime1">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967568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6F4CB1-1165-4142-A1ED-CCB944619C63}" type="datetime1">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521271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0FD42B-9D85-4753-8D59-630873212EE2}" type="datetime1">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1446909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4F270-1537-4C4F-8561-6B020B02C59A}" type="datetime1">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1683200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3C8C364-3AC5-4CC9-91A0-2807F97FF786}" type="datetime1">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233594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129EC0-F19D-494D-9223-FBC8DFCD28EF}" type="datetime1">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13490687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D0F23DF-800B-49BB-82F3-2678849677AF}" type="datetime1">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1561113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C79D0-A350-4EE9-912F-562F0ACF3C1C}" type="datetime1">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21048737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AF75E6-5486-4DC9-B29D-EA70F8B89C43}" type="datetime1">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824937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89B54-B909-4FBA-B82F-B642A709532B}" type="datetime1">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408851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5E081-98FC-484D-9B69-6F238FDA5A3D}" type="datetime1">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451204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AF0C98-5410-4350-BF26-5639B5393B68}" type="datetime1">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21692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55A7C0-EB92-41B9-9D4A-C409C0D93CAA}" type="datetime1">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27285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4C554-C80D-491B-BF96-D8DBD69E6721}" type="datetime1">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232235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F7A828B-7687-4BE8-8BAD-47D2E376AAC4}" type="datetime1">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95490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E30EC8E-8B39-49D6-8784-7E96E622113E}" type="datetime1">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289042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8C52503F-2A49-48BC-A19D-DCEA2C3A4E6B}" type="datetime1">
              <a:rPr lang="en-US" smtClean="0"/>
              <a:t>1/23/2023</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DFA29B38-BD06-42F5-9B8A-178783D988FD}" type="slidenum">
              <a:rPr lang="en-US" smtClean="0"/>
              <a:t>‹#›</a:t>
            </a:fld>
            <a:endParaRPr lang="en-US"/>
          </a:p>
        </p:txBody>
      </p:sp>
    </p:spTree>
    <p:extLst>
      <p:ext uri="{BB962C8B-B14F-4D97-AF65-F5344CB8AC3E}">
        <p14:creationId xmlns:p14="http://schemas.microsoft.com/office/powerpoint/2010/main" val="195224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AE6CF94E-92F2-422E-8306-3D475B4BBC5F}" type="datetime1">
              <a:rPr lang="en-US" smtClean="0"/>
              <a:t>1/23/2023</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DFA29B38-BD06-42F5-9B8A-178783D988FD}" type="slidenum">
              <a:rPr lang="en-US" smtClean="0"/>
              <a:t>‹#›</a:t>
            </a:fld>
            <a:endParaRPr lang="en-US"/>
          </a:p>
        </p:txBody>
      </p:sp>
    </p:spTree>
    <p:extLst>
      <p:ext uri="{BB962C8B-B14F-4D97-AF65-F5344CB8AC3E}">
        <p14:creationId xmlns:p14="http://schemas.microsoft.com/office/powerpoint/2010/main" val="6872142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009485" y="5186696"/>
            <a:ext cx="5107865" cy="2652090"/>
          </a:xfrm>
          <a:prstGeom prst="rect">
            <a:avLst/>
          </a:prstGeom>
        </p:spPr>
      </p:pic>
      <p:sp>
        <p:nvSpPr>
          <p:cNvPr id="2" name="Rectangle 1"/>
          <p:cNvSpPr/>
          <p:nvPr/>
        </p:nvSpPr>
        <p:spPr>
          <a:xfrm>
            <a:off x="126170" y="155425"/>
            <a:ext cx="6605660" cy="307777"/>
          </a:xfrm>
          <a:prstGeom prst="rect">
            <a:avLst/>
          </a:prstGeom>
        </p:spPr>
        <p:txBody>
          <a:bodyPr wrap="square">
            <a:spAutoFit/>
          </a:bodyPr>
          <a:lstStyle/>
          <a:p>
            <a:r>
              <a:rPr lang="en-US" sz="1400" b="1" dirty="0">
                <a:latin typeface="Times New Roman" panose="02020603050405020304" pitchFamily="18" charset="0"/>
                <a:ea typeface="Times New Roman" panose="02020603050405020304" pitchFamily="18" charset="0"/>
              </a:rPr>
              <a:t>ECSE 371                     Lab #2,      </a:t>
            </a:r>
            <a:r>
              <a:rPr lang="en-US" sz="1400" b="1" u="sng" dirty="0">
                <a:latin typeface="Times New Roman" panose="02020603050405020304" pitchFamily="18" charset="0"/>
                <a:ea typeface="Times New Roman" panose="02020603050405020304" pitchFamily="18" charset="0"/>
              </a:rPr>
              <a:t>Operational Amplifiers</a:t>
            </a:r>
            <a:r>
              <a:rPr lang="en-US" sz="14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400" b="1"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V23.0</a:t>
            </a:r>
            <a:endParaRPr lang="en-US" sz="1600" dirty="0">
              <a:effectLst/>
              <a:latin typeface="Times New Roman" panose="02020603050405020304" pitchFamily="18" charset="0"/>
              <a:ea typeface="Times New Roman" panose="02020603050405020304" pitchFamily="18" charset="0"/>
            </a:endParaRPr>
          </a:p>
        </p:txBody>
      </p:sp>
      <p:sp>
        <p:nvSpPr>
          <p:cNvPr id="3" name="TextBox 2"/>
          <p:cNvSpPr txBox="1"/>
          <p:nvPr/>
        </p:nvSpPr>
        <p:spPr>
          <a:xfrm>
            <a:off x="126169" y="539475"/>
            <a:ext cx="6726021" cy="892552"/>
          </a:xfrm>
          <a:prstGeom prst="rect">
            <a:avLst/>
          </a:prstGeom>
          <a:noFill/>
        </p:spPr>
        <p:txBody>
          <a:bodyPr wrap="square" rtlCol="0">
            <a:spAutoFit/>
          </a:bodyPr>
          <a:lstStyle/>
          <a:p>
            <a:pPr lvl="0" eaLnBrk="0" fontAlgn="base" hangingPunct="0">
              <a:spcBef>
                <a:spcPct val="0"/>
              </a:spcBef>
              <a:spcAft>
                <a:spcPct val="0"/>
              </a:spcAft>
            </a:pPr>
            <a:r>
              <a:rPr lang="en-US" sz="1200" i="1" dirty="0">
                <a:solidFill>
                  <a:prstClr val="black"/>
                </a:solidFill>
              </a:rPr>
              <a:t>Please carefully review H&amp;H, Ch. 4.1, 4.1.2, 4.1.3, 4.2.1, 4.2.2. 4.2.3, 4.2.4, 4.2.6 .2.7, 4.4.1 (all), 4.4.2 (all). </a:t>
            </a:r>
          </a:p>
          <a:p>
            <a:pPr lvl="0" eaLnBrk="0" fontAlgn="base" hangingPunct="0">
              <a:spcBef>
                <a:spcPct val="0"/>
              </a:spcBef>
              <a:spcAft>
                <a:spcPct val="0"/>
              </a:spcAft>
            </a:pPr>
            <a:r>
              <a:rPr lang="en-US" sz="1200" i="1" dirty="0">
                <a:solidFill>
                  <a:prstClr val="black"/>
                </a:solidFill>
              </a:rPr>
              <a:t>On Canvas see:  “Op-Amp Tutorial”, “Op-Amp Slew Rate”, as well as the excellent reference in Modules, “Op-Amps for Everyone”, Ch. 1 thru 4.   Also, Hands-On Electronics, Ch. 3.2 thru 3.5 and Ch.7.</a:t>
            </a:r>
          </a:p>
          <a:p>
            <a:pPr lvl="0" eaLnBrk="0" fontAlgn="base" hangingPunct="0">
              <a:spcBef>
                <a:spcPct val="0"/>
              </a:spcBef>
              <a:spcAft>
                <a:spcPct val="0"/>
              </a:spcAft>
            </a:pPr>
            <a:r>
              <a:rPr lang="en-US" sz="1200" b="1" dirty="0">
                <a:solidFill>
                  <a:srgbClr val="00B0F0"/>
                </a:solidFill>
              </a:rPr>
              <a:t>Provide a Saturday schematic for Part III and Part IV</a:t>
            </a:r>
            <a:r>
              <a:rPr lang="en-US" sz="1200" b="1" dirty="0"/>
              <a:t>.    See NOTES</a:t>
            </a:r>
            <a:r>
              <a:rPr lang="en-US" sz="1600" b="1" dirty="0"/>
              <a:t> </a:t>
            </a:r>
            <a:r>
              <a:rPr lang="en-US" sz="1600" b="1" dirty="0">
                <a:solidFill>
                  <a:srgbClr val="FF0000"/>
                </a:solidFill>
              </a:rPr>
              <a:t>*</a:t>
            </a:r>
            <a:r>
              <a:rPr lang="en-US" sz="1600" b="1" dirty="0"/>
              <a:t> </a:t>
            </a:r>
            <a:r>
              <a:rPr lang="en-US" sz="1200" b="1" dirty="0"/>
              <a:t>on last page.</a:t>
            </a:r>
            <a:endParaRPr lang="en-US" sz="1200" i="1" dirty="0">
              <a:solidFill>
                <a:prstClr val="black"/>
              </a:solidFill>
            </a:endParaRPr>
          </a:p>
        </p:txBody>
      </p:sp>
      <p:sp>
        <p:nvSpPr>
          <p:cNvPr id="4" name="TextBox 3"/>
          <p:cNvSpPr txBox="1"/>
          <p:nvPr/>
        </p:nvSpPr>
        <p:spPr>
          <a:xfrm>
            <a:off x="0" y="1461195"/>
            <a:ext cx="6858000" cy="3631763"/>
          </a:xfrm>
          <a:prstGeom prst="rect">
            <a:avLst/>
          </a:prstGeom>
          <a:noFill/>
        </p:spPr>
        <p:txBody>
          <a:bodyPr wrap="square" rtlCol="0">
            <a:spAutoFit/>
          </a:bodyPr>
          <a:lstStyle/>
          <a:p>
            <a:pPr algn="just"/>
            <a:r>
              <a:rPr lang="en-US" sz="1200" b="1" dirty="0"/>
              <a:t>I  Warm-Up Exercise  -When op amps are not "ideal"</a:t>
            </a:r>
          </a:p>
          <a:p>
            <a:pPr algn="just"/>
            <a:r>
              <a:rPr lang="en-US" sz="1200" dirty="0"/>
              <a:t>1.   Build an inverting amplifier with a 741 op amp.  Design for a gain of 100 and an input impedance (or resistance) of 1K</a:t>
            </a:r>
            <a:r>
              <a:rPr lang="el-GR" sz="1200" dirty="0"/>
              <a:t>Ω</a:t>
            </a:r>
            <a:r>
              <a:rPr lang="en-US" sz="1200" dirty="0"/>
              <a:t>.  Operate on a  +/- 15.0 V power supply. Be </a:t>
            </a:r>
            <a:r>
              <a:rPr lang="en-US" sz="1200" b="1" dirty="0"/>
              <a:t>sure to review </a:t>
            </a:r>
            <a:r>
              <a:rPr lang="en-US" sz="1200" dirty="0"/>
              <a:t>“Solderless Breadboard Set-Up” in Modules; please carefully follow the suggestions!!</a:t>
            </a:r>
          </a:p>
          <a:p>
            <a:pPr algn="just"/>
            <a:endParaRPr lang="en-US" sz="1200" dirty="0"/>
          </a:p>
          <a:p>
            <a:pPr algn="just"/>
            <a:r>
              <a:rPr lang="en-US" sz="1200" dirty="0"/>
              <a:t>2.  With Vin = 0 (input tied to ground), measure and record the DC output voltage with a DMM.  What voltage do you expect, and what do you measure? Can you explain? _____________________________</a:t>
            </a:r>
          </a:p>
          <a:p>
            <a:pPr algn="just"/>
            <a:r>
              <a:rPr lang="en-US" sz="1200" dirty="0"/>
              <a:t>___________________________________________________________________________________</a:t>
            </a:r>
          </a:p>
          <a:p>
            <a:pPr algn="just"/>
            <a:endParaRPr lang="en-US" sz="1200" dirty="0"/>
          </a:p>
          <a:p>
            <a:pPr algn="just"/>
            <a:r>
              <a:rPr lang="en-US" sz="1200" dirty="0"/>
              <a:t>3.   Provide a 0.10 V</a:t>
            </a:r>
            <a:r>
              <a:rPr lang="en-US" sz="1200" baseline="-25000" dirty="0"/>
              <a:t>pp</a:t>
            </a:r>
            <a:r>
              <a:rPr lang="en-US" sz="1200" dirty="0"/>
              <a:t> 10KHz sinewave input</a:t>
            </a:r>
            <a:r>
              <a:rPr lang="en-US" sz="1400" dirty="0">
                <a:solidFill>
                  <a:srgbClr val="FF0000"/>
                </a:solidFill>
              </a:rPr>
              <a:t>*</a:t>
            </a:r>
            <a:r>
              <a:rPr lang="en-US" sz="1200" dirty="0"/>
              <a:t>. Measure and record the gain of the amplifier and explain why the gain does not equal 100.  (Don’t blame resistor values!!!! you can be confident that they are well within tolerance).  _________________________________________________________________</a:t>
            </a:r>
          </a:p>
          <a:p>
            <a:pPr algn="just"/>
            <a:r>
              <a:rPr lang="en-US" sz="1200" dirty="0"/>
              <a:t>_______________________________________________________________________________________</a:t>
            </a:r>
          </a:p>
          <a:p>
            <a:pPr algn="just"/>
            <a:r>
              <a:rPr lang="en-US" sz="1200" dirty="0"/>
              <a:t>_______________________________________________________________________________________</a:t>
            </a:r>
          </a:p>
          <a:p>
            <a:pPr algn="just"/>
            <a:endParaRPr lang="en-US" sz="1200" dirty="0"/>
          </a:p>
          <a:p>
            <a:pPr algn="just"/>
            <a:r>
              <a:rPr lang="en-US" sz="1200" dirty="0"/>
              <a:t>4.  With a 0.10 V</a:t>
            </a:r>
            <a:r>
              <a:rPr lang="en-US" sz="1200" baseline="-25000" dirty="0"/>
              <a:t>pp</a:t>
            </a:r>
            <a:r>
              <a:rPr lang="en-US" sz="1200" dirty="0"/>
              <a:t> sinewave input, measure and plot the frequency response of your amplifier circuit from 10Hz to 100KHz; you may manually plot the data below or use Excel to plot.  Or you may use the nifty </a:t>
            </a:r>
            <a:r>
              <a:rPr lang="en-US" sz="1200" i="1" dirty="0"/>
              <a:t>Analyze/Frequency Response Analysis </a:t>
            </a:r>
            <a:r>
              <a:rPr lang="en-US" sz="1200" dirty="0"/>
              <a:t>feature on the 3014 oscilloscopes. Set "points" to 50 or 100  to decrease the plotting time. For your recitation, please make available your plot or a scope screenshot. </a:t>
            </a:r>
            <a:r>
              <a:rPr lang="en-US" sz="1200" b="1" dirty="0"/>
              <a:t> </a:t>
            </a:r>
          </a:p>
        </p:txBody>
      </p:sp>
      <p:sp>
        <p:nvSpPr>
          <p:cNvPr id="10" name="Slide Number Placeholder 9"/>
          <p:cNvSpPr>
            <a:spLocks noGrp="1"/>
          </p:cNvSpPr>
          <p:nvPr>
            <p:ph type="sldNum" sz="quarter" idx="12"/>
          </p:nvPr>
        </p:nvSpPr>
        <p:spPr>
          <a:xfrm>
            <a:off x="6456145" y="8758145"/>
            <a:ext cx="275685" cy="486833"/>
          </a:xfrm>
        </p:spPr>
        <p:txBody>
          <a:bodyPr/>
          <a:lstStyle/>
          <a:p>
            <a:fld id="{DFA29B38-BD06-42F5-9B8A-178783D988FD}" type="slidenum">
              <a:rPr lang="en-US" smtClean="0"/>
              <a:t>1</a:t>
            </a:fld>
            <a:endParaRPr lang="en-US" dirty="0"/>
          </a:p>
        </p:txBody>
      </p:sp>
      <p:sp>
        <p:nvSpPr>
          <p:cNvPr id="5" name="Rectangle 4"/>
          <p:cNvSpPr/>
          <p:nvPr/>
        </p:nvSpPr>
        <p:spPr>
          <a:xfrm>
            <a:off x="-3660" y="7951640"/>
            <a:ext cx="6861660" cy="1200329"/>
          </a:xfrm>
          <a:prstGeom prst="rect">
            <a:avLst/>
          </a:prstGeom>
        </p:spPr>
        <p:txBody>
          <a:bodyPr wrap="square">
            <a:spAutoFit/>
          </a:bodyPr>
          <a:lstStyle/>
          <a:p>
            <a:pPr algn="just"/>
            <a:r>
              <a:rPr lang="en-US" sz="1200" dirty="0"/>
              <a:t>5.  With a 0.10 V</a:t>
            </a:r>
            <a:r>
              <a:rPr lang="en-US" sz="1200" baseline="-25000" dirty="0"/>
              <a:t>pp</a:t>
            </a:r>
            <a:r>
              <a:rPr lang="en-US" sz="1200" dirty="0"/>
              <a:t> 1KHz sinewave input, slowly increase the input voltage as you observe the amplifier output waveform; look for </a:t>
            </a:r>
            <a:r>
              <a:rPr lang="en-US" sz="1200" b="1" dirty="0"/>
              <a:t>saturation</a:t>
            </a:r>
            <a:r>
              <a:rPr lang="en-US" sz="1200" dirty="0"/>
              <a:t>. Measure and record the maximum positive and negative voltage swings:                       V+max_______________            V-max_______________</a:t>
            </a:r>
          </a:p>
          <a:p>
            <a:pPr algn="just"/>
            <a:endParaRPr lang="en-US" sz="1200" dirty="0"/>
          </a:p>
          <a:p>
            <a:r>
              <a:rPr lang="en-US" sz="1200" dirty="0"/>
              <a:t>6.   Why is output voltage swing important? _________________________________________________ _______________________________________________________________________________</a:t>
            </a:r>
          </a:p>
        </p:txBody>
      </p:sp>
      <p:cxnSp>
        <p:nvCxnSpPr>
          <p:cNvPr id="9" name="Straight Connector 8"/>
          <p:cNvCxnSpPr/>
          <p:nvPr/>
        </p:nvCxnSpPr>
        <p:spPr>
          <a:xfrm>
            <a:off x="0" y="134598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82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5195630" y="8657167"/>
            <a:ext cx="1543050" cy="486833"/>
          </a:xfrm>
        </p:spPr>
        <p:txBody>
          <a:bodyPr/>
          <a:lstStyle/>
          <a:p>
            <a:fld id="{DFA29B38-BD06-42F5-9B8A-178783D988FD}" type="slidenum">
              <a:rPr lang="en-US" smtClean="0"/>
              <a:t>2</a:t>
            </a:fld>
            <a:endParaRPr lang="en-US"/>
          </a:p>
        </p:txBody>
      </p:sp>
      <p:sp>
        <p:nvSpPr>
          <p:cNvPr id="3" name="TextBox 2"/>
          <p:cNvSpPr txBox="1"/>
          <p:nvPr/>
        </p:nvSpPr>
        <p:spPr>
          <a:xfrm>
            <a:off x="10738" y="0"/>
            <a:ext cx="6852190" cy="5632311"/>
          </a:xfrm>
          <a:prstGeom prst="rect">
            <a:avLst/>
          </a:prstGeom>
          <a:noFill/>
        </p:spPr>
        <p:txBody>
          <a:bodyPr wrap="square" rtlCol="0">
            <a:spAutoFit/>
          </a:bodyPr>
          <a:lstStyle/>
          <a:p>
            <a:pPr marL="285750" lvl="0" indent="-285750" algn="just">
              <a:buAutoNum type="romanUcPeriod" startAt="2"/>
            </a:pPr>
            <a:r>
              <a:rPr lang="en-US" sz="1200" b="1" dirty="0">
                <a:solidFill>
                  <a:prstClr val="black"/>
                </a:solidFill>
              </a:rPr>
              <a:t>Op-Amp Specifications</a:t>
            </a:r>
          </a:p>
          <a:p>
            <a:pPr algn="just"/>
            <a:r>
              <a:rPr lang="en-US" sz="1200" dirty="0"/>
              <a:t>Constructing circuits as needed, carefully measure (and where necessary, perform the related calculations) to determine the specifications for a 741 op amp as listed below. Mark or tag the </a:t>
            </a:r>
            <a:r>
              <a:rPr lang="en-US" sz="1200" u="sng" dirty="0"/>
              <a:t>specific</a:t>
            </a:r>
            <a:r>
              <a:rPr lang="en-US" sz="1200" dirty="0"/>
              <a:t> 741 that you are testing so it doesn’t get lost; it will be used again.  Please note </a:t>
            </a:r>
            <a:r>
              <a:rPr lang="en-US" sz="1200" u="sng" dirty="0"/>
              <a:t>that properly taking these measurements might be difficult and</a:t>
            </a:r>
            <a:r>
              <a:rPr lang="en-US" sz="1200" dirty="0"/>
              <a:t> will require some careful thought. Record your answers on the lines below, including the proper units.  </a:t>
            </a:r>
            <a:r>
              <a:rPr lang="en-US" sz="1200" i="1" dirty="0"/>
              <a:t>For recitation, please have your results available, along with the specific op-amp you tested. For each measurement, provide a circuit diagram, graphs, and other information that explains how the measurement was taken. </a:t>
            </a:r>
            <a:r>
              <a:rPr lang="en-US" sz="1200" u="sng" dirty="0"/>
              <a:t>Be sure to show units where appropriate.</a:t>
            </a:r>
          </a:p>
          <a:p>
            <a:pPr lvl="0" algn="just"/>
            <a:endParaRPr lang="en-US" sz="800" dirty="0"/>
          </a:p>
          <a:p>
            <a:pPr lvl="0" algn="just"/>
            <a:r>
              <a:rPr lang="en-US" sz="1200" dirty="0"/>
              <a:t>Note that Slew Rate is a large-signal parameter, measured at unity gain, and  measured with a 5KHz or 10 KHz square wave input adjusted to produce a </a:t>
            </a:r>
            <a:r>
              <a:rPr lang="en-US" sz="1200" u="sng" dirty="0"/>
              <a:t>very large</a:t>
            </a:r>
            <a:r>
              <a:rPr lang="en-US" sz="1200" dirty="0"/>
              <a:t> (almost rail-to-rail) signal swing at the output. </a:t>
            </a:r>
          </a:p>
          <a:p>
            <a:pPr lvl="0" algn="just"/>
            <a:endParaRPr lang="en-US" sz="800" dirty="0"/>
          </a:p>
          <a:p>
            <a:pPr lvl="0" algn="just"/>
            <a:endParaRPr lang="en-US" sz="800" dirty="0"/>
          </a:p>
          <a:p>
            <a:pPr marL="228600" lvl="0" indent="-228600" algn="just">
              <a:buAutoNum type="arabicPeriod"/>
            </a:pPr>
            <a:r>
              <a:rPr lang="en-US" sz="1200" dirty="0"/>
              <a:t>Input Offset Voltage, 		V</a:t>
            </a:r>
            <a:r>
              <a:rPr lang="en-US" sz="1200" baseline="-25000" dirty="0"/>
              <a:t>io</a:t>
            </a:r>
            <a:r>
              <a:rPr lang="en-US" sz="1200" dirty="0"/>
              <a:t>  _________  </a:t>
            </a:r>
          </a:p>
          <a:p>
            <a:pPr marL="228600" lvl="0" indent="-228600" algn="just">
              <a:buAutoNum type="arabicPeriod"/>
            </a:pPr>
            <a:r>
              <a:rPr lang="en-US" sz="1200" dirty="0"/>
              <a:t>Input Bias Current, positive input	I</a:t>
            </a:r>
            <a:r>
              <a:rPr lang="en-US" sz="1200" baseline="-25000" dirty="0"/>
              <a:t>ib+</a:t>
            </a:r>
            <a:r>
              <a:rPr lang="en-US" sz="1200" dirty="0"/>
              <a:t> _________          	</a:t>
            </a:r>
          </a:p>
          <a:p>
            <a:pPr marL="228600" lvl="0" indent="-228600" algn="just">
              <a:buAutoNum type="arabicPeriod"/>
            </a:pPr>
            <a:r>
              <a:rPr lang="en-US" sz="1200" dirty="0"/>
              <a:t>Input Bias Current, negative input	I</a:t>
            </a:r>
            <a:r>
              <a:rPr lang="en-US" sz="1200" baseline="-25000" dirty="0"/>
              <a:t>ib- </a:t>
            </a:r>
            <a:r>
              <a:rPr lang="en-US" sz="1200" dirty="0"/>
              <a:t> _________          	</a:t>
            </a:r>
            <a:endParaRPr lang="en-US" sz="1200" baseline="-25000" dirty="0"/>
          </a:p>
          <a:p>
            <a:pPr marL="228600" lvl="0" indent="-228600" algn="just">
              <a:buAutoNum type="arabicPeriod"/>
            </a:pPr>
            <a:r>
              <a:rPr lang="en-US" sz="1200" dirty="0"/>
              <a:t>Input Bias Current, average	I</a:t>
            </a:r>
            <a:r>
              <a:rPr lang="en-US" sz="1200" baseline="-25000" dirty="0"/>
              <a:t>ib    </a:t>
            </a:r>
            <a:r>
              <a:rPr lang="en-US" sz="1200" dirty="0"/>
              <a:t>_________</a:t>
            </a:r>
            <a:r>
              <a:rPr lang="en-US" sz="1200" baseline="-25000" dirty="0"/>
              <a:t>	               </a:t>
            </a:r>
            <a:r>
              <a:rPr lang="en-US" baseline="-25000" dirty="0"/>
              <a:t> </a:t>
            </a:r>
            <a:r>
              <a:rPr lang="en-US" sz="1200" baseline="-25000" dirty="0"/>
              <a:t> 	</a:t>
            </a:r>
            <a:endParaRPr lang="en-US" baseline="-25000" dirty="0"/>
          </a:p>
          <a:p>
            <a:pPr marL="228600" lvl="0" indent="-228600" algn="just">
              <a:buAutoNum type="arabicPeriod"/>
            </a:pPr>
            <a:r>
              <a:rPr lang="en-US" sz="1200" dirty="0"/>
              <a:t>Input</a:t>
            </a:r>
            <a:r>
              <a:rPr lang="en-US" sz="1200" baseline="-25000" dirty="0"/>
              <a:t> </a:t>
            </a:r>
            <a:r>
              <a:rPr lang="en-US" sz="1200" dirty="0"/>
              <a:t>Offset Current		I</a:t>
            </a:r>
            <a:r>
              <a:rPr lang="en-US" sz="1200" baseline="-25000" dirty="0"/>
              <a:t>io    </a:t>
            </a:r>
            <a:r>
              <a:rPr lang="en-US" sz="1200" dirty="0"/>
              <a:t>_________  </a:t>
            </a:r>
          </a:p>
          <a:p>
            <a:pPr marL="228600" lvl="0" indent="-228600" algn="just">
              <a:buAutoNum type="arabicPeriod"/>
            </a:pPr>
            <a:r>
              <a:rPr lang="en-US" sz="1200" dirty="0"/>
              <a:t>Output Short Circuit Current	I</a:t>
            </a:r>
            <a:r>
              <a:rPr lang="en-US" sz="1200" baseline="-25000" dirty="0"/>
              <a:t>sc   </a:t>
            </a:r>
            <a:r>
              <a:rPr lang="en-US" sz="1200" dirty="0"/>
              <a:t>__________        </a:t>
            </a:r>
          </a:p>
          <a:p>
            <a:pPr marL="228600" lvl="0" indent="-228600" algn="just">
              <a:buAutoNum type="arabicPeriod"/>
            </a:pPr>
            <a:r>
              <a:rPr lang="en-US" sz="1200" dirty="0"/>
              <a:t>Gain bandwidth Product		GBP ________ </a:t>
            </a:r>
          </a:p>
          <a:p>
            <a:pPr marL="228600" lvl="0" indent="-228600" algn="just">
              <a:buAutoNum type="arabicPeriod"/>
            </a:pPr>
            <a:r>
              <a:rPr lang="en-US" sz="1200" dirty="0"/>
              <a:t>9.   Slew Rate		SR  _________</a:t>
            </a:r>
          </a:p>
          <a:p>
            <a:pPr algn="just"/>
            <a:endParaRPr lang="en-US" sz="800" dirty="0"/>
          </a:p>
          <a:p>
            <a:pPr algn="just"/>
            <a:r>
              <a:rPr lang="en-US" sz="1200" dirty="0"/>
              <a:t>Note that these test results represent parameters for your </a:t>
            </a:r>
            <a:r>
              <a:rPr lang="en-US" sz="1200" u="sng" dirty="0"/>
              <a:t>particular op amp</a:t>
            </a:r>
            <a:r>
              <a:rPr lang="en-US" sz="1200" dirty="0"/>
              <a:t> and must be independent of the specific circuit that you use for measurement purposes.</a:t>
            </a:r>
          </a:p>
          <a:p>
            <a:pPr algn="just"/>
            <a:endParaRPr lang="en-US" sz="800" dirty="0"/>
          </a:p>
          <a:p>
            <a:pPr algn="just"/>
            <a:r>
              <a:rPr lang="en-US" sz="1200" dirty="0">
                <a:solidFill>
                  <a:prstClr val="black"/>
                </a:solidFill>
              </a:rPr>
              <a:t>The manufacturer’s values for these specifications are published in the op amp data sheet; compare your results to these values.  If your values do not fall within the range of the listed specifications, you're probably doing something wrong and you should check your approach and your results.</a:t>
            </a:r>
          </a:p>
          <a:p>
            <a:pPr algn="just"/>
            <a:endParaRPr lang="en-US" sz="800" b="1" dirty="0">
              <a:solidFill>
                <a:prstClr val="black"/>
              </a:solidFill>
            </a:endParaRPr>
          </a:p>
          <a:p>
            <a:pPr algn="just"/>
            <a:r>
              <a:rPr lang="en-US" sz="1200" dirty="0">
                <a:solidFill>
                  <a:prstClr val="black"/>
                </a:solidFill>
              </a:rPr>
              <a:t>Gently heat your op amp with the hair dryer available in the lab. What is the effect on offset voltage and bias current?  ____________________________________________________________________</a:t>
            </a:r>
          </a:p>
          <a:p>
            <a:pPr algn="just"/>
            <a:r>
              <a:rPr lang="en-US" sz="1200" dirty="0">
                <a:solidFill>
                  <a:prstClr val="black"/>
                </a:solidFill>
              </a:rPr>
              <a:t>___________________________________________________________________________</a:t>
            </a:r>
            <a:endParaRPr lang="en-US" sz="1200" dirty="0"/>
          </a:p>
        </p:txBody>
      </p:sp>
      <p:sp>
        <p:nvSpPr>
          <p:cNvPr id="6" name="TextBox 5"/>
          <p:cNvSpPr txBox="1"/>
          <p:nvPr/>
        </p:nvSpPr>
        <p:spPr>
          <a:xfrm>
            <a:off x="3813050" y="3189420"/>
            <a:ext cx="2496325" cy="646331"/>
          </a:xfrm>
          <a:prstGeom prst="rect">
            <a:avLst/>
          </a:prstGeom>
          <a:noFill/>
        </p:spPr>
        <p:txBody>
          <a:bodyPr wrap="square" rtlCol="0">
            <a:spAutoFit/>
          </a:bodyPr>
          <a:lstStyle/>
          <a:p>
            <a:r>
              <a:rPr lang="en-US" sz="1200" dirty="0"/>
              <a:t>What is the direction of bias current?</a:t>
            </a:r>
          </a:p>
          <a:p>
            <a:r>
              <a:rPr lang="en-US" sz="1200" dirty="0"/>
              <a:t>_____________________________</a:t>
            </a:r>
          </a:p>
          <a:p>
            <a:r>
              <a:rPr lang="en-US" sz="1200" dirty="0"/>
              <a:t>_____________________________</a:t>
            </a:r>
          </a:p>
        </p:txBody>
      </p:sp>
      <p:sp>
        <p:nvSpPr>
          <p:cNvPr id="7" name="Rectangle 6"/>
          <p:cNvSpPr/>
          <p:nvPr/>
        </p:nvSpPr>
        <p:spPr>
          <a:xfrm>
            <a:off x="11685" y="6069795"/>
            <a:ext cx="6858000" cy="2934521"/>
          </a:xfrm>
          <a:prstGeom prst="rect">
            <a:avLst/>
          </a:prstGeom>
        </p:spPr>
        <p:txBody>
          <a:bodyPr wrap="square">
            <a:spAutoFit/>
          </a:bodyPr>
          <a:lstStyle/>
          <a:p>
            <a:pPr marL="285750" indent="-285750" algn="just">
              <a:buAutoNum type="romanUcPeriod" startAt="3"/>
            </a:pPr>
            <a:r>
              <a:rPr lang="en-US" sz="1200" b="1" dirty="0"/>
              <a:t>Design Project 1 – Design Only!</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Design (you do </a:t>
            </a:r>
            <a:r>
              <a:rPr lang="en-US" sz="1200" b="1" dirty="0">
                <a:latin typeface="Calibri" panose="020F0502020204030204" pitchFamily="34" charset="0"/>
                <a:ea typeface="Calibri" panose="020F0502020204030204" pitchFamily="34" charset="0"/>
                <a:cs typeface="Times New Roman" panose="02020603050405020304" pitchFamily="18" charset="0"/>
              </a:rPr>
              <a:t>not</a:t>
            </a:r>
            <a:r>
              <a:rPr lang="en-US" sz="1200" dirty="0">
                <a:latin typeface="Calibri" panose="020F0502020204030204" pitchFamily="34" charset="0"/>
                <a:ea typeface="Calibri" panose="020F0502020204030204" pitchFamily="34" charset="0"/>
                <a:cs typeface="Times New Roman" panose="02020603050405020304" pitchFamily="18" charset="0"/>
              </a:rPr>
              <a:t> have to build) an op amp circuit with three inputs (VA, VB, and VC), one output (Vout), and a single switch or jumper.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With the switch or jumper closed:	Vout = (VA + 2VB + VC/2)</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With the switch or jumper open: 	Vout = 2(VA + 2VB + VC/2)</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The inputs will vary between +1 and -1 Vdc and will be supplied by voltage sources with an internal resistance of 50 ohms.  </a:t>
            </a:r>
            <a:r>
              <a:rPr lang="en-US" sz="1200" dirty="0"/>
              <a:t>Design using 741 op amp(s); operate on +/_ 15V.</a:t>
            </a:r>
          </a:p>
          <a:p>
            <a:pPr>
              <a:lnSpc>
                <a:spcPct val="107000"/>
              </a:lnSpc>
              <a:spcAft>
                <a:spcPts val="800"/>
              </a:spcAft>
            </a:pPr>
            <a:r>
              <a:rPr lang="en-US" sz="1200" dirty="0"/>
              <a:t>Will your circuit work properly if the inputs are allowed to vary between +3 and -3 Vdc? </a:t>
            </a:r>
          </a:p>
          <a:p>
            <a:pPr>
              <a:lnSpc>
                <a:spcPct val="107000"/>
              </a:lnSpc>
              <a:spcAft>
                <a:spcPts val="800"/>
              </a:spcAft>
            </a:pPr>
            <a:r>
              <a:rPr lang="en-US" sz="1200" b="1" dirty="0">
                <a:solidFill>
                  <a:srgbClr val="00B0F0"/>
                </a:solidFill>
                <a:latin typeface="Calibri" panose="020F0502020204030204" pitchFamily="34" charset="0"/>
                <a:cs typeface="Times New Roman" panose="02020603050405020304" pitchFamily="18" charset="0"/>
              </a:rPr>
              <a:t>Prepare a schematic for Saturday</a:t>
            </a:r>
            <a:r>
              <a:rPr lang="en-US" sz="1200" b="1" dirty="0">
                <a:latin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If you have time: </a:t>
            </a:r>
            <a:r>
              <a:rPr lang="en-US" sz="1200" dirty="0">
                <a:latin typeface="Calibri" panose="020F0502020204030204" pitchFamily="34" charset="0"/>
                <a:ea typeface="Calibri" panose="020F0502020204030204" pitchFamily="34" charset="0"/>
                <a:cs typeface="Times New Roman" panose="02020603050405020304" pitchFamily="18" charset="0"/>
              </a:rPr>
              <a:t>Design a circuit that operates in the opposite sense:  In other words, Vout will double when the jumper is closed instead of when it is open.  Prepare a schematic for recitation.</a:t>
            </a:r>
          </a:p>
        </p:txBody>
      </p:sp>
      <p:cxnSp>
        <p:nvCxnSpPr>
          <p:cNvPr id="9" name="Straight Connector 8"/>
          <p:cNvCxnSpPr/>
          <p:nvPr/>
        </p:nvCxnSpPr>
        <p:spPr>
          <a:xfrm>
            <a:off x="0" y="6069795"/>
            <a:ext cx="6836090" cy="21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00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50" y="4495190"/>
            <a:ext cx="6786525" cy="4401205"/>
          </a:xfrm>
          <a:prstGeom prst="rect">
            <a:avLst/>
          </a:prstGeom>
          <a:noFill/>
        </p:spPr>
        <p:txBody>
          <a:bodyPr wrap="square" rtlCol="0">
            <a:spAutoFit/>
          </a:bodyPr>
          <a:lstStyle/>
          <a:p>
            <a:pPr algn="just"/>
            <a:r>
              <a:rPr lang="en-US" sz="1000" dirty="0">
                <a:solidFill>
                  <a:prstClr val="black"/>
                </a:solidFill>
              </a:rPr>
              <a:t>1.  On many function generators, including the ones in our lab and the one built into the 3014 oscilloscope, the generator's output- voltage digital display can be tricky to use. It is absolutely crucial to understand the limitations of this meter. It is connected to the generator output, but </a:t>
            </a:r>
            <a:r>
              <a:rPr lang="en-US" sz="1000" b="1" u="sng" dirty="0">
                <a:solidFill>
                  <a:prstClr val="black"/>
                </a:solidFill>
              </a:rPr>
              <a:t>before</a:t>
            </a:r>
            <a:r>
              <a:rPr lang="en-US" sz="1000" dirty="0">
                <a:solidFill>
                  <a:prstClr val="black"/>
                </a:solidFill>
              </a:rPr>
              <a:t> the  generator’s series resistance. Therefore, it does NOT display the output voltage that appears at the generator's output terminals. Huge inaccuracies may also result because of waveform variations and distortion. </a:t>
            </a:r>
            <a:r>
              <a:rPr lang="en-US" sz="1000" b="1" u="sng" dirty="0">
                <a:solidFill>
                  <a:srgbClr val="FF0000"/>
                </a:solidFill>
              </a:rPr>
              <a:t>Always ignore this display!!  It is rarely of value.</a:t>
            </a:r>
          </a:p>
          <a:p>
            <a:pPr algn="just"/>
            <a:endParaRPr lang="en-US" sz="800" dirty="0">
              <a:solidFill>
                <a:srgbClr val="FF0000"/>
              </a:solidFill>
            </a:endParaRPr>
          </a:p>
          <a:p>
            <a:pPr algn="just"/>
            <a:r>
              <a:rPr lang="en-US" sz="1000" dirty="0"/>
              <a:t>2.  On some generators, such as our Agilent model, you may not be able to set the output-voltage amplitude low enough for certain applications. Fortunately, some generators, such as the small TTI generators available in the lab, contain a calibrated "step attenuator" which allows you to accurately reduce the generator output down to the millivolt range. With the attenuator rotated clockwise (to “zero” or “20 dB” attenuation), you can observe the generator output at a relatively high level which permits the oscilloscope (or, in some cases, an external DMM) to accurately display and measure the waveform. Then, you can decrease the generator output in precise steps of 20 dB (10X) to provide the small amplitude that you need. The generator’s variable "vernier" control provides fine amplitude adjustment.</a:t>
            </a:r>
          </a:p>
          <a:p>
            <a:pPr algn="just"/>
            <a:endParaRPr lang="en-US" sz="800" dirty="0"/>
          </a:p>
          <a:p>
            <a:pPr algn="just"/>
            <a:r>
              <a:rPr lang="en-US" sz="1000" dirty="0">
                <a:solidFill>
                  <a:srgbClr val="FF0000"/>
                </a:solidFill>
              </a:rPr>
              <a:t>Regarding the oscilloscope </a:t>
            </a:r>
            <a:r>
              <a:rPr lang="en-US" sz="1000" i="1" dirty="0">
                <a:solidFill>
                  <a:srgbClr val="FF0000"/>
                </a:solidFill>
              </a:rPr>
              <a:t>MEASURE</a:t>
            </a:r>
            <a:r>
              <a:rPr lang="en-US" sz="1000" dirty="0">
                <a:solidFill>
                  <a:srgbClr val="FF0000"/>
                </a:solidFill>
              </a:rPr>
              <a:t> features: </a:t>
            </a:r>
            <a:r>
              <a:rPr lang="en-US" sz="1000" dirty="0">
                <a:solidFill>
                  <a:prstClr val="black"/>
                </a:solidFill>
              </a:rPr>
              <a:t>Be very careful when using these functions. They are notably unreliable, especially on amplitude measurements.  ALWAYS MANUALLY COUNT GRID DIVISIONS AS A SANITY CHECK ON THE ACCURACY OF THE </a:t>
            </a:r>
            <a:r>
              <a:rPr lang="en-US" sz="1000" i="1" dirty="0">
                <a:solidFill>
                  <a:prstClr val="black"/>
                </a:solidFill>
              </a:rPr>
              <a:t>MEASURE</a:t>
            </a:r>
            <a:r>
              <a:rPr lang="en-US" sz="1000" dirty="0">
                <a:solidFill>
                  <a:prstClr val="black"/>
                </a:solidFill>
              </a:rPr>
              <a:t> FUNCTION: For example,  the peak-to-peak "measure" function is often inaccurate because slight peaks or glitches may be added to the measured value. Also, the measurement function is subject to huge errors when signal amplitudes are below several hundred millivolts. In general, is usually much quicker and safer to simply count grid divisions then to use oscilloscope the measurement functions; the resolution that you obtain is suitable for the vast majority of measurement requirements.</a:t>
            </a:r>
          </a:p>
          <a:p>
            <a:pPr algn="just"/>
            <a:endParaRPr lang="en-US" sz="800" dirty="0">
              <a:solidFill>
                <a:prstClr val="black"/>
              </a:solidFill>
            </a:endParaRPr>
          </a:p>
          <a:p>
            <a:pPr algn="just"/>
            <a:r>
              <a:rPr lang="en-US" sz="1000" dirty="0">
                <a:solidFill>
                  <a:prstClr val="black"/>
                </a:solidFill>
              </a:rPr>
              <a:t>If Spock has pointy ears, what kind of ears does Scotty have? </a:t>
            </a:r>
          </a:p>
          <a:p>
            <a:pPr algn="just"/>
            <a:endParaRPr lang="en-US" sz="800" dirty="0">
              <a:solidFill>
                <a:prstClr val="black"/>
              </a:solidFill>
            </a:endParaRPr>
          </a:p>
          <a:p>
            <a:pPr algn="just"/>
            <a:r>
              <a:rPr lang="en-US" sz="1000" dirty="0"/>
              <a:t>Also note that the maximum output amplitude of the 3014 oscilloscope internal waveform generator is only 5V.this generator has several other limitations as well; for example, it cannot produce a single-pulse output.</a:t>
            </a:r>
          </a:p>
          <a:p>
            <a:pPr algn="just"/>
            <a:r>
              <a:rPr lang="en-US" sz="1600" b="1" dirty="0">
                <a:solidFill>
                  <a:srgbClr val="00B0F0"/>
                </a:solidFill>
              </a:rPr>
              <a:t>Provide a Saturday schematic for Part III and Part IV.</a:t>
            </a:r>
            <a:r>
              <a:rPr lang="en-US" b="1" dirty="0"/>
              <a:t>	</a:t>
            </a:r>
            <a:r>
              <a:rPr lang="en-US" sz="1000" dirty="0"/>
              <a:t>		</a:t>
            </a:r>
          </a:p>
          <a:p>
            <a:pPr algn="just"/>
            <a:r>
              <a:rPr lang="en-US" sz="1000" dirty="0"/>
              <a:t>Engineers!!</a:t>
            </a:r>
          </a:p>
        </p:txBody>
      </p:sp>
      <p:sp>
        <p:nvSpPr>
          <p:cNvPr id="5" name="Slide Number Placeholder 4"/>
          <p:cNvSpPr>
            <a:spLocks noGrp="1"/>
          </p:cNvSpPr>
          <p:nvPr>
            <p:ph type="sldNum" sz="quarter" idx="12"/>
          </p:nvPr>
        </p:nvSpPr>
        <p:spPr>
          <a:xfrm>
            <a:off x="5195630" y="8674678"/>
            <a:ext cx="1543050" cy="486833"/>
          </a:xfrm>
        </p:spPr>
        <p:txBody>
          <a:bodyPr/>
          <a:lstStyle/>
          <a:p>
            <a:fld id="{DFA29B38-BD06-42F5-9B8A-178783D988FD}" type="slidenum">
              <a:rPr lang="en-US" smtClean="0"/>
              <a:t>3</a:t>
            </a:fld>
            <a:endParaRPr lang="en-US" dirty="0"/>
          </a:p>
        </p:txBody>
      </p:sp>
      <p:sp>
        <p:nvSpPr>
          <p:cNvPr id="14" name="TextBox 13"/>
          <p:cNvSpPr txBox="1"/>
          <p:nvPr/>
        </p:nvSpPr>
        <p:spPr>
          <a:xfrm>
            <a:off x="18065" y="0"/>
            <a:ext cx="6810410" cy="1877437"/>
          </a:xfrm>
          <a:prstGeom prst="rect">
            <a:avLst/>
          </a:prstGeom>
          <a:noFill/>
        </p:spPr>
        <p:txBody>
          <a:bodyPr wrap="square" rtlCol="0">
            <a:spAutoFit/>
          </a:bodyPr>
          <a:lstStyle/>
          <a:p>
            <a:pPr marL="285750" lvl="0" indent="-285750" algn="just">
              <a:buAutoNum type="romanUcPeriod" startAt="4"/>
            </a:pPr>
            <a:r>
              <a:rPr lang="en-US" sz="1200" b="1" dirty="0">
                <a:solidFill>
                  <a:prstClr val="black"/>
                </a:solidFill>
              </a:rPr>
              <a:t>Design Project 2.    </a:t>
            </a:r>
            <a:r>
              <a:rPr lang="en-US" sz="1200" b="1" dirty="0">
                <a:solidFill>
                  <a:srgbClr val="00B0F0"/>
                </a:solidFill>
              </a:rPr>
              <a:t>Provide a Saturday schematic of this circuit.</a:t>
            </a:r>
          </a:p>
          <a:p>
            <a:pPr lvl="0" algn="just"/>
            <a:r>
              <a:rPr lang="en-US" sz="1200" dirty="0">
                <a:solidFill>
                  <a:prstClr val="black"/>
                </a:solidFill>
              </a:rPr>
              <a:t>Design, build, and test an inverting or non-inverting amplifier with a frequency response approximately as shown below. The amplifier will have a gain of 10 (20dB) at the center frequency, fc = 1 kHz; the gain will drop by 3dB at </a:t>
            </a:r>
            <a:r>
              <a:rPr lang="en-US" sz="1200" dirty="0">
                <a:solidFill>
                  <a:prstClr val="black"/>
                </a:solidFill>
                <a:latin typeface="Cambria Math" panose="02040503050406030204" pitchFamily="18" charset="0"/>
                <a:ea typeface="Cambria Math" panose="02040503050406030204" pitchFamily="18" charset="0"/>
              </a:rPr>
              <a:t>~</a:t>
            </a:r>
            <a:r>
              <a:rPr lang="en-US" sz="1200" dirty="0">
                <a:solidFill>
                  <a:prstClr val="black"/>
                </a:solidFill>
              </a:rPr>
              <a:t>200 Hz and above </a:t>
            </a:r>
            <a:r>
              <a:rPr lang="en-US" sz="1200" dirty="0">
                <a:solidFill>
                  <a:prstClr val="black"/>
                </a:solidFill>
                <a:latin typeface="Cambria Math" panose="02040503050406030204" pitchFamily="18" charset="0"/>
                <a:ea typeface="Cambria Math" panose="02040503050406030204" pitchFamily="18" charset="0"/>
              </a:rPr>
              <a:t>~</a:t>
            </a:r>
            <a:r>
              <a:rPr lang="en-US" sz="1200" dirty="0">
                <a:solidFill>
                  <a:prstClr val="black"/>
                </a:solidFill>
              </a:rPr>
              <a:t> 5 kHz. Beyond these points, the gain will continue to drop about 20 dB per decade. The circuit input will be provided by a sine-wave generator with the standard 50 ohms internal resistance; the circuit output will drive an oscilloscope. Use a 741 op amp operating on a +/-15V supply.</a:t>
            </a:r>
          </a:p>
          <a:p>
            <a:pPr lvl="0" algn="just"/>
            <a:endParaRPr lang="en-US" sz="800" b="1" dirty="0">
              <a:solidFill>
                <a:prstClr val="black"/>
              </a:solidFill>
            </a:endParaRPr>
          </a:p>
          <a:p>
            <a:pPr lvl="0" algn="just"/>
            <a:r>
              <a:rPr lang="en-US" sz="1200" dirty="0">
                <a:solidFill>
                  <a:prstClr val="black"/>
                </a:solidFill>
              </a:rPr>
              <a:t>When initially thinking about the circuit configuration, it will be helpful to remember how capacitors behave at very high and very low frequencies. After that, you can begin to think about calculating values.</a:t>
            </a:r>
          </a:p>
        </p:txBody>
      </p:sp>
      <p:pic>
        <p:nvPicPr>
          <p:cNvPr id="4" name="Picture 3"/>
          <p:cNvPicPr>
            <a:picLocks noChangeAspect="1"/>
          </p:cNvPicPr>
          <p:nvPr/>
        </p:nvPicPr>
        <p:blipFill>
          <a:blip r:embed="rId2"/>
          <a:stretch>
            <a:fillRect/>
          </a:stretch>
        </p:blipFill>
        <p:spPr>
          <a:xfrm>
            <a:off x="131425" y="1806183"/>
            <a:ext cx="3739747" cy="2144317"/>
          </a:xfrm>
          <a:prstGeom prst="rect">
            <a:avLst/>
          </a:prstGeom>
        </p:spPr>
      </p:pic>
      <p:sp>
        <p:nvSpPr>
          <p:cNvPr id="7" name="TextBox 6"/>
          <p:cNvSpPr txBox="1"/>
          <p:nvPr/>
        </p:nvSpPr>
        <p:spPr>
          <a:xfrm>
            <a:off x="3871172" y="1945325"/>
            <a:ext cx="2950603" cy="1733808"/>
          </a:xfrm>
          <a:prstGeom prst="rect">
            <a:avLst/>
          </a:prstGeom>
          <a:noFill/>
        </p:spPr>
        <p:txBody>
          <a:bodyPr wrap="square" rtlCol="0">
            <a:spAutoFit/>
          </a:bodyPr>
          <a:lstStyle/>
          <a:p>
            <a:pPr algn="just"/>
            <a:r>
              <a:rPr lang="en-US" sz="1000" dirty="0"/>
              <a:t>This plot is from the </a:t>
            </a:r>
            <a:r>
              <a:rPr lang="en-US" sz="1000" i="1" dirty="0"/>
              <a:t>Frequency Response Analysis </a:t>
            </a:r>
            <a:r>
              <a:rPr lang="en-US" sz="1000" dirty="0"/>
              <a:t>on the DSOX. It is a good example of a measurement that requires interpretation. The phase measurement (in red) doesn’t make sense because of the way the scope displays phase angles that exceed 180</a:t>
            </a:r>
            <a:r>
              <a:rPr lang="en-US" sz="1000" baseline="30000" dirty="0"/>
              <a:t>0</a:t>
            </a:r>
            <a:r>
              <a:rPr lang="en-US" sz="1000" dirty="0"/>
              <a:t>.</a:t>
            </a:r>
          </a:p>
          <a:p>
            <a:pPr algn="just"/>
            <a:endParaRPr lang="en-US" sz="1000" baseline="30000" dirty="0"/>
          </a:p>
          <a:p>
            <a:pPr algn="just"/>
            <a:r>
              <a:rPr lang="en-US" sz="1000" dirty="0"/>
              <a:t>You may reliably measure phase by simply using 2 channels to compare the input and output waveforms, using the cursors to measure the delay, and  calculating the shift in degrees. but </a:t>
            </a:r>
            <a:r>
              <a:rPr lang="en-US" sz="1000" b="1" dirty="0"/>
              <a:t>what will the phase shift be at fc?  _______________</a:t>
            </a:r>
            <a:r>
              <a:rPr lang="en-US" sz="1000" dirty="0"/>
              <a:t>   </a:t>
            </a:r>
            <a:endParaRPr lang="en-US" sz="1000" b="1" dirty="0"/>
          </a:p>
        </p:txBody>
      </p:sp>
      <p:sp>
        <p:nvSpPr>
          <p:cNvPr id="8" name="TextBox 7"/>
          <p:cNvSpPr txBox="1"/>
          <p:nvPr/>
        </p:nvSpPr>
        <p:spPr>
          <a:xfrm>
            <a:off x="17055" y="4226355"/>
            <a:ext cx="2765161" cy="307777"/>
          </a:xfrm>
          <a:prstGeom prst="rect">
            <a:avLst/>
          </a:prstGeom>
          <a:noFill/>
        </p:spPr>
        <p:txBody>
          <a:bodyPr wrap="square" rtlCol="0">
            <a:spAutoFit/>
          </a:bodyPr>
          <a:lstStyle/>
          <a:p>
            <a:r>
              <a:rPr lang="en-US" sz="1400" b="1" dirty="0">
                <a:solidFill>
                  <a:srgbClr val="FF0000"/>
                </a:solidFill>
              </a:rPr>
              <a:t>*</a:t>
            </a:r>
            <a:r>
              <a:rPr lang="en-US" sz="1200" dirty="0">
                <a:solidFill>
                  <a:srgbClr val="FF0000"/>
                </a:solidFill>
              </a:rPr>
              <a:t>PLEASE READ before you start this lab:</a:t>
            </a:r>
          </a:p>
        </p:txBody>
      </p:sp>
      <p:cxnSp>
        <p:nvCxnSpPr>
          <p:cNvPr id="9" name="Straight Connector 8"/>
          <p:cNvCxnSpPr/>
          <p:nvPr/>
        </p:nvCxnSpPr>
        <p:spPr>
          <a:xfrm>
            <a:off x="7320" y="4072735"/>
            <a:ext cx="6836090" cy="21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61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8165" y="108843"/>
            <a:ext cx="654671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V. </a:t>
            </a:r>
            <a:r>
              <a:rPr kumimoji="0" lang="en-US" sz="1200" b="1" i="0" u="sng" strike="noStrike" kern="1200" cap="none" spc="0" normalizeH="0" baseline="0" noProof="0" dirty="0">
                <a:ln>
                  <a:noFill/>
                </a:ln>
                <a:solidFill>
                  <a:prstClr val="black"/>
                </a:solidFill>
                <a:effectLst/>
                <a:uLnTx/>
                <a:uFillTx/>
                <a:latin typeface="Calibri" panose="020F0502020204030204"/>
                <a:ea typeface="+mn-ea"/>
                <a:cs typeface="+mn-cs"/>
              </a:rPr>
              <a:t>SERVO POSITION CONTROL</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Build the breadboard shown below; you will use an LM324 quad op amp.  The entire system (PCB and breadboard) will be powered by the +/- 8V split supply.  CHECK YOUR WIRING!  DO NOT ATTEMPT TO MANUALLY ROTATE THE MOTOR KNOB!!!</a:t>
            </a:r>
          </a:p>
          <a:p>
            <a:pPr marL="228600" marR="0" lvl="0" indent="-228600" algn="l" defTabSz="914400" rtl="0" eaLnBrk="1" fontAlgn="auto" latinLnBrk="0" hangingPunct="1">
              <a:lnSpc>
                <a:spcPct val="100000"/>
              </a:lnSpc>
              <a:spcBef>
                <a:spcPts val="0"/>
              </a:spcBef>
              <a:spcAft>
                <a:spcPts val="0"/>
              </a:spcAft>
              <a:buClrTx/>
              <a:buSzTx/>
              <a:buFontTx/>
              <a:buAutoNum type="alphaLcParen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With the gain resistor, Rg, at 680K, rotate the manual position control (setpoint pot) about 30° and observe that the motor and pot rotate the identical amount.</a:t>
            </a:r>
          </a:p>
          <a:p>
            <a:pPr marL="228600" marR="0" lvl="0" indent="-228600" algn="l" defTabSz="914400" rtl="0" eaLnBrk="1" fontAlgn="auto" latinLnBrk="0" hangingPunct="1">
              <a:lnSpc>
                <a:spcPct val="100000"/>
              </a:lnSpc>
              <a:spcBef>
                <a:spcPts val="0"/>
              </a:spcBef>
              <a:spcAft>
                <a:spcPts val="0"/>
              </a:spcAft>
              <a:buClrTx/>
              <a:buSzTx/>
              <a:buFontTx/>
              <a:buAutoNum type="alphaLcParen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Record your observations with Rg = 220K, 2.2Meg, and 10Meg.</a:t>
            </a:r>
          </a:p>
        </p:txBody>
      </p:sp>
      <p:sp>
        <p:nvSpPr>
          <p:cNvPr id="3" name="TextBox 2"/>
          <p:cNvSpPr txBox="1"/>
          <p:nvPr/>
        </p:nvSpPr>
        <p:spPr>
          <a:xfrm>
            <a:off x="6349525" y="8749261"/>
            <a:ext cx="50847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2/2</a:t>
            </a:r>
          </a:p>
        </p:txBody>
      </p:sp>
      <p:pic>
        <p:nvPicPr>
          <p:cNvPr id="13" name="Picture 12">
            <a:extLst>
              <a:ext uri="{FF2B5EF4-FFF2-40B4-BE49-F238E27FC236}">
                <a16:creationId xmlns:a16="http://schemas.microsoft.com/office/drawing/2014/main" id="{AF921E45-B79D-A342-BE77-48A0C1128E30}"/>
              </a:ext>
            </a:extLst>
          </p:cNvPr>
          <p:cNvPicPr>
            <a:picLocks noChangeAspect="1"/>
          </p:cNvPicPr>
          <p:nvPr/>
        </p:nvPicPr>
        <p:blipFill>
          <a:blip r:embed="rId2"/>
          <a:stretch>
            <a:fillRect/>
          </a:stretch>
        </p:blipFill>
        <p:spPr>
          <a:xfrm>
            <a:off x="5406051" y="6838456"/>
            <a:ext cx="1334954" cy="1386965"/>
          </a:xfrm>
          <a:prstGeom prst="rect">
            <a:avLst/>
          </a:prstGeom>
          <a:solidFill>
            <a:schemeClr val="tx2">
              <a:lumMod val="40000"/>
              <a:lumOff val="60000"/>
              <a:alpha val="97000"/>
            </a:schemeClr>
          </a:solidFill>
        </p:spPr>
      </p:pic>
      <p:cxnSp>
        <p:nvCxnSpPr>
          <p:cNvPr id="35" name="Straight Arrow Connector 34">
            <a:extLst>
              <a:ext uri="{FF2B5EF4-FFF2-40B4-BE49-F238E27FC236}">
                <a16:creationId xmlns:a16="http://schemas.microsoft.com/office/drawing/2014/main" id="{1AF61D7F-2557-30FD-85B8-3C5C7C12BAF8}"/>
              </a:ext>
            </a:extLst>
          </p:cNvPr>
          <p:cNvCxnSpPr>
            <a:cxnSpLocks/>
          </p:cNvCxnSpPr>
          <p:nvPr/>
        </p:nvCxnSpPr>
        <p:spPr>
          <a:xfrm>
            <a:off x="3770616" y="6965879"/>
            <a:ext cx="1664413" cy="215756"/>
          </a:xfrm>
          <a:prstGeom prst="straightConnector1">
            <a:avLst/>
          </a:prstGeom>
          <a:ln w="952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9FEF0CA5-D1F2-FE4E-4AB8-F6832A79BC1F}"/>
              </a:ext>
            </a:extLst>
          </p:cNvPr>
          <p:cNvGrpSpPr/>
          <p:nvPr/>
        </p:nvGrpSpPr>
        <p:grpSpPr>
          <a:xfrm>
            <a:off x="184852" y="7228752"/>
            <a:ext cx="4660608" cy="1759940"/>
            <a:chOff x="215674" y="6766415"/>
            <a:chExt cx="4660608" cy="1759940"/>
          </a:xfrm>
        </p:grpSpPr>
        <p:grpSp>
          <p:nvGrpSpPr>
            <p:cNvPr id="44" name="Group 43">
              <a:extLst>
                <a:ext uri="{FF2B5EF4-FFF2-40B4-BE49-F238E27FC236}">
                  <a16:creationId xmlns:a16="http://schemas.microsoft.com/office/drawing/2014/main" id="{2D5CE5A8-A966-9014-7FF9-915A63277EE9}"/>
                </a:ext>
              </a:extLst>
            </p:cNvPr>
            <p:cNvGrpSpPr/>
            <p:nvPr/>
          </p:nvGrpSpPr>
          <p:grpSpPr>
            <a:xfrm>
              <a:off x="222089" y="6766415"/>
              <a:ext cx="4654193" cy="1759940"/>
              <a:chOff x="547826" y="7047953"/>
              <a:chExt cx="4654193" cy="1759940"/>
            </a:xfrm>
          </p:grpSpPr>
          <p:pic>
            <p:nvPicPr>
              <p:cNvPr id="11" name="Picture 10">
                <a:extLst>
                  <a:ext uri="{FF2B5EF4-FFF2-40B4-BE49-F238E27FC236}">
                    <a16:creationId xmlns:a16="http://schemas.microsoft.com/office/drawing/2014/main" id="{A1E20D6D-EF66-5574-3996-DEAE53380491}"/>
                  </a:ext>
                </a:extLst>
              </p:cNvPr>
              <p:cNvPicPr>
                <a:picLocks noChangeAspect="1"/>
              </p:cNvPicPr>
              <p:nvPr/>
            </p:nvPicPr>
            <p:blipFill>
              <a:blip r:embed="rId3"/>
              <a:stretch>
                <a:fillRect/>
              </a:stretch>
            </p:blipFill>
            <p:spPr>
              <a:xfrm>
                <a:off x="547826" y="7047953"/>
                <a:ext cx="4654193" cy="1759940"/>
              </a:xfrm>
              <a:prstGeom prst="rect">
                <a:avLst/>
              </a:prstGeom>
              <a:ln>
                <a:solidFill>
                  <a:schemeClr val="tx1"/>
                </a:solidFill>
              </a:ln>
            </p:spPr>
          </p:pic>
          <p:cxnSp>
            <p:nvCxnSpPr>
              <p:cNvPr id="19" name="Straight Connector 18">
                <a:extLst>
                  <a:ext uri="{FF2B5EF4-FFF2-40B4-BE49-F238E27FC236}">
                    <a16:creationId xmlns:a16="http://schemas.microsoft.com/office/drawing/2014/main" id="{24790DE8-A018-A18A-6FF9-172AAD0650E6}"/>
                  </a:ext>
                </a:extLst>
              </p:cNvPr>
              <p:cNvCxnSpPr>
                <a:cxnSpLocks/>
              </p:cNvCxnSpPr>
              <p:nvPr/>
            </p:nvCxnSpPr>
            <p:spPr>
              <a:xfrm flipV="1">
                <a:off x="4604083" y="7499684"/>
                <a:ext cx="120316" cy="172453"/>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4369000-9A96-C276-F8D1-D746F6321790}"/>
                  </a:ext>
                </a:extLst>
              </p:cNvPr>
              <p:cNvCxnSpPr>
                <a:cxnSpLocks/>
              </p:cNvCxnSpPr>
              <p:nvPr/>
            </p:nvCxnSpPr>
            <p:spPr>
              <a:xfrm flipH="1" flipV="1">
                <a:off x="4732421" y="7503695"/>
                <a:ext cx="64168" cy="188494"/>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ED7E5AD-A104-60CF-9A43-0843A4A25DDB}"/>
                  </a:ext>
                </a:extLst>
              </p:cNvPr>
              <p:cNvCxnSpPr>
                <a:cxnSpLocks/>
              </p:cNvCxnSpPr>
              <p:nvPr/>
            </p:nvCxnSpPr>
            <p:spPr>
              <a:xfrm flipV="1">
                <a:off x="986589" y="7792453"/>
                <a:ext cx="288758" cy="324852"/>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475AE3-33AB-9371-7184-1300F4D68C97}"/>
                  </a:ext>
                </a:extLst>
              </p:cNvPr>
              <p:cNvCxnSpPr>
                <a:cxnSpLocks/>
              </p:cNvCxnSpPr>
              <p:nvPr/>
            </p:nvCxnSpPr>
            <p:spPr>
              <a:xfrm flipH="1" flipV="1">
                <a:off x="1163053" y="7615990"/>
                <a:ext cx="96252" cy="188494"/>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B863AFEA-C7D1-6C92-1EAE-77D660CA3651}"/>
                </a:ext>
              </a:extLst>
            </p:cNvPr>
            <p:cNvSpPr txBox="1"/>
            <p:nvPr/>
          </p:nvSpPr>
          <p:spPr>
            <a:xfrm>
              <a:off x="215674" y="8214787"/>
              <a:ext cx="1232982" cy="307777"/>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Block Diagram</a:t>
              </a:r>
            </a:p>
          </p:txBody>
        </p:sp>
      </p:grpSp>
      <p:pic>
        <p:nvPicPr>
          <p:cNvPr id="10" name="Picture 9">
            <a:extLst>
              <a:ext uri="{FF2B5EF4-FFF2-40B4-BE49-F238E27FC236}">
                <a16:creationId xmlns:a16="http://schemas.microsoft.com/office/drawing/2014/main" id="{B00FDA19-590F-F152-ED2F-1488260AE4B0}"/>
              </a:ext>
            </a:extLst>
          </p:cNvPr>
          <p:cNvPicPr>
            <a:picLocks noChangeAspect="1"/>
          </p:cNvPicPr>
          <p:nvPr/>
        </p:nvPicPr>
        <p:blipFill>
          <a:blip r:embed="rId4"/>
          <a:stretch>
            <a:fillRect/>
          </a:stretch>
        </p:blipFill>
        <p:spPr>
          <a:xfrm>
            <a:off x="423726" y="1812595"/>
            <a:ext cx="6093055" cy="4771697"/>
          </a:xfrm>
          <a:prstGeom prst="rect">
            <a:avLst/>
          </a:prstGeom>
        </p:spPr>
      </p:pic>
      <p:sp>
        <p:nvSpPr>
          <p:cNvPr id="14" name="Rectangle 13">
            <a:extLst>
              <a:ext uri="{FF2B5EF4-FFF2-40B4-BE49-F238E27FC236}">
                <a16:creationId xmlns:a16="http://schemas.microsoft.com/office/drawing/2014/main" id="{D921C6F6-EFAE-ABC9-114A-D15C12FA8ABB}"/>
              </a:ext>
            </a:extLst>
          </p:cNvPr>
          <p:cNvSpPr/>
          <p:nvPr/>
        </p:nvSpPr>
        <p:spPr>
          <a:xfrm>
            <a:off x="349771" y="1598860"/>
            <a:ext cx="5908599" cy="2741100"/>
          </a:xfrm>
          <a:prstGeom prst="rect">
            <a:avLst/>
          </a:prstGeom>
          <a:solidFill>
            <a:srgbClr val="00B05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6" name="Straight Connector 25">
            <a:extLst>
              <a:ext uri="{FF2B5EF4-FFF2-40B4-BE49-F238E27FC236}">
                <a16:creationId xmlns:a16="http://schemas.microsoft.com/office/drawing/2014/main" id="{FA0E8775-64C1-7D8D-9E36-A5E9A438A9CA}"/>
              </a:ext>
            </a:extLst>
          </p:cNvPr>
          <p:cNvCxnSpPr>
            <a:cxnSpLocks/>
          </p:cNvCxnSpPr>
          <p:nvPr/>
        </p:nvCxnSpPr>
        <p:spPr>
          <a:xfrm flipV="1">
            <a:off x="3496235" y="6974541"/>
            <a:ext cx="286871" cy="717177"/>
          </a:xfrm>
          <a:prstGeom prst="line">
            <a:avLst/>
          </a:prstGeom>
          <a:ln w="952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7CFF8124-A7C6-5430-CF64-110986D26569}"/>
              </a:ext>
            </a:extLst>
          </p:cNvPr>
          <p:cNvGrpSpPr/>
          <p:nvPr/>
        </p:nvGrpSpPr>
        <p:grpSpPr>
          <a:xfrm>
            <a:off x="115059" y="3994245"/>
            <a:ext cx="6441124" cy="2679692"/>
            <a:chOff x="115059" y="3994245"/>
            <a:chExt cx="6441124" cy="2679692"/>
          </a:xfrm>
        </p:grpSpPr>
        <p:sp>
          <p:nvSpPr>
            <p:cNvPr id="38" name="Rectangle 37">
              <a:extLst>
                <a:ext uri="{FF2B5EF4-FFF2-40B4-BE49-F238E27FC236}">
                  <a16:creationId xmlns:a16="http://schemas.microsoft.com/office/drawing/2014/main" id="{24279780-9963-C856-9D8B-CD0AC5D45B84}"/>
                </a:ext>
              </a:extLst>
            </p:cNvPr>
            <p:cNvSpPr/>
            <p:nvPr/>
          </p:nvSpPr>
          <p:spPr>
            <a:xfrm>
              <a:off x="115059" y="4463456"/>
              <a:ext cx="4362512" cy="2201292"/>
            </a:xfrm>
            <a:prstGeom prst="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95482178-71DD-8A11-72F3-5434E7BA1E20}"/>
                </a:ext>
              </a:extLst>
            </p:cNvPr>
            <p:cNvSpPr txBox="1"/>
            <p:nvPr/>
          </p:nvSpPr>
          <p:spPr>
            <a:xfrm>
              <a:off x="191342" y="6366160"/>
              <a:ext cx="1531133" cy="307777"/>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Your Breadboard</a:t>
              </a:r>
            </a:p>
          </p:txBody>
        </p:sp>
        <p:sp>
          <p:nvSpPr>
            <p:cNvPr id="37" name="TextBox 36">
              <a:extLst>
                <a:ext uri="{FF2B5EF4-FFF2-40B4-BE49-F238E27FC236}">
                  <a16:creationId xmlns:a16="http://schemas.microsoft.com/office/drawing/2014/main" id="{A1D64EC9-2705-A625-E9BB-0A109E0CD264}"/>
                </a:ext>
              </a:extLst>
            </p:cNvPr>
            <p:cNvSpPr txBox="1"/>
            <p:nvPr/>
          </p:nvSpPr>
          <p:spPr>
            <a:xfrm>
              <a:off x="4905746" y="3994245"/>
              <a:ext cx="1344106" cy="338554"/>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Supplied PCB</a:t>
              </a:r>
            </a:p>
          </p:txBody>
        </p:sp>
        <p:sp>
          <p:nvSpPr>
            <p:cNvPr id="16" name="Right Brace 15">
              <a:extLst>
                <a:ext uri="{FF2B5EF4-FFF2-40B4-BE49-F238E27FC236}">
                  <a16:creationId xmlns:a16="http://schemas.microsoft.com/office/drawing/2014/main" id="{9DE83A2F-2937-2C1B-17DA-753C196548A4}"/>
                </a:ext>
              </a:extLst>
            </p:cNvPr>
            <p:cNvSpPr/>
            <p:nvPr/>
          </p:nvSpPr>
          <p:spPr>
            <a:xfrm>
              <a:off x="5350233" y="4823623"/>
              <a:ext cx="155448" cy="9144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B352C07-0F88-FBD1-9599-2F9091F9CFAD}"/>
                </a:ext>
              </a:extLst>
            </p:cNvPr>
            <p:cNvSpPr txBox="1"/>
            <p:nvPr/>
          </p:nvSpPr>
          <p:spPr>
            <a:xfrm>
              <a:off x="5652293" y="4781583"/>
              <a:ext cx="90389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Bench Supply</a:t>
              </a:r>
            </a:p>
          </p:txBody>
        </p:sp>
        <p:sp>
          <p:nvSpPr>
            <p:cNvPr id="2" name="TextBox 1">
              <a:extLst>
                <a:ext uri="{FF2B5EF4-FFF2-40B4-BE49-F238E27FC236}">
                  <a16:creationId xmlns:a16="http://schemas.microsoft.com/office/drawing/2014/main" id="{E8EFE61A-5954-6235-5E68-81A3C7EC97D7}"/>
                </a:ext>
              </a:extLst>
            </p:cNvPr>
            <p:cNvSpPr txBox="1"/>
            <p:nvPr/>
          </p:nvSpPr>
          <p:spPr>
            <a:xfrm>
              <a:off x="1941752" y="5518674"/>
              <a:ext cx="311973"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mn-cs"/>
                </a:rPr>
                <a:t>11</a:t>
              </a:r>
            </a:p>
          </p:txBody>
        </p:sp>
        <p:sp>
          <p:nvSpPr>
            <p:cNvPr id="5" name="TextBox 4">
              <a:extLst>
                <a:ext uri="{FF2B5EF4-FFF2-40B4-BE49-F238E27FC236}">
                  <a16:creationId xmlns:a16="http://schemas.microsoft.com/office/drawing/2014/main" id="{BF741275-EACA-5275-749C-E796B6BF42D4}"/>
                </a:ext>
              </a:extLst>
            </p:cNvPr>
            <p:cNvSpPr txBox="1"/>
            <p:nvPr/>
          </p:nvSpPr>
          <p:spPr>
            <a:xfrm>
              <a:off x="1852106" y="5170843"/>
              <a:ext cx="311973"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grpSp>
    </p:spTree>
    <p:extLst>
      <p:ext uri="{BB962C8B-B14F-4D97-AF65-F5344CB8AC3E}">
        <p14:creationId xmlns:p14="http://schemas.microsoft.com/office/powerpoint/2010/main" val="27763354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OWERPOINT PORTRAIT PRESENTATION" id="{CF968A80-7698-4EBA-8063-D07279EA7C14}" vid="{951EA04B-7148-45D2-A77B-285A8D12D164}"/>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PORTRAIT PRESENTATION" id="{CF968A80-7698-4EBA-8063-D07279EA7C14}" vid="{951EA04B-7148-45D2-A77B-285A8D12D16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 PORTRAIT PRESENTATION (2)</Template>
  <TotalTime>9413</TotalTime>
  <Words>1773</Words>
  <Application>Microsoft Office PowerPoint</Application>
  <PresentationFormat>Letter Paper (8.5x11 in)</PresentationFormat>
  <Paragraphs>84</Paragraphs>
  <Slides>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Calibri Light</vt:lpstr>
      <vt:lpstr>Cambria Math</vt:lpstr>
      <vt:lpstr>Times New Roman</vt:lpstr>
      <vt:lpstr>Office Theme</vt:lpstr>
      <vt:lpstr>1_Office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Sears</dc:creator>
  <cp:lastModifiedBy>Larry Sears</cp:lastModifiedBy>
  <cp:revision>154</cp:revision>
  <cp:lastPrinted>2022-01-23T13:27:20Z</cp:lastPrinted>
  <dcterms:created xsi:type="dcterms:W3CDTF">2018-08-11T14:42:50Z</dcterms:created>
  <dcterms:modified xsi:type="dcterms:W3CDTF">2023-01-24T00:54:14Z</dcterms:modified>
</cp:coreProperties>
</file>