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4" r:id="rId3"/>
    <p:sldId id="257" r:id="rId4"/>
    <p:sldId id="265" r:id="rId5"/>
    <p:sldId id="266" r:id="rId6"/>
    <p:sldId id="267" r:id="rId7"/>
    <p:sldId id="262" r:id="rId8"/>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8" autoAdjust="0"/>
    <p:restoredTop sz="94660"/>
  </p:normalViewPr>
  <p:slideViewPr>
    <p:cSldViewPr snapToGrid="0">
      <p:cViewPr varScale="1">
        <p:scale>
          <a:sx n="86" d="100"/>
          <a:sy n="86" d="100"/>
        </p:scale>
        <p:origin x="2820" y="210"/>
      </p:cViewPr>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2134B-CFD7-46A1-9AD8-B4A35790319E}" type="datetimeFigureOut">
              <a:rPr lang="en-US" smtClean="0"/>
              <a:t>1/15/2024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9D2A4-979E-4000-A7F5-1C8C133EED0A}" type="slidenum">
              <a:rPr lang="en-US" smtClean="0"/>
              <a:t>‹#›</a:t>
            </a:fld>
            <a:endParaRPr lang="en-US"/>
          </a:p>
        </p:txBody>
      </p:sp>
    </p:spTree>
    <p:extLst>
      <p:ext uri="{BB962C8B-B14F-4D97-AF65-F5344CB8AC3E}">
        <p14:creationId xmlns:p14="http://schemas.microsoft.com/office/powerpoint/2010/main" val="1230722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9D2A4-979E-4000-A7F5-1C8C133EED0A}" type="slidenum">
              <a:rPr lang="en-US" smtClean="0"/>
              <a:t>1</a:t>
            </a:fld>
            <a:endParaRPr lang="en-US"/>
          </a:p>
        </p:txBody>
      </p:sp>
    </p:spTree>
    <p:extLst>
      <p:ext uri="{BB962C8B-B14F-4D97-AF65-F5344CB8AC3E}">
        <p14:creationId xmlns:p14="http://schemas.microsoft.com/office/powerpoint/2010/main" val="3149691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9D2A4-979E-4000-A7F5-1C8C133EED0A}" type="slidenum">
              <a:rPr lang="en-US" smtClean="0"/>
              <a:t>3</a:t>
            </a:fld>
            <a:endParaRPr lang="en-US"/>
          </a:p>
        </p:txBody>
      </p:sp>
    </p:spTree>
    <p:extLst>
      <p:ext uri="{BB962C8B-B14F-4D97-AF65-F5344CB8AC3E}">
        <p14:creationId xmlns:p14="http://schemas.microsoft.com/office/powerpoint/2010/main" val="3458848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1D75F7-4920-4F32-8E72-5EB23E7C88D6}" type="datetime1">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3982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7A7A8-5A77-4950-AA0C-9437BA85D6F5}" type="datetime1">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231816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22C2D-67C0-486A-9215-E7DCF4C68752}" type="datetime1">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88611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539C7-5354-44F4-9115-9040891F6473}" type="datetime1">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1349068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35A4B-3E50-46E3-A75C-0418305A2075}" type="datetime1">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408851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513CF5-52CD-44E1-8DEB-A3E102877995}" type="datetime1">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451204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3C1094-84BE-472E-BCFB-0325E5355672}" type="datetime1">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21692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C294E3-5D9A-4C1C-9CF6-DCE9F7AD41FE}" type="datetime1">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27285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C7461-5A9D-416E-97AF-9BED277E6255}" type="datetime1">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232235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54C84C1-E7E2-4CF6-B147-75686241887A}" type="datetime1">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95490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3E0A12D-329D-4679-8F6D-29A40471B8B7}" type="datetime1">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289042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50093D23-6D99-46EC-87FF-76FD28D12287}" type="datetime1">
              <a:rPr lang="en-US" smtClean="0"/>
              <a:t>1/15/2024</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DFA29B38-BD06-42F5-9B8A-178783D988FD}" type="slidenum">
              <a:rPr lang="en-US" smtClean="0"/>
              <a:t>‹#›</a:t>
            </a:fld>
            <a:endParaRPr lang="en-US"/>
          </a:p>
        </p:txBody>
      </p:sp>
    </p:spTree>
    <p:extLst>
      <p:ext uri="{BB962C8B-B14F-4D97-AF65-F5344CB8AC3E}">
        <p14:creationId xmlns:p14="http://schemas.microsoft.com/office/powerpoint/2010/main" val="195224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www.keysight.com/us/en/assets/9921-01422/user-manuals/InfiniiVision-3000T-X-Series-Oscilloscopes-Users-Guide.pdf"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hyperlink" Target="http://www.rfcafe.com/references/electrical/resistor-values.ht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5023" y="3979515"/>
            <a:ext cx="6791185" cy="307777"/>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             </a:t>
            </a:r>
            <a:endParaRPr kumimoji="0" lang="en-US" sz="1400" b="0" i="0" u="sng" strike="noStrike" kern="0" cap="none" spc="0" normalizeH="0" baseline="0" noProof="0" dirty="0">
              <a:ln>
                <a:noFill/>
              </a:ln>
              <a:solidFill>
                <a:prstClr val="black"/>
              </a:solidFill>
              <a:effectLst/>
              <a:uLnTx/>
              <a:uFillTx/>
            </a:endParaRPr>
          </a:p>
        </p:txBody>
      </p:sp>
      <p:sp>
        <p:nvSpPr>
          <p:cNvPr id="7" name="TextBox 6"/>
          <p:cNvSpPr txBox="1"/>
          <p:nvPr/>
        </p:nvSpPr>
        <p:spPr>
          <a:xfrm>
            <a:off x="104260" y="1960460"/>
            <a:ext cx="6753740" cy="3877985"/>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 		                  </a:t>
            </a:r>
            <a:r>
              <a:rPr kumimoji="0" lang="en-US" sz="1400" b="1" i="0" u="sng" strike="noStrike" kern="0" cap="none" spc="0" normalizeH="0" baseline="0" noProof="0" dirty="0">
                <a:ln>
                  <a:noFill/>
                </a:ln>
                <a:solidFill>
                  <a:prstClr val="black"/>
                </a:solidFill>
                <a:effectLst/>
                <a:uLnTx/>
                <a:uFillTx/>
              </a:rPr>
              <a:t>Part I  - DC circuits</a:t>
            </a:r>
            <a:endParaRPr kumimoji="0" lang="en-US" sz="800" b="0" i="0" u="none" strike="noStrike" kern="0" cap="none" spc="0" normalizeH="0" baseline="0" noProof="0" dirty="0">
              <a:ln>
                <a:noFill/>
              </a:ln>
              <a:solidFill>
                <a:prstClr val="black"/>
              </a:solidFill>
              <a:effectLst/>
              <a:uLnTx/>
              <a:uFillTx/>
            </a:endParaRPr>
          </a:p>
          <a:p>
            <a:pPr lvl="0" algn="just">
              <a:defRPr/>
            </a:pPr>
            <a:r>
              <a:rPr kumimoji="0" lang="en-US" sz="1400" b="1" i="0" u="none" strike="noStrike" kern="0" cap="none" spc="0" normalizeH="0" baseline="0" noProof="0" dirty="0">
                <a:ln>
                  <a:noFill/>
                </a:ln>
                <a:solidFill>
                  <a:prstClr val="black"/>
                </a:solidFill>
                <a:effectLst/>
                <a:uLnTx/>
                <a:uFillTx/>
              </a:rPr>
              <a:t>1</a:t>
            </a:r>
            <a:r>
              <a:rPr kumimoji="0" lang="en-US" sz="1200" b="1" i="0" u="none" strike="noStrike" kern="0" cap="none" spc="0" normalizeH="0" baseline="0" noProof="0" dirty="0">
                <a:ln>
                  <a:noFill/>
                </a:ln>
                <a:solidFill>
                  <a:prstClr val="black"/>
                </a:solidFill>
                <a:effectLst/>
                <a:uLnTx/>
                <a:uFillTx/>
              </a:rPr>
              <a:t>. </a:t>
            </a:r>
            <a:r>
              <a:rPr lang="en-US" sz="1200" kern="0" dirty="0">
                <a:solidFill>
                  <a:prstClr val="black"/>
                </a:solidFill>
              </a:rPr>
              <a:t>•How </a:t>
            </a:r>
            <a:r>
              <a:rPr kumimoji="0" lang="en-US" sz="1200" b="0" i="0" u="none" strike="noStrike" kern="0" cap="none" spc="0" normalizeH="0" baseline="0" noProof="0" dirty="0">
                <a:ln>
                  <a:noFill/>
                </a:ln>
                <a:solidFill>
                  <a:prstClr val="black"/>
                </a:solidFill>
                <a:effectLst/>
                <a:uLnTx/>
                <a:uFillTx/>
              </a:rPr>
              <a:t>much current flows in the leads of an ideal voltmeter?  •How much voltage appears across the leads of an ideal current meter?  A bench power supply contains a voltmeter and an ammeter. •Are both these meters accurate when you are interested in accurately measuring the voltage and current at a load that you have connected to the bench power supply with test leads ?  Elaborate.</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 </a:t>
            </a:r>
          </a:p>
          <a:p>
            <a:pPr lvl="0" algn="just">
              <a:defRPr/>
            </a:pPr>
            <a:r>
              <a:rPr kumimoji="0" lang="en-US" sz="1400" b="1" i="0" u="none" strike="noStrike" kern="0" cap="none" spc="0" normalizeH="0" baseline="0" noProof="0" dirty="0">
                <a:ln>
                  <a:noFill/>
                </a:ln>
                <a:solidFill>
                  <a:prstClr val="black"/>
                </a:solidFill>
                <a:effectLst/>
                <a:uLnTx/>
                <a:uFillTx/>
              </a:rPr>
              <a:t>2</a:t>
            </a:r>
            <a:r>
              <a:rPr kumimoji="0" lang="en-US" sz="1200" b="1" i="0" u="none" strike="noStrike" kern="0" cap="none" spc="0" normalizeH="0" baseline="0" noProof="0" dirty="0">
                <a:ln>
                  <a:noFill/>
                </a:ln>
                <a:solidFill>
                  <a:prstClr val="black"/>
                </a:solidFill>
                <a:effectLst/>
                <a:uLnTx/>
                <a:uFillTx/>
              </a:rPr>
              <a:t>(a)  </a:t>
            </a:r>
            <a:r>
              <a:rPr kumimoji="0" lang="en-US" sz="1200" b="0" i="0" u="none" strike="noStrike" kern="0" cap="none" spc="0" normalizeH="0" baseline="0" noProof="0" dirty="0">
                <a:ln>
                  <a:noFill/>
                </a:ln>
                <a:solidFill>
                  <a:prstClr val="black"/>
                </a:solidFill>
                <a:effectLst/>
                <a:uLnTx/>
                <a:uFillTx/>
              </a:rPr>
              <a:t>Measure the resistance of the provided 0.12</a:t>
            </a:r>
            <a:r>
              <a:rPr kumimoji="0" lang="en-US" sz="1200" b="0" i="0" u="none" strike="noStrike" kern="0" cap="none" spc="0" normalizeH="0" noProof="0" dirty="0">
                <a:ln>
                  <a:noFill/>
                </a:ln>
                <a:solidFill>
                  <a:prstClr val="black"/>
                </a:solidFill>
                <a:effectLst/>
                <a:uLnTx/>
                <a:uFillTx/>
              </a:rPr>
              <a:t> Ohm, 5% resistor</a:t>
            </a:r>
            <a:r>
              <a:rPr kumimoji="0" lang="en-US" sz="1200" b="0" i="0" u="none" strike="noStrike" kern="0" cap="none" spc="0" normalizeH="0" baseline="0" noProof="0" dirty="0">
                <a:ln>
                  <a:noFill/>
                </a:ln>
                <a:solidFill>
                  <a:prstClr val="black"/>
                </a:solidFill>
                <a:effectLst/>
                <a:uLnTx/>
                <a:uFillTx/>
              </a:rPr>
              <a:t>.  First, use the </a:t>
            </a:r>
            <a:r>
              <a:rPr lang="en-US" sz="1200" kern="0" dirty="0">
                <a:solidFill>
                  <a:prstClr val="black"/>
                </a:solidFill>
              </a:rPr>
              <a:t>Keithley or HP </a:t>
            </a:r>
            <a:r>
              <a:rPr kumimoji="0" lang="en-US" sz="1200" b="0" i="0" u="none" strike="noStrike" kern="0" cap="none" spc="0" normalizeH="0" baseline="0" noProof="0" dirty="0">
                <a:ln>
                  <a:noFill/>
                </a:ln>
                <a:solidFill>
                  <a:prstClr val="black"/>
                </a:solidFill>
                <a:effectLst/>
                <a:uLnTx/>
                <a:uFillTx/>
              </a:rPr>
              <a:t>bench DMM (6 ½ digits) in its “</a:t>
            </a:r>
            <a:r>
              <a:rPr lang="en-US" sz="1200" b="1" kern="0" dirty="0">
                <a:solidFill>
                  <a:prstClr val="black"/>
                </a:solidFill>
              </a:rPr>
              <a:t>2</a:t>
            </a:r>
            <a:r>
              <a:rPr kumimoji="0" lang="en-US" sz="1200" b="1" i="0" u="none" strike="noStrike" kern="0" cap="none" spc="0" normalizeH="0" baseline="0" noProof="0" dirty="0">
                <a:ln>
                  <a:noFill/>
                </a:ln>
                <a:solidFill>
                  <a:prstClr val="black"/>
                </a:solidFill>
                <a:effectLst/>
                <a:uLnTx/>
                <a:uFillTx/>
              </a:rPr>
              <a:t>-wire</a:t>
            </a:r>
            <a:r>
              <a:rPr lang="en-US" sz="1200" b="1" kern="0" dirty="0">
                <a:solidFill>
                  <a:prstClr val="black"/>
                </a:solidFill>
              </a:rPr>
              <a:t>” measurement </a:t>
            </a:r>
            <a:r>
              <a:rPr kumimoji="0" lang="en-US" sz="1200" b="1" i="0" u="none" strike="noStrike" kern="0" cap="none" spc="0" normalizeH="0" baseline="0" noProof="0" dirty="0">
                <a:ln>
                  <a:noFill/>
                </a:ln>
                <a:solidFill>
                  <a:prstClr val="black"/>
                </a:solidFill>
                <a:effectLst/>
                <a:uLnTx/>
                <a:uFillTx/>
              </a:rPr>
              <a:t>mode</a:t>
            </a:r>
            <a:r>
              <a:rPr kumimoji="0" lang="en-US" sz="1200" b="0" i="0" u="none" strike="noStrike" kern="0" cap="none" spc="0" normalizeH="0" baseline="0" noProof="0" dirty="0">
                <a:ln>
                  <a:noFill/>
                </a:ln>
                <a:solidFill>
                  <a:prstClr val="black"/>
                </a:solidFill>
                <a:effectLst/>
                <a:uLnTx/>
                <a:uFillTx/>
              </a:rPr>
              <a:t>.  </a:t>
            </a:r>
            <a:r>
              <a:rPr lang="en-US" sz="1200" kern="0" dirty="0">
                <a:solidFill>
                  <a:prstClr val="black"/>
                </a:solidFill>
              </a:rPr>
              <a:t>Perform this measurement </a:t>
            </a:r>
            <a:r>
              <a:rPr kumimoji="0" lang="en-US" sz="1200" b="0" i="0" u="none" strike="noStrike" kern="0" cap="none" spc="0" normalizeH="0" baseline="0" noProof="0" dirty="0">
                <a:ln>
                  <a:noFill/>
                </a:ln>
                <a:solidFill>
                  <a:prstClr val="black"/>
                </a:solidFill>
                <a:effectLst/>
                <a:uLnTx/>
                <a:uFillTx/>
              </a:rPr>
              <a:t>5 times, </a:t>
            </a:r>
            <a:r>
              <a:rPr kumimoji="0" lang="en-US" sz="1200" b="1" i="0" u="none" strike="noStrike" kern="0" cap="none" spc="0" normalizeH="0" baseline="0" noProof="0" dirty="0">
                <a:ln>
                  <a:noFill/>
                </a:ln>
                <a:solidFill>
                  <a:prstClr val="black"/>
                </a:solidFill>
                <a:effectLst/>
                <a:uLnTx/>
                <a:uFillTx/>
              </a:rPr>
              <a:t>unattaching and reattaching both clip leads each time.  </a:t>
            </a:r>
            <a:r>
              <a:rPr kumimoji="0" lang="en-US" sz="1200" i="0" u="none" strike="noStrike" kern="0" cap="none" spc="0" normalizeH="0" baseline="0" noProof="0" dirty="0">
                <a:ln>
                  <a:noFill/>
                </a:ln>
                <a:solidFill>
                  <a:prstClr val="black"/>
                </a:solidFill>
                <a:effectLst/>
                <a:uLnTx/>
                <a:uFillTx/>
              </a:rPr>
              <a:t>Use the</a:t>
            </a:r>
            <a:r>
              <a:rPr lang="en-US" sz="1200" kern="0" dirty="0">
                <a:solidFill>
                  <a:prstClr val="black"/>
                </a:solidFill>
              </a:rPr>
              <a:t> appropriate “Ohms” range.</a:t>
            </a:r>
            <a:r>
              <a:rPr lang="en-US" sz="1200" b="1" kern="0" dirty="0">
                <a:solidFill>
                  <a:prstClr val="black"/>
                </a:solidFill>
              </a:rPr>
              <a:t> </a:t>
            </a:r>
            <a:r>
              <a:rPr lang="en-US" sz="1200" kern="0" dirty="0">
                <a:solidFill>
                  <a:prstClr val="black"/>
                </a:solidFill>
              </a:rPr>
              <a:t>•R</a:t>
            </a:r>
            <a:r>
              <a:rPr lang="en-US" sz="1200" u="sng" kern="0" dirty="0">
                <a:solidFill>
                  <a:prstClr val="black"/>
                </a:solidFill>
              </a:rPr>
              <a:t>ecord</a:t>
            </a:r>
            <a:r>
              <a:rPr lang="en-US" sz="1200" kern="0" dirty="0">
                <a:solidFill>
                  <a:prstClr val="black"/>
                </a:solidFill>
              </a:rPr>
              <a:t> each reading</a:t>
            </a:r>
            <a:r>
              <a:rPr kumimoji="0" lang="en-US" sz="1200" b="0" i="0" u="none" strike="noStrike" kern="0" cap="none" spc="0" normalizeH="0" baseline="0" noProof="0" dirty="0">
                <a:ln>
                  <a:noFill/>
                </a:ln>
                <a:solidFill>
                  <a:prstClr val="black"/>
                </a:solidFill>
                <a:effectLst/>
                <a:uLnTx/>
                <a:uFillTx/>
              </a:rPr>
              <a:t>. </a:t>
            </a:r>
            <a:r>
              <a:rPr kumimoji="0" lang="en-US" sz="1200" b="1" i="0" u="none" strike="noStrike" kern="0" cap="none" spc="0" normalizeH="0" baseline="0" noProof="0" dirty="0">
                <a:ln>
                  <a:noFill/>
                </a:ln>
                <a:solidFill>
                  <a:prstClr val="black"/>
                </a:solidFill>
                <a:effectLst/>
                <a:uLnTx/>
                <a:uFillTx/>
              </a:rPr>
              <a:t>•</a:t>
            </a:r>
            <a:r>
              <a:rPr kumimoji="0" lang="en-US" sz="1200" b="0" i="0" u="none" strike="noStrike" kern="0" cap="none" spc="0" normalizeH="0" baseline="0" noProof="0" dirty="0">
                <a:ln>
                  <a:noFill/>
                </a:ln>
                <a:solidFill>
                  <a:prstClr val="black"/>
                </a:solidFill>
                <a:effectLst/>
                <a:uLnTx/>
                <a:uFillTx/>
              </a:rPr>
              <a:t>What do you observe, and what is causing the variation in the readings (lack of </a:t>
            </a:r>
            <a:r>
              <a:rPr kumimoji="0" lang="en-US" sz="1200" b="0" i="1" u="none" strike="noStrike" kern="0" cap="none" spc="0" normalizeH="0" baseline="0" noProof="0" dirty="0">
                <a:ln>
                  <a:noFill/>
                </a:ln>
                <a:solidFill>
                  <a:prstClr val="black"/>
                </a:solidFill>
                <a:effectLst/>
                <a:uLnTx/>
                <a:uFillTx/>
              </a:rPr>
              <a:t>repeatability</a:t>
            </a:r>
            <a:r>
              <a:rPr kumimoji="0" lang="en-US" sz="1200" b="0" i="0" u="none" strike="noStrike" kern="0" cap="none" spc="0" normalizeH="0" baseline="0" noProof="0" dirty="0">
                <a:ln>
                  <a:noFill/>
                </a:ln>
                <a:solidFill>
                  <a:prstClr val="black"/>
                </a:solidFill>
                <a:effectLst/>
                <a:uLnTx/>
                <a:uFillTx/>
              </a:rPr>
              <a:t>) ?</a:t>
            </a:r>
          </a:p>
          <a:p>
            <a:pPr lvl="0" algn="just">
              <a:defRPr/>
            </a:pPr>
            <a:endParaRPr kumimoji="0" lang="en-US" sz="1200" b="1" i="0" u="none" strike="noStrike" kern="0" cap="none" spc="0" normalizeH="0" baseline="0" noProof="0" dirty="0">
              <a:ln>
                <a:noFill/>
              </a:ln>
              <a:solidFill>
                <a:prstClr val="black"/>
              </a:solidFill>
              <a:effectLst/>
              <a:uLnTx/>
              <a:uFillTx/>
            </a:endParaRPr>
          </a:p>
          <a:p>
            <a:pPr lvl="0" algn="just">
              <a:defRPr/>
            </a:pPr>
            <a:r>
              <a:rPr kumimoji="0" lang="en-US" sz="1400" b="1" i="0" u="none" strike="noStrike" kern="0" cap="none" spc="0" normalizeH="0" baseline="0" noProof="0" dirty="0">
                <a:ln>
                  <a:noFill/>
                </a:ln>
                <a:solidFill>
                  <a:prstClr val="black"/>
                </a:solidFill>
                <a:effectLst/>
                <a:uLnTx/>
                <a:uFillTx/>
              </a:rPr>
              <a:t>2</a:t>
            </a:r>
            <a:r>
              <a:rPr kumimoji="0" lang="en-US" sz="1200" b="1" i="0" u="none" strike="noStrike" kern="0" cap="none" spc="0" normalizeH="0" baseline="0" noProof="0" dirty="0">
                <a:ln>
                  <a:noFill/>
                </a:ln>
                <a:solidFill>
                  <a:prstClr val="black"/>
                </a:solidFill>
                <a:effectLst/>
                <a:uLnTx/>
                <a:uFillTx/>
              </a:rPr>
              <a:t>(b).</a:t>
            </a:r>
            <a:r>
              <a:rPr kumimoji="0" lang="en-US" sz="1200" b="0" i="0" u="none" strike="noStrike" kern="0" cap="none" spc="0" normalizeH="0" baseline="0" noProof="0" dirty="0">
                <a:ln>
                  <a:noFill/>
                </a:ln>
                <a:solidFill>
                  <a:prstClr val="black"/>
                </a:solidFill>
                <a:effectLst/>
                <a:uLnTx/>
                <a:uFillTx/>
              </a:rPr>
              <a:t>  Measure the same resistor </a:t>
            </a:r>
            <a:r>
              <a:rPr lang="en-US" sz="1200" kern="0" dirty="0">
                <a:solidFill>
                  <a:prstClr val="black"/>
                </a:solidFill>
              </a:rPr>
              <a:t>again, </a:t>
            </a:r>
            <a:r>
              <a:rPr kumimoji="0" lang="en-US" sz="1200" b="0" i="0" u="none" strike="noStrike" kern="0" cap="none" spc="0" normalizeH="0" baseline="0" noProof="0" dirty="0">
                <a:ln>
                  <a:noFill/>
                </a:ln>
                <a:solidFill>
                  <a:prstClr val="black"/>
                </a:solidFill>
                <a:effectLst/>
                <a:uLnTx/>
                <a:uFillTx/>
              </a:rPr>
              <a:t>using the DMM in its “</a:t>
            </a:r>
            <a:r>
              <a:rPr kumimoji="0" lang="en-US" sz="1200" b="1" i="0" u="none" strike="noStrike" kern="0" cap="none" spc="0" normalizeH="0" baseline="0" noProof="0" dirty="0">
                <a:ln>
                  <a:noFill/>
                </a:ln>
                <a:solidFill>
                  <a:prstClr val="black"/>
                </a:solidFill>
                <a:effectLst/>
                <a:uLnTx/>
                <a:uFillTx/>
              </a:rPr>
              <a:t>4-wire</a:t>
            </a:r>
            <a:r>
              <a:rPr lang="en-US" sz="1200" b="1" kern="0" dirty="0">
                <a:solidFill>
                  <a:prstClr val="black"/>
                </a:solidFill>
              </a:rPr>
              <a:t>” measurement </a:t>
            </a:r>
            <a:r>
              <a:rPr kumimoji="0" lang="en-US" sz="1200" b="1" i="0" u="none" strike="noStrike" kern="0" cap="none" spc="0" normalizeH="0" baseline="0" noProof="0" dirty="0">
                <a:ln>
                  <a:noFill/>
                </a:ln>
                <a:solidFill>
                  <a:prstClr val="black"/>
                </a:solidFill>
                <a:effectLst/>
                <a:uLnTx/>
                <a:uFillTx/>
              </a:rPr>
              <a:t>mode</a:t>
            </a:r>
            <a:r>
              <a:rPr kumimoji="0" lang="en-US" sz="1200" b="0" i="0" u="none" strike="noStrike" kern="0" cap="none" spc="0" normalizeH="0" baseline="0" noProof="0" dirty="0">
                <a:ln>
                  <a:noFill/>
                </a:ln>
                <a:solidFill>
                  <a:prstClr val="black"/>
                </a:solidFill>
                <a:effectLst/>
                <a:uLnTx/>
                <a:uFillTx/>
              </a:rPr>
              <a:t>.  Unattach and reattach both clip leads as before and </a:t>
            </a:r>
            <a:r>
              <a:rPr lang="en-US" sz="1200" kern="0" dirty="0">
                <a:solidFill>
                  <a:prstClr val="black"/>
                </a:solidFill>
              </a:rPr>
              <a:t>•</a:t>
            </a:r>
            <a:r>
              <a:rPr lang="en-US" sz="1200" u="sng" kern="0" dirty="0">
                <a:solidFill>
                  <a:prstClr val="black"/>
                </a:solidFill>
              </a:rPr>
              <a:t>R</a:t>
            </a:r>
            <a:r>
              <a:rPr kumimoji="0" lang="en-US" sz="1200" b="0" i="0" u="sng" strike="noStrike" kern="0" cap="none" spc="0" normalizeH="0" baseline="0" noProof="0" dirty="0" err="1">
                <a:ln>
                  <a:noFill/>
                </a:ln>
                <a:solidFill>
                  <a:prstClr val="black"/>
                </a:solidFill>
                <a:effectLst/>
                <a:uLnTx/>
                <a:uFillTx/>
              </a:rPr>
              <a:t>ecord</a:t>
            </a:r>
            <a:r>
              <a:rPr lang="en-US" sz="1200" kern="0" dirty="0">
                <a:solidFill>
                  <a:prstClr val="black"/>
                </a:solidFill>
              </a:rPr>
              <a:t> 5</a:t>
            </a:r>
            <a:r>
              <a:rPr kumimoji="0" lang="en-US" sz="1200" b="0" i="0" u="none" strike="noStrike" kern="0" cap="none" spc="0" normalizeH="0" baseline="0" noProof="0" dirty="0">
                <a:ln>
                  <a:noFill/>
                </a:ln>
                <a:solidFill>
                  <a:prstClr val="black"/>
                </a:solidFill>
                <a:effectLst/>
                <a:uLnTx/>
                <a:uFillTx/>
              </a:rPr>
              <a:t> readings. •How do the results in </a:t>
            </a:r>
            <a:r>
              <a:rPr kumimoji="0" lang="en-US" sz="1200" b="1" i="0" u="none" strike="noStrike" kern="0" cap="none" spc="0" normalizeH="0" baseline="0" noProof="0" dirty="0">
                <a:ln>
                  <a:noFill/>
                </a:ln>
                <a:solidFill>
                  <a:prstClr val="black"/>
                </a:solidFill>
                <a:effectLst/>
                <a:uLnTx/>
                <a:uFillTx/>
              </a:rPr>
              <a:t>2(a)</a:t>
            </a:r>
            <a:r>
              <a:rPr kumimoji="0" lang="en-US" sz="1200" b="0" i="0" u="none" strike="noStrike" kern="0" cap="none" spc="0" normalizeH="0" baseline="0" noProof="0" dirty="0">
                <a:ln>
                  <a:noFill/>
                </a:ln>
                <a:solidFill>
                  <a:prstClr val="black"/>
                </a:solidFill>
                <a:effectLst/>
                <a:uLnTx/>
                <a:uFillTx/>
              </a:rPr>
              <a:t> and </a:t>
            </a:r>
            <a:r>
              <a:rPr lang="en-US" sz="1200" b="1" kern="0" dirty="0">
                <a:solidFill>
                  <a:prstClr val="black"/>
                </a:solidFill>
              </a:rPr>
              <a:t>2(b)</a:t>
            </a:r>
            <a:r>
              <a:rPr kumimoji="0" lang="en-US" sz="1200" b="0" i="0" u="none" strike="noStrike" kern="0" cap="none" spc="0" normalizeH="0" baseline="0" noProof="0" dirty="0">
                <a:ln>
                  <a:noFill/>
                </a:ln>
                <a:solidFill>
                  <a:prstClr val="black"/>
                </a:solidFill>
                <a:effectLst/>
                <a:uLnTx/>
                <a:uFillTx/>
              </a:rPr>
              <a:t> compare? Be prepared to discuss the two measurements. </a:t>
            </a:r>
            <a:r>
              <a:rPr lang="en-US" sz="1200" kern="0" dirty="0">
                <a:solidFill>
                  <a:prstClr val="black"/>
                </a:solidFill>
              </a:rPr>
              <a:t>•Which </a:t>
            </a:r>
            <a:r>
              <a:rPr kumimoji="0" lang="en-US" sz="1200" b="0" i="0" u="none" strike="noStrike" kern="0" cap="none" spc="0" normalizeH="0" baseline="0" noProof="0" dirty="0">
                <a:ln>
                  <a:noFill/>
                </a:ln>
                <a:solidFill>
                  <a:prstClr val="black"/>
                </a:solidFill>
                <a:effectLst/>
                <a:uLnTx/>
                <a:uFillTx/>
              </a:rPr>
              <a:t>technique is better, and</a:t>
            </a:r>
            <a:r>
              <a:rPr kumimoji="0" lang="en-US" sz="1200" b="0" i="0" u="none" strike="noStrike" kern="0" cap="none" spc="0" normalizeH="0" noProof="0" dirty="0">
                <a:ln>
                  <a:noFill/>
                </a:ln>
                <a:solidFill>
                  <a:prstClr val="black"/>
                </a:solidFill>
                <a:effectLst/>
                <a:uLnTx/>
                <a:uFillTx/>
              </a:rPr>
              <a:t> why?  </a:t>
            </a:r>
            <a:r>
              <a:rPr lang="en-US" sz="1200" kern="0" dirty="0">
                <a:solidFill>
                  <a:prstClr val="black"/>
                </a:solidFill>
              </a:rPr>
              <a:t>•What is the concept behind the four-wire measurement, and what problem does it overcome? •Define “repeatability”, "resolution” or “precision", and “accuracy” or “calibration”? (See page #7).</a:t>
            </a:r>
          </a:p>
          <a:p>
            <a:pPr lvl="0" algn="just">
              <a:defRPr/>
            </a:pPr>
            <a:endParaRPr kumimoji="0" lang="en-US" sz="1000" b="0" i="0" u="none" strike="noStrike" kern="0" cap="none" spc="0" normalizeH="0" baseline="0" noProof="0" dirty="0">
              <a:ln>
                <a:noFill/>
              </a:ln>
              <a:solidFill>
                <a:prstClr val="black"/>
              </a:solidFill>
              <a:effectLst/>
              <a:uLnTx/>
              <a:uFillTx/>
            </a:endParaRPr>
          </a:p>
          <a:p>
            <a:pPr lvl="0" algn="just">
              <a:defRPr/>
            </a:pPr>
            <a:r>
              <a:rPr lang="en-US" sz="1200" kern="0" dirty="0">
                <a:solidFill>
                  <a:prstClr val="black"/>
                </a:solidFill>
              </a:rPr>
              <a:t>You may have to research how and why you use the DMM to take a 4-wire measurement; Google the user manual for the instrument. Also, for the theory behind a four-wire measurement, please see the “Four-Wire Measurement” document in the Lab 1 Canvas Module.</a:t>
            </a:r>
            <a:endParaRPr kumimoji="0" lang="en-US" sz="1400" b="0" i="0" u="none" strike="noStrike" kern="0" cap="none" spc="0" normalizeH="0" baseline="0" noProof="0" dirty="0">
              <a:ln>
                <a:noFill/>
              </a:ln>
              <a:solidFill>
                <a:prstClr val="black"/>
              </a:solidFill>
              <a:effectLst/>
              <a:uLnTx/>
              <a:uFillTx/>
            </a:endParaRPr>
          </a:p>
        </p:txBody>
      </p:sp>
      <p:sp>
        <p:nvSpPr>
          <p:cNvPr id="8" name="Rectangle 7"/>
          <p:cNvSpPr/>
          <p:nvPr/>
        </p:nvSpPr>
        <p:spPr>
          <a:xfrm>
            <a:off x="87765" y="424260"/>
            <a:ext cx="6770235" cy="1569660"/>
          </a:xfrm>
          <a:prstGeom prst="rect">
            <a:avLst/>
          </a:prstGeom>
        </p:spPr>
        <p:txBody>
          <a:bodyPr wrap="square">
            <a:spAutoFit/>
          </a:bodyPr>
          <a:lstStyle/>
          <a:p>
            <a:pPr algn="just"/>
            <a:r>
              <a:rPr lang="en-US" sz="1200" dirty="0">
                <a:latin typeface="Times New Roman" panose="02020603050405020304" pitchFamily="18" charset="0"/>
                <a:ea typeface="Times New Roman" panose="02020603050405020304" pitchFamily="18" charset="0"/>
              </a:rPr>
              <a:t>Please answer the questions (</a:t>
            </a:r>
            <a:r>
              <a:rPr lang="en-US" sz="1200" kern="0" dirty="0">
                <a:solidFill>
                  <a:prstClr val="black"/>
                </a:solidFill>
              </a:rPr>
              <a:t>•) </a:t>
            </a:r>
            <a:r>
              <a:rPr lang="en-US" sz="1200" dirty="0">
                <a:latin typeface="Times New Roman" panose="02020603050405020304" pitchFamily="18" charset="0"/>
                <a:ea typeface="Times New Roman" panose="02020603050405020304" pitchFamily="18" charset="0"/>
              </a:rPr>
              <a:t>that are included in the lab; record your data and scope traces (noted by </a:t>
            </a:r>
            <a:r>
              <a:rPr lang="en-US" sz="1200" b="1" kern="0" dirty="0">
                <a:solidFill>
                  <a:prstClr val="black"/>
                </a:solidFill>
              </a:rPr>
              <a:t>(P)</a:t>
            </a:r>
            <a:r>
              <a:rPr lang="en-US" sz="1200" kern="0" dirty="0">
                <a:solidFill>
                  <a:prstClr val="black"/>
                </a:solidFill>
              </a:rPr>
              <a:t>) </a:t>
            </a:r>
            <a:r>
              <a:rPr lang="en-US" sz="1200" dirty="0">
                <a:latin typeface="Times New Roman" panose="02020603050405020304" pitchFamily="18" charset="0"/>
                <a:ea typeface="Times New Roman" panose="02020603050405020304" pitchFamily="18" charset="0"/>
              </a:rPr>
              <a:t> in a lab report.</a:t>
            </a:r>
            <a:r>
              <a:rPr lang="en-US" sz="1200" dirty="0"/>
              <a:t> All scope traces must contain annotation which clearly describes what is shown. For example, "Problem X at 2 kHz".  </a:t>
            </a:r>
            <a:r>
              <a:rPr lang="en-US" sz="1200" dirty="0">
                <a:latin typeface="Times New Roman" panose="02020603050405020304" pitchFamily="18" charset="0"/>
                <a:ea typeface="Times New Roman" panose="02020603050405020304" pitchFamily="18" charset="0"/>
              </a:rPr>
              <a:t>Please have your report ready so we can so we can discuss it during recitation.  </a:t>
            </a:r>
            <a:r>
              <a:rPr lang="en-US" sz="1200" b="1" dirty="0">
                <a:solidFill>
                  <a:srgbClr val="00B0F0"/>
                </a:solidFill>
                <a:latin typeface="Times New Roman" panose="02020603050405020304" pitchFamily="18" charset="0"/>
                <a:ea typeface="Times New Roman" panose="02020603050405020304" pitchFamily="18" charset="0"/>
              </a:rPr>
              <a:t>Note the Saturday Schematic which is to be submitted for problems #5, #6, and #7</a:t>
            </a:r>
            <a:r>
              <a:rPr lang="en-US" sz="1200" b="1" dirty="0">
                <a:latin typeface="Times New Roman" panose="02020603050405020304" pitchFamily="18" charset="0"/>
                <a:ea typeface="Times New Roman" panose="02020603050405020304" pitchFamily="18" charset="0"/>
              </a:rPr>
              <a:t>. By preparing the Saturday schematics in advance, you will become familiar with the material well as the use of CircuitLab; this will save you significant time in the lab.  </a:t>
            </a:r>
          </a:p>
          <a:p>
            <a:pPr algn="just"/>
            <a:endParaRPr lang="en-US" sz="1200" b="1" dirty="0">
              <a:effectLst/>
              <a:latin typeface="Times New Roman" panose="02020603050405020304" pitchFamily="18" charset="0"/>
              <a:ea typeface="Times New Roman" panose="02020603050405020304" pitchFamily="18" charset="0"/>
            </a:endParaRPr>
          </a:p>
          <a:p>
            <a:pPr algn="just"/>
            <a:r>
              <a:rPr lang="en-US" sz="1200" b="1" dirty="0">
                <a:latin typeface="Times New Roman" panose="02020603050405020304" pitchFamily="18" charset="0"/>
                <a:ea typeface="Times New Roman" panose="02020603050405020304" pitchFamily="18" charset="0"/>
              </a:rPr>
              <a:t>                          PLEASE READ “NOTE 1” REGARDING COMPONENT SELECTION.</a:t>
            </a:r>
            <a:endParaRPr lang="en-US" sz="1200" b="1" dirty="0">
              <a:effectLst/>
              <a:latin typeface="Times New Roman" panose="02020603050405020304" pitchFamily="18" charset="0"/>
              <a:ea typeface="Times New Roman" panose="02020603050405020304" pitchFamily="18" charset="0"/>
            </a:endParaRPr>
          </a:p>
        </p:txBody>
      </p:sp>
      <p:sp>
        <p:nvSpPr>
          <p:cNvPr id="9" name="Rectangle 8"/>
          <p:cNvSpPr/>
          <p:nvPr/>
        </p:nvSpPr>
        <p:spPr>
          <a:xfrm>
            <a:off x="87765" y="78615"/>
            <a:ext cx="6770235" cy="307777"/>
          </a:xfrm>
          <a:prstGeom prst="rect">
            <a:avLst/>
          </a:prstGeom>
        </p:spPr>
        <p:txBody>
          <a:bodyPr wrap="square">
            <a:spAutoFit/>
          </a:bodyPr>
          <a:lstStyle/>
          <a:p>
            <a:pPr>
              <a:tabLst>
                <a:tab pos="2743200" algn="ctr"/>
                <a:tab pos="5486400" algn="r"/>
                <a:tab pos="2743200" algn="ctr"/>
                <a:tab pos="5314950" algn="l"/>
                <a:tab pos="5600700" algn="r"/>
              </a:tabLst>
            </a:pPr>
            <a:r>
              <a:rPr lang="en-US" sz="1400" b="1" dirty="0">
                <a:latin typeface="Times New Roman" panose="02020603050405020304" pitchFamily="18" charset="0"/>
                <a:ea typeface="Times New Roman" panose="02020603050405020304" pitchFamily="18" charset="0"/>
              </a:rPr>
              <a:t>ECSE 371               </a:t>
            </a:r>
            <a:r>
              <a:rPr lang="en-US" sz="1400" b="1" i="1" dirty="0">
                <a:latin typeface="Times New Roman" panose="02020603050405020304" pitchFamily="18" charset="0"/>
                <a:ea typeface="Times New Roman" panose="02020603050405020304" pitchFamily="18" charset="0"/>
              </a:rPr>
              <a:t>Lab #1:           </a:t>
            </a:r>
            <a:r>
              <a:rPr lang="en-US" sz="1400" b="1"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	</a:t>
            </a:r>
            <a:r>
              <a:rPr lang="en-US" sz="1400" b="1" u="sng" dirty="0">
                <a:latin typeface="Times New Roman" panose="02020603050405020304" pitchFamily="18" charset="0"/>
                <a:ea typeface="Times New Roman" panose="02020603050405020304" pitchFamily="18" charset="0"/>
              </a:rPr>
              <a:t>AC and DC Circuits</a:t>
            </a:r>
            <a:r>
              <a:rPr lang="en-US" sz="1400" dirty="0">
                <a:latin typeface="Times New Roman" panose="02020603050405020304" pitchFamily="18" charset="0"/>
                <a:ea typeface="Times New Roman" panose="02020603050405020304" pitchFamily="18" charset="0"/>
              </a:rPr>
              <a:t>                                         </a:t>
            </a:r>
            <a:r>
              <a:rPr lang="en-US" sz="1400" b="1" dirty="0">
                <a:latin typeface="Times New Roman" panose="02020603050405020304" pitchFamily="18" charset="0"/>
                <a:ea typeface="Times New Roman" panose="02020603050405020304" pitchFamily="18" charset="0"/>
              </a:rPr>
              <a:t>V24.6</a:t>
            </a:r>
            <a:endParaRPr lang="en-US" sz="1200" b="1" dirty="0">
              <a:effectLst/>
              <a:latin typeface="Times New Roman" panose="02020603050405020304" pitchFamily="18" charset="0"/>
              <a:ea typeface="Times New Roman" panose="02020603050405020304" pitchFamily="18" charset="0"/>
            </a:endParaRPr>
          </a:p>
        </p:txBody>
      </p:sp>
      <p:sp>
        <p:nvSpPr>
          <p:cNvPr id="11" name="Slide Number Placeholder 10"/>
          <p:cNvSpPr>
            <a:spLocks noGrp="1"/>
          </p:cNvSpPr>
          <p:nvPr>
            <p:ph type="sldNum" sz="quarter" idx="12"/>
          </p:nvPr>
        </p:nvSpPr>
        <p:spPr>
          <a:xfrm>
            <a:off x="5195630" y="8657167"/>
            <a:ext cx="1543050" cy="486833"/>
          </a:xfrm>
        </p:spPr>
        <p:txBody>
          <a:bodyPr/>
          <a:lstStyle/>
          <a:p>
            <a:fld id="{DFA29B38-BD06-42F5-9B8A-178783D988FD}" type="slidenum">
              <a:rPr lang="en-US" smtClean="0"/>
              <a:t>1</a:t>
            </a:fld>
            <a:endParaRPr lang="en-US" dirty="0"/>
          </a:p>
        </p:txBody>
      </p:sp>
      <p:sp>
        <p:nvSpPr>
          <p:cNvPr id="2" name="Rectangle 1">
            <a:extLst>
              <a:ext uri="{FF2B5EF4-FFF2-40B4-BE49-F238E27FC236}">
                <a16:creationId xmlns:a16="http://schemas.microsoft.com/office/drawing/2014/main" id="{EA707C59-4CC8-EF2E-B2EB-BFDF7B9099D2}"/>
              </a:ext>
            </a:extLst>
          </p:cNvPr>
          <p:cNvSpPr/>
          <p:nvPr/>
        </p:nvSpPr>
        <p:spPr>
          <a:xfrm>
            <a:off x="87765" y="5825907"/>
            <a:ext cx="6682470" cy="1785104"/>
          </a:xfrm>
          <a:prstGeom prst="rect">
            <a:avLst/>
          </a:prstGeom>
        </p:spPr>
        <p:txBody>
          <a:bodyPr wrap="square">
            <a:spAutoFit/>
          </a:bodyPr>
          <a:lstStyle/>
          <a:p>
            <a:pPr lvl="0" algn="just"/>
            <a:r>
              <a:rPr kumimoji="0" lang="en-US" sz="1400" b="1" i="0" u="none" strike="noStrike" kern="0" cap="none" spc="0" normalizeH="0" baseline="0" noProof="0" dirty="0">
                <a:ln>
                  <a:noFill/>
                </a:ln>
                <a:solidFill>
                  <a:prstClr val="black"/>
                </a:solidFill>
                <a:effectLst/>
                <a:uLnTx/>
                <a:uFillTx/>
                <a:ea typeface="Times New Roman"/>
              </a:rPr>
              <a:t>3(a</a:t>
            </a:r>
            <a:r>
              <a:rPr kumimoji="0" lang="en-US" sz="1200" b="0" i="0" u="none" strike="noStrike" kern="0" cap="none" spc="0" normalizeH="0" baseline="0" noProof="0" dirty="0">
                <a:ln>
                  <a:noFill/>
                </a:ln>
                <a:solidFill>
                  <a:prstClr val="black"/>
                </a:solidFill>
                <a:effectLst/>
                <a:uLnTx/>
                <a:uFillTx/>
                <a:ea typeface="Times New Roman"/>
              </a:rPr>
              <a:t>). </a:t>
            </a:r>
            <a:r>
              <a:rPr lang="en-US" sz="1200" kern="0" dirty="0">
                <a:solidFill>
                  <a:prstClr val="black"/>
                </a:solidFill>
              </a:rPr>
              <a:t>Determine the I-V forward characteristics of a 1N4148 diode. Include a fixed series resistor to provide current- limiting and adjustment. •Prepare a graph in EXCEL of V vs I (I, the independent variable, is on the horizontal axis).  Note that it is not necessary to take a lot of points everywhere, nor is it necessary to take high-resolution data -after all, the data will be used for a visual graph, not for precision measurements. •How many significant digits do you think it is appropriate to record? You must, however, take a suitable number of points in the “region of interest” (This is where an important, rapid change is occurring) •What would be an appropriate current range to graph?  Suggestion: Google the part number to find a data sheet and look at the “Absolute Maximum” Ratings”. •Determine the series resistance of the diode. (Is it that simple?  Think about it carefully.)</a:t>
            </a:r>
            <a:endParaRPr kumimoji="0" lang="en-US" sz="1200" b="0" i="0" u="none" strike="noStrike" kern="0" cap="none" spc="0" normalizeH="0" baseline="0" noProof="0" dirty="0">
              <a:ln>
                <a:noFill/>
              </a:ln>
              <a:solidFill>
                <a:prstClr val="black"/>
              </a:solidFill>
              <a:effectLst/>
              <a:uLnTx/>
              <a:uFillTx/>
              <a:ea typeface="Times New Roman"/>
            </a:endParaRPr>
          </a:p>
        </p:txBody>
      </p:sp>
      <p:sp>
        <p:nvSpPr>
          <p:cNvPr id="10" name="TextBox 9">
            <a:extLst>
              <a:ext uri="{FF2B5EF4-FFF2-40B4-BE49-F238E27FC236}">
                <a16:creationId xmlns:a16="http://schemas.microsoft.com/office/drawing/2014/main" id="{CC13014F-A4C1-100E-2FA7-040DBC20C6E7}"/>
              </a:ext>
            </a:extLst>
          </p:cNvPr>
          <p:cNvSpPr txBox="1"/>
          <p:nvPr/>
        </p:nvSpPr>
        <p:spPr>
          <a:xfrm>
            <a:off x="108314" y="7610394"/>
            <a:ext cx="6644066" cy="123110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dirty="0">
                <a:solidFill>
                  <a:prstClr val="black"/>
                </a:solidFill>
                <a:latin typeface="Calibri"/>
              </a:rPr>
              <a:t>3(b)</a:t>
            </a:r>
            <a:r>
              <a:rPr kumimoji="0" lang="en-US" sz="1400" b="1" i="0" u="none" strike="noStrike" kern="1200" cap="none" spc="0" normalizeH="0" baseline="0" noProof="0" dirty="0">
                <a:ln>
                  <a:noFill/>
                </a:ln>
                <a:solidFill>
                  <a:prstClr val="black"/>
                </a:solidFill>
                <a:effectLst/>
                <a:uLnTx/>
                <a:uFillTx/>
                <a:latin typeface="Calibri"/>
                <a:ea typeface="+mn-ea"/>
                <a:cs typeface="+mn-cs"/>
              </a:rPr>
              <a:t>.</a:t>
            </a:r>
            <a:r>
              <a:rPr kumimoji="0" lang="en-US" sz="1400" b="0" i="0" u="none" strike="noStrike" kern="1200" cap="none" spc="0" normalizeH="0" baseline="0" noProof="0" dirty="0">
                <a:ln>
                  <a:noFill/>
                </a:ln>
                <a:solidFill>
                  <a:prstClr val="black"/>
                </a:solidFill>
                <a:effectLst/>
                <a:uLnTx/>
                <a:uFillTx/>
                <a:latin typeface="Calibri"/>
                <a:ea typeface="+mn-ea"/>
                <a:cs typeface="+mn-cs"/>
              </a:rPr>
              <a:t>  </a:t>
            </a:r>
            <a:r>
              <a:rPr kumimoji="0" lang="en-US" sz="1200" b="0" i="0" u="none" strike="noStrike" kern="1200" cap="none" spc="0" normalizeH="0" baseline="0" noProof="0" dirty="0">
                <a:ln>
                  <a:noFill/>
                </a:ln>
                <a:solidFill>
                  <a:prstClr val="black"/>
                </a:solidFill>
                <a:effectLst/>
                <a:uLnTx/>
                <a:uFillTx/>
                <a:latin typeface="Calibri"/>
                <a:ea typeface="+mn-ea"/>
                <a:cs typeface="+mn-cs"/>
              </a:rPr>
              <a:t>Measure and </a:t>
            </a:r>
            <a:r>
              <a:rPr kumimoji="0" lang="en-US" sz="1200" b="0" i="0" u="none" strike="noStrike" kern="1200" cap="none" spc="0" normalizeH="0" baseline="0" noProof="0" dirty="0">
                <a:ln>
                  <a:noFill/>
                </a:ln>
                <a:solidFill>
                  <a:prstClr val="black"/>
                </a:solidFill>
                <a:effectLst/>
                <a:uLnTx/>
                <a:uFillTx/>
                <a:latin typeface="Calibri"/>
                <a:ea typeface="Times New Roman"/>
                <a:cs typeface="+mn-cs"/>
              </a:rPr>
              <a:t>•</a:t>
            </a:r>
            <a:r>
              <a:rPr kumimoji="0" lang="en-US" sz="1200" b="0" i="0" u="sng" strike="noStrike" kern="1200" cap="none" spc="0" normalizeH="0" baseline="0" noProof="0" dirty="0">
                <a:ln>
                  <a:noFill/>
                </a:ln>
                <a:solidFill>
                  <a:prstClr val="black"/>
                </a:solidFill>
                <a:effectLst/>
                <a:uLnTx/>
                <a:uFillTx/>
                <a:latin typeface="Calibri"/>
                <a:ea typeface="Times New Roman"/>
                <a:cs typeface="+mn-cs"/>
              </a:rPr>
              <a:t>record</a:t>
            </a:r>
            <a:r>
              <a:rPr kumimoji="0" lang="en-US" sz="1200" b="0" i="0" u="none" strike="noStrike" kern="1200" cap="none" spc="0" normalizeH="0" baseline="0" noProof="0" dirty="0">
                <a:ln>
                  <a:noFill/>
                </a:ln>
                <a:solidFill>
                  <a:prstClr val="black"/>
                </a:solidFill>
                <a:effectLst/>
                <a:uLnTx/>
                <a:uFillTx/>
                <a:latin typeface="Calibri"/>
                <a:ea typeface="Times New Roman"/>
                <a:cs typeface="+mn-cs"/>
              </a:rPr>
              <a:t> </a:t>
            </a:r>
            <a:r>
              <a:rPr kumimoji="0" lang="en-US" sz="1200" b="0" i="0" u="none" strike="noStrike" kern="1200" cap="none" spc="0" normalizeH="0" baseline="0" noProof="0" dirty="0">
                <a:ln>
                  <a:noFill/>
                </a:ln>
                <a:solidFill>
                  <a:prstClr val="black"/>
                </a:solidFill>
                <a:effectLst/>
                <a:uLnTx/>
                <a:uFillTx/>
                <a:latin typeface="Calibri"/>
                <a:ea typeface="+mn-ea"/>
                <a:cs typeface="+mn-cs"/>
              </a:rPr>
              <a:t>the internal resistance of one or two of the provided AAA and/or AA batteries.  First, check that the </a:t>
            </a:r>
            <a:r>
              <a:rPr lang="en-US" sz="1200" dirty="0">
                <a:solidFill>
                  <a:prstClr val="black"/>
                </a:solidFill>
                <a:latin typeface="Calibri"/>
              </a:rPr>
              <a:t>battery is ‘good” and has an</a:t>
            </a:r>
            <a:r>
              <a:rPr kumimoji="0" lang="en-US" sz="1200" b="0" i="0" u="none" strike="noStrike" kern="1200" cap="none" spc="0" normalizeH="0" baseline="0" noProof="0" dirty="0">
                <a:ln>
                  <a:noFill/>
                </a:ln>
                <a:solidFill>
                  <a:prstClr val="black"/>
                </a:solidFill>
                <a:effectLst/>
                <a:uLnTx/>
                <a:uFillTx/>
                <a:latin typeface="Calibri"/>
                <a:ea typeface="+mn-ea"/>
                <a:cs typeface="+mn-cs"/>
              </a:rPr>
              <a:t> open-circuit voltage greater than 1.50 volts.   •How do you think the internal resistance of a battery relates to its physical size, output current capability, capacity, and state-of-charge?  Note that a fresh battery will have an open-circuit voltage of about 1.5 V.</a:t>
            </a:r>
            <a:r>
              <a:rPr kumimoji="0" lang="en-US" sz="1200" b="1" i="0" u="none" strike="noStrike" kern="1200" cap="none" spc="0" normalizeH="0" baseline="0" noProof="0" dirty="0">
                <a:ln>
                  <a:noFill/>
                </a:ln>
                <a:solidFill>
                  <a:prstClr val="black"/>
                </a:solidFill>
                <a:effectLst/>
                <a:uLnTx/>
                <a:uFillTx/>
                <a:latin typeface="Calibri"/>
                <a:ea typeface="+mn-ea"/>
                <a:cs typeface="+mn-cs"/>
              </a:rPr>
              <a:t> •</a:t>
            </a:r>
            <a:r>
              <a:rPr kumimoji="0" lang="en-US" sz="1200" b="0" i="0" u="none" strike="noStrike" kern="1200" cap="none" spc="0" normalizeH="0" baseline="0" noProof="0" dirty="0">
                <a:ln>
                  <a:noFill/>
                </a:ln>
                <a:solidFill>
                  <a:prstClr val="black"/>
                </a:solidFill>
                <a:effectLst/>
                <a:uLnTx/>
                <a:uFillTx/>
                <a:latin typeface="Calibri"/>
                <a:ea typeface="+mn-ea"/>
                <a:cs typeface="+mn-cs"/>
              </a:rPr>
              <a:t>How do you think the R</a:t>
            </a:r>
            <a:r>
              <a:rPr kumimoji="0" lang="en-US" sz="1000" b="0" i="0" u="none" strike="noStrike" kern="1200" cap="none" spc="0" normalizeH="0" baseline="0" noProof="0" dirty="0">
                <a:ln>
                  <a:noFill/>
                </a:ln>
                <a:solidFill>
                  <a:prstClr val="black"/>
                </a:solidFill>
                <a:effectLst/>
                <a:uLnTx/>
                <a:uFillTx/>
                <a:latin typeface="Calibri"/>
                <a:ea typeface="+mn-ea"/>
                <a:cs typeface="+mn-cs"/>
              </a:rPr>
              <a:t>int</a:t>
            </a:r>
            <a:r>
              <a:rPr kumimoji="0" lang="en-US" sz="1200" b="0" i="0" u="none" strike="noStrike" kern="1200" cap="none" spc="0" normalizeH="0" baseline="0" noProof="0" dirty="0">
                <a:ln>
                  <a:noFill/>
                </a:ln>
                <a:solidFill>
                  <a:prstClr val="black"/>
                </a:solidFill>
                <a:effectLst/>
                <a:uLnTx/>
                <a:uFillTx/>
                <a:latin typeface="Calibri"/>
                <a:ea typeface="+mn-ea"/>
                <a:cs typeface="+mn-cs"/>
              </a:rPr>
              <a:t> of a 9 V transistor-radio battery would compare to that of the AAA and AA batteries?  </a:t>
            </a:r>
          </a:p>
        </p:txBody>
      </p:sp>
    </p:spTree>
    <p:extLst>
      <p:ext uri="{BB962C8B-B14F-4D97-AF65-F5344CB8AC3E}">
        <p14:creationId xmlns:p14="http://schemas.microsoft.com/office/powerpoint/2010/main" val="415482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25D5E3-E9EA-52D0-A84D-3B1CC3E3321D}"/>
              </a:ext>
            </a:extLst>
          </p:cNvPr>
          <p:cNvSpPr>
            <a:spLocks noGrp="1"/>
          </p:cNvSpPr>
          <p:nvPr>
            <p:ph type="sldNum" sz="quarter" idx="12"/>
          </p:nvPr>
        </p:nvSpPr>
        <p:spPr/>
        <p:txBody>
          <a:bodyPr/>
          <a:lstStyle/>
          <a:p>
            <a:fld id="{DFA29B38-BD06-42F5-9B8A-178783D988FD}" type="slidenum">
              <a:rPr lang="en-US" smtClean="0"/>
              <a:t>2</a:t>
            </a:fld>
            <a:endParaRPr lang="en-US" dirty="0"/>
          </a:p>
        </p:txBody>
      </p:sp>
      <p:sp>
        <p:nvSpPr>
          <p:cNvPr id="4" name="TextBox 3">
            <a:extLst>
              <a:ext uri="{FF2B5EF4-FFF2-40B4-BE49-F238E27FC236}">
                <a16:creationId xmlns:a16="http://schemas.microsoft.com/office/drawing/2014/main" id="{10836D15-7ADE-5D7A-F2D4-9FE4774631E6}"/>
              </a:ext>
            </a:extLst>
          </p:cNvPr>
          <p:cNvSpPr txBox="1"/>
          <p:nvPr/>
        </p:nvSpPr>
        <p:spPr>
          <a:xfrm>
            <a:off x="0" y="828366"/>
            <a:ext cx="6605660" cy="3262432"/>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1400" b="1" i="0" u="none" strike="noStrike" kern="1200" cap="none" spc="0" normalizeH="0" baseline="0" noProof="0" dirty="0">
                <a:ln>
                  <a:noFill/>
                </a:ln>
                <a:solidFill>
                  <a:prstClr val="black"/>
                </a:solidFill>
                <a:effectLst/>
                <a:uLnTx/>
                <a:uFillTx/>
                <a:latin typeface="Calibri"/>
                <a:ea typeface="Times New Roman"/>
                <a:cs typeface="+mn-cs"/>
              </a:rPr>
              <a:t>4</a:t>
            </a:r>
            <a:r>
              <a:rPr kumimoji="0" lang="en-US" sz="1200" b="1" i="0" u="none" strike="noStrike" kern="1200" cap="none" spc="0" normalizeH="0" baseline="0" noProof="0" dirty="0">
                <a:ln>
                  <a:noFill/>
                </a:ln>
                <a:solidFill>
                  <a:prstClr val="black"/>
                </a:solidFill>
                <a:effectLst/>
                <a:uLnTx/>
                <a:uFillTx/>
                <a:latin typeface="Calibri"/>
                <a:ea typeface="Times New Roman"/>
                <a:cs typeface="+mn-cs"/>
              </a:rPr>
              <a:t>.  </a:t>
            </a:r>
            <a:r>
              <a:rPr kumimoji="0" lang="en-US" sz="1200" b="0" i="0" u="none" strike="noStrike" kern="1200" cap="none" spc="0" normalizeH="0" baseline="0" noProof="0" dirty="0">
                <a:ln>
                  <a:noFill/>
                </a:ln>
                <a:solidFill>
                  <a:prstClr val="black"/>
                </a:solidFill>
                <a:effectLst/>
                <a:uLnTx/>
                <a:uFillTx/>
                <a:latin typeface="Calibri"/>
                <a:ea typeface="Times New Roman"/>
                <a:cs typeface="+mn-cs"/>
              </a:rPr>
              <a:t>Design and test a circuit (consisting of one resistor) to power a #194 lamp from a 20 VDC bench supply. Find the specifications of this lamp and use Ohm’s Law to determine the value of a “dropping” resistor. </a:t>
            </a:r>
          </a:p>
          <a:p>
            <a:pPr lvl="0" algn="just">
              <a:defRPr/>
            </a:pPr>
            <a:r>
              <a:rPr lang="en-US" sz="1200" dirty="0">
                <a:solidFill>
                  <a:prstClr val="black"/>
                </a:solidFill>
                <a:ea typeface="Times New Roman"/>
              </a:rPr>
              <a:t>Set the bench power supply to 20V and the current-limit to its 5A maximum.  Use </a:t>
            </a:r>
            <a:r>
              <a:rPr kumimoji="0" lang="en-US" sz="1200" b="0" i="0" u="none" strike="noStrike" kern="1200" cap="none" spc="0" normalizeH="0" baseline="0" noProof="0" dirty="0">
                <a:ln>
                  <a:noFill/>
                </a:ln>
                <a:solidFill>
                  <a:prstClr val="black"/>
                </a:solidFill>
                <a:effectLst/>
                <a:uLnTx/>
                <a:uFillTx/>
                <a:latin typeface="Calibri"/>
                <a:ea typeface="Times New Roman"/>
                <a:cs typeface="+mn-cs"/>
              </a:rPr>
              <a:t>your scope to </a:t>
            </a:r>
            <a:r>
              <a:rPr lang="en-US" sz="1200" dirty="0">
                <a:solidFill>
                  <a:prstClr val="black"/>
                </a:solidFill>
                <a:ea typeface="Times New Roman"/>
              </a:rPr>
              <a:t>•</a:t>
            </a:r>
            <a:r>
              <a:rPr kumimoji="0" lang="en-US" sz="1200" b="0" i="0" u="sng" strike="noStrike" kern="1200" cap="none" spc="0" normalizeH="0" baseline="0" noProof="0" dirty="0">
                <a:ln>
                  <a:noFill/>
                </a:ln>
                <a:solidFill>
                  <a:prstClr val="black"/>
                </a:solidFill>
                <a:effectLst/>
                <a:uLnTx/>
                <a:uFillTx/>
                <a:latin typeface="Calibri"/>
                <a:ea typeface="Times New Roman"/>
                <a:cs typeface="+mn-cs"/>
              </a:rPr>
              <a:t>record</a:t>
            </a:r>
            <a:r>
              <a:rPr kumimoji="0" lang="en-US" sz="1200" b="0" i="0" u="none" strike="noStrike" kern="1200" cap="none" spc="0" normalizeH="0" baseline="0" noProof="0" dirty="0">
                <a:ln>
                  <a:noFill/>
                </a:ln>
                <a:solidFill>
                  <a:prstClr val="black"/>
                </a:solidFill>
                <a:effectLst/>
                <a:uLnTx/>
                <a:uFillTx/>
                <a:latin typeface="Calibri"/>
                <a:ea typeface="Times New Roman"/>
                <a:cs typeface="+mn-cs"/>
              </a:rPr>
              <a:t> the lamp-current waveform </a:t>
            </a:r>
            <a:r>
              <a:rPr kumimoji="0" lang="en-US" sz="1200" b="1" i="0" u="none" strike="noStrike" kern="1200" cap="none" spc="0" normalizeH="0" baseline="0" noProof="0" dirty="0">
                <a:ln>
                  <a:noFill/>
                </a:ln>
                <a:solidFill>
                  <a:prstClr val="black"/>
                </a:solidFill>
                <a:effectLst/>
                <a:uLnTx/>
                <a:uFillTx/>
                <a:latin typeface="Calibri"/>
                <a:ea typeface="Times New Roman"/>
                <a:cs typeface="+mn-cs"/>
              </a:rPr>
              <a:t>(P</a:t>
            </a:r>
            <a:r>
              <a:rPr kumimoji="0" lang="en-US" sz="1200" i="0" u="none" strike="noStrike" kern="1200" cap="none" spc="0" normalizeH="0" baseline="0" noProof="0" dirty="0">
                <a:ln>
                  <a:noFill/>
                </a:ln>
                <a:solidFill>
                  <a:prstClr val="black"/>
                </a:solidFill>
                <a:effectLst/>
                <a:uLnTx/>
                <a:uFillTx/>
                <a:latin typeface="Calibri"/>
                <a:ea typeface="Times New Roman"/>
                <a:cs typeface="+mn-cs"/>
              </a:rPr>
              <a:t>). Show the surge current (</a:t>
            </a:r>
            <a:r>
              <a:rPr kumimoji="0" lang="en-US" sz="1200" b="0" i="0" u="none" strike="noStrike" kern="1200" cap="none" spc="0" normalizeH="0" baseline="0" noProof="0" dirty="0">
                <a:ln>
                  <a:noFill/>
                </a:ln>
                <a:solidFill>
                  <a:prstClr val="black"/>
                </a:solidFill>
                <a:effectLst/>
                <a:uLnTx/>
                <a:uFillTx/>
                <a:latin typeface="Calibri"/>
                <a:ea typeface="Times New Roman"/>
                <a:cs typeface="+mn-cs"/>
              </a:rPr>
              <a:t>when the voltage source is first applied), as well as the steady-state current. Set the scope on “single-shot” and</a:t>
            </a:r>
            <a:r>
              <a:rPr lang="en-US" sz="1200" dirty="0">
                <a:solidFill>
                  <a:prstClr val="black"/>
                </a:solidFill>
                <a:latin typeface="Calibri"/>
                <a:ea typeface="Times New Roman"/>
              </a:rPr>
              <a:t> </a:t>
            </a:r>
            <a:r>
              <a:rPr kumimoji="0" lang="en-US" sz="1200" b="0" i="0" u="none" strike="noStrike" kern="1200" cap="none" spc="0" normalizeH="0" baseline="0" noProof="0" dirty="0">
                <a:ln>
                  <a:noFill/>
                </a:ln>
                <a:solidFill>
                  <a:prstClr val="black"/>
                </a:solidFill>
                <a:effectLst/>
                <a:uLnTx/>
                <a:uFillTx/>
                <a:latin typeface="Calibri"/>
                <a:ea typeface="Times New Roman"/>
                <a:cs typeface="+mn-cs"/>
              </a:rPr>
              <a:t>carefully adjust your trigger parameters. •What will be the “source” for the trigger signal?</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Calibri"/>
              <a:ea typeface="Times New Roman"/>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Times New Roman"/>
                <a:cs typeface="+mn-cs"/>
              </a:rPr>
              <a:t> NOTE:  Connect the voltage to your circuit by using test leads to cleanly close the circuit, without bounce or arcing.  Turning the bench power supply ON with its power switch is </a:t>
            </a:r>
            <a:r>
              <a:rPr kumimoji="0" lang="en-US" sz="1200" b="0" i="0" u="sng" strike="noStrike" kern="1200" cap="none" spc="0" normalizeH="0" baseline="0" noProof="0" dirty="0">
                <a:ln>
                  <a:noFill/>
                </a:ln>
                <a:solidFill>
                  <a:prstClr val="black"/>
                </a:solidFill>
                <a:effectLst/>
                <a:uLnTx/>
                <a:uFillTx/>
                <a:latin typeface="Calibri"/>
                <a:ea typeface="Times New Roman"/>
                <a:cs typeface="+mn-cs"/>
              </a:rPr>
              <a:t>not</a:t>
            </a:r>
            <a:r>
              <a:rPr kumimoji="0" lang="en-US" sz="1200" b="0" i="0" u="none" strike="noStrike" kern="1200" cap="none" spc="0" normalizeH="0" baseline="0" noProof="0" dirty="0">
                <a:ln>
                  <a:noFill/>
                </a:ln>
                <a:solidFill>
                  <a:prstClr val="black"/>
                </a:solidFill>
                <a:effectLst/>
                <a:uLnTx/>
                <a:uFillTx/>
                <a:latin typeface="Calibri"/>
                <a:ea typeface="Times New Roman"/>
                <a:cs typeface="+mn-cs"/>
              </a:rPr>
              <a:t> suitable because of the very slow rise-time of the power supply output voltage.  Also, the power-line transient caused by turning on the supply may trigger the scope at the wrong time.  (Please remember these phenomena).</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Times New Roman"/>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Times New Roman"/>
                <a:cs typeface="+mn-cs"/>
              </a:rPr>
              <a:t>•Record the rise time of the current.  •What lamp characteristic causes the current waveform to take this shape? •Calculate the required power rating of the resistor for continuous, steady-state operation.  •In your circuit, what is the resistor’s maximum instantaneous power dissipation</a:t>
            </a:r>
            <a:r>
              <a:rPr lang="en-US" sz="1200" dirty="0">
                <a:solidFill>
                  <a:prstClr val="black"/>
                </a:solidFill>
                <a:latin typeface="Calibri"/>
                <a:ea typeface="Times New Roman"/>
              </a:rPr>
              <a:t> and w</a:t>
            </a:r>
            <a:r>
              <a:rPr kumimoji="0" lang="en-US" sz="1200" b="0" i="0" u="none" strike="noStrike" kern="1200" cap="none" spc="0" normalizeH="0" baseline="0" noProof="0" dirty="0">
                <a:ln>
                  <a:noFill/>
                </a:ln>
                <a:solidFill>
                  <a:prstClr val="black"/>
                </a:solidFill>
                <a:effectLst/>
                <a:uLnTx/>
                <a:uFillTx/>
                <a:latin typeface="Calibri"/>
                <a:ea typeface="Times New Roman"/>
                <a:cs typeface="+mn-cs"/>
              </a:rPr>
              <a:t>hen does it occur?  Do you think the resistor you have chosen would provide reliable long-term operation? </a:t>
            </a:r>
            <a:endParaRPr kumimoji="0" lang="en-US" sz="1400" b="0" i="0" u="none" strike="noStrike" kern="1200" cap="none" spc="0" normalizeH="0" baseline="0" noProof="0" dirty="0">
              <a:ln>
                <a:noFill/>
              </a:ln>
              <a:solidFill>
                <a:prstClr val="black"/>
              </a:solidFill>
              <a:effectLst/>
              <a:uLnTx/>
              <a:uFillTx/>
              <a:latin typeface="Calibri"/>
              <a:ea typeface="Times New Roman"/>
              <a:cs typeface="+mn-cs"/>
            </a:endParaRPr>
          </a:p>
        </p:txBody>
      </p:sp>
      <p:sp>
        <p:nvSpPr>
          <p:cNvPr id="3" name="Rectangle 2">
            <a:extLst>
              <a:ext uri="{FF2B5EF4-FFF2-40B4-BE49-F238E27FC236}">
                <a16:creationId xmlns:a16="http://schemas.microsoft.com/office/drawing/2014/main" id="{B73F79D5-B628-2DD7-435B-3E135319C54E}"/>
              </a:ext>
            </a:extLst>
          </p:cNvPr>
          <p:cNvSpPr/>
          <p:nvPr/>
        </p:nvSpPr>
        <p:spPr>
          <a:xfrm>
            <a:off x="272700" y="4192841"/>
            <a:ext cx="4915840" cy="830997"/>
          </a:xfrm>
          <a:prstGeom prst="rect">
            <a:avLst/>
          </a:prstGeom>
        </p:spPr>
        <p:txBody>
          <a:bodyPr wrap="square">
            <a:spAutoFit/>
          </a:bodyPr>
          <a:lstStyle/>
          <a:p>
            <a:pPr lvl="0"/>
            <a:r>
              <a:rPr lang="en-US" sz="1200" dirty="0">
                <a:solidFill>
                  <a:prstClr val="black"/>
                </a:solidFill>
                <a:latin typeface="Calibri"/>
              </a:rPr>
              <a:t>You can plug the lamp directly into your solderless breadboard  by carefully unfolding the bare leads, squeezing each loop together with a pliers, and inserting the leads into the breadboard.  The squashed loop is about the right diameter for the solderless breadboard. </a:t>
            </a:r>
          </a:p>
        </p:txBody>
      </p:sp>
      <p:grpSp>
        <p:nvGrpSpPr>
          <p:cNvPr id="5" name="Group 4">
            <a:extLst>
              <a:ext uri="{FF2B5EF4-FFF2-40B4-BE49-F238E27FC236}">
                <a16:creationId xmlns:a16="http://schemas.microsoft.com/office/drawing/2014/main" id="{CAD50213-57E1-03F4-2F18-560B6636355A}"/>
              </a:ext>
            </a:extLst>
          </p:cNvPr>
          <p:cNvGrpSpPr/>
          <p:nvPr/>
        </p:nvGrpSpPr>
        <p:grpSpPr>
          <a:xfrm>
            <a:off x="5272440" y="4034330"/>
            <a:ext cx="914841" cy="1036935"/>
            <a:chOff x="5502870" y="3112610"/>
            <a:chExt cx="914841" cy="1036935"/>
          </a:xfrm>
        </p:grpSpPr>
        <p:pic>
          <p:nvPicPr>
            <p:cNvPr id="6" name="Picture 5">
              <a:extLst>
                <a:ext uri="{FF2B5EF4-FFF2-40B4-BE49-F238E27FC236}">
                  <a16:creationId xmlns:a16="http://schemas.microsoft.com/office/drawing/2014/main" id="{B1B5B8AA-87FF-E4FA-BF23-20A736788FEF}"/>
                </a:ext>
              </a:extLst>
            </p:cNvPr>
            <p:cNvPicPr>
              <a:picLocks noChangeAspect="1"/>
            </p:cNvPicPr>
            <p:nvPr/>
          </p:nvPicPr>
          <p:blipFill>
            <a:blip r:embed="rId2"/>
            <a:stretch>
              <a:fillRect/>
            </a:stretch>
          </p:blipFill>
          <p:spPr>
            <a:xfrm>
              <a:off x="5963730" y="3112610"/>
              <a:ext cx="453981" cy="1036935"/>
            </a:xfrm>
            <a:prstGeom prst="rect">
              <a:avLst/>
            </a:prstGeom>
          </p:spPr>
        </p:pic>
        <p:cxnSp>
          <p:nvCxnSpPr>
            <p:cNvPr id="8" name="Straight Arrow Connector 7">
              <a:extLst>
                <a:ext uri="{FF2B5EF4-FFF2-40B4-BE49-F238E27FC236}">
                  <a16:creationId xmlns:a16="http://schemas.microsoft.com/office/drawing/2014/main" id="{09A2B240-1831-9D7F-F3DE-5B527DFFEB6C}"/>
                </a:ext>
              </a:extLst>
            </p:cNvPr>
            <p:cNvCxnSpPr>
              <a:cxnSpLocks/>
            </p:cNvCxnSpPr>
            <p:nvPr/>
          </p:nvCxnSpPr>
          <p:spPr>
            <a:xfrm>
              <a:off x="5502870" y="3727090"/>
              <a:ext cx="460860" cy="345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B02F85C-AD14-3823-11D8-55E5D66BB3EE}"/>
              </a:ext>
            </a:extLst>
          </p:cNvPr>
          <p:cNvGrpSpPr/>
          <p:nvPr/>
        </p:nvGrpSpPr>
        <p:grpSpPr>
          <a:xfrm>
            <a:off x="740650" y="7567590"/>
            <a:ext cx="2803565" cy="1197974"/>
            <a:chOff x="1623965" y="5877770"/>
            <a:chExt cx="3302830" cy="1620429"/>
          </a:xfrm>
        </p:grpSpPr>
        <p:pic>
          <p:nvPicPr>
            <p:cNvPr id="10" name="Picture 9">
              <a:extLst>
                <a:ext uri="{FF2B5EF4-FFF2-40B4-BE49-F238E27FC236}">
                  <a16:creationId xmlns:a16="http://schemas.microsoft.com/office/drawing/2014/main" id="{7D0DC64D-0DD8-9D98-2259-98E22A09B4A6}"/>
                </a:ext>
              </a:extLst>
            </p:cNvPr>
            <p:cNvPicPr>
              <a:picLocks noChangeAspect="1"/>
            </p:cNvPicPr>
            <p:nvPr/>
          </p:nvPicPr>
          <p:blipFill>
            <a:blip r:embed="rId3"/>
            <a:stretch>
              <a:fillRect/>
            </a:stretch>
          </p:blipFill>
          <p:spPr>
            <a:xfrm>
              <a:off x="1623965" y="6069795"/>
              <a:ext cx="3302830" cy="1428404"/>
            </a:xfrm>
            <a:prstGeom prst="rect">
              <a:avLst/>
            </a:prstGeom>
          </p:spPr>
        </p:pic>
        <p:sp>
          <p:nvSpPr>
            <p:cNvPr id="11" name="Rectangle 10">
              <a:extLst>
                <a:ext uri="{FF2B5EF4-FFF2-40B4-BE49-F238E27FC236}">
                  <a16:creationId xmlns:a16="http://schemas.microsoft.com/office/drawing/2014/main" id="{9877E23D-562A-D194-7CD1-D5DD0210B221}"/>
                </a:ext>
              </a:extLst>
            </p:cNvPr>
            <p:cNvSpPr/>
            <p:nvPr/>
          </p:nvSpPr>
          <p:spPr>
            <a:xfrm>
              <a:off x="2430470" y="5916175"/>
              <a:ext cx="1420985" cy="1497795"/>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478AB0-C41D-198A-9D6F-B09AD6924787}"/>
                </a:ext>
              </a:extLst>
            </p:cNvPr>
            <p:cNvSpPr/>
            <p:nvPr/>
          </p:nvSpPr>
          <p:spPr>
            <a:xfrm>
              <a:off x="4389125" y="5877770"/>
              <a:ext cx="499265" cy="1497795"/>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39263CDC-AD7B-692B-81C4-8B53D980531B}"/>
              </a:ext>
            </a:extLst>
          </p:cNvPr>
          <p:cNvSpPr txBox="1"/>
          <p:nvPr/>
        </p:nvSpPr>
        <p:spPr>
          <a:xfrm>
            <a:off x="87765" y="5378505"/>
            <a:ext cx="6413635" cy="1600438"/>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kern="0" dirty="0">
                <a:solidFill>
                  <a:prstClr val="black"/>
                </a:solidFill>
                <a:latin typeface="Calibri" panose="020F0502020204030204"/>
                <a:ea typeface="Times New Roman"/>
              </a:rPr>
              <a:t>5</a:t>
            </a:r>
            <a:r>
              <a:rPr kumimoji="0" lang="en-US" sz="1400" i="0" u="none" strike="noStrike" kern="0" cap="none" spc="0" normalizeH="0" baseline="0" noProof="0" dirty="0">
                <a:ln>
                  <a:noFill/>
                </a:ln>
                <a:solidFill>
                  <a:prstClr val="black"/>
                </a:solidFill>
                <a:effectLst/>
                <a:uLnTx/>
                <a:uFillTx/>
                <a:latin typeface="Calibri" panose="020F0502020204030204"/>
                <a:ea typeface="Times New Roman"/>
                <a:cs typeface="+mn-cs"/>
              </a:rPr>
              <a:t>. </a:t>
            </a:r>
            <a:r>
              <a:rPr kumimoji="0" lang="en-US" sz="1200" b="0" i="0" u="none" strike="noStrike" kern="0" cap="none" spc="0" normalizeH="0" baseline="0" noProof="0" dirty="0">
                <a:ln>
                  <a:noFill/>
                </a:ln>
                <a:solidFill>
                  <a:prstClr val="black"/>
                </a:solidFill>
                <a:effectLst/>
                <a:uLnTx/>
                <a:uFillTx/>
                <a:latin typeface="Calibri" panose="020F0502020204030204"/>
                <a:ea typeface="Times New Roman"/>
                <a:cs typeface="+mn-cs"/>
              </a:rPr>
              <a:t>Design, build, and test a voltage divider that will provide 10.0 V +/- 10% to a load when driven from a 24.0 V “ideal” voltage source. </a:t>
            </a:r>
            <a:r>
              <a:rPr kumimoji="0" lang="en-US" sz="1200" b="0" i="1" u="none" strike="noStrike" kern="0" cap="none" spc="0" normalizeH="0" baseline="0" noProof="0" dirty="0">
                <a:ln>
                  <a:noFill/>
                </a:ln>
                <a:solidFill>
                  <a:prstClr val="black"/>
                </a:solidFill>
                <a:effectLst/>
                <a:uLnTx/>
                <a:uFillTx/>
                <a:latin typeface="Calibri" panose="020F0502020204030204"/>
                <a:ea typeface="Times New Roman"/>
                <a:cs typeface="+mn-cs"/>
              </a:rPr>
              <a:t>The load, RL, will vary from “no-load” (“open circuit”) to 1K (“full-load”).</a:t>
            </a:r>
            <a:r>
              <a:rPr kumimoji="0" lang="en-US" sz="1200" b="0" i="0" u="none" strike="noStrike" kern="0" cap="none" spc="0" normalizeH="0" baseline="0" noProof="0" dirty="0">
                <a:ln>
                  <a:noFill/>
                </a:ln>
                <a:solidFill>
                  <a:prstClr val="black"/>
                </a:solidFill>
                <a:effectLst/>
                <a:uLnTx/>
                <a:uFillTx/>
                <a:latin typeface="Calibri" panose="020F0502020204030204"/>
                <a:ea typeface="Times New Roman"/>
                <a:cs typeface="+mn-cs"/>
              </a:rPr>
              <a:t> The ability of a voltage source to maintain a fixed voltage with a changing load is characterized as its "</a:t>
            </a:r>
            <a:r>
              <a:rPr kumimoji="0" lang="en-US" sz="1200" b="0" i="1" u="none" strike="noStrike" kern="0" cap="none" spc="0" normalizeH="0" baseline="0" noProof="0" dirty="0">
                <a:ln>
                  <a:noFill/>
                </a:ln>
                <a:solidFill>
                  <a:prstClr val="black"/>
                </a:solidFill>
                <a:effectLst/>
                <a:uLnTx/>
                <a:uFillTx/>
                <a:latin typeface="Calibri" panose="020F0502020204030204"/>
                <a:ea typeface="Times New Roman"/>
                <a:cs typeface="+mn-cs"/>
              </a:rPr>
              <a:t>voltage regulation</a:t>
            </a:r>
            <a:r>
              <a:rPr kumimoji="0" lang="en-US" sz="1200" b="0" i="0" u="none" strike="noStrike" kern="0" cap="none" spc="0" normalizeH="0" baseline="0" noProof="0" dirty="0">
                <a:ln>
                  <a:noFill/>
                </a:ln>
                <a:solidFill>
                  <a:prstClr val="black"/>
                </a:solidFill>
                <a:effectLst/>
                <a:uLnTx/>
                <a:uFillTx/>
                <a:latin typeface="Calibri" panose="020F0502020204030204"/>
                <a:ea typeface="Times New Roman"/>
                <a:cs typeface="+mn-cs"/>
              </a:rPr>
              <a:t>".  Obviously, the magnitude of the resistors in your voltage divider can vary over a wide range. </a:t>
            </a:r>
            <a:r>
              <a:rPr kumimoji="0" lang="en-US" sz="1200" b="1" i="0" u="none" strike="noStrike" kern="0" cap="none" spc="0" normalizeH="0" baseline="0" noProof="0" dirty="0">
                <a:ln>
                  <a:noFill/>
                </a:ln>
                <a:solidFill>
                  <a:prstClr val="black"/>
                </a:solidFill>
                <a:effectLst/>
                <a:uLnTx/>
                <a:uFillTx/>
                <a:latin typeface="Calibri" panose="020F0502020204030204"/>
                <a:ea typeface="+mn-ea"/>
                <a:cs typeface="+mn-cs"/>
              </a:rPr>
              <a:t>•</a:t>
            </a:r>
            <a:r>
              <a:rPr kumimoji="0" lang="en-US" sz="1200" b="0" i="0" u="none" strike="noStrike" kern="0" cap="none" spc="0" normalizeH="0" baseline="0" noProof="0" dirty="0">
                <a:ln>
                  <a:noFill/>
                </a:ln>
                <a:solidFill>
                  <a:prstClr val="black"/>
                </a:solidFill>
                <a:effectLst/>
                <a:uLnTx/>
                <a:uFillTx/>
                <a:latin typeface="Calibri" panose="020F0502020204030204"/>
                <a:ea typeface="+mn-ea"/>
                <a:cs typeface="+mn-cs"/>
              </a:rPr>
              <a:t>W</a:t>
            </a:r>
            <a:r>
              <a:rPr kumimoji="0" lang="en-US" sz="1200" b="0" i="0" u="none" strike="noStrike" kern="0" cap="none" spc="0" normalizeH="0" baseline="0" noProof="0" dirty="0">
                <a:ln>
                  <a:noFill/>
                </a:ln>
                <a:solidFill>
                  <a:prstClr val="black"/>
                </a:solidFill>
                <a:effectLst/>
                <a:uLnTx/>
                <a:uFillTx/>
                <a:latin typeface="Calibri" panose="020F0502020204030204"/>
                <a:ea typeface="Times New Roman"/>
                <a:cs typeface="+mn-cs"/>
              </a:rPr>
              <a:t>hat practical considerations should you keep in mind when determining the magnitude of these components (what are the compromises and penalties)?   See the figure below. </a:t>
            </a:r>
            <a:r>
              <a:rPr kumimoji="0" lang="en-US" sz="1200" b="0" i="0" u="none" strike="noStrike" kern="1200" cap="none" spc="0" normalizeH="0" baseline="0" noProof="0" dirty="0">
                <a:ln>
                  <a:noFill/>
                </a:ln>
                <a:solidFill>
                  <a:prstClr val="black"/>
                </a:solidFill>
                <a:effectLst/>
                <a:uLnTx/>
                <a:uFillTx/>
                <a:latin typeface="Calibri"/>
                <a:ea typeface="Times New Roman"/>
                <a:cs typeface="+mn-cs"/>
              </a:rPr>
              <a:t>•</a:t>
            </a:r>
            <a:r>
              <a:rPr kumimoji="0" lang="en-US" sz="1200" b="0" i="0" u="sng" strike="noStrike" kern="0" cap="none" spc="0" normalizeH="0" baseline="0" noProof="0" dirty="0">
                <a:ln>
                  <a:noFill/>
                </a:ln>
                <a:solidFill>
                  <a:prstClr val="black"/>
                </a:solidFill>
                <a:effectLst/>
                <a:uLnTx/>
                <a:uFillTx/>
                <a:latin typeface="Calibri" panose="020F0502020204030204"/>
                <a:ea typeface="Times New Roman"/>
                <a:cs typeface="+mn-cs"/>
              </a:rPr>
              <a:t>Record</a:t>
            </a:r>
            <a:r>
              <a:rPr kumimoji="0" lang="en-US" sz="1200" b="0" i="0" u="none" strike="noStrike" kern="0" cap="none" spc="0" normalizeH="0" baseline="0" noProof="0" dirty="0">
                <a:ln>
                  <a:noFill/>
                </a:ln>
                <a:solidFill>
                  <a:prstClr val="black"/>
                </a:solidFill>
                <a:effectLst/>
                <a:uLnTx/>
                <a:uFillTx/>
                <a:latin typeface="Calibri" panose="020F0502020204030204"/>
                <a:ea typeface="Times New Roman"/>
                <a:cs typeface="+mn-cs"/>
              </a:rPr>
              <a:t> your final schematic.</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B0F0"/>
                </a:solidFill>
                <a:effectLst/>
                <a:uLnTx/>
                <a:uFillTx/>
                <a:latin typeface="Calibri" panose="020F0502020204030204"/>
                <a:ea typeface="Times New Roman"/>
                <a:cs typeface="+mn-cs"/>
              </a:rPr>
              <a:t> •For Saturday, </a:t>
            </a:r>
            <a:r>
              <a:rPr lang="en-US" sz="1200" b="1" kern="0" dirty="0">
                <a:solidFill>
                  <a:srgbClr val="00B0F0"/>
                </a:solidFill>
                <a:latin typeface="Calibri" panose="020F0502020204030204"/>
              </a:rPr>
              <a:t>s</a:t>
            </a:r>
            <a:r>
              <a:rPr kumimoji="0" lang="en-US" sz="1200" b="1" i="0" u="none" strike="noStrike" kern="0" cap="none" spc="0" normalizeH="0" baseline="0" noProof="0" dirty="0" err="1">
                <a:ln>
                  <a:noFill/>
                </a:ln>
                <a:solidFill>
                  <a:srgbClr val="00B0F0"/>
                </a:solidFill>
                <a:effectLst/>
                <a:uLnTx/>
                <a:uFillTx/>
                <a:latin typeface="Calibri" panose="020F0502020204030204"/>
                <a:ea typeface="+mn-ea"/>
                <a:cs typeface="+mn-cs"/>
              </a:rPr>
              <a:t>ubmit</a:t>
            </a:r>
            <a:r>
              <a:rPr kumimoji="0" lang="en-US" sz="1200" b="1" i="0" u="none" strike="noStrike" kern="0" cap="none" spc="0" normalizeH="0" baseline="0" noProof="0" dirty="0">
                <a:ln>
                  <a:noFill/>
                </a:ln>
                <a:solidFill>
                  <a:srgbClr val="00B0F0"/>
                </a:solidFill>
                <a:effectLst/>
                <a:uLnTx/>
                <a:uFillTx/>
                <a:latin typeface="Calibri" panose="020F0502020204030204"/>
                <a:ea typeface="+mn-ea"/>
                <a:cs typeface="+mn-cs"/>
              </a:rPr>
              <a:t> your circuit diagram and simulation results.</a:t>
            </a:r>
          </a:p>
        </p:txBody>
      </p:sp>
      <p:pic>
        <p:nvPicPr>
          <p:cNvPr id="18" name="Picture 17">
            <a:extLst>
              <a:ext uri="{FF2B5EF4-FFF2-40B4-BE49-F238E27FC236}">
                <a16:creationId xmlns:a16="http://schemas.microsoft.com/office/drawing/2014/main" id="{D0547EE1-07CC-8C5D-1EED-E71CAE42940D}"/>
              </a:ext>
            </a:extLst>
          </p:cNvPr>
          <p:cNvPicPr>
            <a:picLocks noChangeAspect="1"/>
          </p:cNvPicPr>
          <p:nvPr/>
        </p:nvPicPr>
        <p:blipFill>
          <a:blip r:embed="rId4"/>
          <a:stretch>
            <a:fillRect/>
          </a:stretch>
        </p:blipFill>
        <p:spPr>
          <a:xfrm>
            <a:off x="4619555" y="7644400"/>
            <a:ext cx="1060796" cy="804742"/>
          </a:xfrm>
          <a:prstGeom prst="rect">
            <a:avLst/>
          </a:prstGeom>
        </p:spPr>
      </p:pic>
      <p:sp>
        <p:nvSpPr>
          <p:cNvPr id="7" name="TextBox 6">
            <a:extLst>
              <a:ext uri="{FF2B5EF4-FFF2-40B4-BE49-F238E27FC236}">
                <a16:creationId xmlns:a16="http://schemas.microsoft.com/office/drawing/2014/main" id="{791D2FDC-885D-FA3C-5FB0-EC9DEB369BD0}"/>
              </a:ext>
            </a:extLst>
          </p:cNvPr>
          <p:cNvSpPr txBox="1"/>
          <p:nvPr/>
        </p:nvSpPr>
        <p:spPr>
          <a:xfrm>
            <a:off x="1" y="193830"/>
            <a:ext cx="6655020" cy="492443"/>
          </a:xfrm>
          <a:prstGeom prst="rect">
            <a:avLst/>
          </a:prstGeom>
          <a:noFill/>
        </p:spPr>
        <p:txBody>
          <a:bodyPr wrap="square" rtlCol="0">
            <a:spAutoFit/>
          </a:bodyPr>
          <a:lstStyle/>
          <a:p>
            <a:r>
              <a:rPr lang="en-US" sz="1400" b="1" dirty="0">
                <a:solidFill>
                  <a:prstClr val="black"/>
                </a:solidFill>
              </a:rPr>
              <a:t>3 (c).  </a:t>
            </a:r>
            <a:r>
              <a:rPr lang="en-US" sz="1200" dirty="0">
                <a:solidFill>
                  <a:prstClr val="black"/>
                </a:solidFill>
              </a:rPr>
              <a:t>A flashlight with a PR-6 incandescent lamp would use two AA cells in series. However, the PR-6 lamp is rated at 2.47 volts, not 3.0V.   </a:t>
            </a:r>
            <a:r>
              <a:rPr kumimoji="0" lang="en-US" sz="1200" b="0" i="0" u="none" strike="noStrike" kern="1200" cap="none" spc="0" normalizeH="0" baseline="0" noProof="0" dirty="0">
                <a:ln>
                  <a:noFill/>
                </a:ln>
                <a:solidFill>
                  <a:prstClr val="black"/>
                </a:solidFill>
                <a:effectLst/>
                <a:uLnTx/>
                <a:uFillTx/>
                <a:latin typeface="Calibri"/>
                <a:ea typeface="Times New Roman"/>
                <a:cs typeface="+mn-cs"/>
              </a:rPr>
              <a:t>•Why</a:t>
            </a:r>
            <a:r>
              <a:rPr lang="en-US" sz="1200" dirty="0">
                <a:solidFill>
                  <a:prstClr val="black"/>
                </a:solidFill>
              </a:rPr>
              <a:t>?  </a:t>
            </a:r>
            <a:r>
              <a:rPr lang="en-US" sz="1200" b="1" dirty="0">
                <a:solidFill>
                  <a:prstClr val="black"/>
                </a:solidFill>
              </a:rPr>
              <a:t>(P)</a:t>
            </a:r>
          </a:p>
        </p:txBody>
      </p:sp>
    </p:spTree>
    <p:extLst>
      <p:ext uri="{BB962C8B-B14F-4D97-AF65-F5344CB8AC3E}">
        <p14:creationId xmlns:p14="http://schemas.microsoft.com/office/powerpoint/2010/main" val="3038137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234035" y="8758145"/>
            <a:ext cx="1543050" cy="486833"/>
          </a:xfrm>
        </p:spPr>
        <p:txBody>
          <a:bodyPr/>
          <a:lstStyle/>
          <a:p>
            <a:fld id="{DFA29B38-BD06-42F5-9B8A-178783D988FD}" type="slidenum">
              <a:rPr lang="en-US" smtClean="0"/>
              <a:t>3</a:t>
            </a:fld>
            <a:endParaRPr lang="en-US"/>
          </a:p>
        </p:txBody>
      </p:sp>
      <p:sp>
        <p:nvSpPr>
          <p:cNvPr id="6" name="Rectangle 5"/>
          <p:cNvSpPr/>
          <p:nvPr/>
        </p:nvSpPr>
        <p:spPr>
          <a:xfrm>
            <a:off x="126170" y="0"/>
            <a:ext cx="6567255" cy="9233297"/>
          </a:xfrm>
          <a:prstGeom prst="rect">
            <a:avLst/>
          </a:prstGeom>
        </p:spPr>
        <p:txBody>
          <a:bodyPr wrap="square">
            <a:spAutoFit/>
          </a:bodyPr>
          <a:lstStyle/>
          <a:p>
            <a:pPr lvl="0" algn="just">
              <a:defRPr/>
            </a:pPr>
            <a:r>
              <a:rPr lang="en-US" sz="1400" b="1" dirty="0">
                <a:solidFill>
                  <a:prstClr val="black"/>
                </a:solidFill>
                <a:latin typeface="Calibri"/>
              </a:rPr>
              <a:t>6.  </a:t>
            </a:r>
            <a:r>
              <a:rPr lang="en-US" sz="1200" b="1" dirty="0">
                <a:solidFill>
                  <a:prstClr val="black"/>
                </a:solidFill>
                <a:latin typeface="Calibri"/>
              </a:rPr>
              <a:t>RC Low-Pass Filter</a:t>
            </a:r>
          </a:p>
          <a:p>
            <a:pPr lvl="0" algn="just">
              <a:defRPr/>
            </a:pPr>
            <a:r>
              <a:rPr lang="en-US" sz="1200" dirty="0">
                <a:solidFill>
                  <a:prstClr val="black"/>
                </a:solidFill>
                <a:latin typeface="Calibri"/>
              </a:rPr>
              <a:t>Design a passive, first-order low-pass filter (no op-amps or transistors) with a center frequency, fc, of 10 KHz.  The input will be a bench sinewave generator and the output will drive a scope with a 10X probe (10M</a:t>
            </a:r>
            <a:r>
              <a:rPr lang="el-GR" sz="1200" dirty="0">
                <a:solidFill>
                  <a:prstClr val="black"/>
                </a:solidFill>
                <a:latin typeface="Calibri"/>
              </a:rPr>
              <a:t>Ω</a:t>
            </a:r>
            <a:r>
              <a:rPr lang="en-US" sz="1200" dirty="0">
                <a:solidFill>
                  <a:prstClr val="black"/>
                </a:solidFill>
                <a:latin typeface="Calibri"/>
              </a:rPr>
              <a:t>). The series resistance of the function generator will be, as is most common, 50 ohms. (High- end function generators allow this to be set to 600 ohms or 50 ohms; better check yours) .</a:t>
            </a:r>
          </a:p>
          <a:p>
            <a:pPr lvl="0" algn="just">
              <a:defRPr/>
            </a:pPr>
            <a:endParaRPr lang="en-US" sz="800" dirty="0">
              <a:solidFill>
                <a:prstClr val="black"/>
              </a:solidFill>
              <a:latin typeface="Calibri"/>
            </a:endParaRPr>
          </a:p>
          <a:p>
            <a:pPr lvl="0" algn="just">
              <a:defRPr/>
            </a:pPr>
            <a:r>
              <a:rPr lang="en-US" sz="1200" dirty="0">
                <a:solidFill>
                  <a:prstClr val="black"/>
                </a:solidFill>
                <a:latin typeface="Calibri"/>
              </a:rPr>
              <a:t>The straightforward way to approach this design would be use the equation that relates R, C, and fc. In this case, however, you're only given fc which leaves you with one equation and two unknowns.  It will, therefore, be necessary for you to arbitrarily select an approximate value for one component, and then calculate a value for the other component.  But, to do so accurately,  you must include the effect of “loading”: It is essential that you design the filter with a high-enough input impedance such that it will not load (and reduce the amplitude) of the function generator, which </a:t>
            </a:r>
            <a:r>
              <a:rPr lang="en-US" sz="1200">
                <a:solidFill>
                  <a:prstClr val="black"/>
                </a:solidFill>
                <a:latin typeface="Calibri"/>
              </a:rPr>
              <a:t>has 50</a:t>
            </a:r>
            <a:r>
              <a:rPr lang="el-GR" sz="1200">
                <a:solidFill>
                  <a:prstClr val="black"/>
                </a:solidFill>
                <a:latin typeface="Calibri"/>
              </a:rPr>
              <a:t>Ω</a:t>
            </a:r>
            <a:r>
              <a:rPr lang="en-US" sz="1200" dirty="0">
                <a:solidFill>
                  <a:prstClr val="black"/>
                </a:solidFill>
                <a:latin typeface="Calibri"/>
              </a:rPr>
              <a:t> output resistance.  By the same logic, you must also design the filter with a low-enough output impedance such that it will not be loaded (and its signal amplitude reduced) by the input resistance of the scope probe.  Note that the output  resistance of the driving source  and the input resistance of the load also affect fc.  </a:t>
            </a:r>
            <a:r>
              <a:rPr lang="en-US" sz="1200" b="1" u="sng" dirty="0">
                <a:solidFill>
                  <a:prstClr val="black"/>
                </a:solidFill>
                <a:latin typeface="Calibri"/>
              </a:rPr>
              <a:t>Please read this paragraph again</a:t>
            </a:r>
            <a:r>
              <a:rPr lang="en-US" sz="1200" b="1" dirty="0">
                <a:solidFill>
                  <a:prstClr val="black"/>
                </a:solidFill>
                <a:latin typeface="Calibri"/>
              </a:rPr>
              <a:t>. </a:t>
            </a:r>
          </a:p>
          <a:p>
            <a:pPr lvl="0" algn="just">
              <a:defRPr/>
            </a:pPr>
            <a:endParaRPr lang="en-US" sz="800" dirty="0">
              <a:solidFill>
                <a:prstClr val="black"/>
              </a:solidFill>
              <a:latin typeface="Calibri"/>
            </a:endParaRPr>
          </a:p>
          <a:p>
            <a:pPr lvl="0" algn="just">
              <a:defRPr/>
            </a:pPr>
            <a:r>
              <a:rPr lang="en-US" sz="1200" dirty="0">
                <a:solidFill>
                  <a:prstClr val="black"/>
                </a:solidFill>
                <a:latin typeface="Calibri"/>
              </a:rPr>
              <a:t>One way to proceed would be to determine the equations that would include the output resistance of the source and the input resistance of the probe.  By setting a value for the desired attenuation due to loading,  you could solve for exact values of R and C. </a:t>
            </a:r>
          </a:p>
          <a:p>
            <a:pPr lvl="0" algn="just">
              <a:defRPr/>
            </a:pPr>
            <a:endParaRPr lang="en-US" sz="800" dirty="0">
              <a:solidFill>
                <a:prstClr val="black"/>
              </a:solidFill>
              <a:latin typeface="Calibri"/>
            </a:endParaRPr>
          </a:p>
          <a:p>
            <a:pPr lvl="0" algn="just">
              <a:defRPr/>
            </a:pPr>
            <a:r>
              <a:rPr lang="en-US" sz="1200" dirty="0">
                <a:solidFill>
                  <a:prstClr val="black"/>
                </a:solidFill>
                <a:latin typeface="Calibri"/>
              </a:rPr>
              <a:t>This approach would, of course, take some time and is not mathematically precise because there is still some subjectivity  involved.  It is much quicker to use a little intuition and experimentation and avoid  the complexity and labor of solving simultaneous equations:</a:t>
            </a:r>
          </a:p>
          <a:p>
            <a:pPr lvl="0" algn="just">
              <a:defRPr/>
            </a:pPr>
            <a:endParaRPr lang="en-US" sz="800" dirty="0">
              <a:solidFill>
                <a:prstClr val="black"/>
              </a:solidFill>
              <a:latin typeface="Calibri"/>
            </a:endParaRPr>
          </a:p>
          <a:p>
            <a:pPr lvl="0" algn="just">
              <a:defRPr/>
            </a:pPr>
            <a:r>
              <a:rPr lang="en-US" sz="1200" kern="0" dirty="0">
                <a:solidFill>
                  <a:prstClr val="black"/>
                </a:solidFill>
              </a:rPr>
              <a:t>First, </a:t>
            </a:r>
            <a:r>
              <a:rPr lang="en-US" sz="1200" b="1" kern="0" dirty="0">
                <a:solidFill>
                  <a:prstClr val="black"/>
                </a:solidFill>
              </a:rPr>
              <a:t>s</a:t>
            </a:r>
            <a:r>
              <a:rPr lang="en-US" sz="1200" kern="0" dirty="0">
                <a:solidFill>
                  <a:prstClr val="black"/>
                </a:solidFill>
              </a:rPr>
              <a:t>elect an arbitrary resistor value.  You don't want to load the function generator, so the value of R should be large compared to the generator’s output resistance; how much larger depends upon how important it is to avoid attenuating the signal.   A resistor value in the range of 30 to 50 times the generator resistance will  usually work out well-  the loading effect (2 to 3%) is small, and it is of the same order as the resistor  tolerance.  You don't want to make R too large, however, because you do not want the output of the filter to be loaded by the scope probe. </a:t>
            </a:r>
          </a:p>
          <a:p>
            <a:pPr lvl="0" algn="just">
              <a:defRPr/>
            </a:pPr>
            <a:endParaRPr lang="en-US" sz="800" kern="0" dirty="0">
              <a:solidFill>
                <a:prstClr val="black"/>
              </a:solidFill>
            </a:endParaRPr>
          </a:p>
          <a:p>
            <a:pPr lvl="0" algn="just">
              <a:defRPr/>
            </a:pPr>
            <a:r>
              <a:rPr lang="en-US" sz="1200" kern="0" dirty="0">
                <a:solidFill>
                  <a:prstClr val="black"/>
                </a:solidFill>
              </a:rPr>
              <a:t>Next, calculate a capacitor value that will provide the desired cutoff frequency when paired with the resistor value chosen above. Then, select the standard capacitor whose value is closest to the value calculated above.  See Note 1.</a:t>
            </a:r>
          </a:p>
          <a:p>
            <a:pPr lvl="0" algn="just">
              <a:defRPr/>
            </a:pPr>
            <a:endParaRPr lang="en-US" sz="800" kern="0" dirty="0">
              <a:solidFill>
                <a:prstClr val="black"/>
              </a:solidFill>
            </a:endParaRPr>
          </a:p>
          <a:p>
            <a:pPr lvl="0" algn="just">
              <a:defRPr/>
            </a:pPr>
            <a:r>
              <a:rPr lang="en-US" sz="1200" kern="0" dirty="0">
                <a:solidFill>
                  <a:prstClr val="black"/>
                </a:solidFill>
              </a:rPr>
              <a:t>Now, calculate a new resistor value to work with the final, standard capacitor selected above.   Finally, select the nearest standard value resistor. The result should be a filter that uses only standard values and provides a close approximation to the design specification.  </a:t>
            </a:r>
          </a:p>
          <a:p>
            <a:pPr lvl="0" algn="just">
              <a:defRPr/>
            </a:pPr>
            <a:endParaRPr lang="en-US" sz="800" kern="0" dirty="0">
              <a:solidFill>
                <a:prstClr val="black"/>
              </a:solidFill>
            </a:endParaRPr>
          </a:p>
          <a:p>
            <a:pPr algn="just">
              <a:defRPr/>
            </a:pPr>
            <a:r>
              <a:rPr lang="en-US" sz="1200" kern="0" dirty="0">
                <a:solidFill>
                  <a:prstClr val="black"/>
                </a:solidFill>
              </a:rPr>
              <a:t>From the above discussion, you can see the value of simulation software.  </a:t>
            </a:r>
            <a:r>
              <a:rPr lang="en-US" sz="1200" b="1" kern="0" dirty="0">
                <a:solidFill>
                  <a:srgbClr val="00B0F0"/>
                </a:solidFill>
              </a:rPr>
              <a:t>Using the design approach above, use the CircuitLab simulation software to design this low pass filter. Be sure to include the generator output resistance and a load resistor In your model. </a:t>
            </a:r>
            <a:r>
              <a:rPr kumimoji="0" lang="en-US" sz="1200" b="1" i="0" u="none" strike="noStrike" kern="0" cap="none" spc="0" normalizeH="0" baseline="0" noProof="0" dirty="0">
                <a:ln>
                  <a:noFill/>
                </a:ln>
                <a:solidFill>
                  <a:srgbClr val="00B0F0"/>
                </a:solidFill>
                <a:effectLst/>
                <a:uLnTx/>
                <a:uFillTx/>
              </a:rPr>
              <a:t>•</a:t>
            </a:r>
            <a:r>
              <a:rPr lang="en-US" sz="1200" b="1" kern="0" dirty="0">
                <a:solidFill>
                  <a:srgbClr val="00B0F0"/>
                </a:solidFill>
              </a:rPr>
              <a:t>Submit a schematic and plots as your Saturday Schematic for this problem. </a:t>
            </a:r>
          </a:p>
          <a:p>
            <a:pPr lvl="0" algn="just">
              <a:defRPr/>
            </a:pPr>
            <a:endParaRPr lang="en-US" sz="800" b="1" kern="0" dirty="0">
              <a:solidFill>
                <a:srgbClr val="00B0F0"/>
              </a:solidFill>
            </a:endParaRPr>
          </a:p>
          <a:p>
            <a:pPr algn="just">
              <a:defRPr/>
            </a:pPr>
            <a:r>
              <a:rPr kumimoji="0" lang="en-US" sz="1200" b="1" i="0" u="none" strike="noStrike" kern="0" cap="none" spc="0" normalizeH="0" baseline="0" noProof="0" dirty="0">
                <a:ln>
                  <a:noFill/>
                </a:ln>
                <a:solidFill>
                  <a:prstClr val="black"/>
                </a:solidFill>
                <a:effectLst/>
                <a:uLnTx/>
                <a:uFillTx/>
              </a:rPr>
              <a:t>•</a:t>
            </a:r>
            <a:r>
              <a:rPr kumimoji="0" lang="en-US" sz="1200" i="0" u="none" strike="noStrike" kern="0" cap="none" spc="0" normalizeH="0" baseline="0" noProof="0" dirty="0">
                <a:ln>
                  <a:noFill/>
                </a:ln>
                <a:solidFill>
                  <a:prstClr val="black"/>
                </a:solidFill>
                <a:effectLst/>
                <a:uLnTx/>
                <a:uFillTx/>
              </a:rPr>
              <a:t>Breadboard your LP filter. After performing a quick time-domain check on the oscilloscope using 2 </a:t>
            </a:r>
            <a:r>
              <a:rPr lang="en-US" sz="1200" kern="0" dirty="0">
                <a:solidFill>
                  <a:prstClr val="black"/>
                </a:solidFill>
              </a:rPr>
              <a:t>channels (output versus input at </a:t>
            </a:r>
            <a:r>
              <a:rPr kumimoji="0" lang="en-US" sz="1200" i="0" u="none" strike="noStrike" kern="0" cap="none" spc="0" normalizeH="0" baseline="0" noProof="0" dirty="0">
                <a:ln>
                  <a:noFill/>
                </a:ln>
                <a:solidFill>
                  <a:prstClr val="black"/>
                </a:solidFill>
                <a:effectLst/>
                <a:uLnTx/>
                <a:uFillTx/>
              </a:rPr>
              <a:t>a few frequencies including fc),  perform a Frequency Domain Sweep of your breadboarded circuit using the </a:t>
            </a:r>
            <a:r>
              <a:rPr kumimoji="0" lang="en-US" sz="1200" i="1" u="none" strike="noStrike" kern="0" cap="none" spc="0" normalizeH="0" baseline="0" noProof="0" dirty="0">
                <a:ln>
                  <a:noFill/>
                </a:ln>
                <a:solidFill>
                  <a:prstClr val="black"/>
                </a:solidFill>
                <a:effectLst/>
                <a:uLnTx/>
                <a:uFillTx/>
              </a:rPr>
              <a:t>Frequency </a:t>
            </a:r>
            <a:r>
              <a:rPr lang="en-US" sz="1200" i="1" kern="0" dirty="0">
                <a:solidFill>
                  <a:prstClr val="black"/>
                </a:solidFill>
              </a:rPr>
              <a:t>R</a:t>
            </a:r>
            <a:r>
              <a:rPr kumimoji="0" lang="en-US" sz="1200" i="1" u="none" strike="noStrike" kern="0" cap="none" spc="0" normalizeH="0" baseline="0" noProof="0" dirty="0" err="1">
                <a:ln>
                  <a:noFill/>
                </a:ln>
                <a:solidFill>
                  <a:prstClr val="black"/>
                </a:solidFill>
                <a:effectLst/>
                <a:uLnTx/>
                <a:uFillTx/>
              </a:rPr>
              <a:t>esponse</a:t>
            </a:r>
            <a:r>
              <a:rPr kumimoji="0" lang="en-US" sz="1200" i="1" u="none" strike="noStrike" kern="0" cap="none" spc="0" normalizeH="0" baseline="0" noProof="0" dirty="0">
                <a:ln>
                  <a:noFill/>
                </a:ln>
                <a:solidFill>
                  <a:prstClr val="black"/>
                </a:solidFill>
                <a:effectLst/>
                <a:uLnTx/>
                <a:uFillTx/>
              </a:rPr>
              <a:t> Analysis </a:t>
            </a:r>
            <a:r>
              <a:rPr kumimoji="0" lang="en-US" sz="1200" i="0" u="none" strike="noStrike" kern="0" cap="none" spc="0" normalizeH="0" baseline="0" noProof="0" dirty="0">
                <a:ln>
                  <a:noFill/>
                </a:ln>
                <a:solidFill>
                  <a:prstClr val="black"/>
                </a:solidFill>
                <a:effectLst/>
                <a:uLnTx/>
                <a:uFillTx/>
              </a:rPr>
              <a:t>(Bode Plot) feature of your oscilloscope.  See Chapter 18, Page 305, of the </a:t>
            </a:r>
            <a:r>
              <a:rPr lang="en-US" sz="1200" kern="0" dirty="0">
                <a:solidFill>
                  <a:prstClr val="black"/>
                </a:solidFill>
              </a:rPr>
              <a:t>Keysight </a:t>
            </a:r>
            <a:r>
              <a:rPr kumimoji="0" lang="en-US" sz="1200" i="0" u="none" strike="noStrike" kern="0" cap="none" spc="0" normalizeH="0" baseline="0" noProof="0" dirty="0">
                <a:ln>
                  <a:noFill/>
                </a:ln>
                <a:solidFill>
                  <a:prstClr val="black"/>
                </a:solidFill>
                <a:effectLst/>
                <a:uLnTx/>
                <a:uFillTx/>
              </a:rPr>
              <a:t>User </a:t>
            </a:r>
            <a:r>
              <a:rPr lang="en-US" sz="1200" kern="0" dirty="0">
                <a:solidFill>
                  <a:prstClr val="black"/>
                </a:solidFill>
              </a:rPr>
              <a:t>M</a:t>
            </a:r>
            <a:r>
              <a:rPr kumimoji="0" lang="en-US" sz="1200" i="0" u="none" strike="noStrike" kern="0" cap="none" spc="0" normalizeH="0" baseline="0" noProof="0" dirty="0" err="1">
                <a:ln>
                  <a:noFill/>
                </a:ln>
                <a:solidFill>
                  <a:prstClr val="black"/>
                </a:solidFill>
                <a:effectLst/>
                <a:uLnTx/>
                <a:uFillTx/>
              </a:rPr>
              <a:t>anual</a:t>
            </a:r>
            <a:r>
              <a:rPr kumimoji="0" lang="en-US" sz="1200" i="0" u="none" strike="noStrike" kern="0" cap="none" spc="0" normalizeH="0" baseline="0" noProof="0" dirty="0">
                <a:ln>
                  <a:noFill/>
                </a:ln>
                <a:solidFill>
                  <a:prstClr val="black"/>
                </a:solidFill>
                <a:effectLst/>
                <a:uLnTx/>
                <a:uFillTx/>
              </a:rPr>
              <a:t>; the link is posted in Canvas Modules and here:    </a:t>
            </a:r>
            <a:r>
              <a:rPr lang="en-US" sz="1200" dirty="0">
                <a:hlinkClick r:id="rId3"/>
              </a:rPr>
              <a:t>https://www.keysight.com/us/en/assets/9921-01422/user-manuals/InfiniiVision-3000T-X-Series-Oscilloscopes-Users-Guide.pdf</a:t>
            </a:r>
            <a:r>
              <a:rPr lang="en-US" sz="1200" dirty="0"/>
              <a:t>    </a:t>
            </a:r>
            <a:r>
              <a:rPr kumimoji="0" lang="en-US" sz="1200" b="1" i="0" u="none" strike="noStrike" kern="0" cap="none" spc="0" normalizeH="0" baseline="0" noProof="0" dirty="0">
                <a:ln>
                  <a:noFill/>
                </a:ln>
                <a:solidFill>
                  <a:prstClr val="black"/>
                </a:solidFill>
                <a:effectLst/>
                <a:uLnTx/>
                <a:uFillTx/>
              </a:rPr>
              <a:t>•</a:t>
            </a:r>
            <a:r>
              <a:rPr kumimoji="0" lang="en-US" sz="1200" i="0" u="sng" strike="noStrike" kern="0" cap="none" spc="0" normalizeH="0" baseline="0" noProof="0" dirty="0">
                <a:ln>
                  <a:noFill/>
                </a:ln>
                <a:solidFill>
                  <a:prstClr val="black"/>
                </a:solidFill>
                <a:effectLst/>
                <a:uLnTx/>
                <a:uFillTx/>
              </a:rPr>
              <a:t>Record</a:t>
            </a:r>
            <a:r>
              <a:rPr kumimoji="0" lang="en-US" sz="1200" i="0" u="none" strike="noStrike" kern="0" cap="none" spc="0" normalizeH="0" baseline="0" noProof="0" dirty="0">
                <a:ln>
                  <a:noFill/>
                </a:ln>
                <a:solidFill>
                  <a:prstClr val="black"/>
                </a:solidFill>
                <a:effectLst/>
                <a:uLnTx/>
                <a:uFillTx/>
              </a:rPr>
              <a:t> the Bode Plot. </a:t>
            </a:r>
            <a:r>
              <a:rPr kumimoji="0" lang="en-US" sz="1200" b="1" i="0" u="none" strike="noStrike" kern="0" cap="none" spc="0" normalizeH="0" baseline="0" noProof="0" dirty="0">
                <a:ln>
                  <a:noFill/>
                </a:ln>
                <a:solidFill>
                  <a:prstClr val="black"/>
                </a:solidFill>
                <a:effectLst/>
                <a:uLnTx/>
                <a:uFillTx/>
              </a:rPr>
              <a:t>(P)</a:t>
            </a:r>
            <a:endParaRPr lang="en-US" sz="1200" b="1" dirty="0"/>
          </a:p>
          <a:p>
            <a:pPr lvl="0" algn="just">
              <a:defRPr/>
            </a:pPr>
            <a:endParaRPr lang="en-US" sz="1200" b="1" kern="0" dirty="0">
              <a:solidFill>
                <a:srgbClr val="00B0F0"/>
              </a:solidFill>
            </a:endParaRPr>
          </a:p>
        </p:txBody>
      </p:sp>
    </p:spTree>
    <p:extLst>
      <p:ext uri="{BB962C8B-B14F-4D97-AF65-F5344CB8AC3E}">
        <p14:creationId xmlns:p14="http://schemas.microsoft.com/office/powerpoint/2010/main" val="330709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B8E20B-873F-06EB-60B0-211C5E94C723}"/>
              </a:ext>
            </a:extLst>
          </p:cNvPr>
          <p:cNvSpPr>
            <a:spLocks noGrp="1"/>
          </p:cNvSpPr>
          <p:nvPr>
            <p:ph type="sldNum" sz="quarter" idx="12"/>
          </p:nvPr>
        </p:nvSpPr>
        <p:spPr>
          <a:xfrm>
            <a:off x="5233881" y="8657167"/>
            <a:ext cx="1543050" cy="486833"/>
          </a:xfrm>
        </p:spPr>
        <p:txBody>
          <a:bodyPr/>
          <a:lstStyle/>
          <a:p>
            <a:fld id="{DFA29B38-BD06-42F5-9B8A-178783D988FD}" type="slidenum">
              <a:rPr lang="en-US" smtClean="0"/>
              <a:t>4</a:t>
            </a:fld>
            <a:endParaRPr lang="en-US" dirty="0"/>
          </a:p>
        </p:txBody>
      </p:sp>
      <p:sp>
        <p:nvSpPr>
          <p:cNvPr id="5" name="TextBox 4">
            <a:extLst>
              <a:ext uri="{FF2B5EF4-FFF2-40B4-BE49-F238E27FC236}">
                <a16:creationId xmlns:a16="http://schemas.microsoft.com/office/drawing/2014/main" id="{CD2645A3-FBED-6E2D-901B-FCBC85F0DADE}"/>
              </a:ext>
            </a:extLst>
          </p:cNvPr>
          <p:cNvSpPr txBox="1"/>
          <p:nvPr/>
        </p:nvSpPr>
        <p:spPr>
          <a:xfrm>
            <a:off x="0" y="117877"/>
            <a:ext cx="6605660" cy="3847207"/>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7. </a:t>
            </a:r>
            <a:r>
              <a:rPr kumimoji="0" lang="en-US" sz="1200" b="1" i="0" u="none" strike="noStrike" kern="1200" cap="none" spc="0" normalizeH="0" baseline="0" noProof="0" dirty="0">
                <a:ln>
                  <a:noFill/>
                </a:ln>
                <a:solidFill>
                  <a:prstClr val="black"/>
                </a:solidFill>
                <a:effectLst/>
                <a:uLnTx/>
                <a:uFillTx/>
                <a:latin typeface="Calibri"/>
                <a:ea typeface="+mn-ea"/>
                <a:cs typeface="+mn-cs"/>
              </a:rPr>
              <a:t>RC</a:t>
            </a:r>
            <a:r>
              <a:rPr kumimoji="0" lang="en-US" sz="1400" b="1" i="0" u="none" strike="noStrike" kern="1200" cap="none" spc="0" normalizeH="0" baseline="0" noProof="0" dirty="0">
                <a:ln>
                  <a:noFill/>
                </a:ln>
                <a:solidFill>
                  <a:prstClr val="black"/>
                </a:solidFill>
                <a:effectLst/>
                <a:uLnTx/>
                <a:uFillTx/>
                <a:latin typeface="Calibri"/>
                <a:ea typeface="+mn-ea"/>
                <a:cs typeface="+mn-cs"/>
              </a:rPr>
              <a:t> </a:t>
            </a:r>
            <a:r>
              <a:rPr kumimoji="0" lang="en-US" sz="1200" b="1" i="0" u="none" strike="noStrike" kern="1200" cap="none" spc="0" normalizeH="0" baseline="0" noProof="0" dirty="0">
                <a:ln>
                  <a:noFill/>
                </a:ln>
                <a:solidFill>
                  <a:prstClr val="black"/>
                </a:solidFill>
                <a:effectLst/>
                <a:uLnTx/>
                <a:uFillTx/>
                <a:latin typeface="Calibri"/>
                <a:ea typeface="+mn-ea"/>
                <a:cs typeface="+mn-cs"/>
              </a:rPr>
              <a:t>Bandpass Filter</a:t>
            </a:r>
          </a:p>
          <a:p>
            <a:pPr lvl="0" algn="just">
              <a:defRPr/>
            </a:pPr>
            <a:r>
              <a:rPr kumimoji="0" lang="en-US" sz="1200" i="0" u="none" strike="noStrike" kern="1200" cap="none" spc="0" normalizeH="0" baseline="0" noProof="0" dirty="0">
                <a:ln>
                  <a:noFill/>
                </a:ln>
                <a:solidFill>
                  <a:prstClr val="black"/>
                </a:solidFill>
                <a:effectLst/>
                <a:uLnTx/>
                <a:uFillTx/>
                <a:ea typeface="+mn-ea"/>
                <a:cs typeface="+mn-cs"/>
              </a:rPr>
              <a:t>Using CircuitLab, add a high-pass filter (fc = 1kHz) to your low-pass filter to create a bandpass filter.  Use the approach described in Problem #6, ensuring that you do not load the first stage and can still drive the 10X (10M</a:t>
            </a:r>
            <a:r>
              <a:rPr kumimoji="0" lang="el-GR" sz="1200" i="0" u="none" strike="noStrike" kern="1200" cap="none" spc="0" normalizeH="0" baseline="0" noProof="0" dirty="0">
                <a:ln>
                  <a:noFill/>
                </a:ln>
                <a:solidFill>
                  <a:prstClr val="black"/>
                </a:solidFill>
                <a:effectLst/>
                <a:uLnTx/>
                <a:uFillTx/>
                <a:ea typeface="+mn-ea"/>
                <a:cs typeface="+mn-cs"/>
              </a:rPr>
              <a:t>Ω</a:t>
            </a:r>
            <a:r>
              <a:rPr kumimoji="0" lang="en-US" sz="1200" i="0" u="none" strike="noStrike" kern="1200" cap="none" spc="0" normalizeH="0" baseline="0" noProof="0" dirty="0">
                <a:ln>
                  <a:noFill/>
                </a:ln>
                <a:solidFill>
                  <a:prstClr val="black"/>
                </a:solidFill>
                <a:effectLst/>
                <a:uLnTx/>
                <a:uFillTx/>
                <a:ea typeface="+mn-ea"/>
                <a:cs typeface="+mn-cs"/>
              </a:rPr>
              <a:t>) oscilloscope probe. </a:t>
            </a:r>
            <a:r>
              <a:rPr kumimoji="0" lang="en-US" sz="1200" b="0" i="0" u="none" strike="noStrike" kern="1200" cap="none" spc="0" normalizeH="0" baseline="0" noProof="0" dirty="0">
                <a:ln>
                  <a:noFill/>
                </a:ln>
                <a:solidFill>
                  <a:prstClr val="black"/>
                </a:solidFill>
                <a:effectLst/>
                <a:uLnTx/>
                <a:uFillTx/>
                <a:ea typeface="+mn-ea"/>
                <a:cs typeface="+mn-cs"/>
              </a:rPr>
              <a:t>By minimizing interaction (loading of the first stage by the second stage) we simplify the problem because we can design the stages independently and then simply connect them together without significantly affecting the performance of either stage.</a:t>
            </a:r>
          </a:p>
          <a:p>
            <a:pPr lvl="0" algn="just">
              <a:defRPr/>
            </a:pPr>
            <a:r>
              <a:rPr kumimoji="0" lang="en-US" sz="1200" b="0" i="0" u="none" strike="noStrike" kern="1200" cap="none" spc="0" normalizeH="0" baseline="0" noProof="0" dirty="0">
                <a:ln>
                  <a:noFill/>
                </a:ln>
                <a:solidFill>
                  <a:prstClr val="black"/>
                </a:solidFill>
                <a:effectLst/>
                <a:uLnTx/>
                <a:uFillTx/>
                <a:ea typeface="+mn-ea"/>
                <a:cs typeface="+mn-cs"/>
              </a:rPr>
              <a:t>For your </a:t>
            </a:r>
            <a:r>
              <a:rPr lang="en-US" sz="1200" b="1" kern="0" dirty="0">
                <a:solidFill>
                  <a:srgbClr val="00B0F0"/>
                </a:solidFill>
              </a:rPr>
              <a:t>Saturday Schematic for this problem, submit </a:t>
            </a:r>
            <a:r>
              <a:rPr kumimoji="0" lang="en-US" sz="1200" b="1" i="0" u="none" strike="noStrike" kern="0" cap="none" spc="0" normalizeH="0" baseline="0" noProof="0" dirty="0">
                <a:ln>
                  <a:noFill/>
                </a:ln>
                <a:solidFill>
                  <a:srgbClr val="00B0F0"/>
                </a:solidFill>
                <a:effectLst/>
                <a:uLnTx/>
                <a:uFillTx/>
                <a:ea typeface="+mn-ea"/>
                <a:cs typeface="+mn-cs"/>
              </a:rPr>
              <a:t>a schematic and plots of your simulated BP filter.</a:t>
            </a:r>
          </a:p>
          <a:p>
            <a:pPr lvl="0" algn="just">
              <a:defRPr/>
            </a:pPr>
            <a:r>
              <a:rPr kumimoji="0" lang="en-US" sz="600" b="1" i="0" u="none" strike="noStrike" kern="0" cap="none" spc="0" normalizeH="0" baseline="0" noProof="0" dirty="0">
                <a:ln>
                  <a:noFill/>
                </a:ln>
                <a:solidFill>
                  <a:srgbClr val="00B0F0"/>
                </a:solidFill>
                <a:effectLst/>
                <a:uLnTx/>
                <a:uFillTx/>
                <a:ea typeface="+mn-ea"/>
                <a:cs typeface="+mn-cs"/>
              </a:rPr>
              <a:t> </a:t>
            </a:r>
          </a:p>
          <a:p>
            <a:pPr lvl="0" algn="just">
              <a:defRPr/>
            </a:pPr>
            <a:r>
              <a:rPr lang="en-US" sz="1400" b="1" kern="0" dirty="0"/>
              <a:t>7(a). </a:t>
            </a:r>
            <a:r>
              <a:rPr lang="en-US" sz="1200" kern="0" dirty="0">
                <a:solidFill>
                  <a:prstClr val="black"/>
                </a:solidFill>
              </a:rPr>
              <a:t>Using the simulated frequency-domain plot, determine the center-frequency of the bandpass filter.  </a:t>
            </a:r>
            <a:r>
              <a:rPr kumimoji="0" lang="en-US" sz="1200" i="0" u="none" strike="noStrike" kern="0" cap="none" spc="0" normalizeH="0" baseline="0" noProof="0" dirty="0">
                <a:ln>
                  <a:noFill/>
                </a:ln>
                <a:solidFill>
                  <a:prstClr val="black"/>
                </a:solidFill>
                <a:effectLst/>
                <a:uLnTx/>
                <a:uFillTx/>
                <a:ea typeface="+mn-ea"/>
                <a:cs typeface="+mn-cs"/>
              </a:rPr>
              <a:t>•</a:t>
            </a:r>
            <a:r>
              <a:rPr lang="en-US" sz="1200" kern="0" dirty="0">
                <a:solidFill>
                  <a:prstClr val="black"/>
                </a:solidFill>
              </a:rPr>
              <a:t>Calculate and </a:t>
            </a:r>
            <a:r>
              <a:rPr lang="en-US" sz="1200" u="sng" kern="0" dirty="0">
                <a:solidFill>
                  <a:prstClr val="black"/>
                </a:solidFill>
              </a:rPr>
              <a:t>record</a:t>
            </a:r>
            <a:r>
              <a:rPr lang="en-US" sz="1200" kern="0" dirty="0">
                <a:solidFill>
                  <a:prstClr val="black"/>
                </a:solidFill>
              </a:rPr>
              <a:t> the Q of the filter. (Q = Fc/BW;  see the Lecture, </a:t>
            </a:r>
            <a:r>
              <a:rPr lang="en-US" sz="1200" i="1" kern="0" dirty="0">
                <a:solidFill>
                  <a:prstClr val="black"/>
                </a:solidFill>
              </a:rPr>
              <a:t>RLC Circuits.\</a:t>
            </a:r>
          </a:p>
          <a:p>
            <a:pPr lvl="0" algn="just">
              <a:defRPr/>
            </a:pPr>
            <a:endParaRPr kumimoji="0" lang="en-US" sz="1200" i="0" u="none" strike="noStrike" kern="0" cap="none" spc="0" normalizeH="0" baseline="0" noProof="0" dirty="0">
              <a:ln>
                <a:noFill/>
              </a:ln>
              <a:effectLst/>
              <a:uLnTx/>
              <a:uFillTx/>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kern="0" dirty="0"/>
              <a:t>7(b).  </a:t>
            </a:r>
            <a:r>
              <a:rPr kumimoji="0" lang="en-US" sz="1200" i="0" u="none" strike="noStrike" kern="0" cap="none" spc="0" normalizeH="0" baseline="0" noProof="0" dirty="0">
                <a:ln>
                  <a:noFill/>
                </a:ln>
                <a:solidFill>
                  <a:prstClr val="black"/>
                </a:solidFill>
                <a:effectLst/>
                <a:uLnTx/>
                <a:uFillTx/>
                <a:ea typeface="+mn-ea"/>
                <a:cs typeface="+mn-cs"/>
              </a:rPr>
              <a:t>Does it matter which filter, the low-pass or the high-pass, is placed first in your circuit? Investigate this with CircuitLab and explain </a:t>
            </a:r>
            <a:r>
              <a:rPr kumimoji="0" lang="en-US" sz="1200" b="1" i="0" u="none" strike="noStrike" kern="0" cap="none" spc="0" normalizeH="0" baseline="0" noProof="0" dirty="0">
                <a:ln>
                  <a:noFill/>
                </a:ln>
                <a:solidFill>
                  <a:prstClr val="black"/>
                </a:solidFill>
                <a:effectLst/>
                <a:uLnTx/>
                <a:uFillTx/>
                <a:ea typeface="+mn-ea"/>
                <a:cs typeface="+mn-cs"/>
              </a:rPr>
              <a:t>(P).</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prstClr val="black"/>
              </a:solidFill>
              <a:effectLst/>
              <a:uLnTx/>
              <a:uFillTx/>
              <a:ea typeface="+mn-ea"/>
              <a:cs typeface="+mn-cs"/>
            </a:endParaRPr>
          </a:p>
          <a:p>
            <a:pPr lvl="0" algn="just">
              <a:defRPr/>
            </a:pPr>
            <a:r>
              <a:rPr lang="en-US" sz="1400" b="1" kern="0" dirty="0"/>
              <a:t>7(c). </a:t>
            </a:r>
            <a:r>
              <a:rPr kumimoji="0" lang="en-US" sz="1200" i="0" u="none" strike="noStrike" kern="0" cap="none" spc="0" normalizeH="0" baseline="0" noProof="0" dirty="0">
                <a:ln>
                  <a:noFill/>
                </a:ln>
                <a:solidFill>
                  <a:prstClr val="black"/>
                </a:solidFill>
                <a:effectLst/>
                <a:uLnTx/>
                <a:uFillTx/>
              </a:rPr>
              <a:t>Breadboard your circuit. After performing a quick time-domain check with the oscilloscope (input versus output), perform a Frequency Domain Plot of your breadboarded circuit using the Frequency </a:t>
            </a:r>
            <a:r>
              <a:rPr lang="en-US" sz="1200" kern="0" dirty="0">
                <a:solidFill>
                  <a:prstClr val="black"/>
                </a:solidFill>
              </a:rPr>
              <a:t>R</a:t>
            </a:r>
            <a:r>
              <a:rPr kumimoji="0" lang="en-US" sz="1200" i="0" u="none" strike="noStrike" kern="0" cap="none" spc="0" normalizeH="0" baseline="0" noProof="0" dirty="0" err="1">
                <a:ln>
                  <a:noFill/>
                </a:ln>
                <a:solidFill>
                  <a:prstClr val="black"/>
                </a:solidFill>
                <a:effectLst/>
                <a:uLnTx/>
                <a:uFillTx/>
              </a:rPr>
              <a:t>esponse</a:t>
            </a:r>
            <a:r>
              <a:rPr kumimoji="0" lang="en-US" sz="1200" i="0" u="none" strike="noStrike" kern="0" cap="none" spc="0" normalizeH="0" baseline="0" noProof="0" dirty="0">
                <a:ln>
                  <a:noFill/>
                </a:ln>
                <a:solidFill>
                  <a:prstClr val="black"/>
                </a:solidFill>
                <a:effectLst/>
                <a:uLnTx/>
                <a:uFillTx/>
              </a:rPr>
              <a:t>  Analysis (Bode Plot) feature of your oscilloscope. </a:t>
            </a:r>
            <a:r>
              <a:rPr kumimoji="0" lang="en-US" sz="1200" i="0" u="none" strike="noStrike" kern="0" cap="none" spc="0" normalizeH="0" baseline="0" noProof="0" dirty="0">
                <a:ln>
                  <a:noFill/>
                </a:ln>
                <a:solidFill>
                  <a:prstClr val="black"/>
                </a:solidFill>
                <a:effectLst/>
                <a:uLnTx/>
                <a:uFillTx/>
                <a:ea typeface="+mn-ea"/>
                <a:cs typeface="+mn-cs"/>
              </a:rPr>
              <a:t>•</a:t>
            </a:r>
            <a:r>
              <a:rPr kumimoji="0" lang="en-US" sz="1200" i="0" u="sng" strike="noStrike" kern="0" cap="none" spc="0" normalizeH="0" baseline="0" noProof="0" dirty="0">
                <a:ln>
                  <a:noFill/>
                </a:ln>
                <a:solidFill>
                  <a:prstClr val="black"/>
                </a:solidFill>
                <a:effectLst/>
                <a:uLnTx/>
                <a:uFillTx/>
              </a:rPr>
              <a:t>Record</a:t>
            </a:r>
            <a:r>
              <a:rPr kumimoji="0" lang="en-US" sz="1200" i="0" u="none" strike="noStrike" kern="0" cap="none" spc="0" normalizeH="0" baseline="0" noProof="0" dirty="0">
                <a:ln>
                  <a:noFill/>
                </a:ln>
                <a:solidFill>
                  <a:prstClr val="black"/>
                </a:solidFill>
                <a:effectLst/>
                <a:uLnTx/>
                <a:uFillTx/>
              </a:rPr>
              <a:t> the Bode plot </a:t>
            </a:r>
            <a:r>
              <a:rPr kumimoji="0" lang="en-US" sz="1200" b="1" i="0" u="none" strike="noStrike" kern="0" cap="none" spc="0" normalizeH="0" baseline="0" noProof="0" dirty="0">
                <a:ln>
                  <a:noFill/>
                </a:ln>
                <a:solidFill>
                  <a:prstClr val="black"/>
                </a:solidFill>
                <a:effectLst/>
                <a:uLnTx/>
                <a:uFillTx/>
              </a:rPr>
              <a:t>(P)</a:t>
            </a:r>
            <a:r>
              <a:rPr kumimoji="0" lang="en-US" sz="1200" i="0" u="none" strike="noStrike" kern="0" cap="none" spc="0" normalizeH="0" baseline="0" noProof="0" dirty="0">
                <a:ln>
                  <a:noFill/>
                </a:ln>
                <a:solidFill>
                  <a:prstClr val="black"/>
                </a:solidFill>
                <a:effectLst/>
                <a:uLnTx/>
                <a:uFillTx/>
              </a:rPr>
              <a:t>.</a:t>
            </a:r>
          </a:p>
          <a:p>
            <a:pPr lvl="0" algn="just">
              <a:defRPr/>
            </a:pPr>
            <a:endParaRPr kumimoji="0" lang="en-US" sz="1200" i="0" u="none" strike="noStrike" kern="0" cap="none" spc="0" normalizeH="0" baseline="0" noProof="0" dirty="0">
              <a:ln>
                <a:noFill/>
              </a:ln>
              <a:solidFill>
                <a:prstClr val="black"/>
              </a:solidFill>
              <a:effectLst/>
              <a:uLnTx/>
              <a:uFillTx/>
            </a:endParaRPr>
          </a:p>
          <a:p>
            <a:pPr lvl="0" algn="just">
              <a:defRPr/>
            </a:pPr>
            <a:r>
              <a:rPr lang="en-US" sz="1400" b="1" kern="0" dirty="0"/>
              <a:t>7(d).  </a:t>
            </a:r>
            <a:r>
              <a:rPr lang="en-US" sz="1200" kern="0" dirty="0">
                <a:solidFill>
                  <a:prstClr val="black"/>
                </a:solidFill>
              </a:rPr>
              <a:t>How close did your breadboard match the simulated results? </a:t>
            </a:r>
            <a:r>
              <a:rPr kumimoji="0" lang="en-US" sz="1200" i="0" u="none" strike="noStrike" kern="0" cap="none" spc="0" normalizeH="0" baseline="0" noProof="0" dirty="0">
                <a:ln>
                  <a:noFill/>
                </a:ln>
                <a:solidFill>
                  <a:prstClr val="black"/>
                </a:solidFill>
                <a:effectLst/>
                <a:uLnTx/>
                <a:uFillTx/>
                <a:ea typeface="+mn-ea"/>
                <a:cs typeface="+mn-cs"/>
              </a:rPr>
              <a:t>•</a:t>
            </a:r>
            <a:r>
              <a:rPr lang="en-US" sz="1200" u="sng" kern="0" dirty="0">
                <a:solidFill>
                  <a:prstClr val="black"/>
                </a:solidFill>
              </a:rPr>
              <a:t>Record</a:t>
            </a:r>
            <a:r>
              <a:rPr lang="en-US" sz="1200" kern="0" dirty="0">
                <a:solidFill>
                  <a:prstClr val="black"/>
                </a:solidFill>
              </a:rPr>
              <a:t> your observations. </a:t>
            </a:r>
            <a:endParaRPr lang="en-US" sz="1200" b="1" dirty="0">
              <a:solidFill>
                <a:prstClr val="black"/>
              </a:solidFill>
              <a:latin typeface="Calibri"/>
            </a:endParaRPr>
          </a:p>
        </p:txBody>
      </p:sp>
      <p:sp>
        <p:nvSpPr>
          <p:cNvPr id="8" name="Rectangle 7">
            <a:extLst>
              <a:ext uri="{FF2B5EF4-FFF2-40B4-BE49-F238E27FC236}">
                <a16:creationId xmlns:a16="http://schemas.microsoft.com/office/drawing/2014/main" id="{8D89CD4E-AC3F-2F65-B977-9DF9DDBDF6E5}"/>
              </a:ext>
            </a:extLst>
          </p:cNvPr>
          <p:cNvSpPr/>
          <p:nvPr/>
        </p:nvSpPr>
        <p:spPr>
          <a:xfrm>
            <a:off x="0" y="4005591"/>
            <a:ext cx="6682470" cy="3354765"/>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400" b="1" kern="0" noProof="0" dirty="0">
                <a:solidFill>
                  <a:prstClr val="black"/>
                </a:solidFill>
              </a:rPr>
              <a:t>8</a:t>
            </a:r>
            <a:r>
              <a:rPr kumimoji="0" lang="en-US" sz="1400" b="1" i="0" u="none" strike="noStrike" kern="0" cap="none" spc="0" normalizeH="0" baseline="0" noProof="0" dirty="0">
                <a:ln>
                  <a:noFill/>
                </a:ln>
                <a:solidFill>
                  <a:prstClr val="black"/>
                </a:solidFill>
                <a:effectLst/>
                <a:uLnTx/>
                <a:uFillTx/>
              </a:rPr>
              <a:t>.  </a:t>
            </a:r>
            <a:r>
              <a:rPr kumimoji="0" lang="en-US" sz="1200" b="1" i="0" u="none" strike="noStrike" kern="0" cap="none" spc="0" normalizeH="0" baseline="0" noProof="0" dirty="0">
                <a:ln>
                  <a:noFill/>
                </a:ln>
                <a:solidFill>
                  <a:prstClr val="black"/>
                </a:solidFill>
                <a:effectLst/>
                <a:uLnTx/>
                <a:uFillTx/>
              </a:rPr>
              <a:t>LC Bandpass Filter (Parallel Resonant Circuit)</a:t>
            </a:r>
          </a:p>
          <a:p>
            <a:pPr lvl="0" algn="just">
              <a:defRPr/>
            </a:pPr>
            <a:r>
              <a:rPr kumimoji="0" lang="en-US" sz="1200" i="0" u="none" strike="noStrike" kern="1200" cap="none" spc="0" normalizeH="0" baseline="0" noProof="0" dirty="0">
                <a:ln>
                  <a:noFill/>
                </a:ln>
                <a:solidFill>
                  <a:prstClr val="black"/>
                </a:solidFill>
                <a:effectLst/>
                <a:uLnTx/>
                <a:uFillTx/>
                <a:ea typeface="+mn-ea"/>
                <a:cs typeface="+mn-cs"/>
              </a:rPr>
              <a:t>Using CircuitLab, d</a:t>
            </a:r>
            <a:r>
              <a:rPr kumimoji="0" lang="en-US" sz="1200" b="0" i="0" u="none" strike="noStrike" kern="0" cap="none" spc="0" normalizeH="0" baseline="0" noProof="0" dirty="0">
                <a:ln>
                  <a:noFill/>
                </a:ln>
                <a:solidFill>
                  <a:prstClr val="black"/>
                </a:solidFill>
                <a:effectLst/>
                <a:uLnTx/>
                <a:uFillTx/>
              </a:rPr>
              <a:t>esign a parallel LC resonant passband filter with Fc equal to the center frequency you found in 7(a); use a 47 mH inductor and choose values for C and R.  See Slide 38 of the lecture</a:t>
            </a:r>
            <a:r>
              <a:rPr lang="en-US" sz="1200" kern="0" dirty="0">
                <a:solidFill>
                  <a:prstClr val="black"/>
                </a:solidFill>
              </a:rPr>
              <a:t>, </a:t>
            </a:r>
            <a:r>
              <a:rPr lang="en-US" sz="1200" i="1" kern="0" dirty="0">
                <a:solidFill>
                  <a:prstClr val="black"/>
                </a:solidFill>
              </a:rPr>
              <a:t>RLC Circuits. </a:t>
            </a:r>
            <a:r>
              <a:rPr lang="en-US" sz="1200" kern="0" dirty="0">
                <a:solidFill>
                  <a:prstClr val="black"/>
                </a:solidFill>
              </a:rPr>
              <a:t>•</a:t>
            </a:r>
            <a:r>
              <a:rPr lang="en-US" sz="1200" u="sng" kern="0" dirty="0">
                <a:solidFill>
                  <a:prstClr val="black"/>
                </a:solidFill>
              </a:rPr>
              <a:t>Record</a:t>
            </a:r>
            <a:r>
              <a:rPr lang="en-US" sz="1200" kern="0" dirty="0">
                <a:solidFill>
                  <a:prstClr val="black"/>
                </a:solidFill>
              </a:rPr>
              <a:t> your schematic and plots for your simulated circuit.</a:t>
            </a:r>
          </a:p>
          <a:p>
            <a:pPr lvl="0" algn="just">
              <a:defRPr/>
            </a:pPr>
            <a:endParaRPr lang="en-US" sz="1200" i="1" kern="0" dirty="0">
              <a:solidFill>
                <a:prstClr val="black"/>
              </a:solidFill>
            </a:endParaRPr>
          </a:p>
          <a:p>
            <a:pPr lvl="0" algn="just">
              <a:defRPr/>
            </a:pPr>
            <a:r>
              <a:rPr lang="en-US" sz="1400" b="1" kern="0" dirty="0">
                <a:solidFill>
                  <a:prstClr val="black"/>
                </a:solidFill>
              </a:rPr>
              <a:t>8(a). </a:t>
            </a:r>
            <a:r>
              <a:rPr lang="en-US" sz="1200" kern="0" dirty="0">
                <a:solidFill>
                  <a:prstClr val="black"/>
                </a:solidFill>
              </a:rPr>
              <a:t>Using the simulated frequency-domain plot, determine the center-frequency of the bandpass filter.  </a:t>
            </a:r>
            <a:r>
              <a:rPr kumimoji="0" lang="en-US" sz="1200" i="0" u="none" strike="noStrike" kern="0" cap="none" spc="0" normalizeH="0" baseline="0" noProof="0" dirty="0">
                <a:ln>
                  <a:noFill/>
                </a:ln>
                <a:solidFill>
                  <a:prstClr val="black"/>
                </a:solidFill>
                <a:effectLst/>
                <a:uLnTx/>
                <a:uFillTx/>
                <a:ea typeface="+mn-ea"/>
                <a:cs typeface="+mn-cs"/>
              </a:rPr>
              <a:t>•</a:t>
            </a:r>
            <a:r>
              <a:rPr lang="en-US" sz="1200" kern="0" dirty="0">
                <a:solidFill>
                  <a:prstClr val="black"/>
                </a:solidFill>
              </a:rPr>
              <a:t>Calculate and </a:t>
            </a:r>
            <a:r>
              <a:rPr lang="en-US" sz="1200" u="sng" kern="0" dirty="0">
                <a:solidFill>
                  <a:prstClr val="black"/>
                </a:solidFill>
              </a:rPr>
              <a:t>record</a:t>
            </a:r>
            <a:r>
              <a:rPr lang="en-US" sz="1200" kern="0" dirty="0">
                <a:solidFill>
                  <a:prstClr val="black"/>
                </a:solidFill>
              </a:rPr>
              <a:t> the Q of the filter. (Q = Fc/BW;  see the Lecture, </a:t>
            </a:r>
            <a:r>
              <a:rPr lang="en-US" sz="1200" i="1" kern="0" dirty="0">
                <a:solidFill>
                  <a:prstClr val="black"/>
                </a:solidFill>
              </a:rPr>
              <a:t>RLC Circuits).</a:t>
            </a:r>
          </a:p>
          <a:p>
            <a:pPr lvl="0" algn="just">
              <a:defRPr/>
            </a:pPr>
            <a:endParaRPr lang="en-US" sz="1200" i="1" kern="0" dirty="0">
              <a:solidFill>
                <a:prstClr val="black"/>
              </a:solidFill>
            </a:endParaRPr>
          </a:p>
          <a:p>
            <a:pPr algn="just">
              <a:defRPr/>
            </a:pPr>
            <a:r>
              <a:rPr lang="en-US" sz="1200" b="1" kern="0" dirty="0">
                <a:solidFill>
                  <a:prstClr val="black"/>
                </a:solidFill>
              </a:rPr>
              <a:t>8</a:t>
            </a:r>
            <a:r>
              <a:rPr kumimoji="0" lang="en-US" sz="1200" b="1" i="0" u="none" strike="noStrike" kern="0" cap="none" spc="0" normalizeH="0" baseline="0" noProof="0" dirty="0">
                <a:ln>
                  <a:noFill/>
                </a:ln>
                <a:solidFill>
                  <a:prstClr val="black"/>
                </a:solidFill>
                <a:effectLst/>
                <a:uLnTx/>
                <a:uFillTx/>
                <a:ea typeface="+mn-ea"/>
                <a:cs typeface="+mn-cs"/>
              </a:rPr>
              <a:t>(</a:t>
            </a:r>
            <a:r>
              <a:rPr lang="en-US" sz="1200" b="1" kern="0" dirty="0">
                <a:solidFill>
                  <a:prstClr val="black"/>
                </a:solidFill>
              </a:rPr>
              <a:t>b</a:t>
            </a:r>
            <a:r>
              <a:rPr kumimoji="0" lang="en-US" sz="1200" b="1" i="0" u="none" strike="noStrike" kern="0" cap="none" spc="0" normalizeH="0" baseline="0" noProof="0" dirty="0">
                <a:ln>
                  <a:noFill/>
                </a:ln>
                <a:solidFill>
                  <a:prstClr val="black"/>
                </a:solidFill>
                <a:effectLst/>
                <a:uLnTx/>
                <a:uFillTx/>
                <a:ea typeface="+mn-ea"/>
                <a:cs typeface="+mn-cs"/>
              </a:rPr>
              <a:t>).   </a:t>
            </a:r>
            <a:r>
              <a:rPr kumimoji="0" lang="en-US" sz="1200" i="0" u="none" strike="noStrike" kern="0" cap="none" spc="0" normalizeH="0" baseline="0" noProof="0" dirty="0">
                <a:ln>
                  <a:noFill/>
                </a:ln>
                <a:solidFill>
                  <a:prstClr val="black"/>
                </a:solidFill>
                <a:effectLst/>
                <a:uLnTx/>
                <a:uFillTx/>
              </a:rPr>
              <a:t>Breadboard your circuit. After performing a quick time-domain check with the oscilloscope (input versus output), perform a Frequency Domain Plot of your breadboarded circuit using the Frequency </a:t>
            </a:r>
            <a:r>
              <a:rPr lang="en-US" sz="1200" kern="0" dirty="0">
                <a:solidFill>
                  <a:prstClr val="black"/>
                </a:solidFill>
              </a:rPr>
              <a:t>R</a:t>
            </a:r>
            <a:r>
              <a:rPr kumimoji="0" lang="en-US" sz="1200" i="0" u="none" strike="noStrike" kern="0" cap="none" spc="0" normalizeH="0" baseline="0" noProof="0" dirty="0" err="1">
                <a:ln>
                  <a:noFill/>
                </a:ln>
                <a:solidFill>
                  <a:prstClr val="black"/>
                </a:solidFill>
                <a:effectLst/>
                <a:uLnTx/>
                <a:uFillTx/>
              </a:rPr>
              <a:t>esponse</a:t>
            </a:r>
            <a:r>
              <a:rPr kumimoji="0" lang="en-US" sz="1200" i="0" u="none" strike="noStrike" kern="0" cap="none" spc="0" normalizeH="0" baseline="0" noProof="0" dirty="0">
                <a:ln>
                  <a:noFill/>
                </a:ln>
                <a:solidFill>
                  <a:prstClr val="black"/>
                </a:solidFill>
                <a:effectLst/>
                <a:uLnTx/>
                <a:uFillTx/>
              </a:rPr>
              <a:t>  Analysis (Bode Plot) feature of your oscilloscope.  </a:t>
            </a:r>
            <a:r>
              <a:rPr kumimoji="0" lang="en-US" sz="1200" i="0" u="sng" strike="noStrike" kern="0" cap="none" spc="0" normalizeH="0" baseline="0" noProof="0" dirty="0">
                <a:ln>
                  <a:noFill/>
                </a:ln>
                <a:solidFill>
                  <a:prstClr val="black"/>
                </a:solidFill>
                <a:effectLst/>
                <a:uLnTx/>
                <a:uFillTx/>
              </a:rPr>
              <a:t>Record</a:t>
            </a:r>
            <a:r>
              <a:rPr kumimoji="0" lang="en-US" sz="1200" i="0" u="none" strike="noStrike" kern="0" cap="none" spc="0" normalizeH="0" baseline="0" noProof="0" dirty="0">
                <a:ln>
                  <a:noFill/>
                </a:ln>
                <a:solidFill>
                  <a:prstClr val="black"/>
                </a:solidFill>
                <a:effectLst/>
                <a:uLnTx/>
                <a:uFillTx/>
              </a:rPr>
              <a:t> the Bode plot </a:t>
            </a:r>
            <a:r>
              <a:rPr kumimoji="0" lang="en-US" sz="1200" b="1" i="0" u="none" strike="noStrike" kern="0" cap="none" spc="0" normalizeH="0" baseline="0" noProof="0" dirty="0">
                <a:ln>
                  <a:noFill/>
                </a:ln>
                <a:solidFill>
                  <a:prstClr val="black"/>
                </a:solidFill>
                <a:effectLst/>
                <a:uLnTx/>
                <a:uFillTx/>
              </a:rPr>
              <a:t>(P)</a:t>
            </a:r>
            <a:r>
              <a:rPr kumimoji="0" lang="en-US" sz="1200" i="0" u="none" strike="noStrike" kern="0" cap="none" spc="0" normalizeH="0" baseline="0" noProof="0" dirty="0">
                <a:ln>
                  <a:noFill/>
                </a:ln>
                <a:solidFill>
                  <a:prstClr val="black"/>
                </a:solidFill>
                <a:effectLst/>
                <a:uLnTx/>
                <a:uFillTx/>
              </a:rPr>
              <a:t>.</a:t>
            </a:r>
          </a:p>
          <a:p>
            <a:pPr algn="just">
              <a:defRPr/>
            </a:pPr>
            <a:endParaRPr kumimoji="0" lang="en-US" sz="1200" i="0" u="none" strike="noStrike" kern="0" cap="none" spc="0" normalizeH="0" baseline="0" noProof="0" dirty="0">
              <a:ln>
                <a:noFill/>
              </a:ln>
              <a:solidFill>
                <a:prstClr val="black"/>
              </a:solidFill>
              <a:effectLst/>
              <a:uLnTx/>
              <a:uFillTx/>
            </a:endParaRPr>
          </a:p>
          <a:p>
            <a:pPr algn="just">
              <a:defRPr/>
            </a:pPr>
            <a:r>
              <a:rPr lang="en-US" sz="1400" b="1" kern="0" dirty="0">
                <a:solidFill>
                  <a:prstClr val="black"/>
                </a:solidFill>
              </a:rPr>
              <a:t>8(c).  </a:t>
            </a:r>
            <a:r>
              <a:rPr lang="en-US" sz="1200" kern="0" dirty="0">
                <a:solidFill>
                  <a:prstClr val="black"/>
                </a:solidFill>
              </a:rPr>
              <a:t>How close did your breadboard match the simulated results? </a:t>
            </a:r>
            <a:r>
              <a:rPr kumimoji="0" lang="en-US" sz="1200" i="0" u="none" strike="noStrike" kern="0" cap="none" spc="0" normalizeH="0" baseline="0" noProof="0" dirty="0">
                <a:ln>
                  <a:noFill/>
                </a:ln>
                <a:solidFill>
                  <a:prstClr val="black"/>
                </a:solidFill>
                <a:effectLst/>
                <a:uLnTx/>
                <a:uFillTx/>
                <a:ea typeface="+mn-ea"/>
                <a:cs typeface="+mn-cs"/>
              </a:rPr>
              <a:t>•</a:t>
            </a:r>
            <a:r>
              <a:rPr lang="en-US" sz="1200" u="sng" kern="0" dirty="0">
                <a:solidFill>
                  <a:prstClr val="black"/>
                </a:solidFill>
              </a:rPr>
              <a:t>Record</a:t>
            </a:r>
            <a:r>
              <a:rPr lang="en-US" sz="1200" kern="0" dirty="0">
                <a:solidFill>
                  <a:prstClr val="black"/>
                </a:solidFill>
              </a:rPr>
              <a:t> your observations. </a:t>
            </a:r>
          </a:p>
          <a:p>
            <a:pPr algn="just">
              <a:defRPr/>
            </a:pPr>
            <a:endParaRPr lang="en-US" sz="1200" kern="0" dirty="0">
              <a:solidFill>
                <a:prstClr val="black"/>
              </a:solidFill>
            </a:endParaRPr>
          </a:p>
          <a:p>
            <a:pPr algn="just">
              <a:defRPr/>
            </a:pPr>
            <a:r>
              <a:rPr kumimoji="0" lang="en-US" sz="1400" b="1" i="0" u="none" strike="noStrike" kern="0" cap="none" spc="0" normalizeH="0" baseline="0" noProof="0" dirty="0">
                <a:ln>
                  <a:noFill/>
                </a:ln>
                <a:solidFill>
                  <a:prstClr val="black"/>
                </a:solidFill>
                <a:effectLst/>
                <a:uLnTx/>
                <a:uFillTx/>
              </a:rPr>
              <a:t>8(d)</a:t>
            </a:r>
            <a:r>
              <a:rPr kumimoji="0" lang="en-US" sz="1200" i="0" u="none" strike="noStrike" kern="0" cap="none" spc="0" normalizeH="0" baseline="0" noProof="0" dirty="0">
                <a:ln>
                  <a:noFill/>
                </a:ln>
                <a:solidFill>
                  <a:prstClr val="black"/>
                </a:solidFill>
                <a:effectLst/>
                <a:uLnTx/>
                <a:uFillTx/>
              </a:rPr>
              <a:t>.  </a:t>
            </a:r>
            <a:r>
              <a:rPr lang="en-US" sz="1200" kern="0" dirty="0">
                <a:solidFill>
                  <a:prstClr val="black"/>
                </a:solidFill>
              </a:rPr>
              <a:t>How does the performance of this filter compare to that of the 2-stage RC bandpass filter in Problem 7?  </a:t>
            </a:r>
            <a:r>
              <a:rPr lang="en-US" sz="1200" u="sng" kern="0" dirty="0">
                <a:solidFill>
                  <a:prstClr val="black"/>
                </a:solidFill>
              </a:rPr>
              <a:t>Record</a:t>
            </a:r>
            <a:r>
              <a:rPr lang="en-US" sz="1200" kern="0" dirty="0">
                <a:solidFill>
                  <a:prstClr val="black"/>
                </a:solidFill>
              </a:rPr>
              <a:t> and explain your observations. </a:t>
            </a:r>
            <a:r>
              <a:rPr lang="en-US" sz="1200" b="1" kern="0" dirty="0">
                <a:solidFill>
                  <a:prstClr val="black"/>
                </a:solidFill>
              </a:rPr>
              <a:t>•</a:t>
            </a:r>
            <a:r>
              <a:rPr lang="en-US" sz="1200" kern="0" dirty="0">
                <a:solidFill>
                  <a:prstClr val="black"/>
                </a:solidFill>
              </a:rPr>
              <a:t>What might explain the differences that you observe? </a:t>
            </a:r>
            <a:endParaRPr kumimoji="0" lang="en-US" sz="1200" i="0" u="none" strike="noStrike" kern="0" cap="none" spc="0" normalizeH="0" baseline="0" noProof="0" dirty="0">
              <a:ln>
                <a:noFill/>
              </a:ln>
              <a:solidFill>
                <a:prstClr val="black"/>
              </a:solidFill>
              <a:effectLst/>
              <a:uLnTx/>
              <a:uFillTx/>
            </a:endParaRPr>
          </a:p>
        </p:txBody>
      </p:sp>
      <p:sp>
        <p:nvSpPr>
          <p:cNvPr id="3" name="TextBox 2">
            <a:extLst>
              <a:ext uri="{FF2B5EF4-FFF2-40B4-BE49-F238E27FC236}">
                <a16:creationId xmlns:a16="http://schemas.microsoft.com/office/drawing/2014/main" id="{2FD606E7-4205-3E89-FDF6-569A74F31E96}"/>
              </a:ext>
            </a:extLst>
          </p:cNvPr>
          <p:cNvSpPr txBox="1"/>
          <p:nvPr/>
        </p:nvSpPr>
        <p:spPr>
          <a:xfrm>
            <a:off x="585628" y="7348309"/>
            <a:ext cx="5907640" cy="1384995"/>
          </a:xfrm>
          <a:prstGeom prst="rect">
            <a:avLst/>
          </a:prstGeom>
          <a:solidFill>
            <a:srgbClr val="FFFF00"/>
          </a:solidFill>
        </p:spPr>
        <p:txBody>
          <a:bodyPr wrap="square" rtlCol="0">
            <a:spAutoFit/>
          </a:bodyPr>
          <a:lstStyle/>
          <a:p>
            <a:r>
              <a:rPr lang="en-US" sz="1200" dirty="0">
                <a:latin typeface="Helvetica-Narrow" panose="02000506020000020004" pitchFamily="2" charset="0"/>
              </a:rPr>
              <a:t>An important comment regarding the oscilloscope display of AC waveforms.  If your horizontal sweep frequency is too low, you will display many waveform cycles, but they will be scrunched together and it may be difficult to see details.  On the other hand, if you set the sweep frequency too high, you will only display a fraction of a cycle or less; therefore, you may hide a portion of the waveform.  Unless you have a good reason to do otherwise - such as trying to display a waveform envelope - you should </a:t>
            </a:r>
            <a:r>
              <a:rPr lang="en-US" sz="1200" b="1" u="sng" dirty="0">
                <a:latin typeface="Helvetica-Narrow" panose="02000506020000020004" pitchFamily="2" charset="0"/>
              </a:rPr>
              <a:t>always</a:t>
            </a:r>
            <a:r>
              <a:rPr lang="en-US" sz="1200" dirty="0">
                <a:latin typeface="Helvetica-Narrow" panose="02000506020000020004" pitchFamily="2" charset="0"/>
              </a:rPr>
              <a:t> display only three or four cycles of the waveform.  For similar reasons, you should adjust the vertical sensitivity to fill as much of the screen as possible.</a:t>
            </a:r>
          </a:p>
        </p:txBody>
      </p:sp>
    </p:spTree>
    <p:extLst>
      <p:ext uri="{BB962C8B-B14F-4D97-AF65-F5344CB8AC3E}">
        <p14:creationId xmlns:p14="http://schemas.microsoft.com/office/powerpoint/2010/main" val="366573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7BA288-25B2-3160-7498-003725A59205}"/>
              </a:ext>
            </a:extLst>
          </p:cNvPr>
          <p:cNvSpPr>
            <a:spLocks noGrp="1"/>
          </p:cNvSpPr>
          <p:nvPr>
            <p:ph type="sldNum" sz="quarter" idx="12"/>
          </p:nvPr>
        </p:nvSpPr>
        <p:spPr>
          <a:xfrm>
            <a:off x="5210932" y="8657167"/>
            <a:ext cx="1543050" cy="486833"/>
          </a:xfrm>
        </p:spPr>
        <p:txBody>
          <a:bodyPr/>
          <a:lstStyle/>
          <a:p>
            <a:r>
              <a:rPr lang="en-US" sz="1200" b="1" dirty="0"/>
              <a:t>P5</a:t>
            </a:r>
          </a:p>
        </p:txBody>
      </p:sp>
      <p:sp>
        <p:nvSpPr>
          <p:cNvPr id="4" name="TextBox 3">
            <a:extLst>
              <a:ext uri="{FF2B5EF4-FFF2-40B4-BE49-F238E27FC236}">
                <a16:creationId xmlns:a16="http://schemas.microsoft.com/office/drawing/2014/main" id="{DECD0ED5-BB47-0B5B-6910-4E24BD8A477B}"/>
              </a:ext>
            </a:extLst>
          </p:cNvPr>
          <p:cNvSpPr txBox="1"/>
          <p:nvPr/>
        </p:nvSpPr>
        <p:spPr>
          <a:xfrm>
            <a:off x="119641" y="2170632"/>
            <a:ext cx="6614445" cy="1538883"/>
          </a:xfrm>
          <a:prstGeom prst="rect">
            <a:avLst/>
          </a:prstGeom>
          <a:noFill/>
        </p:spPr>
        <p:txBody>
          <a:bodyPr wrap="square" rtlCol="0">
            <a:spAutoFit/>
          </a:bodyPr>
          <a:lstStyle/>
          <a:p>
            <a:pPr algn="just" eaLnBrk="1" hangingPunct="1"/>
            <a:r>
              <a:rPr lang="en-US" sz="1400" b="1" dirty="0"/>
              <a:t>9(a).  </a:t>
            </a:r>
            <a:r>
              <a:rPr lang="en-US" sz="1200" u="sng" dirty="0">
                <a:solidFill>
                  <a:prstClr val="black"/>
                </a:solidFill>
                <a:latin typeface="Calibri"/>
              </a:rPr>
              <a:t>Record</a:t>
            </a:r>
            <a:r>
              <a:rPr lang="en-US" sz="1200" dirty="0">
                <a:solidFill>
                  <a:prstClr val="black"/>
                </a:solidFill>
                <a:latin typeface="Calibri"/>
              </a:rPr>
              <a:t> waveforms as you change function generator amplitude and frequency.</a:t>
            </a:r>
            <a:r>
              <a:rPr lang="en-US" sz="1200" b="1" kern="0" dirty="0">
                <a:solidFill>
                  <a:prstClr val="black"/>
                </a:solidFill>
              </a:rPr>
              <a:t> (P)   </a:t>
            </a:r>
            <a:r>
              <a:rPr lang="en-US" sz="1200" dirty="0">
                <a:solidFill>
                  <a:prstClr val="black"/>
                </a:solidFill>
                <a:latin typeface="Calibri"/>
              </a:rPr>
              <a:t>•Be prepared to discuss waveforms and operation of the circuit. (Use the capacitor  “axiom”).</a:t>
            </a:r>
          </a:p>
          <a:p>
            <a:pPr algn="just" eaLnBrk="1" hangingPunct="1"/>
            <a:endParaRPr lang="en-US" sz="800" dirty="0">
              <a:solidFill>
                <a:prstClr val="black"/>
              </a:solidFill>
              <a:latin typeface="Calibri"/>
            </a:endParaRPr>
          </a:p>
          <a:p>
            <a:pPr algn="just"/>
            <a:r>
              <a:rPr lang="en-US" sz="1400" b="1" dirty="0">
                <a:solidFill>
                  <a:prstClr val="black"/>
                </a:solidFill>
                <a:latin typeface="Calibri"/>
              </a:rPr>
              <a:t>9(b). </a:t>
            </a:r>
            <a:r>
              <a:rPr lang="en-US" sz="1200" dirty="0">
                <a:solidFill>
                  <a:prstClr val="black"/>
                </a:solidFill>
                <a:latin typeface="Calibri"/>
              </a:rPr>
              <a:t>How does the output change shape as the duty cycle, frequency, and amplitude of the input are increased and decreased ?  Explain and </a:t>
            </a:r>
            <a:r>
              <a:rPr lang="en-US" sz="1200" u="sng" dirty="0">
                <a:solidFill>
                  <a:prstClr val="black"/>
                </a:solidFill>
                <a:latin typeface="Calibri"/>
              </a:rPr>
              <a:t>record</a:t>
            </a:r>
            <a:r>
              <a:rPr lang="en-US" sz="1200" dirty="0">
                <a:solidFill>
                  <a:prstClr val="black"/>
                </a:solidFill>
                <a:latin typeface="Calibri"/>
              </a:rPr>
              <a:t> a few representative waveforms.</a:t>
            </a:r>
            <a:r>
              <a:rPr lang="en-US" sz="1200" b="1" kern="0" dirty="0">
                <a:solidFill>
                  <a:prstClr val="black"/>
                </a:solidFill>
              </a:rPr>
              <a:t> (P)</a:t>
            </a:r>
          </a:p>
          <a:p>
            <a:pPr algn="just"/>
            <a:endParaRPr lang="en-US" sz="800" b="1" kern="0" dirty="0">
              <a:solidFill>
                <a:prstClr val="black"/>
              </a:solidFill>
            </a:endParaRPr>
          </a:p>
          <a:p>
            <a:pPr algn="just"/>
            <a:r>
              <a:rPr lang="en-US" sz="1400" b="1" kern="0" dirty="0">
                <a:solidFill>
                  <a:prstClr val="black"/>
                </a:solidFill>
              </a:rPr>
              <a:t>9(c). </a:t>
            </a:r>
            <a:r>
              <a:rPr lang="en-US" sz="1200" dirty="0">
                <a:solidFill>
                  <a:prstClr val="black"/>
                </a:solidFill>
                <a:latin typeface="Calibri"/>
              </a:rPr>
              <a:t>You have been considering the differentiator’s </a:t>
            </a:r>
            <a:r>
              <a:rPr lang="en-US" sz="1200" u="sng" dirty="0">
                <a:solidFill>
                  <a:prstClr val="black"/>
                </a:solidFill>
                <a:latin typeface="Calibri"/>
              </a:rPr>
              <a:t>transient</a:t>
            </a:r>
            <a:r>
              <a:rPr lang="en-US" sz="1200" dirty="0">
                <a:solidFill>
                  <a:prstClr val="black"/>
                </a:solidFill>
                <a:latin typeface="Calibri"/>
              </a:rPr>
              <a:t> response, but it is also a filter when its </a:t>
            </a:r>
            <a:r>
              <a:rPr lang="en-US" sz="1200" u="sng" dirty="0">
                <a:solidFill>
                  <a:prstClr val="black"/>
                </a:solidFill>
                <a:latin typeface="Calibri"/>
              </a:rPr>
              <a:t>sinusoidal</a:t>
            </a:r>
            <a:r>
              <a:rPr lang="en-US" sz="1200" dirty="0">
                <a:solidFill>
                  <a:prstClr val="black"/>
                </a:solidFill>
                <a:latin typeface="Calibri"/>
              </a:rPr>
              <a:t> response is considered.  •What components of the input waveform is the filter passing?</a:t>
            </a:r>
            <a:endParaRPr lang="en-US" sz="1200" b="1" dirty="0"/>
          </a:p>
        </p:txBody>
      </p:sp>
      <p:sp>
        <p:nvSpPr>
          <p:cNvPr id="9" name="Text Box 5">
            <a:extLst>
              <a:ext uri="{FF2B5EF4-FFF2-40B4-BE49-F238E27FC236}">
                <a16:creationId xmlns:a16="http://schemas.microsoft.com/office/drawing/2014/main" id="{C24D1163-89CA-E2C2-400C-A9CCB45C3A26}"/>
              </a:ext>
            </a:extLst>
          </p:cNvPr>
          <p:cNvSpPr txBox="1">
            <a:spLocks noChangeArrowheads="1"/>
          </p:cNvSpPr>
          <p:nvPr/>
        </p:nvSpPr>
        <p:spPr bwMode="auto">
          <a:xfrm>
            <a:off x="83441" y="299104"/>
            <a:ext cx="2523026"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marL="0" indent="0" eaLnBrk="1" hangingPunct="1"/>
            <a:r>
              <a:rPr lang="en-US" sz="1400" b="1" dirty="0">
                <a:solidFill>
                  <a:prstClr val="black"/>
                </a:solidFill>
                <a:latin typeface="Calibri"/>
              </a:rPr>
              <a:t>9. </a:t>
            </a:r>
            <a:r>
              <a:rPr lang="en-US" b="1" dirty="0">
                <a:solidFill>
                  <a:prstClr val="black"/>
                </a:solidFill>
                <a:latin typeface="Calibri"/>
              </a:rPr>
              <a:t>Differentiation</a:t>
            </a:r>
          </a:p>
          <a:p>
            <a:pPr marL="0" indent="0" eaLnBrk="1" hangingPunct="1"/>
            <a:r>
              <a:rPr lang="en-US" dirty="0">
                <a:solidFill>
                  <a:prstClr val="black"/>
                </a:solidFill>
                <a:latin typeface="Calibri"/>
              </a:rPr>
              <a:t>Design an RC circuit that will produce  ‘spikes” when its input is driven with a 2.5 KHz square wave (-3V to +3V) as shown:</a:t>
            </a:r>
          </a:p>
        </p:txBody>
      </p:sp>
      <p:grpSp>
        <p:nvGrpSpPr>
          <p:cNvPr id="19" name="Group 18">
            <a:extLst>
              <a:ext uri="{FF2B5EF4-FFF2-40B4-BE49-F238E27FC236}">
                <a16:creationId xmlns:a16="http://schemas.microsoft.com/office/drawing/2014/main" id="{3C66C937-F935-6BDF-7F39-8C085A6EEDAE}"/>
              </a:ext>
            </a:extLst>
          </p:cNvPr>
          <p:cNvGrpSpPr/>
          <p:nvPr/>
        </p:nvGrpSpPr>
        <p:grpSpPr>
          <a:xfrm>
            <a:off x="2980466" y="0"/>
            <a:ext cx="3460672" cy="2211271"/>
            <a:chOff x="2980466" y="193794"/>
            <a:chExt cx="3460672" cy="2211271"/>
          </a:xfrm>
        </p:grpSpPr>
        <p:grpSp>
          <p:nvGrpSpPr>
            <p:cNvPr id="10" name="Group 9">
              <a:extLst>
                <a:ext uri="{FF2B5EF4-FFF2-40B4-BE49-F238E27FC236}">
                  <a16:creationId xmlns:a16="http://schemas.microsoft.com/office/drawing/2014/main" id="{87380CBD-916C-C640-594B-AC023EA921E6}"/>
                </a:ext>
              </a:extLst>
            </p:cNvPr>
            <p:cNvGrpSpPr/>
            <p:nvPr/>
          </p:nvGrpSpPr>
          <p:grpSpPr>
            <a:xfrm>
              <a:off x="3023093" y="193794"/>
              <a:ext cx="3418045" cy="1212072"/>
              <a:chOff x="202980" y="6645870"/>
              <a:chExt cx="3418045" cy="1212072"/>
            </a:xfrm>
          </p:grpSpPr>
          <p:pic>
            <p:nvPicPr>
              <p:cNvPr id="11" name="Picture 10">
                <a:extLst>
                  <a:ext uri="{FF2B5EF4-FFF2-40B4-BE49-F238E27FC236}">
                    <a16:creationId xmlns:a16="http://schemas.microsoft.com/office/drawing/2014/main" id="{DE69F228-184F-1E93-4DDB-1618CBACCD72}"/>
                  </a:ext>
                </a:extLst>
              </p:cNvPr>
              <p:cNvPicPr>
                <a:picLocks noChangeAspect="1"/>
              </p:cNvPicPr>
              <p:nvPr/>
            </p:nvPicPr>
            <p:blipFill>
              <a:blip r:embed="rId2"/>
              <a:stretch>
                <a:fillRect/>
              </a:stretch>
            </p:blipFill>
            <p:spPr>
              <a:xfrm>
                <a:off x="202980" y="6645870"/>
                <a:ext cx="3418045" cy="1212072"/>
              </a:xfrm>
              <a:prstGeom prst="rect">
                <a:avLst/>
              </a:prstGeom>
            </p:spPr>
          </p:pic>
          <p:pic>
            <p:nvPicPr>
              <p:cNvPr id="12" name="Picture 11">
                <a:extLst>
                  <a:ext uri="{FF2B5EF4-FFF2-40B4-BE49-F238E27FC236}">
                    <a16:creationId xmlns:a16="http://schemas.microsoft.com/office/drawing/2014/main" id="{CA3FE726-D98A-0925-D32A-6C1771736D3F}"/>
                  </a:ext>
                </a:extLst>
              </p:cNvPr>
              <p:cNvPicPr>
                <a:picLocks noChangeAspect="1"/>
              </p:cNvPicPr>
              <p:nvPr/>
            </p:nvPicPr>
            <p:blipFill>
              <a:blip r:embed="rId3"/>
              <a:stretch>
                <a:fillRect/>
              </a:stretch>
            </p:blipFill>
            <p:spPr>
              <a:xfrm>
                <a:off x="3198570" y="7325730"/>
                <a:ext cx="230430" cy="244256"/>
              </a:xfrm>
              <a:prstGeom prst="rect">
                <a:avLst/>
              </a:prstGeom>
            </p:spPr>
          </p:pic>
          <p:cxnSp>
            <p:nvCxnSpPr>
              <p:cNvPr id="13" name="Straight Connector 12">
                <a:extLst>
                  <a:ext uri="{FF2B5EF4-FFF2-40B4-BE49-F238E27FC236}">
                    <a16:creationId xmlns:a16="http://schemas.microsoft.com/office/drawing/2014/main" id="{EA1224E4-243A-189A-B934-B281C571C316}"/>
                  </a:ext>
                </a:extLst>
              </p:cNvPr>
              <p:cNvCxnSpPr/>
              <p:nvPr/>
            </p:nvCxnSpPr>
            <p:spPr>
              <a:xfrm>
                <a:off x="3236975" y="7318110"/>
                <a:ext cx="7681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B4174906-634C-EE0D-9F64-310EA31539EF}"/>
                </a:ext>
              </a:extLst>
            </p:cNvPr>
            <p:cNvGrpSpPr/>
            <p:nvPr/>
          </p:nvGrpSpPr>
          <p:grpSpPr>
            <a:xfrm>
              <a:off x="2980466" y="1371479"/>
              <a:ext cx="3275056" cy="1033586"/>
              <a:chOff x="126170" y="7874830"/>
              <a:chExt cx="3300554" cy="1033586"/>
            </a:xfrm>
          </p:grpSpPr>
          <p:pic>
            <p:nvPicPr>
              <p:cNvPr id="15" name="Picture 14">
                <a:extLst>
                  <a:ext uri="{FF2B5EF4-FFF2-40B4-BE49-F238E27FC236}">
                    <a16:creationId xmlns:a16="http://schemas.microsoft.com/office/drawing/2014/main" id="{913553FA-411E-5CFB-8361-12A9C2D503C3}"/>
                  </a:ext>
                </a:extLst>
              </p:cNvPr>
              <p:cNvPicPr>
                <a:picLocks noChangeAspect="1"/>
              </p:cNvPicPr>
              <p:nvPr/>
            </p:nvPicPr>
            <p:blipFill>
              <a:blip r:embed="rId4"/>
              <a:stretch>
                <a:fillRect/>
              </a:stretch>
            </p:blipFill>
            <p:spPr>
              <a:xfrm>
                <a:off x="126170" y="7874830"/>
                <a:ext cx="3110805" cy="1033586"/>
              </a:xfrm>
              <a:prstGeom prst="rect">
                <a:avLst/>
              </a:prstGeom>
            </p:spPr>
          </p:pic>
          <p:pic>
            <p:nvPicPr>
              <p:cNvPr id="16" name="Picture 15">
                <a:extLst>
                  <a:ext uri="{FF2B5EF4-FFF2-40B4-BE49-F238E27FC236}">
                    <a16:creationId xmlns:a16="http://schemas.microsoft.com/office/drawing/2014/main" id="{77AA9D21-4CDD-236D-1A57-172A5772E793}"/>
                  </a:ext>
                </a:extLst>
              </p:cNvPr>
              <p:cNvPicPr>
                <a:picLocks noChangeAspect="1"/>
              </p:cNvPicPr>
              <p:nvPr/>
            </p:nvPicPr>
            <p:blipFill>
              <a:blip r:embed="rId5"/>
              <a:stretch>
                <a:fillRect/>
              </a:stretch>
            </p:blipFill>
            <p:spPr>
              <a:xfrm>
                <a:off x="3195056" y="8412469"/>
                <a:ext cx="231668" cy="243861"/>
              </a:xfrm>
              <a:prstGeom prst="rect">
                <a:avLst/>
              </a:prstGeom>
            </p:spPr>
          </p:pic>
          <p:sp>
            <p:nvSpPr>
              <p:cNvPr id="17" name="Freeform: Shape 16">
                <a:extLst>
                  <a:ext uri="{FF2B5EF4-FFF2-40B4-BE49-F238E27FC236}">
                    <a16:creationId xmlns:a16="http://schemas.microsoft.com/office/drawing/2014/main" id="{80B137AA-4E03-0FA2-BB98-EB27BBA7C6D7}"/>
                  </a:ext>
                </a:extLst>
              </p:cNvPr>
              <p:cNvSpPr/>
              <p:nvPr/>
            </p:nvSpPr>
            <p:spPr>
              <a:xfrm>
                <a:off x="3177540" y="8401050"/>
                <a:ext cx="144780" cy="3810"/>
              </a:xfrm>
              <a:custGeom>
                <a:avLst/>
                <a:gdLst>
                  <a:gd name="connsiteX0" fmla="*/ 0 w 144780"/>
                  <a:gd name="connsiteY0" fmla="*/ 0 h 3810"/>
                  <a:gd name="connsiteX1" fmla="*/ 144780 w 144780"/>
                  <a:gd name="connsiteY1" fmla="*/ 3810 h 3810"/>
                  <a:gd name="connsiteX2" fmla="*/ 144780 w 144780"/>
                  <a:gd name="connsiteY2" fmla="*/ 3810 h 3810"/>
                  <a:gd name="connsiteX3" fmla="*/ 144780 w 144780"/>
                  <a:gd name="connsiteY3" fmla="*/ 3810 h 3810"/>
                </a:gdLst>
                <a:ahLst/>
                <a:cxnLst>
                  <a:cxn ang="0">
                    <a:pos x="connsiteX0" y="connsiteY0"/>
                  </a:cxn>
                  <a:cxn ang="0">
                    <a:pos x="connsiteX1" y="connsiteY1"/>
                  </a:cxn>
                  <a:cxn ang="0">
                    <a:pos x="connsiteX2" y="connsiteY2"/>
                  </a:cxn>
                  <a:cxn ang="0">
                    <a:pos x="connsiteX3" y="connsiteY3"/>
                  </a:cxn>
                </a:cxnLst>
                <a:rect l="l" t="t" r="r" b="b"/>
                <a:pathLst>
                  <a:path w="144780" h="3810">
                    <a:moveTo>
                      <a:pt x="0" y="0"/>
                    </a:moveTo>
                    <a:lnTo>
                      <a:pt x="144780" y="3810"/>
                    </a:lnTo>
                    <a:lnTo>
                      <a:pt x="144780" y="3810"/>
                    </a:lnTo>
                    <a:lnTo>
                      <a:pt x="144780" y="381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8" name="TextBox 159">
            <a:extLst>
              <a:ext uri="{FF2B5EF4-FFF2-40B4-BE49-F238E27FC236}">
                <a16:creationId xmlns:a16="http://schemas.microsoft.com/office/drawing/2014/main" id="{C59F89E0-3D3C-9C5D-9638-7EA7960DC05B}"/>
              </a:ext>
            </a:extLst>
          </p:cNvPr>
          <p:cNvSpPr txBox="1">
            <a:spLocks noChangeArrowheads="1"/>
          </p:cNvSpPr>
          <p:nvPr/>
        </p:nvSpPr>
        <p:spPr bwMode="auto">
          <a:xfrm>
            <a:off x="138681" y="1317091"/>
            <a:ext cx="28970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hangingPunct="1"/>
            <a:r>
              <a:rPr lang="en-US" dirty="0">
                <a:solidFill>
                  <a:prstClr val="black"/>
                </a:solidFill>
                <a:latin typeface="Calibri"/>
              </a:rPr>
              <a:t>The output should look something like this:</a:t>
            </a:r>
          </a:p>
          <a:p>
            <a:pPr eaLnBrk="1" hangingPunct="1"/>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The load will be </a:t>
            </a:r>
            <a:r>
              <a:rPr lang="en-US" kern="0" dirty="0">
                <a:solidFill>
                  <a:prstClr val="black"/>
                </a:solidFill>
                <a:latin typeface="Calibri" panose="020F0502020204030204" pitchFamily="34" charset="0"/>
                <a:cs typeface="Calibri" panose="020F0502020204030204" pitchFamily="34" charset="0"/>
              </a:rPr>
              <a:t>100K</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(plus the 10M scope in parallel).</a:t>
            </a:r>
            <a:endParaRPr lang="en-US" dirty="0">
              <a:solidFill>
                <a:prstClr val="black"/>
              </a:solidFill>
              <a:latin typeface="Calibri"/>
            </a:endParaRPr>
          </a:p>
        </p:txBody>
      </p:sp>
      <p:sp>
        <p:nvSpPr>
          <p:cNvPr id="7" name="TextBox 6">
            <a:extLst>
              <a:ext uri="{FF2B5EF4-FFF2-40B4-BE49-F238E27FC236}">
                <a16:creationId xmlns:a16="http://schemas.microsoft.com/office/drawing/2014/main" id="{C6653F9A-EB40-8C0D-58FA-7181D9019FC1}"/>
              </a:ext>
            </a:extLst>
          </p:cNvPr>
          <p:cNvSpPr txBox="1"/>
          <p:nvPr/>
        </p:nvSpPr>
        <p:spPr>
          <a:xfrm>
            <a:off x="2696901" y="694482"/>
            <a:ext cx="925975" cy="400110"/>
          </a:xfrm>
          <a:prstGeom prst="rect">
            <a:avLst/>
          </a:prstGeom>
          <a:noFill/>
        </p:spPr>
        <p:txBody>
          <a:bodyPr wrap="square" rtlCol="0">
            <a:spAutoFit/>
          </a:bodyPr>
          <a:lstStyle/>
          <a:p>
            <a:r>
              <a:rPr lang="en-US" sz="1000" b="1" dirty="0"/>
              <a:t>2.5 KHz,  50% duty- cycle</a:t>
            </a:r>
          </a:p>
        </p:txBody>
      </p:sp>
      <p:grpSp>
        <p:nvGrpSpPr>
          <p:cNvPr id="23" name="Group 22">
            <a:extLst>
              <a:ext uri="{FF2B5EF4-FFF2-40B4-BE49-F238E27FC236}">
                <a16:creationId xmlns:a16="http://schemas.microsoft.com/office/drawing/2014/main" id="{333D9651-3486-98AD-70BC-11654F727686}"/>
              </a:ext>
            </a:extLst>
          </p:cNvPr>
          <p:cNvGrpSpPr/>
          <p:nvPr/>
        </p:nvGrpSpPr>
        <p:grpSpPr>
          <a:xfrm>
            <a:off x="125670" y="3716679"/>
            <a:ext cx="6732330" cy="5078313"/>
            <a:chOff x="125670" y="3716679"/>
            <a:chExt cx="6732330" cy="5078313"/>
          </a:xfrm>
        </p:grpSpPr>
        <p:grpSp>
          <p:nvGrpSpPr>
            <p:cNvPr id="8" name="Group 7">
              <a:extLst>
                <a:ext uri="{FF2B5EF4-FFF2-40B4-BE49-F238E27FC236}">
                  <a16:creationId xmlns:a16="http://schemas.microsoft.com/office/drawing/2014/main" id="{CCBC323B-6D10-A3F2-71C9-26E331B7C3B7}"/>
                </a:ext>
              </a:extLst>
            </p:cNvPr>
            <p:cNvGrpSpPr/>
            <p:nvPr/>
          </p:nvGrpSpPr>
          <p:grpSpPr>
            <a:xfrm>
              <a:off x="125670" y="3716679"/>
              <a:ext cx="6732330" cy="5078313"/>
              <a:chOff x="251340" y="2884568"/>
              <a:chExt cx="6732330" cy="5078313"/>
            </a:xfrm>
          </p:grpSpPr>
          <p:sp>
            <p:nvSpPr>
              <p:cNvPr id="5" name="Text Box 5">
                <a:extLst>
                  <a:ext uri="{FF2B5EF4-FFF2-40B4-BE49-F238E27FC236}">
                    <a16:creationId xmlns:a16="http://schemas.microsoft.com/office/drawing/2014/main" id="{A98E0B73-A133-5BC9-3219-F685391F2EBF}"/>
                  </a:ext>
                </a:extLst>
              </p:cNvPr>
              <p:cNvSpPr txBox="1">
                <a:spLocks noChangeArrowheads="1"/>
              </p:cNvSpPr>
              <p:nvPr/>
            </p:nvSpPr>
            <p:spPr bwMode="auto">
              <a:xfrm>
                <a:off x="251340" y="2884568"/>
                <a:ext cx="673233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marL="0" marR="0" lvl="0" indent="0" defTabSz="914400" eaLnBrk="1" fontAlgn="auto" latinLnBrk="0" hangingPunct="1">
                  <a:lnSpc>
                    <a:spcPct val="100000"/>
                  </a:lnSpc>
                  <a:spcAft>
                    <a:spcPts val="0"/>
                  </a:spcAft>
                  <a:buClrTx/>
                  <a:buSzTx/>
                  <a:tabLst/>
                  <a:defRPr/>
                </a:pPr>
                <a:r>
                  <a:rPr kumimoji="0" lang="en-US" sz="1400" b="1" i="0"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10.  </a:t>
                </a:r>
                <a:r>
                  <a:rPr kumimoji="0" lang="en-US" sz="1200" b="1" i="0"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INTEGRATION</a:t>
                </a:r>
              </a:p>
              <a:p>
                <a:pPr marL="0" marR="0" lvl="0" indent="0" defTabSz="914400" eaLnBrk="1" fontAlgn="auto" latinLnBrk="0" hangingPunct="1">
                  <a:lnSpc>
                    <a:spcPct val="100000"/>
                  </a:lnSpc>
                  <a:spcAft>
                    <a:spcPts val="0"/>
                  </a:spcAft>
                  <a:buClrTx/>
                  <a:buSzTx/>
                  <a:tabLst/>
                  <a:defRPr/>
                </a:pPr>
                <a:r>
                  <a:rPr lang="en-US" u="none" kern="0" dirty="0">
                    <a:solidFill>
                      <a:prstClr val="black"/>
                    </a:solidFill>
                    <a:latin typeface="Calibri" panose="020F0502020204030204" pitchFamily="34" charset="0"/>
                    <a:cs typeface="Calibri" panose="020F0502020204030204" pitchFamily="34" charset="0"/>
                  </a:rPr>
                  <a:t>D</a:t>
                </a:r>
                <a:r>
                  <a:rPr kumimoji="0" lang="en-US" sz="1200" i="0" u="none" strike="noStrike" kern="0" cap="none" spc="0" normalizeH="0" baseline="0" noProof="0" dirty="0" err="1">
                    <a:ln>
                      <a:noFill/>
                    </a:ln>
                    <a:solidFill>
                      <a:prstClr val="black"/>
                    </a:solidFill>
                    <a:effectLst/>
                    <a:uLnTx/>
                    <a:uFillTx/>
                    <a:latin typeface="Calibri" panose="020F0502020204030204" pitchFamily="34" charset="0"/>
                    <a:cs typeface="Calibri" panose="020F0502020204030204" pitchFamily="34" charset="0"/>
                  </a:rPr>
                  <a:t>esi</a:t>
                </a:r>
                <a:r>
                  <a:rPr kumimoji="0" lang="en-US" sz="1200" b="0" i="0" u="none" strike="noStrike" kern="0" cap="none" spc="0" normalizeH="0" baseline="0" noProof="0" dirty="0" err="1">
                    <a:ln>
                      <a:noFill/>
                    </a:ln>
                    <a:solidFill>
                      <a:prstClr val="black"/>
                    </a:solidFill>
                    <a:effectLst/>
                    <a:uLnTx/>
                    <a:uFillTx/>
                    <a:latin typeface="Calibri" panose="020F0502020204030204" pitchFamily="34" charset="0"/>
                    <a:cs typeface="Calibri" panose="020F0502020204030204" pitchFamily="34" charset="0"/>
                  </a:rPr>
                  <a:t>gn</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a circuit to integrate (filter or “smooth”) the 2.5 kHz, </a:t>
                </a:r>
                <a:r>
                  <a:rPr kumimoji="0" lang="en-US" sz="12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zero to six- volt </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input pulse  shown below.  The load will be </a:t>
                </a:r>
                <a:r>
                  <a:rPr lang="en-US" kern="0" dirty="0">
                    <a:solidFill>
                      <a:prstClr val="black"/>
                    </a:solidFill>
                    <a:latin typeface="Calibri" panose="020F0502020204030204" pitchFamily="34" charset="0"/>
                    <a:cs typeface="Calibri" panose="020F0502020204030204" pitchFamily="34" charset="0"/>
                  </a:rPr>
                  <a:t>100K</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(plus the 10M scope in parallel).  Select values so your output will have 10% to 20% “ripple”.  (Ripple is defined as the peak-to-peak voltage of the AC component divided by the average DC voltage, X 100%.)</a:t>
                </a:r>
              </a:p>
              <a:p>
                <a:pPr marL="0" marR="0" lvl="0" indent="0" defTabSz="914400" eaLnBrk="1" fontAlgn="auto" latinLnBrk="0" hangingPunct="1">
                  <a:lnSpc>
                    <a:spcPct val="100000"/>
                  </a:lnSpc>
                  <a:spcAft>
                    <a:spcPts val="0"/>
                  </a:spcAft>
                  <a:buClrTx/>
                  <a:buSzTx/>
                  <a:tabLst/>
                  <a:defRPr/>
                </a:pPr>
                <a:r>
                  <a:rPr lang="en-US" kern="0" dirty="0">
                    <a:solidFill>
                      <a:prstClr val="black"/>
                    </a:solidFill>
                    <a:latin typeface="Calibri" panose="020F0502020204030204" pitchFamily="34" charset="0"/>
                    <a:cs typeface="Calibri" panose="020F0502020204030204" pitchFamily="34" charset="0"/>
                  </a:rPr>
                  <a:t>                Provide a scope trace.</a:t>
                </a:r>
                <a:r>
                  <a:rPr lang="en-US" b="1" kern="0" dirty="0">
                    <a:solidFill>
                      <a:prstClr val="black"/>
                    </a:solidFill>
                    <a:latin typeface="Calibri" panose="020F0502020204030204" pitchFamily="34" charset="0"/>
                    <a:cs typeface="Calibri" panose="020F0502020204030204" pitchFamily="34" charset="0"/>
                  </a:rPr>
                  <a:t> (P)</a:t>
                </a:r>
                <a:endParaRPr lang="en-US" kern="0" dirty="0">
                  <a:solidFill>
                    <a:prstClr val="black"/>
                  </a:solidFill>
                  <a:latin typeface="Calibri" panose="020F0502020204030204" pitchFamily="34" charset="0"/>
                  <a:cs typeface="Calibri" panose="020F0502020204030204" pitchFamily="34" charset="0"/>
                </a:endParaRPr>
              </a:p>
              <a:p>
                <a:pPr marL="0" marR="0" lvl="0" indent="0" algn="just" defTabSz="914400" eaLnBrk="1" fontAlgn="auto" latinLnBrk="0" hangingPunct="1">
                  <a:lnSpc>
                    <a:spcPct val="100000"/>
                  </a:lnSpc>
                  <a:spcBef>
                    <a:spcPct val="50000"/>
                  </a:spcBef>
                  <a:spcAft>
                    <a:spcPts val="0"/>
                  </a:spcAft>
                  <a:buClrTx/>
                  <a:buSzTx/>
                  <a:tabLst/>
                  <a:defRPr/>
                </a:pPr>
                <a:r>
                  <a:rPr lang="en-US" sz="1400" b="1" kern="0" dirty="0">
                    <a:solidFill>
                      <a:prstClr val="black"/>
                    </a:solidFill>
                    <a:latin typeface="Calibri" panose="020F0502020204030204" pitchFamily="34" charset="0"/>
                    <a:cs typeface="Calibri" panose="020F0502020204030204" pitchFamily="34" charset="0"/>
                  </a:rPr>
                  <a:t>10(a).    </a:t>
                </a:r>
                <a:r>
                  <a:rPr lang="en-US" kern="0" dirty="0">
                    <a:solidFill>
                      <a:prstClr val="black"/>
                    </a:solidFill>
                    <a:latin typeface="Calibri" panose="020F0502020204030204" pitchFamily="34" charset="0"/>
                    <a:cs typeface="Calibri" panose="020F0502020204030204" pitchFamily="34" charset="0"/>
                  </a:rPr>
                  <a:t>Draw your schematic.</a:t>
                </a:r>
              </a:p>
              <a:p>
                <a:pPr marL="0" lvl="0" indent="0" eaLnBrk="1" hangingPunct="1">
                  <a:spcBef>
                    <a:spcPct val="50000"/>
                  </a:spcBef>
                  <a:defRPr/>
                </a:pPr>
                <a:r>
                  <a:rPr lang="en-US" sz="1400" b="1" kern="0" dirty="0">
                    <a:solidFill>
                      <a:prstClr val="black"/>
                    </a:solidFill>
                    <a:latin typeface="Calibri" panose="020F0502020204030204" pitchFamily="34" charset="0"/>
                    <a:cs typeface="Calibri" panose="020F0502020204030204" pitchFamily="34" charset="0"/>
                  </a:rPr>
                  <a:t>10(b).    </a:t>
                </a:r>
                <a:r>
                  <a:rPr lang="en-US" kern="0" dirty="0">
                    <a:solidFill>
                      <a:prstClr val="black"/>
                    </a:solidFill>
                    <a:latin typeface="Calibri" panose="020F0502020204030204" pitchFamily="34" charset="0"/>
                    <a:cs typeface="Calibri" panose="020F0502020204030204" pitchFamily="34" charset="0"/>
                  </a:rPr>
                  <a:t>What </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is the relationship of  (average) DC output voltage vs duty-cycle and frequency of the input? In other words, how does the average DC voltage change with changes at the input? </a:t>
                </a:r>
              </a:p>
              <a:p>
                <a:pPr marL="0" lvl="0" indent="0" eaLnBrk="1" hangingPunct="1">
                  <a:spcBef>
                    <a:spcPct val="50000"/>
                  </a:spcBef>
                  <a:defRPr/>
                </a:pPr>
                <a:r>
                  <a:rPr lang="en-US" sz="1400" b="1" kern="0" dirty="0">
                    <a:solidFill>
                      <a:prstClr val="black"/>
                    </a:solidFill>
                    <a:latin typeface="Calibri" panose="020F0502020204030204" pitchFamily="34" charset="0"/>
                    <a:cs typeface="Calibri" panose="020F0502020204030204" pitchFamily="34" charset="0"/>
                  </a:rPr>
                  <a:t>10(c).     </a:t>
                </a:r>
                <a:r>
                  <a:rPr lang="en-US" kern="0" dirty="0">
                    <a:solidFill>
                      <a:prstClr val="black"/>
                    </a:solidFill>
                    <a:latin typeface="Calibri" panose="020F0502020204030204" pitchFamily="34" charset="0"/>
                    <a:cs typeface="Calibri" panose="020F0502020204030204" pitchFamily="34" charset="0"/>
                  </a:rPr>
                  <a:t>How </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does the load affect the ripple? • DC output voltage vs load? • How would you define the value of a DC voltage that has ripple? Provide some representative scope traces for 10(b) and 10(c)</a:t>
                </a:r>
                <a:r>
                  <a:rPr kumimoji="0" lang="en-US" sz="12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(P).</a:t>
                </a:r>
              </a:p>
              <a:p>
                <a:pPr marL="0" lvl="0" indent="0" eaLnBrk="1" hangingPunct="1">
                  <a:spcBef>
                    <a:spcPct val="50000"/>
                  </a:spcBef>
                  <a:defRPr/>
                </a:pPr>
                <a:r>
                  <a:rPr lang="en-US" sz="1400" b="1" kern="0" dirty="0">
                    <a:solidFill>
                      <a:prstClr val="black"/>
                    </a:solidFill>
                    <a:latin typeface="Calibri" panose="020F0502020204030204" pitchFamily="34" charset="0"/>
                    <a:cs typeface="Calibri" panose="020F0502020204030204" pitchFamily="34" charset="0"/>
                  </a:rPr>
                  <a:t>10(d).   </a:t>
                </a:r>
                <a:r>
                  <a:rPr lang="en-US" kern="0" dirty="0">
                    <a:solidFill>
                      <a:prstClr val="black"/>
                    </a:solidFill>
                    <a:latin typeface="Calibri" panose="020F0502020204030204" pitchFamily="34" charset="0"/>
                    <a:cs typeface="Calibri" panose="020F0502020204030204" pitchFamily="34" charset="0"/>
                  </a:rPr>
                  <a:t>What </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happens to the output when the input to your filter is </a:t>
                </a:r>
                <a:r>
                  <a:rPr lang="en-US" kern="0" dirty="0">
                    <a:solidFill>
                      <a:prstClr val="black"/>
                    </a:solidFill>
                    <a:latin typeface="Calibri" panose="020F0502020204030204" pitchFamily="34" charset="0"/>
                    <a:cs typeface="Calibri" panose="020F0502020204030204" pitchFamily="34" charset="0"/>
                  </a:rPr>
                  <a:t>the</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1KHz, -3V to +3V square wave from Problem </a:t>
                </a:r>
                <a:r>
                  <a:rPr lang="en-US" kern="0" dirty="0">
                    <a:solidFill>
                      <a:prstClr val="black"/>
                    </a:solidFill>
                    <a:latin typeface="Calibri" panose="020F0502020204030204" pitchFamily="34" charset="0"/>
                    <a:cs typeface="Calibri" panose="020F0502020204030204" pitchFamily="34" charset="0"/>
                  </a:rPr>
                  <a:t>10</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•What can you conclude about the average value of a square wave or sinewave?</a:t>
                </a:r>
              </a:p>
              <a:p>
                <a:pPr marL="0" indent="0" algn="just" eaLnBrk="1" hangingPunct="1">
                  <a:spcBef>
                    <a:spcPct val="50000"/>
                  </a:spcBef>
                  <a:defRPr/>
                </a:pPr>
                <a:r>
                  <a:rPr lang="en-US" sz="1400" b="1" kern="0" dirty="0">
                    <a:solidFill>
                      <a:prstClr val="black"/>
                    </a:solidFill>
                    <a:latin typeface="Calibri" panose="020F0502020204030204" pitchFamily="34" charset="0"/>
                    <a:cs typeface="Calibri" panose="020F0502020204030204" pitchFamily="34" charset="0"/>
                  </a:rPr>
                  <a:t>10(e).  </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Select values for an integrator which will convert the 1KHz, -3V to +3V square wave to a reasonable sine wave. •How can you improve the “quality” (harmonic distortion) of the sine wave? •What happens to the amplitude of the sine wave as its quality improves?</a:t>
                </a:r>
                <a:r>
                  <a:rPr lang="en-US" b="1" kern="0" dirty="0">
                    <a:solidFill>
                      <a:prstClr val="black"/>
                    </a:solidFill>
                    <a:latin typeface="Calibri" panose="020F0502020204030204" pitchFamily="34" charset="0"/>
                    <a:cs typeface="Calibri" panose="020F0502020204030204" pitchFamily="34" charset="0"/>
                  </a:rPr>
                  <a:t> (P)</a:t>
                </a:r>
              </a:p>
              <a:p>
                <a:pPr marL="0" indent="0" algn="just" eaLnBrk="1" hangingPunct="1">
                  <a:spcBef>
                    <a:spcPct val="50000"/>
                  </a:spcBef>
                  <a:defRPr/>
                </a:pPr>
                <a:r>
                  <a:rPr lang="en-US" sz="1400" b="1" kern="0" dirty="0">
                    <a:solidFill>
                      <a:prstClr val="black"/>
                    </a:solidFill>
                    <a:latin typeface="Calibri" panose="020F0502020204030204" pitchFamily="34" charset="0"/>
                    <a:cs typeface="Calibri" panose="020F0502020204030204" pitchFamily="34" charset="0"/>
                  </a:rPr>
                  <a:t>10(f).   </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Thinking of the integrator as a filter, what components of the input waveform are being passed</a:t>
                </a:r>
                <a:r>
                  <a:rPr kumimoji="0" lang="en-US" sz="1200" b="0" i="0" u="none" strike="noStrike" kern="0" cap="none" spc="0" normalizeH="0" noProof="0" dirty="0">
                    <a:ln>
                      <a:noFill/>
                    </a:ln>
                    <a:solidFill>
                      <a:prstClr val="black"/>
                    </a:solidFill>
                    <a:effectLst/>
                    <a:uLnTx/>
                    <a:uFillTx/>
                    <a:latin typeface="Calibri" panose="020F0502020204030204" pitchFamily="34" charset="0"/>
                    <a:cs typeface="Calibri" panose="020F0502020204030204" pitchFamily="34" charset="0"/>
                  </a:rPr>
                  <a:t> by</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the filter?</a:t>
                </a:r>
              </a:p>
              <a:p>
                <a:pPr marL="0" indent="0" algn="just" eaLnBrk="1" hangingPunct="1">
                  <a:spcBef>
                    <a:spcPct val="50000"/>
                  </a:spcBef>
                  <a:defRPr/>
                </a:pPr>
                <a:endParaRPr kumimoji="0" lang="en-US" sz="8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0" lvl="0" indent="0" eaLnBrk="1" hangingPunct="1">
                  <a:defRPr/>
                </a:pPr>
                <a:r>
                  <a:rPr lang="en-US" sz="1400" b="1" kern="0" dirty="0">
                    <a:solidFill>
                      <a:prstClr val="black"/>
                    </a:solidFill>
                    <a:latin typeface="Calibri" panose="020F0502020204030204" pitchFamily="34" charset="0"/>
                    <a:cs typeface="Calibri" panose="020F0502020204030204" pitchFamily="34" charset="0"/>
                  </a:rPr>
                  <a:t>10(g).  </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Try adding an integrator stage to improve the sine wave quality.  Keep the load the same. </a:t>
                </a:r>
              </a:p>
              <a:p>
                <a:pPr marL="0" lvl="0" indent="0" eaLnBrk="1" hangingPunct="1">
                  <a:defRPr/>
                </a:pPr>
                <a:r>
                  <a:rPr lang="en-US" kern="0" dirty="0">
                    <a:solidFill>
                      <a:prstClr val="black"/>
                    </a:solidFill>
                    <a:latin typeface="Calibri" panose="020F0502020204030204" pitchFamily="34" charset="0"/>
                    <a:cs typeface="Calibri" panose="020F0502020204030204" pitchFamily="34" charset="0"/>
                  </a:rPr>
                  <a:t>•</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Why does adding </a:t>
                </a:r>
                <a:r>
                  <a:rPr lang="en-US" kern="0" dirty="0">
                    <a:solidFill>
                      <a:prstClr val="black"/>
                    </a:solidFill>
                    <a:latin typeface="Calibri" panose="020F0502020204030204" pitchFamily="34" charset="0"/>
                    <a:cs typeface="Calibri" panose="020F0502020204030204" pitchFamily="34" charset="0"/>
                  </a:rPr>
                  <a:t>the</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stage help?</a:t>
                </a:r>
              </a:p>
              <a:p>
                <a:pPr marL="0" lvl="0" indent="0" eaLnBrk="1" hangingPunct="1">
                  <a:defRPr/>
                </a:pPr>
                <a:r>
                  <a:rPr kumimoji="0" lang="en-US" sz="14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a:t>
                </a:r>
                <a:r>
                  <a:rPr kumimoji="0" lang="en-US" sz="1400" b="1" i="0" u="sng"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Keep this breadboard assembled for your recitation</a:t>
                </a:r>
                <a:r>
                  <a:rPr kumimoji="0" lang="en-US" sz="14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58738B6B-FC3E-4D2B-B537-FE27AE8F56BA}"/>
                  </a:ext>
                </a:extLst>
              </p:cNvPr>
              <p:cNvPicPr>
                <a:picLocks noChangeAspect="1"/>
              </p:cNvPicPr>
              <p:nvPr/>
            </p:nvPicPr>
            <p:blipFill>
              <a:blip r:embed="rId6"/>
              <a:stretch>
                <a:fillRect/>
              </a:stretch>
            </p:blipFill>
            <p:spPr>
              <a:xfrm>
                <a:off x="2998554" y="3666946"/>
                <a:ext cx="2641669" cy="850489"/>
              </a:xfrm>
              <a:prstGeom prst="rect">
                <a:avLst/>
              </a:prstGeom>
            </p:spPr>
          </p:pic>
        </p:grpSp>
        <p:sp>
          <p:nvSpPr>
            <p:cNvPr id="21" name="Rectangle 20">
              <a:extLst>
                <a:ext uri="{FF2B5EF4-FFF2-40B4-BE49-F238E27FC236}">
                  <a16:creationId xmlns:a16="http://schemas.microsoft.com/office/drawing/2014/main" id="{14094ACD-1100-5081-CF0A-DA9B946CF7F8}"/>
                </a:ext>
              </a:extLst>
            </p:cNvPr>
            <p:cNvSpPr/>
            <p:nvPr/>
          </p:nvSpPr>
          <p:spPr>
            <a:xfrm>
              <a:off x="4709459" y="5235388"/>
              <a:ext cx="346635" cy="1255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3C30BDBC-6C58-A8C1-B3E3-81E29D2EB49B}"/>
              </a:ext>
            </a:extLst>
          </p:cNvPr>
          <p:cNvSpPr txBox="1"/>
          <p:nvPr/>
        </p:nvSpPr>
        <p:spPr>
          <a:xfrm>
            <a:off x="2673751" y="4838218"/>
            <a:ext cx="902825" cy="400110"/>
          </a:xfrm>
          <a:prstGeom prst="rect">
            <a:avLst/>
          </a:prstGeom>
          <a:noFill/>
        </p:spPr>
        <p:txBody>
          <a:bodyPr wrap="square" rtlCol="0">
            <a:spAutoFit/>
          </a:bodyPr>
          <a:lstStyle/>
          <a:p>
            <a:r>
              <a:rPr lang="en-US" sz="1000" b="1" dirty="0"/>
              <a:t>2.5 KHz,  50% duty- cycle</a:t>
            </a:r>
          </a:p>
        </p:txBody>
      </p:sp>
    </p:spTree>
    <p:extLst>
      <p:ext uri="{BB962C8B-B14F-4D97-AF65-F5344CB8AC3E}">
        <p14:creationId xmlns:p14="http://schemas.microsoft.com/office/powerpoint/2010/main" val="398064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FBF401-FF6D-4C44-7027-C32E03A5C75C}"/>
              </a:ext>
            </a:extLst>
          </p:cNvPr>
          <p:cNvSpPr>
            <a:spLocks noGrp="1"/>
          </p:cNvSpPr>
          <p:nvPr>
            <p:ph type="sldNum" sz="quarter" idx="12"/>
          </p:nvPr>
        </p:nvSpPr>
        <p:spPr>
          <a:xfrm>
            <a:off x="5185295" y="8731509"/>
            <a:ext cx="1543050" cy="486833"/>
          </a:xfrm>
        </p:spPr>
        <p:txBody>
          <a:bodyPr/>
          <a:lstStyle/>
          <a:p>
            <a:fld id="{DFA29B38-BD06-42F5-9B8A-178783D988FD}" type="slidenum">
              <a:rPr lang="en-US" smtClean="0"/>
              <a:t>6</a:t>
            </a:fld>
            <a:endParaRPr lang="en-US"/>
          </a:p>
        </p:txBody>
      </p:sp>
      <p:sp>
        <p:nvSpPr>
          <p:cNvPr id="3" name="Rectangle 2">
            <a:extLst>
              <a:ext uri="{FF2B5EF4-FFF2-40B4-BE49-F238E27FC236}">
                <a16:creationId xmlns:a16="http://schemas.microsoft.com/office/drawing/2014/main" id="{708A0C16-E78C-416E-5FD7-95225A45CAD5}"/>
              </a:ext>
            </a:extLst>
          </p:cNvPr>
          <p:cNvSpPr/>
          <p:nvPr/>
        </p:nvSpPr>
        <p:spPr>
          <a:xfrm>
            <a:off x="0" y="0"/>
            <a:ext cx="6858000" cy="2677656"/>
          </a:xfrm>
          <a:prstGeom prst="rect">
            <a:avLst/>
          </a:prstGeom>
        </p:spPr>
        <p:txBody>
          <a:bodyPr wrap="square">
            <a:spAutoFit/>
          </a:bodyPr>
          <a:lstStyle/>
          <a:p>
            <a:pPr lvl="0" algn="just"/>
            <a:r>
              <a:rPr lang="en-US" sz="1200" b="1" dirty="0">
                <a:solidFill>
                  <a:prstClr val="black"/>
                </a:solidFill>
                <a:latin typeface="Arial" panose="020B0604020202020204" pitchFamily="34" charset="0"/>
                <a:cs typeface="Arial" panose="020B0604020202020204" pitchFamily="34" charset="0"/>
              </a:rPr>
              <a:t>11.  </a:t>
            </a:r>
            <a:r>
              <a:rPr lang="en-US" sz="1200" b="1" dirty="0">
                <a:solidFill>
                  <a:prstClr val="black"/>
                </a:solidFill>
                <a:latin typeface="Calibri" panose="020F0502020204030204" pitchFamily="34" charset="0"/>
                <a:cs typeface="Calibri" panose="020F0502020204030204" pitchFamily="34" charset="0"/>
              </a:rPr>
              <a:t>“One-Shot” timer</a:t>
            </a:r>
          </a:p>
          <a:p>
            <a:pPr algn="just"/>
            <a:r>
              <a:rPr lang="en-US" sz="1200" dirty="0">
                <a:solidFill>
                  <a:prstClr val="black"/>
                </a:solidFill>
                <a:latin typeface="Calibri" panose="020F0502020204030204" pitchFamily="34" charset="0"/>
                <a:cs typeface="Calibri" panose="020F0502020204030204" pitchFamily="34" charset="0"/>
              </a:rPr>
              <a:t>Design a circuit that uses an incandescent lamp as a "timing" element (NO CAPACITORS or INDUCTORS). When a DC voltage is applied (step function) to your circuit, a red LED will flash for a fraction of a second.. The circuit “resets” when the applied voltage is OFF for several seconds and is then ready for another actuation. You will use a #194 lamp, operated at about 13 VDC. Be sure that the current limit on your bench power supply is set to maximum.  Why? The flash duration is not important, but the LED should be visible and bright. </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a:t>
            </a:r>
            <a:r>
              <a:rPr kumimoji="0" lang="en-US" sz="1200" b="0" i="0" u="sng"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Record</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your schematic  </a:t>
            </a:r>
            <a:r>
              <a:rPr lang="en-US" sz="1200" b="1" kern="0" dirty="0">
                <a:solidFill>
                  <a:prstClr val="black"/>
                </a:solidFill>
              </a:rPr>
              <a:t>(P).  </a:t>
            </a:r>
            <a:r>
              <a:rPr kumimoji="0" lang="en-US" sz="12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Keep this circuit built and working for recitation. </a:t>
            </a:r>
            <a:r>
              <a:rPr kumimoji="0" lang="en-US" sz="120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Can you sketch a resistor-capacitor circuit that will do the same thing? </a:t>
            </a:r>
            <a:r>
              <a:rPr kumimoji="0" lang="en-US" sz="1200" b="1"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(P)</a:t>
            </a:r>
            <a:endParaRPr lang="en-US" sz="1200" b="1" dirty="0">
              <a:solidFill>
                <a:prstClr val="black"/>
              </a:solidFill>
              <a:latin typeface="Calibri" panose="020F0502020204030204" pitchFamily="34" charset="0"/>
              <a:cs typeface="Calibri" panose="020F0502020204030204" pitchFamily="34" charset="0"/>
            </a:endParaRPr>
          </a:p>
          <a:p>
            <a:pPr lvl="0"/>
            <a:r>
              <a:rPr lang="en-US" sz="1200" dirty="0">
                <a:solidFill>
                  <a:prstClr val="black"/>
                </a:solidFill>
                <a:latin typeface="Calibri" panose="020F0502020204030204" pitchFamily="34" charset="0"/>
                <a:cs typeface="Calibri" panose="020F0502020204030204" pitchFamily="34" charset="0"/>
              </a:rPr>
              <a:t>          This circuit exploits the fact that incandescent lamps have a relatively long thermal/electrical time constant. Before attempting to design your circuit, experiment with the lamp to determine its characteristics and review your scope traces from Problem #4.  This circuit may seem crude, but before solid-state electronics, the use of thermal delays as timing elements was very common.  Now, large, self-heating thermistors (temperature-dependent resistors</a:t>
            </a:r>
            <a:r>
              <a:rPr lang="en-US" sz="1200" dirty="0">
                <a:solidFill>
                  <a:prstClr val="black"/>
                </a:solidFill>
                <a:cs typeface="Arial" panose="020B0604020202020204" pitchFamily="34" charset="0"/>
              </a:rPr>
              <a:t> with thermal time-constants</a:t>
            </a:r>
            <a:r>
              <a:rPr lang="en-US" sz="1200" dirty="0">
                <a:solidFill>
                  <a:prstClr val="black"/>
                </a:solidFill>
                <a:latin typeface="Calibri" panose="020F0502020204030204" pitchFamily="34" charset="0"/>
                <a:cs typeface="Calibri" panose="020F0502020204030204" pitchFamily="34" charset="0"/>
              </a:rPr>
              <a:t> ) are commonly used for limiting inrush current and for use as resettable fuses.</a:t>
            </a:r>
            <a:r>
              <a:rPr kumimoji="0" lang="en-US" sz="1200" b="1" i="0" u="sng" strike="noStrike" kern="0" cap="none" spc="0" normalizeH="0" baseline="0" noProof="0" dirty="0">
                <a:ln>
                  <a:noFill/>
                </a:ln>
                <a:effectLst/>
                <a:uLnTx/>
                <a:uFillTx/>
                <a:latin typeface="Calibri" panose="020F0502020204030204" pitchFamily="34" charset="0"/>
                <a:cs typeface="Calibri" panose="020F0502020204030204" pitchFamily="34" charset="0"/>
              </a:rPr>
              <a:t> </a:t>
            </a:r>
            <a:endParaRPr lang="en-US" sz="1200" b="1" dirty="0">
              <a:solidFill>
                <a:prstClr val="black"/>
              </a:solidFill>
              <a:latin typeface="Arial" panose="020B0604020202020204" pitchFamily="34" charset="0"/>
              <a:cs typeface="Arial" panose="020B0604020202020204" pitchFamily="34" charset="0"/>
            </a:endParaRPr>
          </a:p>
        </p:txBody>
      </p:sp>
      <p:sp>
        <p:nvSpPr>
          <p:cNvPr id="4" name="TextBox 7">
            <a:extLst>
              <a:ext uri="{FF2B5EF4-FFF2-40B4-BE49-F238E27FC236}">
                <a16:creationId xmlns:a16="http://schemas.microsoft.com/office/drawing/2014/main" id="{D4C4F34F-80E0-A617-92D8-1965CF7A6F2F}"/>
              </a:ext>
            </a:extLst>
          </p:cNvPr>
          <p:cNvSpPr txBox="1">
            <a:spLocks noChangeArrowheads="1"/>
          </p:cNvSpPr>
          <p:nvPr/>
        </p:nvSpPr>
        <p:spPr bwMode="auto">
          <a:xfrm>
            <a:off x="46299" y="3019246"/>
            <a:ext cx="6776976" cy="6124754"/>
          </a:xfrm>
          <a:prstGeom prst="rect">
            <a:avLst/>
          </a:prstGeom>
          <a:noFill/>
          <a:ln w="38100" cmpd="thickThin">
            <a:solidFill>
              <a:sysClr val="windowText" lastClr="000000"/>
            </a:solidFill>
            <a:bevel/>
            <a:headEnd/>
            <a:tailEnd/>
          </a:ln>
        </p:spPr>
        <p:txBody>
          <a:bodyPr wrap="square" bIns="0">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lvl="0" algn="just" eaLnBrk="1" hangingPunct="1">
              <a:defRPr/>
            </a:pPr>
            <a:r>
              <a:rPr kumimoji="0" lang="en-US" sz="1100" b="1" i="0" u="none" strike="noStrike" kern="0" cap="none" spc="0" normalizeH="0" baseline="0" noProof="0" dirty="0">
                <a:ln>
                  <a:noFill/>
                </a:ln>
                <a:solidFill>
                  <a:prstClr val="black"/>
                </a:solidFill>
                <a:effectLst/>
                <a:uLnTx/>
                <a:uFillTx/>
                <a:latin typeface="Calibri"/>
                <a:cs typeface="Tunga" pitchFamily="2" charset="0"/>
              </a:rPr>
              <a:t>Note 1:  </a:t>
            </a:r>
            <a:r>
              <a:rPr kumimoji="0" lang="en-US" sz="1100" b="0" i="0" u="none" strike="noStrike" kern="0" cap="none" spc="0" normalizeH="0" baseline="0" noProof="0" dirty="0">
                <a:ln>
                  <a:noFill/>
                </a:ln>
                <a:solidFill>
                  <a:prstClr val="black"/>
                </a:solidFill>
                <a:effectLst/>
                <a:uLnTx/>
                <a:uFillTx/>
                <a:latin typeface="Calibri"/>
                <a:cs typeface="Tunga" pitchFamily="2" charset="0"/>
              </a:rPr>
              <a:t>IMPORTANT!  </a:t>
            </a:r>
            <a:r>
              <a:rPr kumimoji="0" lang="en-US" sz="1100" b="0" i="0" u="sng" strike="noStrike" kern="0" cap="none" spc="0" normalizeH="0" baseline="0" noProof="0" dirty="0">
                <a:ln>
                  <a:noFill/>
                </a:ln>
                <a:solidFill>
                  <a:prstClr val="black"/>
                </a:solidFill>
                <a:effectLst/>
                <a:uLnTx/>
                <a:uFillTx/>
                <a:latin typeface="Calibri"/>
                <a:cs typeface="Tunga" pitchFamily="2" charset="0"/>
              </a:rPr>
              <a:t>PLEASE READ </a:t>
            </a:r>
            <a:r>
              <a:rPr kumimoji="0" lang="en-US" sz="1100" b="0" i="0" u="none" strike="noStrike" kern="0" cap="none" spc="0" normalizeH="0" baseline="0" noProof="0" dirty="0">
                <a:ln>
                  <a:noFill/>
                </a:ln>
                <a:solidFill>
                  <a:prstClr val="black"/>
                </a:solidFill>
                <a:effectLst/>
                <a:uLnTx/>
                <a:uFillTx/>
                <a:latin typeface="Calibri"/>
                <a:cs typeface="Tunga" pitchFamily="2" charset="0"/>
              </a:rPr>
              <a:t>THESE GENERAL GUIDELINES ON COMPONENT SELECTION:</a:t>
            </a:r>
          </a:p>
          <a:p>
            <a:pPr lvl="0" algn="just" eaLnBrk="1" hangingPunct="1">
              <a:defRPr/>
            </a:pPr>
            <a:r>
              <a:rPr kumimoji="0" lang="en-US" sz="1100" b="0" i="0" u="none" strike="noStrike" kern="0" cap="none" spc="0" normalizeH="0" baseline="0" noProof="0" dirty="0">
                <a:ln>
                  <a:noFill/>
                </a:ln>
                <a:solidFill>
                  <a:prstClr val="black"/>
                </a:solidFill>
                <a:effectLst/>
                <a:uLnTx/>
                <a:uFillTx/>
                <a:latin typeface="Calibri"/>
                <a:cs typeface="Tunga" pitchFamily="2" charset="0"/>
              </a:rPr>
              <a:t>When designing a network such as a filter, you will usually choose an arbitrary value for one component and then calculate a value for the others.  Since capacitors are much more expensive and are usually stocked and available in far fewer values than resistors, it is always best to </a:t>
            </a:r>
            <a:r>
              <a:rPr kumimoji="0" lang="en-US" sz="1100" b="0" i="0" u="sng" strike="noStrike" kern="0" cap="none" spc="0" normalizeH="0" baseline="0" noProof="0" dirty="0">
                <a:ln>
                  <a:noFill/>
                </a:ln>
                <a:solidFill>
                  <a:prstClr val="black"/>
                </a:solidFill>
                <a:effectLst/>
                <a:uLnTx/>
                <a:uFillTx/>
                <a:latin typeface="Calibri"/>
                <a:cs typeface="Tunga" pitchFamily="2" charset="0"/>
              </a:rPr>
              <a:t>select the capacitor first</a:t>
            </a:r>
            <a:r>
              <a:rPr kumimoji="0" lang="en-US" sz="1100" b="0" i="0" strike="noStrike" kern="0" cap="none" spc="0" normalizeH="0" baseline="0" noProof="0" dirty="0">
                <a:ln>
                  <a:noFill/>
                </a:ln>
                <a:solidFill>
                  <a:prstClr val="black"/>
                </a:solidFill>
                <a:effectLst/>
                <a:uLnTx/>
                <a:uFillTx/>
                <a:latin typeface="Calibri"/>
                <a:cs typeface="Tunga" pitchFamily="2" charset="0"/>
              </a:rPr>
              <a:t> </a:t>
            </a:r>
            <a:r>
              <a:rPr kumimoji="0" lang="en-US" sz="1100" b="0" i="0" u="none" strike="noStrike" kern="0" cap="none" spc="0" normalizeH="0" baseline="0" noProof="0" dirty="0">
                <a:ln>
                  <a:noFill/>
                </a:ln>
                <a:solidFill>
                  <a:prstClr val="black"/>
                </a:solidFill>
                <a:effectLst/>
                <a:uLnTx/>
                <a:uFillTx/>
                <a:latin typeface="Calibri"/>
                <a:cs typeface="Tunga" pitchFamily="2" charset="0"/>
              </a:rPr>
              <a:t>and choose a common, "nice" decimal value, such as 0.1 µF, 100 pF, etc. </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 (although 22 and 47 </a:t>
            </a:r>
            <a:r>
              <a:rPr lang="en-US" sz="1100" dirty="0">
                <a:solidFill>
                  <a:prstClr val="black"/>
                </a:solidFill>
                <a:latin typeface="Calibri" panose="020F0502020204030204" pitchFamily="34" charset="0"/>
                <a:ea typeface="Times New Roman" panose="02020603050405020304" pitchFamily="18" charset="0"/>
                <a:cs typeface="Calibri" panose="020F0502020204030204" pitchFamily="34" charset="0"/>
              </a:rPr>
              <a:t>might sometimes be necessary.  (</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Avoid 68 and 82; they can be hard to find).</a:t>
            </a:r>
            <a:r>
              <a:rPr lang="en-US" sz="1100" dirty="0">
                <a:solidFill>
                  <a:prstClr val="black"/>
                </a:solidFill>
                <a:latin typeface="Calibri" panose="020F0502020204030204" pitchFamily="34" charset="0"/>
                <a:ea typeface="Times New Roman" panose="02020603050405020304" pitchFamily="18" charset="0"/>
                <a:cs typeface="Calibri" panose="020F0502020204030204" pitchFamily="34" charset="0"/>
              </a:rPr>
              <a:t> </a:t>
            </a:r>
            <a:r>
              <a:rPr kumimoji="0" lang="en-US" sz="1100" b="0" i="0" u="none" strike="noStrike" kern="0" cap="none" spc="0" normalizeH="0" baseline="0" noProof="0" dirty="0">
                <a:ln>
                  <a:noFill/>
                </a:ln>
                <a:solidFill>
                  <a:prstClr val="black"/>
                </a:solidFill>
                <a:effectLst/>
                <a:uLnTx/>
                <a:uFillTx/>
                <a:latin typeface="Calibri"/>
                <a:cs typeface="Tunga" pitchFamily="2" charset="0"/>
              </a:rPr>
              <a:t> Then calculate the exact resistor value and use the nearest standard value. </a:t>
            </a:r>
          </a:p>
          <a:p>
            <a:pPr lvl="0" algn="just" eaLnBrk="1" hangingPunct="1">
              <a:defRPr/>
            </a:pPr>
            <a:endParaRPr lang="en-US" sz="1100" kern="0" dirty="0">
              <a:solidFill>
                <a:prstClr val="black"/>
              </a:solidFill>
              <a:latin typeface="Calibri"/>
              <a:cs typeface="Tunga" pitchFamily="2" charset="0"/>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cs typeface="Tunga" pitchFamily="2" charset="0"/>
              </a:rPr>
              <a:t>The same logic holds for LC resonant circuits and LR filters. In this case, inductors are very expensive and are available in few values. Therefore, it is </a:t>
            </a:r>
            <a:r>
              <a:rPr lang="en-US" sz="1100" kern="0" dirty="0">
                <a:solidFill>
                  <a:prstClr val="black"/>
                </a:solidFill>
                <a:latin typeface="Calibri"/>
                <a:cs typeface="Tunga" pitchFamily="2" charset="0"/>
              </a:rPr>
              <a:t>essential</a:t>
            </a:r>
            <a:r>
              <a:rPr kumimoji="0" lang="en-US" sz="1100" b="0" i="0" u="none" strike="noStrike" kern="0" cap="none" spc="0" normalizeH="0" baseline="0" noProof="0" dirty="0">
                <a:ln>
                  <a:noFill/>
                </a:ln>
                <a:solidFill>
                  <a:prstClr val="black"/>
                </a:solidFill>
                <a:effectLst/>
                <a:uLnTx/>
                <a:uFillTx/>
                <a:latin typeface="Calibri"/>
                <a:cs typeface="Tunga" pitchFamily="2" charset="0"/>
              </a:rPr>
              <a:t> to select a common, available, inductor value and then choose the  resistor or capacitor.  With inductors, you will be limited to values provided in the lab. </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a:endParaRPr>
          </a:p>
          <a:p>
            <a:pPr lvl="0" algn="just" eaLnBrk="1" hangingPunct="1">
              <a:defRPr/>
            </a:pPr>
            <a:r>
              <a:rPr kumimoji="0" lang="en-US" sz="1100" b="0" i="0" u="none" strike="noStrike" kern="0" cap="none" spc="0" normalizeH="0" baseline="0" noProof="0" dirty="0">
                <a:ln>
                  <a:noFill/>
                </a:ln>
                <a:solidFill>
                  <a:prstClr val="black"/>
                </a:solidFill>
                <a:effectLst/>
                <a:uLnTx/>
                <a:uFillTx/>
                <a:latin typeface="Calibri"/>
              </a:rPr>
              <a:t>In general, when selecting an arbitrary, noncritical component value, </a:t>
            </a:r>
            <a:r>
              <a:rPr kumimoji="0" lang="en-US" sz="1100" b="0" i="0" u="sng" strike="noStrike" kern="0" cap="none" spc="0" normalizeH="0" baseline="0" noProof="0" dirty="0">
                <a:ln>
                  <a:noFill/>
                </a:ln>
                <a:solidFill>
                  <a:prstClr val="black"/>
                </a:solidFill>
                <a:effectLst/>
                <a:uLnTx/>
                <a:uFillTx/>
                <a:latin typeface="Calibri"/>
              </a:rPr>
              <a:t>ALWAYS</a:t>
            </a:r>
            <a:r>
              <a:rPr kumimoji="0" lang="en-US" sz="1100" b="0" i="0" u="none" strike="noStrike" kern="0" cap="none" spc="0" normalizeH="0" baseline="0" noProof="0" dirty="0">
                <a:ln>
                  <a:noFill/>
                </a:ln>
                <a:solidFill>
                  <a:prstClr val="black"/>
                </a:solidFill>
                <a:effectLst/>
                <a:uLnTx/>
                <a:uFillTx/>
                <a:latin typeface="Calibri"/>
              </a:rPr>
              <a:t> select a "nice“ value that is common, readily stocked and, if possible, is already</a:t>
            </a:r>
            <a:r>
              <a:rPr kumimoji="0" lang="en-US" sz="1100" b="0" i="0" u="none" strike="noStrike" kern="0" cap="none" spc="0" normalizeH="0" noProof="0" dirty="0">
                <a:ln>
                  <a:noFill/>
                </a:ln>
                <a:solidFill>
                  <a:prstClr val="black"/>
                </a:solidFill>
                <a:effectLst/>
                <a:uLnTx/>
                <a:uFillTx/>
                <a:latin typeface="Calibri"/>
              </a:rPr>
              <a:t> used in your project</a:t>
            </a:r>
            <a:r>
              <a:rPr kumimoji="0" lang="en-US" sz="1100" b="0" i="0" u="none" strike="noStrike" kern="0" cap="none" spc="0" normalizeH="0" baseline="0" noProof="0" dirty="0">
                <a:ln>
                  <a:noFill/>
                </a:ln>
                <a:solidFill>
                  <a:prstClr val="black"/>
                </a:solidFill>
                <a:effectLst/>
                <a:uLnTx/>
                <a:uFillTx/>
                <a:latin typeface="Calibri"/>
              </a:rPr>
              <a:t> - such as 1K, 10k, 0.1uF, etc</a:t>
            </a:r>
            <a:r>
              <a:rPr lang="en-US" sz="1100" kern="0" dirty="0">
                <a:solidFill>
                  <a:prstClr val="black"/>
                </a:solidFill>
                <a:latin typeface="Calibri"/>
              </a:rPr>
              <a:t>. Choosing an oddball value, such as 385 ohms or 110 K, may imply unnecessary precision and will increase cost.</a:t>
            </a:r>
            <a:endParaRPr kumimoji="0" lang="en-US" sz="1100" b="0" i="0" u="none" strike="noStrike" kern="0" cap="none" spc="0" normalizeH="0" baseline="0" noProof="0" dirty="0">
              <a:ln>
                <a:noFill/>
              </a:ln>
              <a:solidFill>
                <a:prstClr val="black"/>
              </a:solidFill>
              <a:effectLst/>
              <a:uLnTx/>
              <a:uFillTx/>
              <a:latin typeface="Calibri"/>
            </a:endParaRPr>
          </a:p>
          <a:p>
            <a:pPr marL="0" marR="0" lvl="0" indent="0" algn="just" defTabSz="914400" eaLnBrk="1" fontAlgn="auto" latinLnBrk="0" hangingPunct="1">
              <a:lnSpc>
                <a:spcPct val="100000"/>
              </a:lnSpc>
              <a:spcBef>
                <a:spcPts val="0"/>
              </a:spcBef>
              <a:spcAft>
                <a:spcPts val="0"/>
              </a:spcAft>
              <a:buClrTx/>
              <a:buSzTx/>
              <a:buFontTx/>
              <a:buNone/>
              <a:tabLst/>
              <a:defRPr/>
            </a:pPr>
            <a:endParaRPr lang="en-US" sz="1100" kern="0" dirty="0">
              <a:solidFill>
                <a:prstClr val="black"/>
              </a:solidFill>
              <a:latin typeface="Calibri"/>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Do NOT bother to add resistors in series or parallel to make a value that you need. You can get close enough with a standard value. Also, it is usually a waste of time to measure resistors; it is extremely unlikely that they will be out of tolerance. The exception is when it is difficult to read the color code. </a:t>
            </a:r>
            <a:endParaRPr kumimoji="0" lang="en-US" sz="1100" b="0" i="0" u="none" strike="noStrike" kern="0" cap="none" spc="0" normalizeH="0" baseline="0" noProof="0" dirty="0">
              <a:ln>
                <a:noFill/>
              </a:ln>
              <a:solidFill>
                <a:prstClr val="black"/>
              </a:solidFill>
              <a:effectLst/>
              <a:uLnTx/>
              <a:uFillTx/>
              <a:latin typeface="Calibri"/>
            </a:endParaRP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cs typeface="Tunga" pitchFamily="2" charset="0"/>
              </a:rPr>
              <a:t>Components </a:t>
            </a:r>
            <a:r>
              <a:rPr kumimoji="0" lang="en-US" sz="1100" b="0" i="0" u="none" strike="noStrike" kern="0" cap="none" spc="0" normalizeH="0" baseline="0" noProof="0" dirty="0">
                <a:ln>
                  <a:noFill/>
                </a:ln>
                <a:solidFill>
                  <a:prstClr val="black"/>
                </a:solidFill>
                <a:effectLst/>
                <a:uLnTx/>
                <a:uFillTx/>
                <a:latin typeface="Calibri"/>
              </a:rPr>
              <a:t>are available in different "series".  For example, resistors with a tolerance of 10% are available in </a:t>
            </a:r>
            <a:r>
              <a:rPr kumimoji="0" lang="en-US" sz="1100" b="0" i="0" u="none" strike="noStrike" kern="0" cap="none" spc="0" normalizeH="0" baseline="0" noProof="0" dirty="0">
                <a:ln>
                  <a:noFill/>
                </a:ln>
                <a:solidFill>
                  <a:prstClr val="black"/>
                </a:solidFill>
                <a:effectLst/>
                <a:uLnTx/>
                <a:uFillTx/>
                <a:latin typeface="Arial" charset="0"/>
              </a:rPr>
              <a:t>decimal multiples of</a:t>
            </a:r>
            <a:r>
              <a:rPr kumimoji="0" lang="en-US" sz="1100" b="0" i="0" u="none" strike="noStrike" kern="0" cap="none" spc="0" normalizeH="0" baseline="0" noProof="0" dirty="0">
                <a:ln>
                  <a:noFill/>
                </a:ln>
                <a:solidFill>
                  <a:prstClr val="black"/>
                </a:solidFill>
                <a:effectLst/>
                <a:uLnTx/>
                <a:uFillTx/>
                <a:latin typeface="Calibri"/>
              </a:rPr>
              <a:t> the following values:</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rPr>
              <a:t>100, 120, 150, 180, 220, 270, 330, 390, 470, 560, 680, 750, 820, 1K, 1.2K,  and so on.</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rPr>
              <a:t>Resistors with a tolerance of 5% are available in the following values (about twice as many):</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rPr>
              <a:t>100, 110, 120, 130, 150, 180, 200, 220, 240, 270, 300, 360, 390, 430, 470, 510, 560, 680, and so on.</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Calibri"/>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rPr>
              <a:t>Precision resistors, with a tolerance of +/-1% (or even .01%), are available in a zillion values such as “71.6K”.  In general, a resistor with a tighter tolerance will also have a lower (better) temperature coefficient.</a:t>
            </a:r>
          </a:p>
          <a:p>
            <a:pPr marL="0" marR="0" lvl="0" indent="0" defTabSz="914400" eaLnBrk="0" fontAlgn="auto" latinLnBrk="0" hangingPunct="0">
              <a:lnSpc>
                <a:spcPct val="100000"/>
              </a:lnSpc>
              <a:spcBef>
                <a:spcPts val="0"/>
              </a:spcBef>
              <a:spcAft>
                <a:spcPts val="0"/>
              </a:spcAft>
              <a:buClrTx/>
              <a:buSzTx/>
              <a:buFontTx/>
              <a:buNone/>
              <a:tabLst/>
              <a:defRPr/>
            </a:pPr>
            <a:endParaRPr lang="en-US" sz="1100" kern="0" dirty="0">
              <a:solidFill>
                <a:prstClr val="black"/>
              </a:solidFill>
              <a:latin typeface="Calibri"/>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rPr>
              <a:t>When working with audio frequencies, you should always try to select capacitor values that are in the range of 0.1uF or less. This is a good rule-of-thumb, because capacitors much larger than this tend to be bulky and expensive. In fact, capacitors larger than around a 1uF will generally be “electrolytic”. These capacitors are polarized and cannot be used for AC applications; Also, they usually have very poor tolerance compared to ceramic and film capacitors.</a:t>
            </a:r>
          </a:p>
          <a:p>
            <a:pPr marL="0" marR="0" lvl="0" indent="0" defTabSz="914400" eaLnBrk="0" fontAlgn="auto" latinLnBrk="0" hangingPunct="0">
              <a:lnSpc>
                <a:spcPct val="100000"/>
              </a:lnSpc>
              <a:spcBef>
                <a:spcPts val="0"/>
              </a:spcBef>
              <a:spcAft>
                <a:spcPts val="0"/>
              </a:spcAft>
              <a:buClrTx/>
              <a:buSzTx/>
              <a:buFontTx/>
              <a:buNone/>
              <a:tabLst/>
              <a:defRPr/>
            </a:pPr>
            <a:endParaRPr lang="en-US" sz="1100" kern="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For more information on standard values, see :  </a:t>
            </a:r>
            <a:r>
              <a:rPr kumimoji="0" lang="en-US" sz="1000" b="0" i="0" u="sng" strike="noStrike" kern="1200" cap="none" spc="0" normalizeH="0" baseline="0" noProof="0" dirty="0">
                <a:ln>
                  <a:noFill/>
                </a:ln>
                <a:solidFill>
                  <a:srgbClr val="0000FF"/>
                </a:solidFill>
                <a:effectLst/>
                <a:uLnTx/>
                <a:uFillTx/>
                <a:latin typeface="Calibri" panose="020F0502020204030204" pitchFamily="34" charset="0"/>
                <a:ea typeface="Times New Roman" panose="02020603050405020304" pitchFamily="18" charset="0"/>
                <a:cs typeface="Calibri" panose="020F0502020204030204" pitchFamily="34" charset="0"/>
                <a:hlinkClick r:id="rId2"/>
              </a:rPr>
              <a:t> http://www.rfcafe.com/references/electrical/resistor-values.htm</a:t>
            </a:r>
            <a:endParaRPr kumimoji="0" lang="en-US" sz="1000" b="0" i="0" u="none" strike="noStrike" kern="0" cap="none" spc="0" normalizeH="0" baseline="0" noProof="0" dirty="0">
              <a:ln>
                <a:noFill/>
              </a:ln>
              <a:solidFill>
                <a:prstClr val="black"/>
              </a:solidFill>
              <a:effectLst/>
              <a:uLnTx/>
              <a:uFillTx/>
              <a:latin typeface="Calibri"/>
            </a:endParaRPr>
          </a:p>
        </p:txBody>
      </p:sp>
      <p:sp>
        <p:nvSpPr>
          <p:cNvPr id="5" name="TextBox 4">
            <a:extLst>
              <a:ext uri="{FF2B5EF4-FFF2-40B4-BE49-F238E27FC236}">
                <a16:creationId xmlns:a16="http://schemas.microsoft.com/office/drawing/2014/main" id="{E14F52B0-45F6-5CE2-F138-78D2FD72ECA9}"/>
              </a:ext>
            </a:extLst>
          </p:cNvPr>
          <p:cNvSpPr txBox="1"/>
          <p:nvPr/>
        </p:nvSpPr>
        <p:spPr>
          <a:xfrm>
            <a:off x="803549" y="2572723"/>
            <a:ext cx="5334713" cy="430887"/>
          </a:xfrm>
          <a:prstGeom prst="rect">
            <a:avLst/>
          </a:prstGeom>
          <a:noFill/>
        </p:spPr>
        <p:txBody>
          <a:bodyPr wrap="square">
            <a:spAutoFit/>
          </a:bodyPr>
          <a:lstStyle/>
          <a:p>
            <a:pPr lvl="0" algn="just"/>
            <a:r>
              <a:rPr kumimoji="0" lang="en-US" sz="1100" b="1" i="0" u="sng" strike="noStrike" kern="0" cap="none" spc="0" normalizeH="0" baseline="0" noProof="0" dirty="0">
                <a:ln>
                  <a:noFill/>
                </a:ln>
                <a:solidFill>
                  <a:srgbClr val="FF0000"/>
                </a:solidFill>
                <a:effectLst/>
                <a:uLnTx/>
                <a:uFillTx/>
                <a:latin typeface="Calibri" panose="020F0502020204030204" pitchFamily="34" charset="0"/>
                <a:cs typeface="Calibri" panose="020F0502020204030204" pitchFamily="34" charset="0"/>
              </a:rPr>
              <a:t>For recitation, provide annotated scope traces, schematics, and data as requested.  </a:t>
            </a:r>
          </a:p>
          <a:p>
            <a:pPr lvl="0" algn="just"/>
            <a:r>
              <a:rPr lang="en-US" sz="1100" b="1" kern="0" dirty="0">
                <a:solidFill>
                  <a:srgbClr val="FF0000"/>
                </a:solidFill>
                <a:latin typeface="Calibri" panose="020F0502020204030204" pitchFamily="34" charset="0"/>
                <a:cs typeface="Calibri" panose="020F0502020204030204" pitchFamily="34" charset="0"/>
              </a:rPr>
              <a:t>        </a:t>
            </a:r>
            <a:r>
              <a:rPr lang="en-US" sz="1100" b="1" u="sng" kern="0" dirty="0">
                <a:solidFill>
                  <a:srgbClr val="FF0000"/>
                </a:solidFill>
                <a:latin typeface="Calibri" panose="020F0502020204030204" pitchFamily="34" charset="0"/>
                <a:cs typeface="Calibri" panose="020F0502020204030204" pitchFamily="34" charset="0"/>
              </a:rPr>
              <a:t>For Problems 10 and 11, k</a:t>
            </a:r>
            <a:r>
              <a:rPr kumimoji="0" lang="en-US" sz="1100" b="1" i="0" u="sng" strike="noStrike" kern="0" cap="none" spc="0" normalizeH="0" baseline="0" noProof="0" dirty="0" err="1">
                <a:ln>
                  <a:noFill/>
                </a:ln>
                <a:solidFill>
                  <a:srgbClr val="FF0000"/>
                </a:solidFill>
                <a:effectLst/>
                <a:uLnTx/>
                <a:uFillTx/>
                <a:latin typeface="Calibri" panose="020F0502020204030204" pitchFamily="34" charset="0"/>
                <a:cs typeface="Calibri" panose="020F0502020204030204" pitchFamily="34" charset="0"/>
              </a:rPr>
              <a:t>eep</a:t>
            </a:r>
            <a:r>
              <a:rPr kumimoji="0" lang="en-US" sz="1100" b="1" i="0" u="sng" strike="noStrike" kern="0" cap="none" spc="0" normalizeH="0" baseline="0" noProof="0" dirty="0">
                <a:ln>
                  <a:noFill/>
                </a:ln>
                <a:solidFill>
                  <a:srgbClr val="FF0000"/>
                </a:solidFill>
                <a:effectLst/>
                <a:uLnTx/>
                <a:uFillTx/>
                <a:latin typeface="Calibri" panose="020F0502020204030204" pitchFamily="34" charset="0"/>
                <a:cs typeface="Calibri" panose="020F0502020204030204" pitchFamily="34" charset="0"/>
              </a:rPr>
              <a:t> the breadboards for built for recitation . </a:t>
            </a:r>
            <a:endParaRPr lang="en-US" sz="11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599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4937466" y="8586231"/>
            <a:ext cx="1543050" cy="486833"/>
          </a:xfrm>
        </p:spPr>
        <p:txBody>
          <a:bodyPr/>
          <a:lstStyle/>
          <a:p>
            <a:r>
              <a:rPr lang="en-US" sz="1400" b="1" dirty="0"/>
              <a:t>P8/8</a:t>
            </a:r>
          </a:p>
        </p:txBody>
      </p:sp>
      <p:grpSp>
        <p:nvGrpSpPr>
          <p:cNvPr id="7" name="Group 6">
            <a:extLst>
              <a:ext uri="{FF2B5EF4-FFF2-40B4-BE49-F238E27FC236}">
                <a16:creationId xmlns:a16="http://schemas.microsoft.com/office/drawing/2014/main" id="{D109BFDC-ADBE-E7B0-02F8-E8F3CE20702D}"/>
              </a:ext>
            </a:extLst>
          </p:cNvPr>
          <p:cNvGrpSpPr/>
          <p:nvPr/>
        </p:nvGrpSpPr>
        <p:grpSpPr>
          <a:xfrm>
            <a:off x="0" y="0"/>
            <a:ext cx="6858000" cy="8998476"/>
            <a:chOff x="0" y="0"/>
            <a:chExt cx="6858000" cy="8998476"/>
          </a:xfrm>
        </p:grpSpPr>
        <p:grpSp>
          <p:nvGrpSpPr>
            <p:cNvPr id="5" name="Group 4">
              <a:extLst>
                <a:ext uri="{FF2B5EF4-FFF2-40B4-BE49-F238E27FC236}">
                  <a16:creationId xmlns:a16="http://schemas.microsoft.com/office/drawing/2014/main" id="{9C63D3F0-49B7-F4F3-7666-925EA94C1184}"/>
                </a:ext>
              </a:extLst>
            </p:cNvPr>
            <p:cNvGrpSpPr/>
            <p:nvPr/>
          </p:nvGrpSpPr>
          <p:grpSpPr>
            <a:xfrm>
              <a:off x="0" y="0"/>
              <a:ext cx="6771469" cy="8998476"/>
              <a:chOff x="0" y="0"/>
              <a:chExt cx="6771469" cy="8998476"/>
            </a:xfrm>
          </p:grpSpPr>
          <p:pic>
            <p:nvPicPr>
              <p:cNvPr id="3" name="Picture 2"/>
              <p:cNvPicPr>
                <a:picLocks noChangeAspect="1"/>
              </p:cNvPicPr>
              <p:nvPr/>
            </p:nvPicPr>
            <p:blipFill>
              <a:blip r:embed="rId2"/>
              <a:stretch>
                <a:fillRect/>
              </a:stretch>
            </p:blipFill>
            <p:spPr>
              <a:xfrm>
                <a:off x="127404" y="0"/>
                <a:ext cx="6644065" cy="8998476"/>
              </a:xfrm>
              <a:prstGeom prst="rect">
                <a:avLst/>
              </a:prstGeom>
            </p:spPr>
          </p:pic>
          <p:sp>
            <p:nvSpPr>
              <p:cNvPr id="4" name="TextBox 3">
                <a:extLst>
                  <a:ext uri="{FF2B5EF4-FFF2-40B4-BE49-F238E27FC236}">
                    <a16:creationId xmlns:a16="http://schemas.microsoft.com/office/drawing/2014/main" id="{FD6903AD-7564-BD45-34C8-A8FAF0DB1AE0}"/>
                  </a:ext>
                </a:extLst>
              </p:cNvPr>
              <p:cNvSpPr txBox="1"/>
              <p:nvPr/>
            </p:nvSpPr>
            <p:spPr>
              <a:xfrm>
                <a:off x="0" y="104172"/>
                <a:ext cx="6261904" cy="648182"/>
              </a:xfrm>
              <a:prstGeom prst="rect">
                <a:avLst/>
              </a:prstGeom>
              <a:solidFill>
                <a:schemeClr val="bg1"/>
              </a:solidFill>
            </p:spPr>
            <p:txBody>
              <a:bodyPr wrap="square" rtlCol="0">
                <a:spAutoFit/>
              </a:bodyPr>
              <a:lstStyle/>
              <a:p>
                <a:endParaRPr lang="en-US" dirty="0"/>
              </a:p>
            </p:txBody>
          </p:sp>
        </p:grpSp>
        <p:sp>
          <p:nvSpPr>
            <p:cNvPr id="6" name="TextBox 5">
              <a:extLst>
                <a:ext uri="{FF2B5EF4-FFF2-40B4-BE49-F238E27FC236}">
                  <a16:creationId xmlns:a16="http://schemas.microsoft.com/office/drawing/2014/main" id="{07B49508-DE2B-03CE-FB24-CC8AB6A14BC9}"/>
                </a:ext>
              </a:extLst>
            </p:cNvPr>
            <p:cNvSpPr txBox="1"/>
            <p:nvPr/>
          </p:nvSpPr>
          <p:spPr>
            <a:xfrm>
              <a:off x="115747" y="127322"/>
              <a:ext cx="6742253" cy="369332"/>
            </a:xfrm>
            <a:prstGeom prst="rect">
              <a:avLst/>
            </a:prstGeom>
            <a:noFill/>
          </p:spPr>
          <p:txBody>
            <a:bodyPr wrap="square" rtlCol="0">
              <a:spAutoFit/>
            </a:bodyPr>
            <a:lstStyle/>
            <a:p>
              <a:r>
                <a:rPr lang="en-US" b="1" dirty="0"/>
                <a:t>And, of course, don't forget Accuracy and Precision in Measurements</a:t>
              </a:r>
            </a:p>
          </p:txBody>
        </p:sp>
      </p:grpSp>
    </p:spTree>
    <p:extLst>
      <p:ext uri="{BB962C8B-B14F-4D97-AF65-F5344CB8AC3E}">
        <p14:creationId xmlns:p14="http://schemas.microsoft.com/office/powerpoint/2010/main" val="17386744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OWERPOINT PORTRAIT PRESENTATION" id="{CF968A80-7698-4EBA-8063-D07279EA7C14}" vid="{951EA04B-7148-45D2-A77B-285A8D12D1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 PORTRAIT PRESENTATION (2)</Template>
  <TotalTime>15812</TotalTime>
  <Words>4081</Words>
  <Application>Microsoft Office PowerPoint</Application>
  <PresentationFormat>Letter Paper (8.5x11 in)</PresentationFormat>
  <Paragraphs>124</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Helvetica-Narrow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Sears</dc:creator>
  <cp:lastModifiedBy>Larry Sears</cp:lastModifiedBy>
  <cp:revision>118</cp:revision>
  <cp:lastPrinted>2023-01-02T14:16:55Z</cp:lastPrinted>
  <dcterms:created xsi:type="dcterms:W3CDTF">2019-08-11T18:07:17Z</dcterms:created>
  <dcterms:modified xsi:type="dcterms:W3CDTF">2024-01-15T22:35:08Z</dcterms:modified>
</cp:coreProperties>
</file>