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61" r:id="rId2"/>
    <p:sldId id="262" r:id="rId3"/>
    <p:sldId id="263" r:id="rId4"/>
    <p:sldId id="265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jan, Sanjana" initials="RS" lastIdx="1" clrIdx="0">
    <p:extLst>
      <p:ext uri="{19B8F6BF-5375-455C-9EA6-DF929625EA0E}">
        <p15:presenceInfo xmlns:p15="http://schemas.microsoft.com/office/powerpoint/2012/main" userId="S-1-5-21-448539723-113007714-725345543-5199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97" autoAdjust="0"/>
    <p:restoredTop sz="90255" autoAdjust="0"/>
  </p:normalViewPr>
  <p:slideViewPr>
    <p:cSldViewPr snapToGrid="0">
      <p:cViewPr varScale="1">
        <p:scale>
          <a:sx n="104" d="100"/>
          <a:sy n="104" d="100"/>
        </p:scale>
        <p:origin x="8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29F81A-D516-4517-A02D-25F9DDD3B7B9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2BD2D2-9F6A-4B78-9C28-090BCEBF2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9526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2BD2D2-9F6A-4B78-9C28-090BCEBF291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4321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EA18D-4F8C-4292-8F60-A1AE68B690C9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27C15-7578-4CBD-BDA1-AC2A1F152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943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EA18D-4F8C-4292-8F60-A1AE68B690C9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27C15-7578-4CBD-BDA1-AC2A1F152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068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EA18D-4F8C-4292-8F60-A1AE68B690C9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27C15-7578-4CBD-BDA1-AC2A1F152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7381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ctrTitle"/>
          </p:nvPr>
        </p:nvSpPr>
        <p:spPr>
          <a:xfrm>
            <a:off x="838200" y="348046"/>
            <a:ext cx="11079205" cy="516928"/>
          </a:xfrm>
        </p:spPr>
        <p:txBody>
          <a:bodyPr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1" i="0"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46116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EA18D-4F8C-4292-8F60-A1AE68B690C9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27C15-7578-4CBD-BDA1-AC2A1F152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567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EA18D-4F8C-4292-8F60-A1AE68B690C9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27C15-7578-4CBD-BDA1-AC2A1F152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464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EA18D-4F8C-4292-8F60-A1AE68B690C9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27C15-7578-4CBD-BDA1-AC2A1F152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736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EA18D-4F8C-4292-8F60-A1AE68B690C9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27C15-7578-4CBD-BDA1-AC2A1F152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155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EA18D-4F8C-4292-8F60-A1AE68B690C9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27C15-7578-4CBD-BDA1-AC2A1F152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150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EA18D-4F8C-4292-8F60-A1AE68B690C9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27C15-7578-4CBD-BDA1-AC2A1F152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71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EA18D-4F8C-4292-8F60-A1AE68B690C9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27C15-7578-4CBD-BDA1-AC2A1F152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780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EA18D-4F8C-4292-8F60-A1AE68B690C9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27C15-7578-4CBD-BDA1-AC2A1F152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98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6EA18D-4F8C-4292-8F60-A1AE68B690C9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A27C15-7578-4CBD-BDA1-AC2A1F152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310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324460" y="2929605"/>
            <a:ext cx="5469393" cy="2741522"/>
            <a:chOff x="5927490" y="1254515"/>
            <a:chExt cx="4494329" cy="2252773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2"/>
            <a:srcRect l="20291" t="9469" r="29620"/>
            <a:stretch/>
          </p:blipFill>
          <p:spPr>
            <a:xfrm>
              <a:off x="5927490" y="1254515"/>
              <a:ext cx="3213221" cy="2252773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9104916" y="2022031"/>
              <a:ext cx="131690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Replicate - 1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9103133" y="2170903"/>
              <a:ext cx="131690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Replicate - 2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6474571" y="2929605"/>
            <a:ext cx="4846018" cy="2741522"/>
            <a:chOff x="5940016" y="4028240"/>
            <a:chExt cx="4272280" cy="2416943"/>
          </a:xfrm>
        </p:grpSpPr>
        <p:sp>
          <p:nvSpPr>
            <p:cNvPr id="13" name="Rectangle 12"/>
            <p:cNvSpPr/>
            <p:nvPr/>
          </p:nvSpPr>
          <p:spPr>
            <a:xfrm>
              <a:off x="5940016" y="4028240"/>
              <a:ext cx="3980598" cy="241694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13"/>
            <p:cNvPicPr>
              <a:picLocks noChangeAspect="1"/>
            </p:cNvPicPr>
            <p:nvPr/>
          </p:nvPicPr>
          <p:blipFill rotWithShape="1">
            <a:blip r:embed="rId3"/>
            <a:srcRect l="24894" t="9707" r="35758" b="1518"/>
            <a:stretch/>
          </p:blipFill>
          <p:spPr>
            <a:xfrm>
              <a:off x="6221659" y="4030123"/>
              <a:ext cx="2746977" cy="2415060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/>
          </p:nvSpPr>
          <p:spPr>
            <a:xfrm>
              <a:off x="8895393" y="4901079"/>
              <a:ext cx="131690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Replicate - 1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893610" y="5049951"/>
              <a:ext cx="131690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Replicate - 2</a:t>
              </a:r>
            </a:p>
          </p:txBody>
        </p:sp>
      </p:grpSp>
      <p:sp>
        <p:nvSpPr>
          <p:cNvPr id="17" name="Title 2"/>
          <p:cNvSpPr txBox="1">
            <a:spLocks/>
          </p:cNvSpPr>
          <p:nvPr/>
        </p:nvSpPr>
        <p:spPr>
          <a:xfrm>
            <a:off x="594761" y="233521"/>
            <a:ext cx="11079205" cy="51692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Biological replicates run on separate runs demonstrate negligible technical variation as cells overlay perfectly without application of batch-effect correction </a:t>
            </a:r>
            <a:endParaRPr lang="en-U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2"/>
          <p:cNvSpPr txBox="1">
            <a:spLocks/>
          </p:cNvSpPr>
          <p:nvPr/>
        </p:nvSpPr>
        <p:spPr>
          <a:xfrm>
            <a:off x="2286553" y="2054959"/>
            <a:ext cx="2423993" cy="51692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OS17 – cell culture </a:t>
            </a:r>
          </a:p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(different passage)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itle 2"/>
          <p:cNvSpPr txBox="1">
            <a:spLocks/>
          </p:cNvSpPr>
          <p:nvPr/>
        </p:nvSpPr>
        <p:spPr>
          <a:xfrm>
            <a:off x="7245375" y="2129614"/>
            <a:ext cx="2973556" cy="51692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OS17 – orthotopic lung </a:t>
            </a:r>
          </a:p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(different passage, different mouse)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92511" y="814074"/>
            <a:ext cx="6019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OS17 cells in cell culture and in orthotopic lung with replicates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442075" y="1566200"/>
            <a:ext cx="242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I: Merge Seurat Objects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31072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96"/>
          <a:stretch/>
        </p:blipFill>
        <p:spPr>
          <a:xfrm>
            <a:off x="1064154" y="1911928"/>
            <a:ext cx="3384534" cy="436636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3" t="14181"/>
          <a:stretch/>
        </p:blipFill>
        <p:spPr>
          <a:xfrm>
            <a:off x="5624792" y="2004291"/>
            <a:ext cx="5450724" cy="4285673"/>
          </a:xfrm>
          <a:prstGeom prst="rect">
            <a:avLst/>
          </a:prstGeom>
        </p:spPr>
      </p:pic>
      <p:sp>
        <p:nvSpPr>
          <p:cNvPr id="6" name="Title 2"/>
          <p:cNvSpPr txBox="1">
            <a:spLocks/>
          </p:cNvSpPr>
          <p:nvPr/>
        </p:nvSpPr>
        <p:spPr>
          <a:xfrm>
            <a:off x="594761" y="233521"/>
            <a:ext cx="11079205" cy="51692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Merging Seurat objects or application of Harmony within a model generates similar trend in data and cells in merged data do not cluster based on cell cycle state</a:t>
            </a:r>
            <a:endParaRPr lang="en-U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92511" y="814074"/>
            <a:ext cx="6019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OS17 cells in cell culture and in orthotopic lung with replicates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405129" y="1261400"/>
            <a:ext cx="242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I: Merge Seurat Objects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7210184" y="1247032"/>
            <a:ext cx="1304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II: Harmony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81357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10"/>
          <a:stretch/>
        </p:blipFill>
        <p:spPr>
          <a:xfrm>
            <a:off x="5847086" y="1726685"/>
            <a:ext cx="4963415" cy="467073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99"/>
          <a:stretch/>
        </p:blipFill>
        <p:spPr>
          <a:xfrm>
            <a:off x="760569" y="1791338"/>
            <a:ext cx="4393322" cy="4686293"/>
          </a:xfrm>
          <a:prstGeom prst="rect">
            <a:avLst/>
          </a:prstGeom>
        </p:spPr>
      </p:pic>
      <p:sp>
        <p:nvSpPr>
          <p:cNvPr id="4" name="Title 2"/>
          <p:cNvSpPr txBox="1">
            <a:spLocks/>
          </p:cNvSpPr>
          <p:nvPr/>
        </p:nvSpPr>
        <p:spPr>
          <a:xfrm>
            <a:off x="594761" y="233521"/>
            <a:ext cx="11079205" cy="51692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Cells cluster based on state of cell cycle despite ‘scaling out’ cell cycle genes prior to integration (methods: </a:t>
            </a:r>
            <a:r>
              <a:rPr lang="en-US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FastMNN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, Seurat’s </a:t>
            </a:r>
            <a:r>
              <a:rPr lang="en-US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Integratedata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SCTransform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92511" y="814074"/>
            <a:ext cx="6019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OS17 cells in cell culture and in orthotopic lung with replicates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405129" y="1261400"/>
            <a:ext cx="1373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III: </a:t>
            </a:r>
            <a:r>
              <a:rPr lang="en-US" b="1" dirty="0" err="1" smtClean="0"/>
              <a:t>FastMNN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145529" y="1293728"/>
            <a:ext cx="1692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IV: </a:t>
            </a:r>
            <a:r>
              <a:rPr lang="en-US" b="1" dirty="0" err="1" smtClean="0"/>
              <a:t>SCTransform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32303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1800" dirty="0" smtClean="0"/>
              <a:t>Osteosarcoma tumors have a high degree of Inter-tumor heterogeneity and application of Harmony forces similarity in these datasets</a:t>
            </a:r>
            <a:endParaRPr lang="en-US" sz="1800" dirty="0"/>
          </a:p>
        </p:txBody>
      </p:sp>
      <p:grpSp>
        <p:nvGrpSpPr>
          <p:cNvPr id="8" name="Group 7"/>
          <p:cNvGrpSpPr/>
          <p:nvPr/>
        </p:nvGrpSpPr>
        <p:grpSpPr>
          <a:xfrm>
            <a:off x="973549" y="1496289"/>
            <a:ext cx="10808505" cy="4969165"/>
            <a:chOff x="973549" y="1496289"/>
            <a:chExt cx="10808505" cy="4969165"/>
          </a:xfrm>
        </p:grpSpPr>
        <p:grpSp>
          <p:nvGrpSpPr>
            <p:cNvPr id="6" name="Group 5"/>
            <p:cNvGrpSpPr/>
            <p:nvPr/>
          </p:nvGrpSpPr>
          <p:grpSpPr>
            <a:xfrm>
              <a:off x="973549" y="1496289"/>
              <a:ext cx="10808505" cy="4969165"/>
              <a:chOff x="1043710" y="785089"/>
              <a:chExt cx="10808505" cy="4969165"/>
            </a:xfrm>
          </p:grpSpPr>
          <p:pic>
            <p:nvPicPr>
              <p:cNvPr id="2" name="Picture 1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39" t="46626" r="59482" b="2138"/>
              <a:stretch/>
            </p:blipFill>
            <p:spPr>
              <a:xfrm>
                <a:off x="1043710" y="1717963"/>
                <a:ext cx="4275732" cy="4036291"/>
              </a:xfrm>
              <a:prstGeom prst="rect">
                <a:avLst/>
              </a:prstGeom>
            </p:spPr>
          </p:pic>
          <p:pic>
            <p:nvPicPr>
              <p:cNvPr id="4" name="Picture 3"/>
              <p:cNvPicPr>
                <a:picLocks noChangeAspect="1"/>
              </p:cNvPicPr>
              <p:nvPr/>
            </p:nvPicPr>
            <p:blipFill rotWithShape="1">
              <a:blip r:embed="rId3"/>
              <a:srcRect t="20812" r="20082" b="14591"/>
              <a:stretch/>
            </p:blipFill>
            <p:spPr>
              <a:xfrm>
                <a:off x="5879909" y="2110507"/>
                <a:ext cx="4825036" cy="3403602"/>
              </a:xfrm>
              <a:prstGeom prst="rect">
                <a:avLst/>
              </a:prstGeom>
            </p:spPr>
          </p:pic>
          <p:pic>
            <p:nvPicPr>
              <p:cNvPr id="5" name="Picture 4"/>
              <p:cNvPicPr>
                <a:picLocks noChangeAspect="1"/>
              </p:cNvPicPr>
              <p:nvPr/>
            </p:nvPicPr>
            <p:blipFill rotWithShape="1">
              <a:blip r:embed="rId3"/>
              <a:srcRect l="81489" t="20812" b="39571"/>
              <a:stretch/>
            </p:blipFill>
            <p:spPr>
              <a:xfrm>
                <a:off x="10704944" y="785089"/>
                <a:ext cx="1147271" cy="2142838"/>
              </a:xfrm>
              <a:prstGeom prst="rect">
                <a:avLst/>
              </a:prstGeom>
            </p:spPr>
          </p:pic>
        </p:grpSp>
        <p:sp>
          <p:nvSpPr>
            <p:cNvPr id="7" name="Rectangle 6"/>
            <p:cNvSpPr/>
            <p:nvPr/>
          </p:nvSpPr>
          <p:spPr>
            <a:xfrm>
              <a:off x="1043709" y="2290615"/>
              <a:ext cx="692727" cy="3232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973549" y="1208462"/>
            <a:ext cx="60606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Conditions (culture/flank, tibia, lung) merged across all models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Osteoblast (control: presumed precursor cells of osteosarcoma)</a:t>
            </a:r>
            <a:endParaRPr 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2171747" y="1921282"/>
            <a:ext cx="242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I: Merge Seurat Objects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7930620" y="1843288"/>
            <a:ext cx="1304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II: Harmony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246075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07" t="2346" b="51111"/>
          <a:stretch/>
        </p:blipFill>
        <p:spPr>
          <a:xfrm>
            <a:off x="889185" y="1930400"/>
            <a:ext cx="5406933" cy="339840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197"/>
          <a:stretch/>
        </p:blipFill>
        <p:spPr>
          <a:xfrm>
            <a:off x="6284412" y="2050472"/>
            <a:ext cx="5638507" cy="3271384"/>
          </a:xfrm>
          <a:prstGeom prst="rect">
            <a:avLst/>
          </a:prstGeom>
        </p:spPr>
      </p:pic>
      <p:sp>
        <p:nvSpPr>
          <p:cNvPr id="8" name="Title 2"/>
          <p:cNvSpPr txBox="1">
            <a:spLocks/>
          </p:cNvSpPr>
          <p:nvPr/>
        </p:nvSpPr>
        <p:spPr>
          <a:xfrm>
            <a:off x="838200" y="348046"/>
            <a:ext cx="11079205" cy="51692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Merging Seurat objects or application of harmony across orthotopic tibia, and lung tumor datasets give similar trends in data</a:t>
            </a:r>
            <a:endParaRPr lang="en-U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67515" y="1828800"/>
            <a:ext cx="11249890" cy="178483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67515" y="3726452"/>
            <a:ext cx="11249890" cy="178483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646568" y="1459468"/>
            <a:ext cx="801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OS17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625294" y="1425042"/>
            <a:ext cx="782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143B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029185" y="1425042"/>
            <a:ext cx="1323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NCH-OS-2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9889931" y="1425042"/>
            <a:ext cx="1323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NCH-OS-7</a:t>
            </a:r>
            <a:endParaRPr lang="en-US" dirty="0"/>
          </a:p>
        </p:txBody>
      </p:sp>
      <p:sp>
        <p:nvSpPr>
          <p:cNvPr id="15" name="Title 2"/>
          <p:cNvSpPr txBox="1">
            <a:spLocks/>
          </p:cNvSpPr>
          <p:nvPr/>
        </p:nvSpPr>
        <p:spPr>
          <a:xfrm rot="16200000">
            <a:off x="-628732" y="2199142"/>
            <a:ext cx="2537691" cy="51692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Merge Seurat Objects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itle 2"/>
          <p:cNvSpPr txBox="1">
            <a:spLocks/>
          </p:cNvSpPr>
          <p:nvPr/>
        </p:nvSpPr>
        <p:spPr>
          <a:xfrm rot="16200000">
            <a:off x="-487300" y="4319000"/>
            <a:ext cx="2254829" cy="51692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Harmony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37379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2648</TotalTime>
  <Words>236</Words>
  <Application>Microsoft Office PowerPoint</Application>
  <PresentationFormat>Widescreen</PresentationFormat>
  <Paragraphs>32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Osteosarcoma tumors have a high degree of Inter-tumor heterogeneity and application of Harmony forces similarity in these datasets</vt:lpstr>
      <vt:lpstr>PowerPoint Presentation</vt:lpstr>
    </vt:vector>
  </TitlesOfParts>
  <Company>NCHRI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Merge Conundrum</dc:title>
  <dc:creator>Rajan, Sanjana</dc:creator>
  <cp:lastModifiedBy>Rajan, Sanjana</cp:lastModifiedBy>
  <cp:revision>16</cp:revision>
  <dcterms:created xsi:type="dcterms:W3CDTF">2020-12-16T01:38:48Z</dcterms:created>
  <dcterms:modified xsi:type="dcterms:W3CDTF">2021-01-11T19:46:41Z</dcterms:modified>
</cp:coreProperties>
</file>