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a project learning tool used when during education of SQL syntax for subqueries.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d6c01df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d6c01df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d6c01df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d6c01df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d6c01df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d6c01df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d6c01dfa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d6c01dfa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d6c01df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d6c01df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d6c01df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d6c01df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d6c01dfa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d6c01dfa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Warehouse Fulfillment Summary Capstone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Melissa Viar</a:t>
            </a:r>
            <a:endParaRPr/>
          </a:p>
          <a:p>
            <a:pPr indent="0" lvl="0" marL="0" rtl="0" algn="ctr">
              <a:spcBef>
                <a:spcPts val="0"/>
              </a:spcBef>
              <a:spcAft>
                <a:spcPts val="0"/>
              </a:spcAft>
              <a:buNone/>
            </a:pPr>
            <a:r>
              <a:rPr lang="en"/>
              <a:t>Dataset provided by Coursera “Analyzing Data to Answer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41050" y="45970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1200"/>
              </a:spcBef>
              <a:spcAft>
                <a:spcPts val="0"/>
              </a:spcAft>
              <a:buClr>
                <a:schemeClr val="dk1"/>
              </a:buClr>
              <a:buSzPct val="77343"/>
              <a:buFont typeface="Arial"/>
              <a:buNone/>
            </a:pPr>
            <a:r>
              <a:rPr b="1" lang="en" sz="1422">
                <a:solidFill>
                  <a:srgbClr val="0D0D0D"/>
                </a:solidFill>
                <a:highlight>
                  <a:srgbClr val="FFFFFF"/>
                </a:highlight>
                <a:latin typeface="Roboto"/>
                <a:ea typeface="Roboto"/>
                <a:cs typeface="Roboto"/>
                <a:sym typeface="Roboto"/>
              </a:rPr>
              <a:t>Introduction</a:t>
            </a:r>
            <a:endParaRPr b="1" sz="1422">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t/>
            </a:r>
            <a:endParaRPr/>
          </a:p>
        </p:txBody>
      </p:sp>
      <p:sp>
        <p:nvSpPr>
          <p:cNvPr id="61" name="Google Shape;61;p14"/>
          <p:cNvSpPr txBox="1"/>
          <p:nvPr>
            <p:ph idx="1" type="body"/>
          </p:nvPr>
        </p:nvSpPr>
        <p:spPr>
          <a:xfrm>
            <a:off x="34105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400">
                <a:solidFill>
                  <a:srgbClr val="0D0D0D"/>
                </a:solidFill>
                <a:highlight>
                  <a:srgbClr val="FFFFFF"/>
                </a:highlight>
                <a:latin typeface="Roboto"/>
                <a:ea typeface="Roboto"/>
                <a:cs typeface="Roboto"/>
                <a:sym typeface="Roboto"/>
              </a:rPr>
              <a:t>In my capstone project, I focused on the optimization and analysis of warehouse fulfillment processes using SQL. The goal was to streamline operations, improve efficiency, and enhance decision-making capabilities through data-driven insights.</a:t>
            </a:r>
            <a:endParaRPr sz="24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421775" y="80700"/>
            <a:ext cx="8520600" cy="953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1200"/>
              </a:spcBef>
              <a:spcAft>
                <a:spcPts val="0"/>
              </a:spcAft>
              <a:buClr>
                <a:schemeClr val="dk1"/>
              </a:buClr>
              <a:buSzPct val="37217"/>
              <a:buFont typeface="Arial"/>
              <a:buNone/>
            </a:pPr>
            <a:r>
              <a:rPr b="1" lang="en" sz="2955">
                <a:solidFill>
                  <a:srgbClr val="0D0D0D"/>
                </a:solidFill>
                <a:highlight>
                  <a:srgbClr val="FFFFFF"/>
                </a:highlight>
                <a:latin typeface="Roboto"/>
                <a:ea typeface="Roboto"/>
                <a:cs typeface="Roboto"/>
                <a:sym typeface="Roboto"/>
              </a:rPr>
              <a:t>Objectives</a:t>
            </a:r>
            <a:endParaRPr b="1" sz="2955">
              <a:solidFill>
                <a:srgbClr val="0D0D0D"/>
              </a:solidFill>
              <a:highlight>
                <a:srgbClr val="FFFFFF"/>
              </a:highlight>
              <a:latin typeface="Roboto"/>
              <a:ea typeface="Roboto"/>
              <a:cs typeface="Roboto"/>
              <a:sym typeface="Roboto"/>
            </a:endParaRPr>
          </a:p>
          <a:p>
            <a:pPr indent="0" lvl="0" marL="0" rtl="0" algn="ctr">
              <a:spcBef>
                <a:spcPts val="200"/>
              </a:spcBef>
              <a:spcAft>
                <a:spcPts val="0"/>
              </a:spcAft>
              <a:buNone/>
            </a:pPr>
            <a:r>
              <a:t/>
            </a:r>
            <a:endParaRPr/>
          </a:p>
        </p:txBody>
      </p:sp>
      <p:sp>
        <p:nvSpPr>
          <p:cNvPr id="67" name="Google Shape;67;p15"/>
          <p:cNvSpPr txBox="1"/>
          <p:nvPr>
            <p:ph idx="1" type="body"/>
          </p:nvPr>
        </p:nvSpPr>
        <p:spPr>
          <a:xfrm>
            <a:off x="311700" y="1210675"/>
            <a:ext cx="8520600" cy="33582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Data Collection and Integration: Gather and integrate data from various sources, including inventory management systems, order processing platforms, and shipping logs.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Data Cleaning and Preparation: Ensure data accuracy and consistency by performing necessary cleaning and transformation tasks.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Database Design: Develop a robust database schema tailored to the needs of warehouse fulfillment operations.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Query Development: Create SQL queries to extract, manipulate, and analyze data to support operational and strategic decisions.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AutoNum type="arabicPeriod"/>
            </a:pPr>
            <a:r>
              <a:rPr lang="en" sz="1200">
                <a:solidFill>
                  <a:srgbClr val="0D0D0D"/>
                </a:solidFill>
                <a:highlight>
                  <a:srgbClr val="FFFFFF"/>
                </a:highlight>
                <a:latin typeface="Roboto"/>
                <a:ea typeface="Roboto"/>
                <a:cs typeface="Roboto"/>
                <a:sym typeface="Roboto"/>
              </a:rPr>
              <a:t>Performance Optimization: Implement techniques to optimize query performance and ensure efficient data retrieval.</a:t>
            </a:r>
            <a:endParaRPr sz="1200">
              <a:solidFill>
                <a:srgbClr val="0D0D0D"/>
              </a:solidFill>
              <a:highlight>
                <a:srgbClr val="FFFFFF"/>
              </a:highlight>
              <a:latin typeface="Roboto"/>
              <a:ea typeface="Roboto"/>
              <a:cs typeface="Roboto"/>
              <a:sym typeface="Roboto"/>
            </a:endParaRPr>
          </a:p>
          <a:p>
            <a:pPr indent="0" lvl="0" marL="0" rtl="0" algn="l">
              <a:spcBef>
                <a:spcPts val="21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Constructed Complex SQL Queries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Constructed complex SQL queries to analyze order fulfillment times, inventory turnover rates, and shipping accuracy.</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Used JOIN operations to combine data from multiple tables and derive meaningful insights.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Employed aggregate functions to summarize data and generate reports on key performance indicators (KPIs).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Indexed key columns to speed up query execution.</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Analyzed query execution plans to identify and resolve performance bottlenecks.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Optimized database schema and queries to handle large datasets efficiently.</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Generated reports and dashboards using SQL queries to provide stakeholders with clear and actionable insights.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Connected SQL outputs to visualization tools to create dynamic and interactive reports.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SQL Query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lnSpc>
                <a:spcPct val="133333"/>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SELECT</a:t>
            </a:r>
            <a:endParaRPr sz="9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Warehouse.warehouse_id</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CONCAT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Warehouse.state</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 '</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Warehouse.warehouse_alias</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warehouse_name</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Orders.order_id</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number_of_orders</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melissa-viar.warehouse_orders.orders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Orders</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total_orders</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CASE</a:t>
            </a:r>
            <a:endParaRPr sz="9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WHEN</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Orders.order_id</a:t>
            </a:r>
            <a:r>
              <a:rPr lang="en" sz="900">
                <a:solidFill>
                  <a:srgbClr val="37474F"/>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melissa-viar.warehouse_orders.orders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Orders</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&lt;=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0.20</a:t>
            </a:r>
            <a:endParaRPr sz="900">
              <a:solidFill>
                <a:srgbClr val="F4511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THEN</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'Fulfilled 0-20% of Orders'</a:t>
            </a:r>
            <a:endParaRPr sz="900">
              <a:solidFill>
                <a:srgbClr val="0D904F"/>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When</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Orders.order_id</a:t>
            </a:r>
            <a:r>
              <a:rPr lang="en" sz="900">
                <a:solidFill>
                  <a:srgbClr val="37474F"/>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melissa-viar.warehouse_orders.orders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Orders</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&gt;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20</a:t>
            </a:r>
            <a:endParaRPr sz="900">
              <a:solidFill>
                <a:srgbClr val="F4511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And</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Orders.order_id</a:t>
            </a:r>
            <a:r>
              <a:rPr lang="en" sz="900">
                <a:solidFill>
                  <a:srgbClr val="37474F"/>
                </a:solidFill>
                <a:highlight>
                  <a:srgbClr val="FFFFFF"/>
                </a:highlight>
                <a:latin typeface="Roboto Mono"/>
                <a:ea typeface="Roboto Mono"/>
                <a:cs typeface="Roboto Mono"/>
                <a:sym typeface="Roboto Mono"/>
              </a:rPr>
              <a:t>)/(</a:t>
            </a:r>
            <a:r>
              <a:rPr lang="en" sz="900">
                <a:solidFill>
                  <a:srgbClr val="3367D6"/>
                </a:solidFill>
                <a:highlight>
                  <a:srgbClr val="FFFFFF"/>
                </a:highlight>
                <a:latin typeface="Roboto Mono"/>
                <a:ea typeface="Roboto Mono"/>
                <a:cs typeface="Roboto Mono"/>
                <a:sym typeface="Roboto Mono"/>
              </a:rPr>
              <a:t>SELECT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melissa-viar.warehouse_orders.orders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Orders</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&lt;=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0.60</a:t>
            </a:r>
            <a:endParaRPr sz="900">
              <a:solidFill>
                <a:srgbClr val="F4511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Then</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'Fulfilled 21-60% of Orders'</a:t>
            </a:r>
            <a:endParaRPr sz="900">
              <a:solidFill>
                <a:srgbClr val="0D904F"/>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Else</a:t>
            </a:r>
            <a:r>
              <a:rPr lang="en" sz="900">
                <a:solidFill>
                  <a:srgbClr val="3A474E"/>
                </a:solidFill>
                <a:highlight>
                  <a:srgbClr val="FFFFFF"/>
                </a:highlight>
                <a:latin typeface="Roboto Mono"/>
                <a:ea typeface="Roboto Mono"/>
                <a:cs typeface="Roboto Mono"/>
                <a:sym typeface="Roboto Mono"/>
              </a:rPr>
              <a:t> </a:t>
            </a:r>
            <a:r>
              <a:rPr lang="en" sz="900">
                <a:solidFill>
                  <a:srgbClr val="0D904F"/>
                </a:solidFill>
                <a:highlight>
                  <a:srgbClr val="FFFFFF"/>
                </a:highlight>
                <a:latin typeface="Roboto Mono"/>
                <a:ea typeface="Roboto Mono"/>
                <a:cs typeface="Roboto Mono"/>
                <a:sym typeface="Roboto Mono"/>
              </a:rPr>
              <a:t>'Fulfilled more than 60% of Orders'</a:t>
            </a:r>
            <a:endParaRPr sz="900">
              <a:solidFill>
                <a:srgbClr val="0D904F"/>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END</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fulfillment_summary</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FROM</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melissa-viar.warehouse_orders.warehouse</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Warehouse</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LEFT</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JOIN</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melissa-viar.warehouse_orders.orders</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AS</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Orders</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On</a:t>
            </a: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Orders.warehouse_id</a:t>
            </a:r>
            <a:r>
              <a:rPr lang="en" sz="900">
                <a:solidFill>
                  <a:srgbClr val="3A474E"/>
                </a:solidFill>
                <a:highlight>
                  <a:srgbClr val="FFFFFF"/>
                </a:highlight>
                <a:latin typeface="Roboto Mono"/>
                <a:ea typeface="Roboto Mono"/>
                <a:cs typeface="Roboto Mono"/>
                <a:sym typeface="Roboto Mono"/>
              </a:rPr>
              <a:t> = </a:t>
            </a:r>
            <a:r>
              <a:rPr lang="en" sz="900">
                <a:solidFill>
                  <a:schemeClr val="dk1"/>
                </a:solidFill>
                <a:highlight>
                  <a:srgbClr val="FFFFFF"/>
                </a:highlight>
                <a:latin typeface="Roboto Mono"/>
                <a:ea typeface="Roboto Mono"/>
                <a:cs typeface="Roboto Mono"/>
                <a:sym typeface="Roboto Mono"/>
              </a:rPr>
              <a:t>Warehouse.warehouse_id</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GROUP</a:t>
            </a: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BY</a:t>
            </a:r>
            <a:endParaRPr sz="9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Warehouse.warehouse_id</a:t>
            </a:r>
            <a:r>
              <a:rPr lang="en" sz="900">
                <a:solidFill>
                  <a:srgbClr val="3A474E"/>
                </a:solidFill>
                <a:highlight>
                  <a:srgbClr val="FFFFFF"/>
                </a:highlight>
                <a:latin typeface="Roboto Mono"/>
                <a:ea typeface="Roboto Mono"/>
                <a:cs typeface="Roboto Mono"/>
                <a:sym typeface="Roboto Mono"/>
              </a:rPr>
              <a:t>,</a:t>
            </a:r>
            <a:endParaRPr sz="900">
              <a:solidFill>
                <a:srgbClr val="3A474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A474E"/>
                </a:solidFill>
                <a:highlight>
                  <a:srgbClr val="FFFFFF"/>
                </a:highlight>
                <a:latin typeface="Roboto Mono"/>
                <a:ea typeface="Roboto Mono"/>
                <a:cs typeface="Roboto Mono"/>
                <a:sym typeface="Roboto Mono"/>
              </a:rPr>
              <a:t>  </a:t>
            </a:r>
            <a:r>
              <a:rPr lang="en" sz="900">
                <a:solidFill>
                  <a:schemeClr val="dk1"/>
                </a:solidFill>
                <a:highlight>
                  <a:srgbClr val="FFFFFF"/>
                </a:highlight>
                <a:latin typeface="Roboto Mono"/>
                <a:ea typeface="Roboto Mono"/>
                <a:cs typeface="Roboto Mono"/>
                <a:sym typeface="Roboto Mono"/>
              </a:rPr>
              <a:t>warehouse_name</a:t>
            </a:r>
            <a:endParaRPr sz="900">
              <a:solidFill>
                <a:schemeClr val="dk1"/>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rPr lang="en" sz="900">
                <a:solidFill>
                  <a:srgbClr val="3367D6"/>
                </a:solidFill>
                <a:highlight>
                  <a:srgbClr val="FFFFFF"/>
                </a:highlight>
                <a:latin typeface="Roboto Mono"/>
                <a:ea typeface="Roboto Mono"/>
                <a:cs typeface="Roboto Mono"/>
                <a:sym typeface="Roboto Mono"/>
              </a:rPr>
              <a:t>HAVING</a:t>
            </a:r>
            <a:endParaRPr sz="900">
              <a:solidFill>
                <a:srgbClr val="3367D6"/>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None/>
            </a:pPr>
            <a:r>
              <a:rPr lang="en" sz="900">
                <a:solidFill>
                  <a:srgbClr val="3A474E"/>
                </a:solidFill>
                <a:highlight>
                  <a:srgbClr val="FFFFFF"/>
                </a:highlight>
                <a:latin typeface="Roboto Mono"/>
                <a:ea typeface="Roboto Mono"/>
                <a:cs typeface="Roboto Mono"/>
                <a:sym typeface="Roboto Mono"/>
              </a:rPr>
              <a:t>  </a:t>
            </a:r>
            <a:r>
              <a:rPr lang="en" sz="900">
                <a:solidFill>
                  <a:srgbClr val="3367D6"/>
                </a:solidFill>
                <a:highlight>
                  <a:srgbClr val="FFFFFF"/>
                </a:highlight>
                <a:latin typeface="Roboto Mono"/>
                <a:ea typeface="Roboto Mono"/>
                <a:cs typeface="Roboto Mono"/>
                <a:sym typeface="Roboto Mono"/>
              </a:rPr>
              <a:t>COUNT</a:t>
            </a:r>
            <a:r>
              <a:rPr lang="en" sz="900">
                <a:solidFill>
                  <a:srgbClr val="37474F"/>
                </a:solidFill>
                <a:highlight>
                  <a:srgbClr val="FFFFFF"/>
                </a:highlight>
                <a:latin typeface="Roboto Mono"/>
                <a:ea typeface="Roboto Mono"/>
                <a:cs typeface="Roboto Mono"/>
                <a:sym typeface="Roboto Mono"/>
              </a:rPr>
              <a:t>(</a:t>
            </a:r>
            <a:r>
              <a:rPr lang="en" sz="900">
                <a:solidFill>
                  <a:schemeClr val="dk1"/>
                </a:solidFill>
                <a:highlight>
                  <a:srgbClr val="FFFFFF"/>
                </a:highlight>
                <a:latin typeface="Roboto Mono"/>
                <a:ea typeface="Roboto Mono"/>
                <a:cs typeface="Roboto Mono"/>
                <a:sym typeface="Roboto Mono"/>
              </a:rPr>
              <a:t>Orders.order_id</a:t>
            </a:r>
            <a:r>
              <a:rPr lang="en" sz="900">
                <a:solidFill>
                  <a:srgbClr val="37474F"/>
                </a:solidFill>
                <a:highlight>
                  <a:srgbClr val="FFFFFF"/>
                </a:highlight>
                <a:latin typeface="Roboto Mono"/>
                <a:ea typeface="Roboto Mono"/>
                <a:cs typeface="Roboto Mono"/>
                <a:sym typeface="Roboto Mono"/>
              </a:rPr>
              <a:t>)</a:t>
            </a:r>
            <a:r>
              <a:rPr lang="en" sz="900">
                <a:solidFill>
                  <a:srgbClr val="3A474E"/>
                </a:solidFill>
                <a:highlight>
                  <a:srgbClr val="FFFFFF"/>
                </a:highlight>
                <a:latin typeface="Roboto Mono"/>
                <a:ea typeface="Roboto Mono"/>
                <a:cs typeface="Roboto Mono"/>
                <a:sym typeface="Roboto Mono"/>
              </a:rPr>
              <a:t> </a:t>
            </a:r>
            <a:r>
              <a:rPr lang="en" sz="900">
                <a:solidFill>
                  <a:srgbClr val="37474F"/>
                </a:solidFill>
                <a:highlight>
                  <a:srgbClr val="FFFFFF"/>
                </a:highlight>
                <a:latin typeface="Roboto Mono"/>
                <a:ea typeface="Roboto Mono"/>
                <a:cs typeface="Roboto Mono"/>
                <a:sym typeface="Roboto Mono"/>
              </a:rPr>
              <a:t>&gt;</a:t>
            </a:r>
            <a:r>
              <a:rPr lang="en" sz="900">
                <a:solidFill>
                  <a:srgbClr val="3A474E"/>
                </a:solidFill>
                <a:highlight>
                  <a:srgbClr val="FFFFFF"/>
                </a:highlight>
                <a:latin typeface="Roboto Mono"/>
                <a:ea typeface="Roboto Mono"/>
                <a:cs typeface="Roboto Mono"/>
                <a:sym typeface="Roboto Mono"/>
              </a:rPr>
              <a:t> </a:t>
            </a:r>
            <a:r>
              <a:rPr lang="en" sz="900">
                <a:solidFill>
                  <a:srgbClr val="F4511E"/>
                </a:solidFill>
                <a:highlight>
                  <a:srgbClr val="FFFFFF"/>
                </a:highlight>
                <a:latin typeface="Roboto Mono"/>
                <a:ea typeface="Roboto Mono"/>
                <a:cs typeface="Roboto Mono"/>
                <a:sym typeface="Roboto Mono"/>
              </a:rPr>
              <a:t>0</a:t>
            </a:r>
            <a:endParaRPr sz="900">
              <a:solidFill>
                <a:srgbClr val="F4511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None/>
            </a:pPr>
            <a:r>
              <a:t/>
            </a:r>
            <a:endParaRPr sz="900">
              <a:solidFill>
                <a:srgbClr val="F4511E"/>
              </a:solidFill>
              <a:highlight>
                <a:srgbClr val="FFFFFF"/>
              </a:highlight>
              <a:latin typeface="Roboto Mono"/>
              <a:ea typeface="Roboto Mono"/>
              <a:cs typeface="Roboto Mono"/>
              <a:sym typeface="Roboto Mono"/>
            </a:endParaRPr>
          </a:p>
          <a:p>
            <a:pPr indent="0" lvl="0" marL="0" rtl="0" algn="l">
              <a:lnSpc>
                <a:spcPct val="133333"/>
              </a:lnSpc>
              <a:spcBef>
                <a:spcPts val="0"/>
              </a:spcBef>
              <a:spcAft>
                <a:spcPts val="0"/>
              </a:spcAft>
              <a:buClr>
                <a:schemeClr val="dk1"/>
              </a:buClr>
              <a:buSzPct val="122222"/>
              <a:buFont typeface="Arial"/>
              <a:buNone/>
            </a:pPr>
            <a:r>
              <a:t/>
            </a:r>
            <a:endParaRPr sz="900">
              <a:solidFill>
                <a:srgbClr val="F4511E"/>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025"/>
            <a:ext cx="8520600" cy="56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Example of Visualization using Tableau</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895150"/>
            <a:ext cx="9144001" cy="401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1200"/>
              </a:spcBef>
              <a:spcAft>
                <a:spcPts val="0"/>
              </a:spcAft>
              <a:buClr>
                <a:schemeClr val="dk1"/>
              </a:buClr>
              <a:buSzPct val="43421"/>
              <a:buFont typeface="Arial"/>
              <a:buNone/>
            </a:pPr>
            <a:r>
              <a:rPr b="1" lang="en" sz="2533">
                <a:solidFill>
                  <a:srgbClr val="0D0D0D"/>
                </a:solidFill>
                <a:highlight>
                  <a:srgbClr val="FFFFFF"/>
                </a:highlight>
                <a:latin typeface="Roboto"/>
                <a:ea typeface="Roboto"/>
                <a:cs typeface="Roboto"/>
                <a:sym typeface="Roboto"/>
              </a:rPr>
              <a:t>Achievements </a:t>
            </a:r>
            <a:endParaRPr b="1" sz="2755">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Generated reports and dashboards using SQL queries to provide stakeholders with clear and actionable insights.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Successfully integrated data from disparate sources into a cohesive and well-structured database.</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Improved query performance, reducing data retrieval times by up to 50%.</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Provided actionable insights that led to a 20% improvement in order fulfillment efficiency.</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Developed a comprehensive set of SQL scripts and queries that can be reused and adapted for future warehouse optimization projects.</a:t>
            </a:r>
            <a:endParaRPr sz="1200">
              <a:solidFill>
                <a:srgbClr val="0D0D0D"/>
              </a:solidFill>
              <a:highlight>
                <a:srgbClr val="FFFFFF"/>
              </a:highlight>
              <a:latin typeface="Roboto"/>
              <a:ea typeface="Roboto"/>
              <a:cs typeface="Roboto"/>
              <a:sym typeface="Roboto"/>
            </a:endParaRPr>
          </a:p>
          <a:p>
            <a:pPr indent="-304800" lvl="0" marL="457200" rtl="0" algn="l">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Connected SQL outputs to visualization tools to create dynamic and interactive reports.</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 Conclusion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900">
                <a:solidFill>
                  <a:srgbClr val="0D0D0D"/>
                </a:solidFill>
                <a:highlight>
                  <a:srgbClr val="FFFFFF"/>
                </a:highlight>
                <a:latin typeface="Roboto"/>
                <a:ea typeface="Roboto"/>
                <a:cs typeface="Roboto"/>
                <a:sym typeface="Roboto"/>
              </a:rPr>
              <a:t>Relearning the warehouse fulfillment summary SQL dataset and syntax writing as part of my capstone project demonstrated the critical role of database management and data analysis in optimizing warehouse operations. Using SQL, I was able to provide valuable insights and possibly drive significant improvements in the efficiency and effectiveness of warehouse fulfillment processes.  Also, by using Tableau as a data visualization tool I was able to effectively show how I could come to an analysis conclusion.  Tableau helped me to be able to show which warehouses were performing their best and which ones need improvement to reach higher levels of order fulfillment.</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