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35"/>
  </p:notesMasterIdLst>
  <p:handoutMasterIdLst>
    <p:handoutMasterId r:id="rId36"/>
  </p:handoutMasterIdLst>
  <p:sldIdLst>
    <p:sldId id="256" r:id="rId5"/>
    <p:sldId id="291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8" r:id="rId30"/>
    <p:sldId id="613" r:id="rId31"/>
    <p:sldId id="608" r:id="rId32"/>
    <p:sldId id="290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64F5916-04A2-4C0A-A67C-063E48E836CA}">
          <p14:sldIdLst>
            <p14:sldId id="256"/>
            <p14:sldId id="291"/>
            <p14:sldId id="258"/>
          </p14:sldIdLst>
        </p14:section>
        <p14:section name="Strings" id="{78F8B76C-7DB3-4F4F-A280-9B6B556D2A98}">
          <p14:sldIdLst>
            <p14:sldId id="259"/>
            <p14:sldId id="260"/>
            <p14:sldId id="261"/>
            <p14:sldId id="262"/>
          </p14:sldIdLst>
        </p14:section>
        <p14:section name="Manipulating Strings" id="{0BD4756C-5A04-45C1-B21B-6D81A49BEC99}">
          <p14:sldIdLst>
            <p14:sldId id="263"/>
            <p14:sldId id="264"/>
            <p14:sldId id="265"/>
            <p14:sldId id="266"/>
            <p14:sldId id="267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Conclusion" id="{305BF048-5F9E-4521-9D74-F8DF3682DADD}">
          <p14:sldIdLst>
            <p14:sldId id="282"/>
            <p14:sldId id="288"/>
            <p14:sldId id="613"/>
            <p14:sldId id="608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оряна Димитрова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57" d="100"/>
          <a:sy n="57" d="100"/>
        </p:scale>
        <p:origin x="451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46821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61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9278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7959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20180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6780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32798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2807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7459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58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8695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74222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7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257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684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6" r:id="rId1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5.pn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9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6.png"/><Relationship Id="rId15" Type="http://schemas.openxmlformats.org/officeDocument/2006/relationships/image" Target="../media/image31.jpeg"/><Relationship Id="rId23" Type="http://schemas.openxmlformats.org/officeDocument/2006/relationships/image" Target="../media/image35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8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340408"/>
            <a:ext cx="2950749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2950749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4" y="304800"/>
            <a:ext cx="10962447" cy="882654"/>
          </a:xfrm>
        </p:spPr>
        <p:txBody>
          <a:bodyPr/>
          <a:lstStyle/>
          <a:p>
            <a:r>
              <a:rPr lang="en-US" dirty="0"/>
              <a:t>Text Processing</a:t>
            </a:r>
            <a:endParaRPr lang="bg-BG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>
            <a:off x="381000" y="2934000"/>
            <a:ext cx="3533439" cy="1824676"/>
            <a:chOff x="3503612" y="2606207"/>
            <a:chExt cx="3810000" cy="1408389"/>
          </a:xfrm>
          <a:scene3d>
            <a:camera prst="perspectiveRight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326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0F6FAC3A-4631-46C8-B366-53C46664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863" y="1262476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indexOf(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lastIndexOf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latin typeface="Consolas" panose="020B06090202040302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Substrings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BC69D0-E0AA-4E5C-9BC6-001431914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49" y="2024501"/>
            <a:ext cx="1052487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i="1" dirty="0">
                <a:solidFill>
                  <a:schemeClr val="accent2"/>
                </a:solidFill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5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1" y="4800600"/>
            <a:ext cx="8229599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"Intro to programming";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last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lastIndexOf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("o");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console.log(last);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Expected output: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11</a:t>
            </a:r>
          </a:p>
        </p:txBody>
      </p:sp>
    </p:spTree>
    <p:extLst>
      <p:ext uri="{BB962C8B-B14F-4D97-AF65-F5344CB8AC3E}">
        <p14:creationId xmlns:p14="http://schemas.microsoft.com/office/powerpoint/2010/main" val="255492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0F6FAC3A-4631-46C8-B366-53C46664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1" y="1233901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startIndex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endIndex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Substrings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8" y="1917700"/>
            <a:ext cx="982980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sub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(5, 10);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console.log(sub);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JavaS</a:t>
            </a:r>
          </a:p>
        </p:txBody>
      </p:sp>
    </p:spTree>
    <p:extLst>
      <p:ext uri="{BB962C8B-B14F-4D97-AF65-F5344CB8AC3E}">
        <p14:creationId xmlns:p14="http://schemas.microsoft.com/office/powerpoint/2010/main" val="144782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14400" y="1981200"/>
            <a:ext cx="9906000" cy="32197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text = "Hello, john@softuni.bg, you have been using john@softuni.bg in your registration.";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</a:t>
            </a:r>
            <a:r>
              <a:rPr lang="en-US" sz="2800" dirty="0" err="1"/>
              <a:t>replacedText</a:t>
            </a:r>
            <a:r>
              <a:rPr lang="en-US" sz="2800" dirty="0"/>
              <a:t> = </a:t>
            </a:r>
            <a:r>
              <a:rPr lang="en-US" sz="2800" dirty="0" err="1"/>
              <a:t>text</a:t>
            </a:r>
            <a:r>
              <a:rPr lang="en-US" sz="2800" dirty="0" err="1">
                <a:solidFill>
                  <a:schemeClr val="bg1"/>
                </a:solidFill>
              </a:rPr>
              <a:t>.replace</a:t>
            </a:r>
            <a:r>
              <a:rPr lang="en-US" sz="2800" dirty="0"/>
              <a:t>(".</a:t>
            </a:r>
            <a:r>
              <a:rPr lang="en-US" sz="2800" dirty="0" err="1"/>
              <a:t>bg</a:t>
            </a:r>
            <a:r>
              <a:rPr lang="en-US" sz="2800" dirty="0"/>
              <a:t>", ".com");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console.log(</a:t>
            </a:r>
            <a:r>
              <a:rPr lang="en-US" sz="2800" dirty="0" err="1"/>
              <a:t>replacedText</a:t>
            </a:r>
            <a:r>
              <a:rPr lang="en-US" sz="2800" dirty="0"/>
              <a:t>);</a:t>
            </a:r>
            <a:br>
              <a:rPr lang="en-US" sz="2800" i="1" dirty="0">
                <a:solidFill>
                  <a:schemeClr val="accent2"/>
                </a:solidFill>
              </a:rPr>
            </a:br>
            <a:r>
              <a:rPr lang="en-US" sz="2800" i="1" dirty="0">
                <a:solidFill>
                  <a:schemeClr val="accent2"/>
                </a:solidFill>
              </a:rPr>
              <a:t>// Hello, john@softuni.com, you have been using </a:t>
            </a:r>
            <a:br>
              <a:rPr lang="en-US" sz="2800" i="1" dirty="0">
                <a:solidFill>
                  <a:schemeClr val="accent2"/>
                </a:solidFill>
              </a:rPr>
            </a:br>
            <a:r>
              <a:rPr lang="en-US" sz="2800" i="1" dirty="0">
                <a:solidFill>
                  <a:schemeClr val="accent2"/>
                </a:solidFill>
              </a:rPr>
              <a:t>john@softuni.bg in your registration.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replace(search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 </a:t>
            </a:r>
          </a:p>
        </p:txBody>
      </p:sp>
    </p:spTree>
    <p:extLst>
      <p:ext uri="{BB962C8B-B14F-4D97-AF65-F5344CB8AC3E}">
        <p14:creationId xmlns:p14="http://schemas.microsoft.com/office/powerpoint/2010/main" val="171021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Receives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start index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count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characters </a:t>
            </a:r>
          </a:p>
          <a:p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substring</a:t>
            </a:r>
            <a:r>
              <a:rPr lang="en-US" dirty="0"/>
              <a:t> of the received string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2809877"/>
            <a:ext cx="37338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"</a:t>
            </a:r>
            <a:r>
              <a:rPr lang="en-US" sz="2600" b="1" dirty="0" err="1">
                <a:latin typeface="Consolas" panose="020B0609020204030204" pitchFamily="49" charset="0"/>
              </a:rPr>
              <a:t>ASentence</a:t>
            </a:r>
            <a:r>
              <a:rPr lang="en-US" sz="2600" b="1" dirty="0">
                <a:latin typeface="Consolas" panose="020B0609020204030204" pitchFamily="49" charset="0"/>
              </a:rPr>
              <a:t>", 1, 8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5026171" y="2902999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67400" y="2809876"/>
            <a:ext cx="3657600" cy="546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Sentence</a:t>
            </a:r>
            <a:endParaRPr lang="bg-BG" sz="26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400" y="3886201"/>
            <a:ext cx="37338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"JavaScript", 4, 6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67400" y="3886201"/>
            <a:ext cx="36576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Script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5029200" y="3895726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476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56002" y="1905000"/>
            <a:ext cx="10079998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function solve(text, startIndex, count) 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let substring = text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  .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sz="2800" b="1" dirty="0">
                <a:latin typeface="Consolas" panose="020B0609020204030204" pitchFamily="49" charset="0"/>
              </a:rPr>
              <a:t>(startIndex, </a:t>
            </a:r>
            <a:r>
              <a:rPr lang="en-GB" sz="2800" b="1" dirty="0" err="1">
                <a:latin typeface="Consolas" panose="020B0609020204030204" pitchFamily="49" charset="0"/>
              </a:rPr>
              <a:t>startIndex</a:t>
            </a:r>
            <a:r>
              <a:rPr lang="en-GB" sz="2800" b="1" dirty="0">
                <a:latin typeface="Consolas" panose="020B0609020204030204" pitchFamily="49" charset="0"/>
              </a:rPr>
              <a:t> + count);</a:t>
            </a:r>
          </a:p>
          <a:p>
            <a:endParaRPr lang="en-GB" sz="2800" b="1" dirty="0">
              <a:latin typeface="Consolas" panose="020B0609020204030204" pitchFamily="49" charset="0"/>
            </a:endParaRPr>
          </a:p>
          <a:p>
            <a:r>
              <a:rPr lang="en-GB" sz="2800" b="1" dirty="0">
                <a:latin typeface="Consolas" panose="020B0609020204030204" pitchFamily="49" charset="0"/>
              </a:rPr>
              <a:t> console.log(substring);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31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39079" y="4784649"/>
            <a:ext cx="10955386" cy="16715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text = "I love fruits.";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console.log(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includes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bg1"/>
                </a:solidFill>
              </a:rPr>
              <a:t>fruits</a:t>
            </a:r>
            <a:r>
              <a:rPr lang="en-US" sz="2400" dirty="0"/>
              <a:t>")); </a:t>
            </a:r>
            <a:r>
              <a:rPr lang="en-US" sz="2400" i="1" dirty="0">
                <a:solidFill>
                  <a:schemeClr val="accent2"/>
                </a:solidFill>
              </a:rPr>
              <a:t>// Expected output: True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console.log(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includes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bg1"/>
                </a:solidFill>
              </a:rPr>
              <a:t>banana</a:t>
            </a:r>
            <a:r>
              <a:rPr lang="en-US" sz="2400" dirty="0"/>
              <a:t>")); </a:t>
            </a:r>
            <a:r>
              <a:rPr lang="en-US" sz="2400" i="1" dirty="0">
                <a:solidFill>
                  <a:schemeClr val="accent2"/>
                </a:solidFill>
              </a:rPr>
              <a:t>// Expected output: False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7AEE59B4-2688-448E-B767-4414E0716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863" y="1262476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split(separator)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and Finding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17D3020-CE80-45F7-97DF-8A42CC5020E4}"/>
              </a:ext>
            </a:extLst>
          </p:cNvPr>
          <p:cNvSpPr txBox="1">
            <a:spLocks/>
          </p:cNvSpPr>
          <p:nvPr/>
        </p:nvSpPr>
        <p:spPr>
          <a:xfrm>
            <a:off x="634572" y="2137351"/>
            <a:ext cx="10955385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 text = "I love fruits";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let words =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text.</a:t>
            </a:r>
            <a:r>
              <a:rPr lang="en-GB" sz="2400" dirty="0">
                <a:solidFill>
                  <a:schemeClr val="bg1"/>
                </a:solidFill>
              </a:rPr>
              <a:t>split</a:t>
            </a:r>
            <a:r>
              <a:rPr lang="en-GB" sz="2400" dirty="0">
                <a:solidFill>
                  <a:schemeClr val="tx1"/>
                </a:solidFill>
              </a:rPr>
              <a:t>(' ');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console.log(words); </a:t>
            </a:r>
            <a:r>
              <a:rPr lang="en-GB" sz="2400" i="1" dirty="0">
                <a:solidFill>
                  <a:schemeClr val="accent2"/>
                </a:solidFill>
              </a:rPr>
              <a:t>// Expected output: ['I', 'love', 'fruits']</a:t>
            </a:r>
            <a:endParaRPr lang="bg-BG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514600"/>
            <a:ext cx="5562600" cy="221320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let n = 3;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for(let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 = 1;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 &lt;= n;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  console.log('*'.</a:t>
            </a:r>
            <a:r>
              <a:rPr lang="en-US" sz="2400" dirty="0">
                <a:solidFill>
                  <a:schemeClr val="bg1"/>
                </a:solidFill>
              </a:rPr>
              <a:t>repeat</a:t>
            </a:r>
            <a:r>
              <a:rPr lang="en-US" sz="2400" dirty="0">
                <a:solidFill>
                  <a:srgbClr val="234465"/>
                </a:solidFill>
              </a:rPr>
              <a:t>(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repeat(count)</a:t>
            </a:r>
            <a:r>
              <a:rPr lang="en-US" dirty="0"/>
              <a:t> - Creates a new string repeated count times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Strings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626152" y="2776210"/>
            <a:ext cx="18288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2400" dirty="0">
                <a:solidFill>
                  <a:schemeClr val="accent2"/>
                </a:solidFill>
              </a:rPr>
              <a:t>// *</a:t>
            </a:r>
          </a:p>
          <a:p>
            <a:r>
              <a:rPr lang="nn-NO" sz="2400" dirty="0">
                <a:solidFill>
                  <a:schemeClr val="accent2"/>
                </a:solidFill>
              </a:rPr>
              <a:t>// **</a:t>
            </a:r>
          </a:p>
          <a:p>
            <a:r>
              <a:rPr lang="nn-NO" sz="2400" dirty="0">
                <a:solidFill>
                  <a:schemeClr val="accent2"/>
                </a:solidFill>
              </a:rPr>
              <a:t>// ***</a:t>
            </a:r>
            <a:endParaRPr lang="bg-BG" sz="2400" dirty="0">
              <a:solidFill>
                <a:schemeClr val="accent2"/>
              </a:solidFill>
            </a:endParaRPr>
          </a:p>
        </p:txBody>
      </p:sp>
      <p:sp>
        <p:nvSpPr>
          <p:cNvPr id="7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6821388" y="3394885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40337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Receives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single word</a:t>
            </a:r>
            <a:endParaRPr lang="en-US" dirty="0"/>
          </a:p>
          <a:p>
            <a:r>
              <a:rPr lang="en-US" dirty="0"/>
              <a:t>Find all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of that word in the text and </a:t>
            </a: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 them with the corresponding amount of </a:t>
            </a:r>
            <a:r>
              <a:rPr lang="en-US" b="1" dirty="0">
                <a:solidFill>
                  <a:schemeClr val="bg1"/>
                </a:solidFill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>
                <a:solidFill>
                  <a:schemeClr val="bg1"/>
                </a:solidFill>
              </a:rPr>
              <a:t>'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Censored Words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2717397" y="3370393"/>
            <a:ext cx="6757209" cy="879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7972" tIns="71981" rIns="107972" bIns="71981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A small sentence with some words,</a:t>
            </a:r>
            <a:endParaRPr lang="bg-BG" dirty="0"/>
          </a:p>
          <a:p>
            <a:r>
              <a:rPr lang="en-US" dirty="0"/>
              <a:t>small</a:t>
            </a:r>
            <a:endParaRPr lang="en-US" sz="2399" dirty="0"/>
          </a:p>
        </p:txBody>
      </p:sp>
      <p:sp>
        <p:nvSpPr>
          <p:cNvPr id="5" name="Down Arrow 4"/>
          <p:cNvSpPr/>
          <p:nvPr/>
        </p:nvSpPr>
        <p:spPr bwMode="auto">
          <a:xfrm>
            <a:off x="5715001" y="4458183"/>
            <a:ext cx="381001" cy="30757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2717397" y="4919539"/>
            <a:ext cx="6757209" cy="5287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7972" tIns="71981" rIns="107972" bIns="71981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A ***** sentence with some words</a:t>
            </a:r>
            <a:endParaRPr lang="en-US" sz="3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8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Censored Words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990601" y="1828800"/>
            <a:ext cx="10428399" cy="26187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solve(text, word)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while (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text.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includes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(word))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text = 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text.replace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(word, '*'.</a:t>
            </a:r>
            <a:r>
              <a:rPr lang="en-US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repeat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word.length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console.log(text);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66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trim()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method to remove </a:t>
            </a:r>
            <a:r>
              <a:rPr lang="en-US" sz="3200" b="1" dirty="0">
                <a:solidFill>
                  <a:schemeClr val="bg1"/>
                </a:solidFill>
              </a:rPr>
              <a:t>whitespaces</a:t>
            </a:r>
            <a:r>
              <a:rPr lang="en-US" sz="3200" dirty="0"/>
              <a:t> (spaces, tabs, </a:t>
            </a:r>
            <a:br>
              <a:rPr lang="en-US" sz="3200" dirty="0"/>
            </a:br>
            <a:r>
              <a:rPr lang="en-US" sz="3200" dirty="0"/>
              <a:t>no-break space, etc. ) from </a:t>
            </a:r>
            <a:r>
              <a:rPr lang="en-US" sz="3200" b="1" dirty="0">
                <a:solidFill>
                  <a:schemeClr val="bg1"/>
                </a:solidFill>
              </a:rPr>
              <a:t>both ends </a:t>
            </a:r>
            <a:r>
              <a:rPr lang="en-US" sz="3200" dirty="0"/>
              <a:t>of a string</a:t>
            </a:r>
          </a:p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trimStart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or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trimEnd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remove whitespaces </a:t>
            </a:r>
            <a:r>
              <a:rPr lang="en-US" sz="3200" b="1" dirty="0">
                <a:solidFill>
                  <a:schemeClr val="bg1"/>
                </a:solidFill>
              </a:rPr>
              <a:t>only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at </a:t>
            </a:r>
            <a:br>
              <a:rPr lang="en-US" sz="3200" dirty="0"/>
            </a:br>
            <a:r>
              <a:rPr lang="en-US" sz="3200" dirty="0"/>
              <a:t>the beginning or at the 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Strings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62000" y="2438401"/>
            <a:ext cx="110490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   Annoying spaces       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console.log(text.trim()); </a:t>
            </a:r>
            <a:r>
              <a:rPr lang="en-GB" sz="2400" i="1" dirty="0">
                <a:solidFill>
                  <a:schemeClr val="accent2"/>
                </a:solidFill>
              </a:rPr>
              <a:t>// Expected output: "Annoying spaces"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62000" y="5010069"/>
            <a:ext cx="90678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let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 </a:t>
            </a:r>
            <a:r>
              <a:rPr lang="en-GB" sz="2200" dirty="0"/>
              <a:t>= </a:t>
            </a:r>
            <a:r>
              <a:rPr lang="en-GB" sz="2200" dirty="0">
                <a:solidFill>
                  <a:schemeClr val="bg1"/>
                </a:solidFill>
              </a:rPr>
              <a:t>"   Annoying spaces       "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 = text.trimStart(); text = text.trimEnd();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console.log(text); </a:t>
            </a:r>
            <a:r>
              <a:rPr lang="en-GB" sz="2200" i="1" dirty="0">
                <a:solidFill>
                  <a:schemeClr val="accent2"/>
                </a:solidFill>
              </a:rPr>
              <a:t>//</a:t>
            </a:r>
            <a:r>
              <a:rPr lang="en-GB" sz="2000" i="1" dirty="0">
                <a:solidFill>
                  <a:schemeClr val="accent2"/>
                </a:solidFill>
              </a:rPr>
              <a:t> Expected output:</a:t>
            </a:r>
            <a:r>
              <a:rPr lang="en-GB" sz="2200" i="1" dirty="0">
                <a:solidFill>
                  <a:schemeClr val="accent2"/>
                </a:solidFill>
              </a:rPr>
              <a:t> "Annoying spaces"</a:t>
            </a:r>
          </a:p>
        </p:txBody>
      </p:sp>
    </p:spTree>
    <p:extLst>
      <p:ext uri="{BB962C8B-B14F-4D97-AF65-F5344CB8AC3E}">
        <p14:creationId xmlns:p14="http://schemas.microsoft.com/office/powerpoint/2010/main" val="4434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GB" dirty="0"/>
              <a:t>Strings in JavaScript</a:t>
            </a:r>
          </a:p>
          <a:p>
            <a:pPr marL="514350" indent="-514350"/>
            <a:r>
              <a:rPr lang="en-GB" dirty="0"/>
              <a:t>Manipulating Strings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Searching, Substring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Trim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Split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More Functions</a:t>
            </a:r>
            <a:endParaRPr lang="bg-BG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startsWith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to determine whether a string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begins</a:t>
            </a:r>
            <a:r>
              <a:rPr lang="en-US" sz="3200" dirty="0">
                <a:latin typeface="+mj-lt"/>
              </a:rPr>
              <a:t> with 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the characters of a specified substring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endsWith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determine whether a string </a:t>
            </a:r>
            <a:r>
              <a:rPr lang="en-US" sz="3200" b="1" dirty="0">
                <a:solidFill>
                  <a:schemeClr val="bg1"/>
                </a:solidFill>
              </a:rPr>
              <a:t>ends </a:t>
            </a:r>
            <a:r>
              <a:rPr lang="en-US" sz="3200" dirty="0"/>
              <a:t>with the</a:t>
            </a:r>
            <a:br>
              <a:rPr lang="en-US" sz="3200" dirty="0"/>
            </a:br>
            <a:r>
              <a:rPr lang="en-US" sz="3200" dirty="0"/>
              <a:t>characters of a specified substring</a:t>
            </a: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Starts With/Ends with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754332" y="4953001"/>
            <a:ext cx="1052326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/>
              <a:t> = </a:t>
            </a:r>
            <a:r>
              <a:rPr lang="en-GB" sz="2400" dirty="0">
                <a:solidFill>
                  <a:schemeClr val="bg1"/>
                </a:solidFill>
              </a:rPr>
              <a:t>"My name is 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console.log(text.endsWith('John'));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true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54332" y="2362201"/>
            <a:ext cx="1041241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/>
              <a:t> = </a:t>
            </a:r>
            <a:r>
              <a:rPr lang="en-GB" sz="2400" dirty="0">
                <a:solidFill>
                  <a:schemeClr val="bg1"/>
                </a:solidFill>
              </a:rPr>
              <a:t>"My name is 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console.log(text.startsWith('My'));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true</a:t>
            </a:r>
          </a:p>
        </p:txBody>
      </p:sp>
    </p:spTree>
    <p:extLst>
      <p:ext uri="{BB962C8B-B14F-4D97-AF65-F5344CB8AC3E}">
        <p14:creationId xmlns:p14="http://schemas.microsoft.com/office/powerpoint/2010/main" val="76786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padStart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to add to the current string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another substring </a:t>
            </a:r>
            <a:r>
              <a:rPr lang="en-US" sz="3200" dirty="0">
                <a:latin typeface="+mj-lt"/>
              </a:rPr>
              <a:t>at 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start</a:t>
            </a:r>
            <a:r>
              <a:rPr lang="en-US" sz="3200" dirty="0">
                <a:latin typeface="+mj-lt"/>
              </a:rPr>
              <a:t> until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length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is reached</a:t>
            </a:r>
          </a:p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padEnd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add to the current string </a:t>
            </a:r>
            <a:r>
              <a:rPr lang="en-US" sz="3200" b="1" dirty="0">
                <a:solidFill>
                  <a:schemeClr val="bg1"/>
                </a:solidFill>
              </a:rPr>
              <a:t>another substring </a:t>
            </a:r>
            <a:r>
              <a:rPr lang="en-US" sz="3200" dirty="0"/>
              <a:t>at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end </a:t>
            </a:r>
            <a:r>
              <a:rPr lang="en-US" sz="3200" dirty="0"/>
              <a:t>until a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 reached</a:t>
            </a:r>
          </a:p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at the Start and End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623827" y="2522488"/>
            <a:ext cx="1126337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"010"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</a:t>
            </a:r>
            <a:r>
              <a:rPr lang="en-GB" sz="2400" dirty="0" err="1">
                <a:solidFill>
                  <a:schemeClr val="tx1"/>
                </a:solidFill>
              </a:rPr>
              <a:t>text.padStart</a:t>
            </a:r>
            <a:r>
              <a:rPr lang="en-GB" sz="2400" dirty="0">
                <a:solidFill>
                  <a:schemeClr val="tx1"/>
                </a:solidFill>
              </a:rPr>
              <a:t>(8, '0'));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00000010</a:t>
            </a:r>
          </a:p>
        </p:txBody>
      </p:sp>
      <p:sp>
        <p:nvSpPr>
          <p:cNvPr id="8" name="Закръглено правоъгълно изнесено означение 11"/>
          <p:cNvSpPr/>
          <p:nvPr/>
        </p:nvSpPr>
        <p:spPr bwMode="auto">
          <a:xfrm>
            <a:off x="6273831" y="2032337"/>
            <a:ext cx="4114800" cy="722442"/>
          </a:xfrm>
          <a:prstGeom prst="wedgeRoundRectCallout">
            <a:avLst>
              <a:gd name="adj1" fmla="val -39814"/>
              <a:gd name="adj2" fmla="val 919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substring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35970" y="4876800"/>
            <a:ext cx="8153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sentence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"He passed away"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</a:t>
            </a:r>
            <a:r>
              <a:rPr lang="en-GB" sz="2400" dirty="0" err="1">
                <a:solidFill>
                  <a:schemeClr val="tx1"/>
                </a:solidFill>
              </a:rPr>
              <a:t>sentence.padEnd</a:t>
            </a:r>
            <a:r>
              <a:rPr lang="en-GB" sz="2400" dirty="0">
                <a:solidFill>
                  <a:schemeClr val="tx1"/>
                </a:solidFill>
              </a:rPr>
              <a:t>(20, '.')); </a:t>
            </a:r>
          </a:p>
          <a:p>
            <a:r>
              <a:rPr lang="en-GB" sz="2400" i="1" dirty="0">
                <a:solidFill>
                  <a:schemeClr val="accent2"/>
                </a:solidFill>
              </a:rPr>
              <a:t>// Expected output: He passed away......</a:t>
            </a:r>
          </a:p>
        </p:txBody>
      </p:sp>
    </p:spTree>
    <p:extLst>
      <p:ext uri="{BB962C8B-B14F-4D97-AF65-F5344CB8AC3E}">
        <p14:creationId xmlns:p14="http://schemas.microsoft.com/office/powerpoint/2010/main" val="255321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that you need to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Find the number of </a:t>
            </a:r>
            <a:r>
              <a:rPr lang="en-US" b="1" dirty="0">
                <a:solidFill>
                  <a:schemeClr val="bg1"/>
                </a:solidFill>
              </a:rPr>
              <a:t>all occurrences </a:t>
            </a:r>
            <a:r>
              <a:rPr lang="en-US" dirty="0"/>
              <a:t>of that word and print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String Occurrences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8796554" y="3489092"/>
            <a:ext cx="3810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9478886" y="3356531"/>
            <a:ext cx="533400" cy="598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86" y="3088228"/>
            <a:ext cx="7663336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7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String Occurrences</a:t>
            </a:r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000" y="1321038"/>
            <a:ext cx="6675699" cy="53344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420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52752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494859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635987" y="1726866"/>
            <a:ext cx="7814951" cy="46695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2"/>
                </a:solidFill>
              </a:rPr>
              <a:t>Strings are </a:t>
            </a:r>
            <a:r>
              <a:rPr lang="en-US" sz="3200" b="1" dirty="0">
                <a:solidFill>
                  <a:schemeClr val="bg1"/>
                </a:solidFill>
              </a:rPr>
              <a:t>immutable</a:t>
            </a:r>
            <a:r>
              <a:rPr lang="en-US" sz="3200" dirty="0">
                <a:solidFill>
                  <a:schemeClr val="bg2"/>
                </a:solidFill>
              </a:rPr>
              <a:t> sequences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of Unicode characters</a:t>
            </a:r>
          </a:p>
          <a:p>
            <a:r>
              <a:rPr lang="en-US" sz="3200" dirty="0">
                <a:solidFill>
                  <a:schemeClr val="bg2"/>
                </a:solidFill>
              </a:rPr>
              <a:t>Strings can be </a:t>
            </a:r>
            <a:r>
              <a:rPr lang="en-US" sz="3200" b="1" dirty="0">
                <a:solidFill>
                  <a:schemeClr val="bg1"/>
                </a:solidFill>
              </a:rPr>
              <a:t>indexed</a:t>
            </a:r>
            <a:r>
              <a:rPr lang="en-US" sz="3200" dirty="0">
                <a:solidFill>
                  <a:schemeClr val="bg2"/>
                </a:solidFill>
              </a:rPr>
              <a:t> like arrays</a:t>
            </a:r>
          </a:p>
          <a:p>
            <a:r>
              <a:rPr lang="en-US" sz="3200" dirty="0">
                <a:solidFill>
                  <a:schemeClr val="bg2"/>
                </a:solidFill>
              </a:rPr>
              <a:t>String processing methods</a:t>
            </a:r>
          </a:p>
          <a:p>
            <a:pPr lvl="1">
              <a:buClr>
                <a:schemeClr val="bg2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includes()</a:t>
            </a:r>
            <a:r>
              <a:rPr lang="en-US" sz="3000" dirty="0">
                <a:solidFill>
                  <a:schemeClr val="bg2"/>
                </a:solidFill>
              </a:rPr>
              <a:t>,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/>
              <a:t>js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3531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4572001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What is String?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43218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are sequences of characters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Like arrays, they have a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length</a:t>
            </a:r>
            <a:r>
              <a:rPr lang="en-US" dirty="0">
                <a:sym typeface="Wingdings" panose="05000000000000000000" pitchFamily="2" charset="2"/>
              </a:rPr>
              <a:t> property</a:t>
            </a:r>
            <a:endParaRPr lang="en-US" dirty="0"/>
          </a:p>
          <a:p>
            <a:r>
              <a:rPr lang="en-US" dirty="0"/>
              <a:t>Strings can be declared with </a:t>
            </a:r>
            <a:r>
              <a:rPr lang="en-US" b="1" dirty="0">
                <a:solidFill>
                  <a:schemeClr val="bg1"/>
                </a:solidFill>
              </a:rPr>
              <a:t>three types</a:t>
            </a:r>
            <a:r>
              <a:rPr lang="en-US" dirty="0"/>
              <a:t> of quotes</a:t>
            </a:r>
          </a:p>
          <a:p>
            <a:pPr>
              <a:spcBef>
                <a:spcPts val="6600"/>
              </a:spcBef>
            </a:pPr>
            <a:r>
              <a:rPr lang="en-US" dirty="0"/>
              <a:t>Concatenated using the "+" operator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47862" y="3204000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19400" y="4734000"/>
            <a:ext cx="5795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 = "Hello"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 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"JS";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E3E1840-2CC5-4EBB-910F-78DA870B9F62}"/>
              </a:ext>
            </a:extLst>
          </p:cNvPr>
          <p:cNvSpPr txBox="1">
            <a:spLocks/>
          </p:cNvSpPr>
          <p:nvPr/>
        </p:nvSpPr>
        <p:spPr>
          <a:xfrm>
            <a:off x="5396081" y="3204000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02D4E8B-AFC0-41A0-B83C-C9FE88FE01E1}"/>
              </a:ext>
            </a:extLst>
          </p:cNvPr>
          <p:cNvSpPr txBox="1">
            <a:spLocks/>
          </p:cNvSpPr>
          <p:nvPr/>
        </p:nvSpPr>
        <p:spPr>
          <a:xfrm>
            <a:off x="8744300" y="3204000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6313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are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(read-only) sequences of </a:t>
            </a:r>
            <a:br>
              <a:rPr lang="en-US" dirty="0"/>
            </a:br>
            <a:r>
              <a:rPr lang="en-US" dirty="0"/>
              <a:t>characters</a:t>
            </a:r>
          </a:p>
          <a:p>
            <a:r>
              <a:rPr lang="en-US" dirty="0"/>
              <a:t>Accessible by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</a:p>
          <a:p>
            <a:pPr>
              <a:spcBef>
                <a:spcPts val="18600"/>
              </a:spcBef>
            </a:pPr>
            <a:r>
              <a:rPr lang="en-US" dirty="0"/>
              <a:t>Strings can also be </a:t>
            </a:r>
            <a:r>
              <a:rPr lang="en-US" b="1" dirty="0">
                <a:solidFill>
                  <a:schemeClr val="bg1"/>
                </a:solidFill>
              </a:rPr>
              <a:t>iterated</a:t>
            </a:r>
            <a:r>
              <a:rPr lang="en-US" dirty="0"/>
              <a:t> using </a:t>
            </a:r>
            <a:r>
              <a:rPr lang="en-US" b="1" dirty="0">
                <a:solidFill>
                  <a:schemeClr val="bg1"/>
                </a:solidFill>
              </a:rPr>
              <a:t>for-of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Are Immutable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31000" y="3069000"/>
            <a:ext cx="7086600" cy="2126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"Hello, JS";</a:t>
            </a:r>
          </a:p>
          <a:p>
            <a:r>
              <a:rPr lang="en-US" dirty="0">
                <a:solidFill>
                  <a:schemeClr val="tx1"/>
                </a:solidFill>
              </a:rPr>
              <a:t>let ch = str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sz="2200" i="1" dirty="0">
                <a:solidFill>
                  <a:schemeClr val="accent2"/>
                </a:solidFill>
              </a:rPr>
              <a:t>//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>
                <a:solidFill>
                  <a:schemeClr val="accent2"/>
                </a:solidFill>
              </a:rPr>
              <a:t>Expected output: l</a:t>
            </a:r>
          </a:p>
          <a:p>
            <a:r>
              <a:rPr lang="en-US" dirty="0">
                <a:solidFill>
                  <a:schemeClr val="tx1"/>
                </a:solidFill>
              </a:rPr>
              <a:t>ch = str.</a:t>
            </a:r>
            <a:r>
              <a:rPr lang="en-US" dirty="0">
                <a:solidFill>
                  <a:schemeClr val="bg1"/>
                </a:solidFill>
              </a:rPr>
              <a:t>charAt</a:t>
            </a:r>
            <a:r>
              <a:rPr lang="en-US" dirty="0">
                <a:solidFill>
                  <a:schemeClr val="tx1"/>
                </a:solidFill>
              </a:rPr>
              <a:t>(2); </a:t>
            </a:r>
            <a:r>
              <a:rPr lang="en-US" sz="2200" i="1" dirty="0">
                <a:solidFill>
                  <a:schemeClr val="accent2"/>
                </a:solidFill>
              </a:rPr>
              <a:t>//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>
                <a:solidFill>
                  <a:schemeClr val="accent2"/>
                </a:solidFill>
              </a:rPr>
              <a:t>Expected output: l</a:t>
            </a:r>
          </a:p>
          <a:p>
            <a:r>
              <a:rPr lang="en-US" sz="2200" i="1" dirty="0">
                <a:solidFill>
                  <a:schemeClr val="accent2"/>
                </a:solidFill>
              </a:rPr>
              <a:t>// Both declarations are the same</a:t>
            </a:r>
          </a:p>
        </p:txBody>
      </p:sp>
    </p:spTree>
    <p:extLst>
      <p:ext uri="{BB962C8B-B14F-4D97-AF65-F5344CB8AC3E}">
        <p14:creationId xmlns:p14="http://schemas.microsoft.com/office/powerpoint/2010/main" val="359166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Print all the characters on separate lines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Characters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6248401" y="3153122"/>
            <a:ext cx="5221211" cy="20647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solve(string)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of string)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1071788" y="3810000"/>
            <a:ext cx="1467662" cy="6056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Consolas" panose="020B0609020204030204" pitchFamily="49" charset="0"/>
              </a:rPr>
              <a:t>'</a:t>
            </a:r>
            <a:r>
              <a:rPr lang="en-US" altLang="bg-BG" sz="2400" b="1" dirty="0" err="1">
                <a:latin typeface="Consolas" panose="020B0609020204030204" pitchFamily="49" charset="0"/>
              </a:rPr>
              <a:t>AWord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  <a:endParaRPr lang="bg-BG" altLang="bg-BG" sz="2400" b="1" dirty="0">
              <a:latin typeface="Consolas" panose="020B0609020204030204" pitchFamily="49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2771570" y="3925768"/>
            <a:ext cx="400050" cy="37411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3420208" y="3153123"/>
            <a:ext cx="1467662" cy="2062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W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o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5690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3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87B324-A06B-4314-AE83-C9F3390898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4" y="1476375"/>
            <a:ext cx="1981295" cy="2362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Manipulating Strings</a:t>
            </a:r>
          </a:p>
        </p:txBody>
      </p:sp>
    </p:spTree>
    <p:extLst>
      <p:ext uri="{BB962C8B-B14F-4D97-AF65-F5344CB8AC3E}">
        <p14:creationId xmlns:p14="http://schemas.microsoft.com/office/powerpoint/2010/main" val="104037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8202" y="1828801"/>
            <a:ext cx="10210799" cy="186240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text = </a:t>
            </a:r>
            <a:r>
              <a:rPr lang="en-US" sz="2800" dirty="0">
                <a:solidFill>
                  <a:schemeClr val="bg1"/>
                </a:solidFill>
              </a:rPr>
              <a:t>"Hello"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",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 Expected output: "Hello, 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text += </a:t>
            </a:r>
            <a:r>
              <a:rPr lang="en-US" sz="2800" dirty="0">
                <a:solidFill>
                  <a:schemeClr val="bg1"/>
                </a:solidFill>
              </a:rPr>
              <a:t>"JS!"</a:t>
            </a:r>
            <a:r>
              <a:rPr lang="en-US" sz="2800" dirty="0"/>
              <a:t>; </a:t>
            </a:r>
            <a:r>
              <a:rPr lang="en-US" sz="2800" i="1" dirty="0">
                <a:solidFill>
                  <a:schemeClr val="accent2"/>
                </a:solidFill>
              </a:rPr>
              <a:t>// "Hello, JS!"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Use the 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dirty="0">
                <a:latin typeface="+mj-lt"/>
              </a:rPr>
              <a:t> or the 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+=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dirty="0">
                <a:latin typeface="+mj-lt"/>
              </a:rPr>
              <a:t> operators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Use the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/>
              <a:t> </a:t>
            </a:r>
            <a:r>
              <a:rPr lang="en-US" sz="3000" dirty="0">
                <a:latin typeface="+mj-lt"/>
              </a:rPr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38202" y="4419600"/>
            <a:ext cx="10210799" cy="2286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let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greet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let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name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let result = </a:t>
            </a:r>
            <a:r>
              <a:rPr lang="en-US" sz="2600" dirty="0" err="1">
                <a:solidFill>
                  <a:schemeClr val="tx1"/>
                </a:solidFill>
              </a:rPr>
              <a:t>greet.</a:t>
            </a:r>
            <a:r>
              <a:rPr lang="en-US" sz="2600" dirty="0" err="1">
                <a:solidFill>
                  <a:schemeClr val="bg1"/>
                </a:solidFill>
              </a:rPr>
              <a:t>concat</a:t>
            </a:r>
            <a:r>
              <a:rPr lang="en-US" sz="2600" dirty="0">
                <a:solidFill>
                  <a:schemeClr val="tx1"/>
                </a:solidFill>
              </a:rPr>
              <a:t>(name);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console.log(result); </a:t>
            </a:r>
            <a:r>
              <a:rPr lang="en-US" sz="2600" i="1" dirty="0">
                <a:solidFill>
                  <a:schemeClr val="accent2"/>
                </a:solidFill>
              </a:rPr>
              <a:t>// Expected output: "Hello, John"</a:t>
            </a:r>
          </a:p>
        </p:txBody>
      </p:sp>
    </p:spTree>
    <p:extLst>
      <p:ext uri="{BB962C8B-B14F-4D97-AF65-F5344CB8AC3E}">
        <p14:creationId xmlns:p14="http://schemas.microsoft.com/office/powerpoint/2010/main" val="156193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C18B0EB80FEC43B96FC4929E3ACDFF" ma:contentTypeVersion="8" ma:contentTypeDescription="Create a new document." ma:contentTypeScope="" ma:versionID="6bb60d0f0e9e47938221aa118ad76888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d81d7665d4e84f7ea38159bca2b592d6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03387F-EE0E-4F76-B7FE-6BAFEBF34F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BABE46-1464-4C56-B991-738F09A796B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764C5A2-E5FC-40E0-9F04-DBA650B0DB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3859</TotalTime>
  <Words>1445</Words>
  <Application>Microsoft Office PowerPoint</Application>
  <PresentationFormat>Широк екран</PresentationFormat>
  <Paragraphs>241</Paragraphs>
  <Slides>30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2_SoftUni</vt:lpstr>
      <vt:lpstr>Text Processing</vt:lpstr>
      <vt:lpstr>Table of Contents</vt:lpstr>
      <vt:lpstr>Questions?</vt:lpstr>
      <vt:lpstr>Strings</vt:lpstr>
      <vt:lpstr>What is String?</vt:lpstr>
      <vt:lpstr>Strings Are Immutable</vt:lpstr>
      <vt:lpstr>Problem: Print Characters</vt:lpstr>
      <vt:lpstr>Manipulating Strings</vt:lpstr>
      <vt:lpstr>Concatenating</vt:lpstr>
      <vt:lpstr>Searching for Substrings</vt:lpstr>
      <vt:lpstr>Extracting Substrings</vt:lpstr>
      <vt:lpstr>String Operations </vt:lpstr>
      <vt:lpstr>Problem: Substring</vt:lpstr>
      <vt:lpstr>Solution: Substring</vt:lpstr>
      <vt:lpstr>Splitting and Finding</vt:lpstr>
      <vt:lpstr>Repeating Strings</vt:lpstr>
      <vt:lpstr>Problem: Censored Words</vt:lpstr>
      <vt:lpstr>Solution: Censored Words</vt:lpstr>
      <vt:lpstr>Trimming Strings</vt:lpstr>
      <vt:lpstr>Starts With/Ends with</vt:lpstr>
      <vt:lpstr>Padding at the Start and End</vt:lpstr>
      <vt:lpstr>Problem: Count String Occurrences</vt:lpstr>
      <vt:lpstr>Solution: Count String Occurrences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Text Processing and Regular Expressions</dc:title>
  <dc:subject>Coding 101 Course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47</cp:revision>
  <dcterms:created xsi:type="dcterms:W3CDTF">2018-05-23T13:08:44Z</dcterms:created>
  <dcterms:modified xsi:type="dcterms:W3CDTF">2022-09-08T08:01:10Z</dcterms:modified>
  <cp:category>computer programming;programming;C#;програмиране;кодиране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