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4"/>
  </p:normalViewPr>
  <p:slideViewPr>
    <p:cSldViewPr snapToGrid="0" snapToObjects="1">
      <p:cViewPr varScale="1">
        <p:scale>
          <a:sx n="70" d="100"/>
          <a:sy n="70" d="100"/>
        </p:scale>
        <p:origin x="2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03699"/>
            <a:ext cx="10464800" cy="812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文本"/>
          <p:cNvSpPr txBox="1">
            <a:spLocks noGrp="1"/>
          </p:cNvSpPr>
          <p:nvPr>
            <p:ph type="title"/>
          </p:nvPr>
        </p:nvSpPr>
        <p:spPr>
          <a:xfrm>
            <a:off x="2578099" y="2447924"/>
            <a:ext cx="7848602" cy="2476501"/>
          </a:xfrm>
          <a:prstGeom prst="rect">
            <a:avLst/>
          </a:prstGeom>
        </p:spPr>
        <p:txBody>
          <a:bodyPr lIns="38100" tIns="38100" rIns="38100" bIns="38100" anchor="b"/>
          <a:lstStyle>
            <a:lvl1pPr>
              <a:defRPr sz="7800"/>
            </a:lvl1pPr>
          </a:lstStyle>
          <a:p>
            <a:r>
              <a:t>标题文本</a:t>
            </a:r>
          </a:p>
        </p:txBody>
      </p:sp>
      <p:sp>
        <p:nvSpPr>
          <p:cNvPr id="11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2578099" y="4991100"/>
            <a:ext cx="7848602" cy="847725"/>
          </a:xfrm>
          <a:prstGeom prst="rect">
            <a:avLst/>
          </a:prstGeom>
        </p:spPr>
        <p:txBody>
          <a:bodyPr lIns="38100" tIns="38100" rIns="38100" bIns="38100" anchor="t"/>
          <a:lstStyle>
            <a:lvl1pPr marL="0" indent="0" algn="ctr">
              <a:spcBef>
                <a:spcPts val="0"/>
              </a:spcBef>
              <a:buSzTx/>
              <a:buNone/>
              <a:defRPr sz="3000"/>
            </a:lvl1pPr>
            <a:lvl2pPr marL="0" indent="0" algn="ctr">
              <a:spcBef>
                <a:spcPts val="0"/>
              </a:spcBef>
              <a:buSzTx/>
              <a:buNone/>
              <a:defRPr sz="3000"/>
            </a:lvl2pPr>
            <a:lvl3pPr marL="0" indent="0" algn="ctr">
              <a:spcBef>
                <a:spcPts val="0"/>
              </a:spcBef>
              <a:buSzTx/>
              <a:buNone/>
              <a:defRPr sz="3000"/>
            </a:lvl3pPr>
            <a:lvl4pPr marL="0" indent="0" algn="ctr">
              <a:spcBef>
                <a:spcPts val="0"/>
              </a:spcBef>
              <a:buSzTx/>
              <a:buNone/>
              <a:defRPr sz="3000"/>
            </a:lvl4pPr>
            <a:lvl5pPr marL="0" indent="0" algn="ctr">
              <a:spcBef>
                <a:spcPts val="0"/>
              </a:spcBef>
              <a:buSzTx/>
              <a:buNone/>
              <a:defRPr sz="30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40208" y="8153400"/>
            <a:ext cx="314859" cy="317500"/>
          </a:xfrm>
          <a:prstGeom prst="rect">
            <a:avLst/>
          </a:prstGeom>
        </p:spPr>
        <p:txBody>
          <a:bodyPr lIns="38100" tIns="38100" rIns="38100" bIns="38100" anchor="t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电影数据可视化系统"/>
          <p:cNvSpPr txBox="1">
            <a:spLocks noGrp="1"/>
          </p:cNvSpPr>
          <p:nvPr>
            <p:ph type="ctrTitle"/>
          </p:nvPr>
        </p:nvSpPr>
        <p:spPr>
          <a:xfrm>
            <a:off x="1270000" y="532628"/>
            <a:ext cx="10464800" cy="3302001"/>
          </a:xfrm>
          <a:prstGeom prst="rect">
            <a:avLst/>
          </a:prstGeom>
        </p:spPr>
        <p:txBody>
          <a:bodyPr/>
          <a:lstStyle>
            <a:lvl1pPr>
              <a:defRPr sz="8200"/>
            </a:lvl1pPr>
          </a:lstStyle>
          <a:p>
            <a:r>
              <a:rPr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电影数据可视化系统</a:t>
            </a:r>
            <a:endParaRPr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9" name="第四组…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5041900"/>
            <a:ext cx="10464800" cy="1117600"/>
          </a:xfrm>
          <a:prstGeom prst="rect">
            <a:avLst/>
          </a:prstGeom>
        </p:spPr>
        <p:txBody>
          <a:bodyPr/>
          <a:lstStyle/>
          <a:p>
            <a:pPr defTabSz="379729">
              <a:defRPr sz="2859"/>
            </a:pPr>
            <a:r>
              <a:rPr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第四组</a:t>
            </a:r>
            <a:endParaRPr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defTabSz="379729">
              <a:defRPr sz="2859"/>
            </a:pPr>
            <a:r>
              <a:rPr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石嘉晗</a:t>
            </a:r>
            <a:r>
              <a:rPr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王冠雄</a:t>
            </a:r>
            <a:r>
              <a:rPr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周宇飞</a:t>
            </a:r>
            <a:r>
              <a:rPr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谢华鹏</a:t>
            </a:r>
            <a:endParaRPr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电影数据报表功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r>
              <a:t>电影数据报表功能</a:t>
            </a:r>
          </a:p>
        </p:txBody>
      </p:sp>
      <p:sp>
        <p:nvSpPr>
          <p:cNvPr id="156" name="让用户能将需要的数据保存下来，根据自己的需要对数据报表进行其他操作"/>
          <p:cNvSpPr txBox="1">
            <a:spLocks noGrp="1"/>
          </p:cNvSpPr>
          <p:nvPr>
            <p:ph type="body" idx="1"/>
          </p:nvPr>
        </p:nvSpPr>
        <p:spPr>
          <a:xfrm>
            <a:off x="952500" y="1733550"/>
            <a:ext cx="11099800" cy="6286500"/>
          </a:xfrm>
          <a:prstGeom prst="rect">
            <a:avLst/>
          </a:prstGeom>
        </p:spPr>
        <p:txBody>
          <a:bodyPr/>
          <a:lstStyle/>
          <a:p>
            <a:r>
              <a:t>让用户能将需要的数据保存下来，根据自己的需要对数据报表进行其他操作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产品目标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产品目标</a:t>
            </a:r>
          </a:p>
        </p:txBody>
      </p:sp>
      <p:sp>
        <p:nvSpPr>
          <p:cNvPr id="159" name="非功能需求：…"/>
          <p:cNvSpPr txBox="1">
            <a:spLocks noGrp="1"/>
          </p:cNvSpPr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非功能需求：</a:t>
            </a:r>
          </a:p>
          <a:p>
            <a:pPr marL="685799" indent="-685799">
              <a:buSzPct val="100000"/>
              <a:buAutoNum type="arabicPeriod"/>
            </a:pPr>
            <a:r>
              <a:t>支持多用户：可以根据自己的需求，选择架构在本机，局域网或公网</a:t>
            </a:r>
          </a:p>
          <a:p>
            <a:pPr marL="685799" indent="-685799">
              <a:buSzPct val="100000"/>
              <a:buAutoNum type="arabicPeriod"/>
            </a:pPr>
            <a:r>
              <a:t>产品速度：经实测，响应时间较短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整体架构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整体架构</a:t>
            </a:r>
          </a:p>
        </p:txBody>
      </p:sp>
      <p:sp>
        <p:nvSpPr>
          <p:cNvPr id="162" name="采用前后端分离架构，后端框架为django，前端使用vue.js…"/>
          <p:cNvSpPr txBox="1">
            <a:spLocks noGrp="1"/>
          </p:cNvSpPr>
          <p:nvPr>
            <p:ph type="body" idx="4294967295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/>
          <a:lstStyle/>
          <a:p>
            <a:r>
              <a:t>采用前后端分离架构，后端框架为django，前端使用vue.js</a:t>
            </a:r>
          </a:p>
          <a:p>
            <a:r>
              <a:t>后端负责爬取与处理数据，前端负责数据可视化以及生成报表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整体架构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整体架构</a:t>
            </a:r>
          </a:p>
        </p:txBody>
      </p:sp>
      <p:pic>
        <p:nvPicPr>
          <p:cNvPr id="165" name="11111.png" descr="111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21813" y="2644846"/>
            <a:ext cx="2761174" cy="61911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实现细节：前端部分"/>
          <p:cNvSpPr txBox="1">
            <a:spLocks noGrp="1"/>
          </p:cNvSpPr>
          <p:nvPr>
            <p:ph type="title"/>
          </p:nvPr>
        </p:nvSpPr>
        <p:spPr>
          <a:xfrm>
            <a:off x="1992943" y="611553"/>
            <a:ext cx="9018915" cy="1723294"/>
          </a:xfrm>
          <a:prstGeom prst="rect">
            <a:avLst/>
          </a:prstGeom>
        </p:spPr>
        <p:txBody>
          <a:bodyPr/>
          <a:lstStyle>
            <a:lvl1pPr defTabSz="566674">
              <a:defRPr sz="7760"/>
            </a:lvl1pPr>
          </a:lstStyle>
          <a:p>
            <a:r>
              <a:t>实现细节：前端部分</a:t>
            </a:r>
          </a:p>
        </p:txBody>
      </p:sp>
      <p:sp>
        <p:nvSpPr>
          <p:cNvPr id="168" name="系统用户登录注册功能：使用vue-resource的get方法将用户输入的用户名和密码送到后端，在后端检查用户名和密码是否正确后，返回一个错误信息。…"/>
          <p:cNvSpPr txBox="1">
            <a:spLocks noGrp="1"/>
          </p:cNvSpPr>
          <p:nvPr>
            <p:ph type="body" idx="4294967295"/>
          </p:nvPr>
        </p:nvSpPr>
        <p:spPr>
          <a:xfrm>
            <a:off x="952499" y="2597149"/>
            <a:ext cx="11099801" cy="6286501"/>
          </a:xfrm>
          <a:prstGeom prst="rect">
            <a:avLst/>
          </a:prstGeom>
        </p:spPr>
        <p:txBody>
          <a:bodyPr/>
          <a:lstStyle/>
          <a:p>
            <a:pPr marL="0" lvl="1" indent="0" defTabSz="397256">
              <a:lnSpc>
                <a:spcPct val="120000"/>
              </a:lnSpc>
              <a:spcBef>
                <a:spcPts val="2800"/>
              </a:spcBef>
              <a:buSzTx/>
              <a:buNone/>
              <a:defRPr sz="2584"/>
            </a:pPr>
            <a:r>
              <a:t>系统用户登录注册功能：使用vue-resource的get方法将用户输入的用户名和密码送到后端，在后端检查用户名和密码是否正确后，返回一个错误信息。</a:t>
            </a:r>
          </a:p>
          <a:p>
            <a:pPr marL="0" lvl="1" indent="0" defTabSz="397256">
              <a:lnSpc>
                <a:spcPct val="120000"/>
              </a:lnSpc>
              <a:spcBef>
                <a:spcPts val="2800"/>
              </a:spcBef>
              <a:buSzTx/>
              <a:buNone/>
              <a:defRPr sz="2584"/>
            </a:pPr>
            <a:r>
              <a:t>前端根据错误信息决定用户是否能成功登录。用户注册时，同样由后端检查数据。确认注册的用户名未被注册过后。返回对应信息。前端实现注册并跳转。同时使用vuex把输入的用户名和密码作为全局变量，在每一个页面显示。</a:t>
            </a:r>
          </a:p>
          <a:p>
            <a:pPr marL="0" lvl="1" indent="0" defTabSz="397256">
              <a:lnSpc>
                <a:spcPct val="120000"/>
              </a:lnSpc>
              <a:spcBef>
                <a:spcPts val="2800"/>
              </a:spcBef>
              <a:buSzTx/>
              <a:buNone/>
              <a:defRPr sz="2584"/>
            </a:pPr>
            <a:r>
              <a:t>附加验证码功能全部在前端实现，前端调用函数生成随机验证码并显示。用户输入验证码后前端确认验证码输入是否正确。在用户名，密码，验证码全部输入正确后，使用vue-router进行页面跳转进入可视化功能选择界面。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实现细节：前端部分"/>
          <p:cNvSpPr txBox="1">
            <a:spLocks noGrp="1"/>
          </p:cNvSpPr>
          <p:nvPr>
            <p:ph type="title"/>
          </p:nvPr>
        </p:nvSpPr>
        <p:spPr>
          <a:xfrm>
            <a:off x="1992943" y="611553"/>
            <a:ext cx="9018914" cy="1723294"/>
          </a:xfrm>
          <a:prstGeom prst="rect">
            <a:avLst/>
          </a:prstGeom>
        </p:spPr>
        <p:txBody>
          <a:bodyPr/>
          <a:lstStyle>
            <a:lvl1pPr defTabSz="566674">
              <a:defRPr sz="7760"/>
            </a:lvl1pPr>
          </a:lstStyle>
          <a:p>
            <a:r>
              <a:t>实现细节：前端部分</a:t>
            </a:r>
          </a:p>
        </p:txBody>
      </p:sp>
      <p:sp>
        <p:nvSpPr>
          <p:cNvPr id="171" name="可视化部分，选择框和总体布局使用了element-ui的el-menu和el-select。作图使用echarts。…"/>
          <p:cNvSpPr txBox="1">
            <a:spLocks noGrp="1"/>
          </p:cNvSpPr>
          <p:nvPr>
            <p:ph type="body" idx="4294967295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/>
          <a:lstStyle/>
          <a:p>
            <a:pPr marL="0" lvl="1" indent="0" defTabSz="368045">
              <a:lnSpc>
                <a:spcPct val="120000"/>
              </a:lnSpc>
              <a:spcBef>
                <a:spcPts val="2600"/>
              </a:spcBef>
              <a:buSzTx/>
              <a:buNone/>
              <a:defRPr sz="2394"/>
            </a:pPr>
            <a:r>
              <a:t>可视化部分，选择框和总体布局使用了element-ui的el-menu和el-select。作图使用echarts。</a:t>
            </a:r>
          </a:p>
          <a:p>
            <a:pPr marL="0" lvl="1" indent="0" defTabSz="368045">
              <a:lnSpc>
                <a:spcPct val="120000"/>
              </a:lnSpc>
              <a:spcBef>
                <a:spcPts val="2600"/>
              </a:spcBef>
              <a:buSzTx/>
              <a:buNone/>
              <a:defRPr sz="2394"/>
            </a:pPr>
            <a:r>
              <a:t>初始化先利用axios从后端拿到默认选项的数据并作图。用户点击选择框选择想要的年份，月份或季度等选项后，前端利用vue-resource将用户选择好的参数传到后端。后端根据传来的参数对数据进行更新，把数据存到指定目录后返回给前端成功存储或失败的信息。</a:t>
            </a:r>
          </a:p>
          <a:p>
            <a:pPr marL="0" lvl="1" indent="0" defTabSz="368045">
              <a:lnSpc>
                <a:spcPct val="120000"/>
              </a:lnSpc>
              <a:spcBef>
                <a:spcPts val="2600"/>
              </a:spcBef>
              <a:buSzTx/>
              <a:buNone/>
              <a:defRPr sz="2394"/>
            </a:pPr>
            <a:r>
              <a:t>前端在收到存储成功的信息后，使用axios请求后端更新后的数据，后端把数据从指定目录取出并返回给前端，前端利用更新的数据更新图表。</a:t>
            </a:r>
          </a:p>
          <a:p>
            <a:pPr marL="0" lvl="1" indent="0" defTabSz="368045">
              <a:lnSpc>
                <a:spcPct val="120000"/>
              </a:lnSpc>
              <a:spcBef>
                <a:spcPts val="2600"/>
              </a:spcBef>
              <a:buSzTx/>
              <a:buNone/>
              <a:defRPr sz="2394"/>
            </a:pPr>
            <a:r>
              <a:t>生成报表功能利用HTML2canvas和jspdf两个库实现。先利用html2canvas把echarts生成的图表转为canva对象，再利用jspdf把canvas转成的图片存入pdf中。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实现细节：后端部分"/>
          <p:cNvSpPr txBox="1">
            <a:spLocks noGrp="1"/>
          </p:cNvSpPr>
          <p:nvPr>
            <p:ph type="title"/>
          </p:nvPr>
        </p:nvSpPr>
        <p:spPr>
          <a:xfrm>
            <a:off x="1992943" y="611553"/>
            <a:ext cx="9018914" cy="1723294"/>
          </a:xfrm>
          <a:prstGeom prst="rect">
            <a:avLst/>
          </a:prstGeom>
        </p:spPr>
        <p:txBody>
          <a:bodyPr/>
          <a:lstStyle>
            <a:lvl1pPr defTabSz="566674">
              <a:defRPr sz="7760"/>
            </a:lvl1pPr>
          </a:lstStyle>
          <a:p>
            <a:r>
              <a:t>实现细节：后端部分</a:t>
            </a:r>
          </a:p>
        </p:txBody>
      </p:sp>
      <p:sp>
        <p:nvSpPr>
          <p:cNvPr id="174" name="爬虫与数据库…"/>
          <p:cNvSpPr txBox="1">
            <a:spLocks noGrp="1"/>
          </p:cNvSpPr>
          <p:nvPr>
            <p:ph type="body" idx="4294967295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/>
          <a:lstStyle/>
          <a:p>
            <a:pPr marL="0" lvl="1" indent="494665" defTabSz="554990">
              <a:lnSpc>
                <a:spcPct val="120000"/>
              </a:lnSpc>
              <a:spcBef>
                <a:spcPts val="3900"/>
              </a:spcBef>
              <a:buSzTx/>
              <a:buNone/>
              <a:tabLst>
                <a:tab pos="723900" algn="l"/>
              </a:tabLst>
              <a:defRPr sz="3609"/>
            </a:pPr>
            <a:r>
              <a:t>爬虫与数据库</a:t>
            </a:r>
          </a:p>
          <a:p>
            <a:pPr marL="0" lvl="1" indent="494665" defTabSz="554990">
              <a:lnSpc>
                <a:spcPct val="120000"/>
              </a:lnSpc>
              <a:spcBef>
                <a:spcPts val="3900"/>
              </a:spcBef>
              <a:buSzTx/>
              <a:buNone/>
              <a:tabLst>
                <a:tab pos="723900" algn="l"/>
              </a:tabLst>
              <a:defRPr sz="3609"/>
            </a:pPr>
            <a:r>
              <a:t>使用代理避免封ip问题。爬取到的数据写入数据库。</a:t>
            </a:r>
          </a:p>
          <a:p>
            <a:pPr marL="0" lvl="1" indent="494665" defTabSz="554990">
              <a:lnSpc>
                <a:spcPct val="120000"/>
              </a:lnSpc>
              <a:spcBef>
                <a:spcPts val="3900"/>
              </a:spcBef>
              <a:buSzTx/>
              <a:buNone/>
              <a:tabLst>
                <a:tab pos="723900" algn="l"/>
              </a:tabLst>
              <a:defRPr sz="3609"/>
            </a:pPr>
            <a:r>
              <a:t>在数据库上进行一次封装，提供接口给其他人，接到请求则在对应位置生成指定格式的json，这样避免了别人操作数据库。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实现细节：后端部分"/>
          <p:cNvSpPr txBox="1">
            <a:spLocks noGrp="1"/>
          </p:cNvSpPr>
          <p:nvPr>
            <p:ph type="title"/>
          </p:nvPr>
        </p:nvSpPr>
        <p:spPr>
          <a:xfrm>
            <a:off x="1992943" y="611553"/>
            <a:ext cx="9018914" cy="1723294"/>
          </a:xfrm>
          <a:prstGeom prst="rect">
            <a:avLst/>
          </a:prstGeom>
        </p:spPr>
        <p:txBody>
          <a:bodyPr/>
          <a:lstStyle>
            <a:lvl1pPr defTabSz="566674">
              <a:defRPr sz="7760"/>
            </a:lvl1pPr>
          </a:lstStyle>
          <a:p>
            <a:r>
              <a:t>实现细节：后端部分</a:t>
            </a:r>
          </a:p>
        </p:txBody>
      </p:sp>
      <p:sp>
        <p:nvSpPr>
          <p:cNvPr id="177" name="显示票房趋势变化：…"/>
          <p:cNvSpPr txBox="1">
            <a:spLocks noGrp="1"/>
          </p:cNvSpPr>
          <p:nvPr>
            <p:ph type="body" idx="4294967295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/>
          <a:lstStyle/>
          <a:p>
            <a:pPr marL="0" lvl="1" indent="0">
              <a:lnSpc>
                <a:spcPct val="120000"/>
              </a:lnSpc>
              <a:buSzTx/>
              <a:buNone/>
            </a:pPr>
            <a:r>
              <a:t>显示票房趋势变化：</a:t>
            </a:r>
          </a:p>
          <a:p>
            <a:pPr marL="0" lvl="1" indent="0">
              <a:lnSpc>
                <a:spcPct val="120000"/>
              </a:lnSpc>
              <a:buSzTx/>
              <a:buNone/>
            </a:pPr>
            <a:r>
              <a:t>	将多需要的对应时间段的票房数据取出，以月份为单位，将该月份的票房数据累计求和，将月份和对应的总票房写成字典，添加进入列表，保存到js文件中，分别调用文件中信息进行作图。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实现细节：后端部分"/>
          <p:cNvSpPr txBox="1">
            <a:spLocks noGrp="1"/>
          </p:cNvSpPr>
          <p:nvPr>
            <p:ph type="title"/>
          </p:nvPr>
        </p:nvSpPr>
        <p:spPr>
          <a:xfrm>
            <a:off x="1992943" y="611553"/>
            <a:ext cx="9018914" cy="1723294"/>
          </a:xfrm>
          <a:prstGeom prst="rect">
            <a:avLst/>
          </a:prstGeom>
        </p:spPr>
        <p:txBody>
          <a:bodyPr/>
          <a:lstStyle>
            <a:lvl1pPr defTabSz="566674">
              <a:defRPr sz="7760"/>
            </a:lvl1pPr>
          </a:lstStyle>
          <a:p>
            <a:r>
              <a:t>实现细节：后端部分</a:t>
            </a:r>
          </a:p>
        </p:txBody>
      </p:sp>
      <p:sp>
        <p:nvSpPr>
          <p:cNvPr id="180" name="Django框架中与前端整合：…"/>
          <p:cNvSpPr txBox="1">
            <a:spLocks noGrp="1"/>
          </p:cNvSpPr>
          <p:nvPr>
            <p:ph type="body" idx="4294967295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/>
          <a:lstStyle/>
          <a:p>
            <a:pPr marL="0" lvl="1" indent="0" defTabSz="403097">
              <a:lnSpc>
                <a:spcPct val="120000"/>
              </a:lnSpc>
              <a:spcBef>
                <a:spcPts val="2800"/>
              </a:spcBef>
              <a:buSzTx/>
              <a:buNone/>
              <a:defRPr sz="2622"/>
            </a:pPr>
            <a:r>
              <a:t>Django框架中与前端整合：</a:t>
            </a:r>
          </a:p>
          <a:p>
            <a:pPr marL="0" lvl="1" indent="0" defTabSz="403097">
              <a:lnSpc>
                <a:spcPct val="120000"/>
              </a:lnSpc>
              <a:spcBef>
                <a:spcPts val="2800"/>
              </a:spcBef>
              <a:buSzTx/>
              <a:buNone/>
              <a:defRPr sz="2622"/>
            </a:pPr>
            <a:r>
              <a:t>	将后台python程序封装为app，并在主项目setting.py下注册，配置对应功能的路由信息（分别在主项目和每个app中进行），在app项目中的view.py中实现前后端的交互，因为前端使用vue架构，所以采用vue-resources进行交互。</a:t>
            </a:r>
          </a:p>
          <a:p>
            <a:pPr marL="0" lvl="1" indent="0" defTabSz="403097">
              <a:lnSpc>
                <a:spcPct val="120000"/>
              </a:lnSpc>
              <a:spcBef>
                <a:spcPts val="2800"/>
              </a:spcBef>
              <a:buSzTx/>
              <a:buNone/>
              <a:defRPr sz="2622"/>
            </a:pPr>
            <a:r>
              <a:t>	在登录注册功能时，将前端的用户名和密码数据传回，执行后台python程序，若成功返回success信息和数字0，若失败返回失败原因及数字1，使用JsonResponse功能返回对应结果。前端根据返回值进行对应操作。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实现细节：后端部分"/>
          <p:cNvSpPr txBox="1">
            <a:spLocks noGrp="1"/>
          </p:cNvSpPr>
          <p:nvPr>
            <p:ph type="title"/>
          </p:nvPr>
        </p:nvSpPr>
        <p:spPr>
          <a:xfrm>
            <a:off x="1992943" y="611553"/>
            <a:ext cx="9018914" cy="1723294"/>
          </a:xfrm>
          <a:prstGeom prst="rect">
            <a:avLst/>
          </a:prstGeom>
        </p:spPr>
        <p:txBody>
          <a:bodyPr/>
          <a:lstStyle>
            <a:lvl1pPr defTabSz="566674">
              <a:defRPr sz="7760"/>
            </a:lvl1pPr>
          </a:lstStyle>
          <a:p>
            <a:r>
              <a:t>实现细节：后端部分</a:t>
            </a:r>
          </a:p>
        </p:txBody>
      </p:sp>
      <p:sp>
        <p:nvSpPr>
          <p:cNvPr id="183" name="在可视化功能中，将前端请求功能类型和时间数据传回，后台执行python程序，若成功返回对success和数字0，失败返回错误信息和数字1。…"/>
          <p:cNvSpPr txBox="1">
            <a:spLocks noGrp="1"/>
          </p:cNvSpPr>
          <p:nvPr>
            <p:ph type="body" idx="4294967295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/>
          <a:lstStyle/>
          <a:p>
            <a:pPr marL="0" lvl="1" indent="359282" defTabSz="403097">
              <a:lnSpc>
                <a:spcPct val="120000"/>
              </a:lnSpc>
              <a:spcBef>
                <a:spcPts val="2800"/>
              </a:spcBef>
              <a:buSzTx/>
              <a:buNone/>
              <a:tabLst>
                <a:tab pos="533400" algn="l"/>
              </a:tabLst>
              <a:defRPr sz="2622"/>
            </a:pPr>
            <a:r>
              <a:t>在可视化功能中，将前端请求功能类型和时间数据传回，后台执行python程序，若成功返回对success和数字0，失败返回错误信息和数字1。</a:t>
            </a:r>
          </a:p>
          <a:p>
            <a:pPr marL="0" lvl="1" indent="0" defTabSz="403097">
              <a:lnSpc>
                <a:spcPct val="120000"/>
              </a:lnSpc>
              <a:spcBef>
                <a:spcPts val="2800"/>
              </a:spcBef>
              <a:buSzTx/>
              <a:buNone/>
              <a:defRPr sz="2622"/>
            </a:pPr>
            <a:endParaRPr/>
          </a:p>
          <a:p>
            <a:pPr marL="0" lvl="1" indent="0" defTabSz="403097">
              <a:lnSpc>
                <a:spcPct val="120000"/>
              </a:lnSpc>
              <a:spcBef>
                <a:spcPts val="2800"/>
              </a:spcBef>
              <a:buSzTx/>
              <a:buNone/>
              <a:defRPr sz="2622"/>
            </a:pPr>
            <a:r>
              <a:t>	因为要使前端作图数据实时更新，又设置了新的接口，将文件数据读取出来直接传给前端作图，保证数据实时性，这个功能和前面的可视化功能结合使用，先生成对应文件，再将对应文件的数据传给前端，前端利用数据实时作图，使用JsonResponse功能返回对应结果。前端根据返回值进行对应操作。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应用场景与定位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应用场景与定位</a:t>
            </a:r>
            <a:endParaRPr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实现细节：后端部分"/>
          <p:cNvSpPr txBox="1">
            <a:spLocks noGrp="1"/>
          </p:cNvSpPr>
          <p:nvPr>
            <p:ph type="title"/>
          </p:nvPr>
        </p:nvSpPr>
        <p:spPr>
          <a:xfrm>
            <a:off x="1992943" y="611553"/>
            <a:ext cx="9018914" cy="1723294"/>
          </a:xfrm>
          <a:prstGeom prst="rect">
            <a:avLst/>
          </a:prstGeom>
        </p:spPr>
        <p:txBody>
          <a:bodyPr/>
          <a:lstStyle>
            <a:lvl1pPr defTabSz="566674">
              <a:defRPr sz="7760"/>
            </a:lvl1pPr>
          </a:lstStyle>
          <a:p>
            <a:r>
              <a:t>实现细节：后端部分</a:t>
            </a:r>
          </a:p>
        </p:txBody>
      </p:sp>
      <p:sp>
        <p:nvSpPr>
          <p:cNvPr id="186" name="动态展示每年/每季度/每月不同题材的票房份额…"/>
          <p:cNvSpPr txBox="1">
            <a:spLocks noGrp="1"/>
          </p:cNvSpPr>
          <p:nvPr>
            <p:ph type="body" idx="4294967295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/>
          <a:lstStyle/>
          <a:p>
            <a:pPr marL="0" lvl="1" indent="437387" defTabSz="490727">
              <a:lnSpc>
                <a:spcPct val="120000"/>
              </a:lnSpc>
              <a:spcBef>
                <a:spcPts val="3500"/>
              </a:spcBef>
              <a:buSzTx/>
              <a:buNone/>
              <a:tabLst>
                <a:tab pos="647700" algn="l"/>
              </a:tabLst>
              <a:defRPr sz="3191"/>
            </a:pPr>
            <a:r>
              <a:t>动态展示每年/每季度/每月不同题材的票房份额</a:t>
            </a:r>
          </a:p>
          <a:p>
            <a:pPr marL="0" lvl="1" indent="437387" defTabSz="490727">
              <a:lnSpc>
                <a:spcPct val="120000"/>
              </a:lnSpc>
              <a:spcBef>
                <a:spcPts val="3500"/>
              </a:spcBef>
              <a:buSzTx/>
              <a:buNone/>
              <a:tabLst>
                <a:tab pos="647700" algn="l"/>
              </a:tabLst>
              <a:defRPr sz="3191"/>
            </a:pPr>
            <a:r>
              <a:t>得到前端字符型年、月、季度数据year、month、quarter，将year和month组合取到某年某月的票房数据，并提取出题材和票房返回给前端绘图。再将year和quarter组合取到某年某季度连续三月的票房数据数据，并提取出电影名和票房返回给前端绘图。其中数据的获取用到了spider_get()函数，返回的两组数据以字典列表的格式写入两个json文件。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实现细节：后端部分"/>
          <p:cNvSpPr txBox="1">
            <a:spLocks noGrp="1"/>
          </p:cNvSpPr>
          <p:nvPr>
            <p:ph type="title"/>
          </p:nvPr>
        </p:nvSpPr>
        <p:spPr>
          <a:xfrm>
            <a:off x="1992943" y="611553"/>
            <a:ext cx="9018914" cy="1723294"/>
          </a:xfrm>
          <a:prstGeom prst="rect">
            <a:avLst/>
          </a:prstGeom>
        </p:spPr>
        <p:txBody>
          <a:bodyPr/>
          <a:lstStyle>
            <a:lvl1pPr defTabSz="566674">
              <a:defRPr sz="7760"/>
            </a:lvl1pPr>
          </a:lstStyle>
          <a:p>
            <a:r>
              <a:t>实现细节：后端部分</a:t>
            </a:r>
          </a:p>
        </p:txBody>
      </p:sp>
      <p:sp>
        <p:nvSpPr>
          <p:cNvPr id="189" name="找出某一年出演电影次数TOP的劳模男女演员…"/>
          <p:cNvSpPr txBox="1">
            <a:spLocks noGrp="1"/>
          </p:cNvSpPr>
          <p:nvPr>
            <p:ph type="body" idx="4294967295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/>
          <a:lstStyle/>
          <a:p>
            <a:pPr marL="0" lvl="1" indent="494665" defTabSz="554990">
              <a:lnSpc>
                <a:spcPct val="120000"/>
              </a:lnSpc>
              <a:spcBef>
                <a:spcPts val="3900"/>
              </a:spcBef>
              <a:buSzTx/>
              <a:buNone/>
              <a:tabLst>
                <a:tab pos="723900" algn="l"/>
              </a:tabLst>
              <a:defRPr sz="3609"/>
            </a:pPr>
            <a:r>
              <a:t>找出某一年出演电影次数TOP的劳模男女演员</a:t>
            </a:r>
          </a:p>
          <a:p>
            <a:pPr marL="0" lvl="1" indent="494665" defTabSz="554990">
              <a:lnSpc>
                <a:spcPct val="120000"/>
              </a:lnSpc>
              <a:spcBef>
                <a:spcPts val="3900"/>
              </a:spcBef>
              <a:buSzTx/>
              <a:buNone/>
              <a:tabLst>
                <a:tab pos="723900" algn="l"/>
              </a:tabLst>
              <a:defRPr sz="3609"/>
            </a:pPr>
            <a:r>
              <a:t>得到前端字符型年、数量数据year、num，取到某一年的电影数据，提取出演员名字，累加其出演次数，并以此降序排列，再根据实现爬取好的演员性别数据进行一一比对，分成男女两组，直到男女两组人数均达到num为止。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实现细节：后端部分"/>
          <p:cNvSpPr txBox="1">
            <a:spLocks noGrp="1"/>
          </p:cNvSpPr>
          <p:nvPr>
            <p:ph type="title"/>
          </p:nvPr>
        </p:nvSpPr>
        <p:spPr>
          <a:xfrm>
            <a:off x="1992943" y="611553"/>
            <a:ext cx="9018914" cy="1723294"/>
          </a:xfrm>
          <a:prstGeom prst="rect">
            <a:avLst/>
          </a:prstGeom>
        </p:spPr>
        <p:txBody>
          <a:bodyPr/>
          <a:lstStyle>
            <a:lvl1pPr defTabSz="566674">
              <a:defRPr sz="7760"/>
            </a:lvl1pPr>
          </a:lstStyle>
          <a:p>
            <a:r>
              <a:t>实现细节：后端部分</a:t>
            </a:r>
          </a:p>
        </p:txBody>
      </p:sp>
      <p:sp>
        <p:nvSpPr>
          <p:cNvPr id="192" name="动态展示不同年份的前3、5、10名的top电影…"/>
          <p:cNvSpPr txBox="1">
            <a:spLocks noGrp="1"/>
          </p:cNvSpPr>
          <p:nvPr>
            <p:ph type="body" idx="4294967295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/>
          <a:lstStyle/>
          <a:p>
            <a:pPr marL="0" lvl="1" indent="520700">
              <a:lnSpc>
                <a:spcPct val="120000"/>
              </a:lnSpc>
              <a:buSzTx/>
              <a:buNone/>
              <a:tabLst>
                <a:tab pos="774700" algn="l"/>
              </a:tabLst>
            </a:pPr>
            <a:r>
              <a:t>动态展示不同年份的前3、5、10名的top电影</a:t>
            </a:r>
          </a:p>
          <a:p>
            <a:pPr marL="0" lvl="1" indent="520700">
              <a:lnSpc>
                <a:spcPct val="120000"/>
              </a:lnSpc>
              <a:buSzTx/>
              <a:buNone/>
              <a:tabLst>
                <a:tab pos="774700" algn="l"/>
              </a:tabLst>
            </a:pPr>
            <a:r>
              <a:t>得到前端字符型年、数量数据year、num，取到某一年的电影数据，提取出电影名和票房数据，并以此降序排列，最后截取其前num的切片返回。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产品测试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产品测试</a:t>
            </a:r>
          </a:p>
        </p:txBody>
      </p:sp>
      <p:sp>
        <p:nvSpPr>
          <p:cNvPr id="195" name="采用手工测试…"/>
          <p:cNvSpPr txBox="1">
            <a:spLocks noGrp="1"/>
          </p:cNvSpPr>
          <p:nvPr>
            <p:ph type="body" idx="4294967295"/>
          </p:nvPr>
        </p:nvSpPr>
        <p:spPr>
          <a:xfrm>
            <a:off x="952500" y="2597149"/>
            <a:ext cx="11099801" cy="6286501"/>
          </a:xfrm>
          <a:prstGeom prst="rect">
            <a:avLst/>
          </a:prstGeom>
        </p:spPr>
        <p:txBody>
          <a:bodyPr/>
          <a:lstStyle/>
          <a:p>
            <a:pPr marL="0" indent="520700">
              <a:buSzTx/>
              <a:buNone/>
            </a:pPr>
            <a:r>
              <a:rPr dirty="0" err="1"/>
              <a:t>采用手工测试</a:t>
            </a:r>
            <a:endParaRPr dirty="0"/>
          </a:p>
          <a:p>
            <a:r>
              <a:rPr dirty="0" err="1"/>
              <a:t>根据不同的输入，在前端获得输出，与数据库中内容和真实数据进行比对分析</a:t>
            </a:r>
            <a:r>
              <a:rPr dirty="0"/>
              <a:t>。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项目回顾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项目回顾</a:t>
            </a:r>
          </a:p>
        </p:txBody>
      </p:sp>
      <p:sp>
        <p:nvSpPr>
          <p:cNvPr id="198" name="项目时间：比较紧张，主要原因是我们组没有人会写前端，因此花了很长时间。…"/>
          <p:cNvSpPr txBox="1">
            <a:spLocks noGrp="1"/>
          </p:cNvSpPr>
          <p:nvPr>
            <p:ph type="body" idx="4294967295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/>
          <a:lstStyle/>
          <a:p>
            <a:r>
              <a:t>项目时间：比较紧张，主要原因是我们组没有人会写前端，因此花了很长时间。</a:t>
            </a:r>
          </a:p>
          <a:p>
            <a:r>
              <a:t>计划阶段：整体架构敲定很快。</a:t>
            </a:r>
          </a:p>
          <a:p>
            <a:r>
              <a:t>完成了原计划的工作。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项目回顾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项目回顾</a:t>
            </a:r>
          </a:p>
        </p:txBody>
      </p:sp>
      <p:sp>
        <p:nvSpPr>
          <p:cNvPr id="201" name="花了很多时间在写sql语句上，没有充分利用django的model；在进行前后端对接时走了许多弯路。…"/>
          <p:cNvSpPr txBox="1">
            <a:spLocks noGrp="1"/>
          </p:cNvSpPr>
          <p:nvPr>
            <p:ph type="body" idx="4294967295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花了很多时间在写sql语句上，没有充分利用django的model；在进行前后端对接时走了许多弯路</a:t>
            </a:r>
            <a:r>
              <a:rPr dirty="0"/>
              <a:t>。</a:t>
            </a:r>
          </a:p>
          <a:p>
            <a:r>
              <a:rPr dirty="0" err="1"/>
              <a:t>在计划中留下了缓冲区，用来进行前端美化</a:t>
            </a:r>
            <a:r>
              <a:rPr dirty="0"/>
              <a:t>。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项目回顾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项目回顾</a:t>
            </a:r>
          </a:p>
        </p:txBody>
      </p:sp>
      <p:sp>
        <p:nvSpPr>
          <p:cNvPr id="204" name="如果能再做一次项目的话，首先是要重写登录模块，保证安全性；第二是将api改为restful，保证接口风格；最后是要利用django提供的model，避免重复写代码。"/>
          <p:cNvSpPr txBox="1">
            <a:spLocks noGrp="1"/>
          </p:cNvSpPr>
          <p:nvPr>
            <p:ph type="body" idx="4294967295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如果能再做一次项目的话，首先是要</a:t>
            </a:r>
            <a:r>
              <a:rPr lang="zh-CN" altLang="en-US" dirty="0"/>
              <a:t>加强</a:t>
            </a:r>
            <a:r>
              <a:rPr dirty="0" err="1"/>
              <a:t>登录模块，保证安全性；第二是要利用django提供的model，避免重复写代码</a:t>
            </a:r>
            <a:r>
              <a:rPr dirty="0"/>
              <a:t>。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应用场景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应用场景</a:t>
            </a:r>
            <a:endParaRPr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34" name="fullsizeoutput_8.jpeg" descr="fullsizeoutput_8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3490" y="2850213"/>
            <a:ext cx="3368367" cy="40531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屏幕快照 2018-12-26 下午8.47.45.png" descr="屏幕快照 2018-12-26 下午8.47.4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27850" y="2850213"/>
            <a:ext cx="5563036" cy="4053174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整合票房数据与电影的其他信息（例如导演，主演，题材等），进行数据可视化"/>
          <p:cNvSpPr txBox="1"/>
          <p:nvPr/>
        </p:nvSpPr>
        <p:spPr>
          <a:xfrm>
            <a:off x="1656481" y="7314128"/>
            <a:ext cx="9691838" cy="12721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>
                <a:latin typeface="Microsoft YaHei" panose="020B0503020204020204" pitchFamily="34" charset="-122"/>
                <a:ea typeface="Microsoft YaHei" panose="020B0503020204020204" pitchFamily="34" charset="-122"/>
              </a:rPr>
              <a:t>整合票房数据与电影的其他信息（例如导演，主演，题材等），进行数据可视化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定位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定位</a:t>
            </a:r>
            <a:endParaRPr dirty="0"/>
          </a:p>
        </p:txBody>
      </p:sp>
      <p:sp>
        <p:nvSpPr>
          <p:cNvPr id="139" name="目标受众：想要对电影数据做可视化分析的人。…"/>
          <p:cNvSpPr txBox="1">
            <a:spLocks noGrp="1"/>
          </p:cNvSpPr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目标受众：想要对电影数据做可视化分析的人</a:t>
            </a:r>
            <a:r>
              <a:rPr dirty="0"/>
              <a:t>。</a:t>
            </a:r>
          </a:p>
          <a:p>
            <a:r>
              <a:rPr dirty="0" err="1"/>
              <a:t>产品定位：web端应用，可以根据客户需求，部署在局域网或公网</a:t>
            </a:r>
            <a:r>
              <a:rPr dirty="0"/>
              <a:t>。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产品目标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>
                <a:latin typeface="+mj-ea"/>
                <a:ea typeface="+mj-ea"/>
              </a:rPr>
              <a:t>产品目标</a:t>
            </a:r>
            <a:endParaRPr dirty="0">
              <a:latin typeface="+mj-ea"/>
              <a:ea typeface="+mj-ea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产品目标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产品目标</a:t>
            </a:r>
            <a:endParaRPr dirty="0"/>
          </a:p>
        </p:txBody>
      </p:sp>
      <p:sp>
        <p:nvSpPr>
          <p:cNvPr id="144" name="功能需求：…"/>
          <p:cNvSpPr txBox="1">
            <a:spLocks noGrp="1"/>
          </p:cNvSpPr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 err="1"/>
              <a:t>功能需求</a:t>
            </a:r>
            <a:r>
              <a:rPr dirty="0"/>
              <a:t>：</a:t>
            </a:r>
          </a:p>
          <a:p>
            <a:pPr marL="685799" indent="-685799">
              <a:buSzPct val="100000"/>
              <a:buAutoNum type="arabicPeriod"/>
            </a:pPr>
            <a:r>
              <a:rPr dirty="0" err="1"/>
              <a:t>系统账户登入功能</a:t>
            </a:r>
            <a:endParaRPr dirty="0"/>
          </a:p>
          <a:p>
            <a:pPr marL="685799" indent="-685799">
              <a:buSzPct val="100000"/>
              <a:buAutoNum type="arabicPeriod"/>
            </a:pPr>
            <a:r>
              <a:rPr dirty="0" err="1"/>
              <a:t>电影数据爬取功能</a:t>
            </a:r>
            <a:endParaRPr dirty="0"/>
          </a:p>
          <a:p>
            <a:pPr marL="685799" indent="-685799">
              <a:buSzPct val="100000"/>
              <a:buAutoNum type="arabicPeriod"/>
            </a:pPr>
            <a:r>
              <a:rPr dirty="0" err="1"/>
              <a:t>电影数据可视化功能</a:t>
            </a:r>
            <a:endParaRPr dirty="0"/>
          </a:p>
          <a:p>
            <a:pPr marL="685799" indent="-685799">
              <a:buSzPct val="100000"/>
              <a:buAutoNum type="arabicPeriod"/>
            </a:pPr>
            <a:r>
              <a:rPr dirty="0" err="1"/>
              <a:t>电影数据报表功能</a:t>
            </a:r>
            <a:endParaRPr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系统账户登入功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r>
              <a:t>系统账户登入功能</a:t>
            </a:r>
          </a:p>
        </p:txBody>
      </p:sp>
      <p:sp>
        <p:nvSpPr>
          <p:cNvPr id="147" name="多用户同时使用的基础"/>
          <p:cNvSpPr txBox="1">
            <a:spLocks noGrp="1"/>
          </p:cNvSpPr>
          <p:nvPr>
            <p:ph type="body" idx="1"/>
          </p:nvPr>
        </p:nvSpPr>
        <p:spPr>
          <a:xfrm>
            <a:off x="952499" y="1733550"/>
            <a:ext cx="11099801" cy="6286501"/>
          </a:xfrm>
          <a:prstGeom prst="rect">
            <a:avLst/>
          </a:prstGeom>
        </p:spPr>
        <p:txBody>
          <a:bodyPr/>
          <a:lstStyle/>
          <a:p>
            <a:r>
              <a:t>多用户同时使用的基础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电影数据爬取功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r>
              <a:t>电影数据爬取功能</a:t>
            </a:r>
          </a:p>
        </p:txBody>
      </p:sp>
      <p:sp>
        <p:nvSpPr>
          <p:cNvPr id="150" name="从现实世界收集数据…"/>
          <p:cNvSpPr txBox="1">
            <a:spLocks noGrp="1"/>
          </p:cNvSpPr>
          <p:nvPr>
            <p:ph type="body" idx="1"/>
          </p:nvPr>
        </p:nvSpPr>
        <p:spPr>
          <a:xfrm>
            <a:off x="952499" y="2597150"/>
            <a:ext cx="11099801" cy="6286501"/>
          </a:xfrm>
          <a:prstGeom prst="rect">
            <a:avLst/>
          </a:prstGeom>
        </p:spPr>
        <p:txBody>
          <a:bodyPr/>
          <a:lstStyle/>
          <a:p>
            <a:r>
              <a:t>从现实世界收集数据</a:t>
            </a:r>
          </a:p>
          <a:p>
            <a:r>
              <a:t>对收集到的数据进行清洗和存储</a:t>
            </a:r>
          </a:p>
          <a:p>
            <a:r>
              <a:t>为可视化做准备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电影数据可视化功能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r>
              <a:t>电影数据可视化功能</a:t>
            </a:r>
          </a:p>
        </p:txBody>
      </p:sp>
      <p:sp>
        <p:nvSpPr>
          <p:cNvPr id="153" name="功能1: 动态展示每年/每季度/每月不同题材的票房份额…"/>
          <p:cNvSpPr txBox="1">
            <a:spLocks noGrp="1"/>
          </p:cNvSpPr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/>
          <a:lstStyle/>
          <a:p>
            <a:pPr marL="443484" indent="-443484" defTabSz="566674">
              <a:spcBef>
                <a:spcPts val="4000"/>
              </a:spcBef>
              <a:defRPr sz="3686"/>
            </a:pPr>
            <a:r>
              <a:t>功能1: 动态展示每年/每季度/每月不同题材的票房份额</a:t>
            </a:r>
          </a:p>
          <a:p>
            <a:pPr marL="443484" indent="-443484" defTabSz="566674">
              <a:spcBef>
                <a:spcPts val="4000"/>
              </a:spcBef>
              <a:defRPr sz="3686"/>
            </a:pPr>
            <a:r>
              <a:t>功能2: 动态对比展示电影票房每年变化趋势</a:t>
            </a:r>
          </a:p>
          <a:p>
            <a:pPr marL="443484" indent="-443484" defTabSz="566674">
              <a:spcBef>
                <a:spcPts val="4000"/>
              </a:spcBef>
              <a:defRPr sz="3686"/>
            </a:pPr>
            <a:r>
              <a:t>功能3: 动态展示不同年份的前3、5、10名的top电影是什么</a:t>
            </a:r>
          </a:p>
          <a:p>
            <a:pPr marL="443484" indent="-443484" defTabSz="566674">
              <a:spcBef>
                <a:spcPts val="4000"/>
              </a:spcBef>
              <a:defRPr sz="3686"/>
            </a:pPr>
            <a:r>
              <a:t>功能4: 找出某一年出演电影次数TOP的劳模男女演员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421</Words>
  <Application>Microsoft Macintosh PowerPoint</Application>
  <PresentationFormat>自定义</PresentationFormat>
  <Paragraphs>82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Microsoft YaHei</vt:lpstr>
      <vt:lpstr>Arial</vt:lpstr>
      <vt:lpstr>Helvetica</vt:lpstr>
      <vt:lpstr>Helvetica Neue</vt:lpstr>
      <vt:lpstr>Gradient</vt:lpstr>
      <vt:lpstr>电影数据可视化系统</vt:lpstr>
      <vt:lpstr>应用场景与定位</vt:lpstr>
      <vt:lpstr>应用场景</vt:lpstr>
      <vt:lpstr>定位</vt:lpstr>
      <vt:lpstr>产品目标</vt:lpstr>
      <vt:lpstr>产品目标</vt:lpstr>
      <vt:lpstr>系统账户登入功能</vt:lpstr>
      <vt:lpstr>电影数据爬取功能</vt:lpstr>
      <vt:lpstr>电影数据可视化功能</vt:lpstr>
      <vt:lpstr>电影数据报表功能</vt:lpstr>
      <vt:lpstr>产品目标</vt:lpstr>
      <vt:lpstr>整体架构</vt:lpstr>
      <vt:lpstr>整体架构</vt:lpstr>
      <vt:lpstr>实现细节：前端部分</vt:lpstr>
      <vt:lpstr>实现细节：前端部分</vt:lpstr>
      <vt:lpstr>实现细节：后端部分</vt:lpstr>
      <vt:lpstr>实现细节：后端部分</vt:lpstr>
      <vt:lpstr>实现细节：后端部分</vt:lpstr>
      <vt:lpstr>实现细节：后端部分</vt:lpstr>
      <vt:lpstr>实现细节：后端部分</vt:lpstr>
      <vt:lpstr>实现细节：后端部分</vt:lpstr>
      <vt:lpstr>实现细节：后端部分</vt:lpstr>
      <vt:lpstr>产品测试</vt:lpstr>
      <vt:lpstr>项目回顾</vt:lpstr>
      <vt:lpstr>项目回顾</vt:lpstr>
      <vt:lpstr>项目回顾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电影数据可视化系统</dc:title>
  <cp:lastModifiedBy>石 嘉晗</cp:lastModifiedBy>
  <cp:revision>4</cp:revision>
  <dcterms:modified xsi:type="dcterms:W3CDTF">2018-12-27T05:57:50Z</dcterms:modified>
</cp:coreProperties>
</file>