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71" r:id="rId8"/>
    <p:sldId id="262" r:id="rId9"/>
    <p:sldId id="263" r:id="rId10"/>
    <p:sldId id="265" r:id="rId11"/>
    <p:sldId id="264" r:id="rId12"/>
    <p:sldId id="266" r:id="rId13"/>
    <p:sldId id="270" r:id="rId14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81B2F4-4E39-4763-B2BF-7B3B398A0E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0972585-798F-43B8-89BD-C54B77BA76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B30579D-A9DE-42E2-A2B8-D62486A66B4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92D6C8B-25BF-434F-8978-1F054E28B0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/>
              <a:t>Click to edit Master text styles</a:t>
            </a:r>
          </a:p>
          <a:p>
            <a:pPr lvl="1"/>
            <a:r>
              <a:rPr lang="en-CA" altLang="en-US" noProof="0"/>
              <a:t>Second level</a:t>
            </a:r>
          </a:p>
          <a:p>
            <a:pPr lvl="2"/>
            <a:r>
              <a:rPr lang="en-CA" altLang="en-US" noProof="0"/>
              <a:t>Third level</a:t>
            </a:r>
          </a:p>
          <a:p>
            <a:pPr lvl="3"/>
            <a:r>
              <a:rPr lang="en-CA" altLang="en-US" noProof="0"/>
              <a:t>Fourth level</a:t>
            </a:r>
          </a:p>
          <a:p>
            <a:pPr lvl="4"/>
            <a:r>
              <a:rPr lang="en-CA" alt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32ADE49-515D-40BE-A4AA-CEBAE1A019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E44607C2-3F8E-4A64-8471-2E8DEF909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DC4758-5EAF-4CC4-A160-563A12A0F92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7F458778-A270-453D-AC9B-7A4307D34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AD5420-9898-474D-8540-CA744BA220F4}" type="slidenum">
              <a:rPr lang="en-CA" altLang="en-US" smtClean="0"/>
              <a:pPr/>
              <a:t>1</a:t>
            </a:fld>
            <a:endParaRPr lang="en-CA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68C5F3B-E925-4DAC-B845-1FA4A785B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B78F3FF-A23E-48B1-8BE3-64CDE63E8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DA79E48-4B81-41D2-9ECD-5CC75D9AF3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A590D9-577B-40D1-822C-97F9F8DC0E85}" type="slidenum">
              <a:rPr lang="en-CA" altLang="en-US" smtClean="0"/>
              <a:pPr/>
              <a:t>11</a:t>
            </a:fld>
            <a:endParaRPr lang="en-CA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EB7430F-4C02-44E5-98E4-1E12EE51A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02BA046-0917-4556-B702-E5220A625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92E2F23-9E6B-49A8-8F74-B68787A13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17FB8D-0767-4175-90EC-B990EA32FF55}" type="slidenum">
              <a:rPr lang="en-CA" altLang="en-US" smtClean="0"/>
              <a:pPr/>
              <a:t>12</a:t>
            </a:fld>
            <a:endParaRPr lang="en-CA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248F786-4DA7-4B32-8F9A-E5198F32D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8E5366A-5215-4212-8D1C-32FA2DBA4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7EADDA0-37D2-4FFD-98F8-833DC6D40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53D414-D783-49C1-B6B7-4E5415FEAB01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A5CFC4A-DD80-4BB1-8FD8-00055E4AC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0B2AC1F-490B-49D5-A3E8-9A71E4F38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52FF01F-61BB-467E-AAC3-345B422E3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31443F-DDB2-4303-9F3A-10926918A1A9}" type="slidenum">
              <a:rPr lang="en-CA" altLang="en-US" smtClean="0"/>
              <a:pPr/>
              <a:t>2</a:t>
            </a:fld>
            <a:endParaRPr lang="en-CA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749060A-49FD-473C-96DD-E44EE39B6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2606D3E-43AA-491F-962D-D6B879D82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3736EA8-56D9-49E3-8573-82E9A015D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9CE42-DFC0-4177-B1D9-6FE7C2C832F6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368B51C-CF2A-43CF-B7AD-348D267B3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9E26B88-B2E1-4580-AA9E-49C3974F4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Insert personal story of BASIC programming in grade 11. Once the program hit 200 lines, it was difficult to maintain the code and continue developing new code.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5FD37BF-3945-437E-A2AE-F9FE8D9E8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4B2B13-CBD8-4813-9F0A-8B8130155A03}" type="slidenum">
              <a:rPr lang="en-CA" altLang="en-US" smtClean="0"/>
              <a:pPr/>
              <a:t>5</a:t>
            </a:fld>
            <a:endParaRPr lang="en-CA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AC7D5C7-BC67-4157-9DCB-2505508E0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2333694-6CE5-4D16-9296-AB7270AE0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C3F08B3-1F10-4E32-96DF-9F6526A7A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D4207C-5D88-451E-8477-6CBA4BF110A2}" type="slidenum">
              <a:rPr lang="en-CA" altLang="en-US" smtClean="0"/>
              <a:pPr/>
              <a:t>6</a:t>
            </a:fld>
            <a:endParaRPr lang="en-CA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7773BF5-B65E-4C46-A8B6-E92F8AC25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F4DFBEC-11EF-4099-9530-3D5381370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E9CFAE6-A7FF-4871-A0A3-63877D3D6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7C33A2-7C91-4690-9026-D0DCEEA916CD}" type="slidenum">
              <a:rPr lang="en-CA" altLang="en-US" smtClean="0"/>
              <a:pPr/>
              <a:t>7</a:t>
            </a:fld>
            <a:endParaRPr lang="en-CA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7CDD80C-0093-4B9B-81D5-1F1D16DBE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71E12CB-8C0B-4DAA-B707-AA6B706B2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35B3302-66BE-4C56-AFC7-FC7A6B7EF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6D0BE4-DA8E-4A7F-BFB0-85ABCE5548BC}" type="slidenum">
              <a:rPr lang="en-CA" altLang="en-US" smtClean="0"/>
              <a:pPr/>
              <a:t>8</a:t>
            </a:fld>
            <a:endParaRPr lang="en-CA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DFDE8F6-BB1C-4C90-AA6D-53FB2DD47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A3B2148-47E6-40CB-AEAC-30C97AABF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ADC8B9D-DF7E-4F86-97CC-D54D58EC7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1472D4-6687-4A67-880E-F0750CF3D43A}" type="slidenum">
              <a:rPr lang="en-CA" altLang="en-US" smtClean="0"/>
              <a:pPr/>
              <a:t>9</a:t>
            </a:fld>
            <a:endParaRPr lang="en-CA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E16F499-DE4C-4B52-86A3-D8A894BFD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A80EE4F-720F-4944-843C-66FDD0CB6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D2E5302-088E-4E9F-9A26-A313E4594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896044-5152-4C76-920B-AAB9144FFF24}" type="slidenum">
              <a:rPr lang="en-CA" altLang="en-US" smtClean="0"/>
              <a:pPr/>
              <a:t>10</a:t>
            </a:fld>
            <a:endParaRPr lang="en-CA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6A85226-521E-456D-88C1-B75FFE51C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0597941-1DDF-409A-8763-6F072C441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FC25F3-F402-470C-9D9C-22765AD9F4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5D053B-1409-4D63-A8C7-79080CAD6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5FA4AA-4735-43F3-AB20-5DFA62E808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F6D83-7FBC-44A3-A7D9-F533AD7CAAC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2703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6039A1-038A-4842-A538-12A11F897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68BDB3-45F8-4D88-9F8B-67A2CF869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CA87EE-9F07-45F1-9593-FDFE6327A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1267-7AD0-49AE-9A0B-B1ED571D4A3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657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D3124B-89F3-4E93-A041-290E823AB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30B60-4E2B-4C88-B917-D818E3275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5434D5-4C5F-422B-8545-576AFCD7B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DF37B-1AE4-4551-8B39-F78DB9A604E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199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1113F3-49DE-4F02-95E9-A65419BE4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79AA4F-D612-4F8D-A91B-2F20E73A91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F6911D-008B-46E6-9702-BB0EF05E7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5518-36EF-41C2-9A44-9565389D011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257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296C72-1621-4759-B499-EFCF6EAF6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00AB3A-5AEA-4677-8974-9A6548A44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3789D-3807-4BA5-B30D-50360554E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9D473-309D-48AC-85D2-30D94BC9643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7365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64C717-4223-427A-8D4D-C08ED4E6C2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7DB641-3AC1-443A-8BB1-D845B03C0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8228F1-FE52-4F8B-8668-CCA2DE562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FFDD4-E1B4-4631-A43B-8DA2FC01928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791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712F4-6827-4651-AFAB-B53CC671F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1C2E1-E45C-4FEC-9D2A-96EC1BF7C7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3BF92-BCF7-4780-B441-BBBA986509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B5B13-5B16-459C-88D4-0522AFC85B2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487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85E556-4361-450B-85DE-6234958F1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B98520-A651-4EF1-85E0-5E8D78032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4DF425-E21C-4C19-BE68-DBD9434E8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6AFB7-52B8-4C8D-AD73-C40BF3177B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2744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017C91-F277-40E2-8719-FD5EC64F9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180505-AA94-40E9-8EF8-C1138C2FB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9AF4A9-2441-4E80-880A-5DA15AF21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AE3BF-0639-4D8E-AD61-B3E18775B3E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065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F01882-08A1-4D98-8687-ECF6DACD52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8EB227-B189-48D5-910F-6C93735264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DB8396-1ABF-4D4A-9429-00CB117DA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4EE0F-837D-4CB3-A92F-27021AD8DAB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2922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37BEC-BC38-4610-9D3B-0C454BCE5C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DF366-054B-462A-9985-1FF1AE795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71485-4B9A-4DF0-9785-916F82AB5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02F66-4887-4552-85CE-55E20654F20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29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293B7-F42C-420F-AA53-5CF66649B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7F39E-4488-4D40-B4DD-CF1C6A54A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2080E-9740-42AB-840D-A27C7C39B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095AD-E7FE-417C-AA3F-A0CD7993971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5035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841190-C43B-411E-A2DF-13704C30B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A2C9A8A-5D04-4BD7-BC43-96127E900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754DAB-E9B9-4771-A29F-5D27A49D26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9BBAFA-2AA8-4DC2-9FBB-D966629EDE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CC946A6-F639-444F-8B5F-3C683976F0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742F71-77AA-4E03-A792-3966EDD016E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AED413-83E3-426B-9077-D014B9B686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CA" altLang="en-US" sz="3600"/>
              <a:t>Object Oriented Programming and the C++ Programming Language</a:t>
            </a:r>
          </a:p>
        </p:txBody>
      </p:sp>
      <p:sp>
        <p:nvSpPr>
          <p:cNvPr id="3075" name="AutoShape 5" descr="Z">
            <a:extLst>
              <a:ext uri="{FF2B5EF4-FFF2-40B4-BE49-F238E27FC236}">
                <a16:creationId xmlns:a16="http://schemas.microsoft.com/office/drawing/2014/main" id="{CA7009BC-07AB-4576-8A01-F780C69E0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6" name="AutoShape 7" descr="Z">
            <a:extLst>
              <a:ext uri="{FF2B5EF4-FFF2-40B4-BE49-F238E27FC236}">
                <a16:creationId xmlns:a16="http://schemas.microsoft.com/office/drawing/2014/main" id="{26181CFD-8565-46DE-8B65-47CA4FB489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7" name="AutoShape 9" descr="Z">
            <a:extLst>
              <a:ext uri="{FF2B5EF4-FFF2-40B4-BE49-F238E27FC236}">
                <a16:creationId xmlns:a16="http://schemas.microsoft.com/office/drawing/2014/main" id="{F970D384-505E-425F-AAD8-7479D7A21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24D7EAE-3FF4-4DC4-ADF1-1A2F9C0F2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pPr algn="l"/>
            <a:r>
              <a:rPr lang="en-CA" altLang="en-US" sz="1400" dirty="0"/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Automobile</a:t>
            </a:r>
            <a:r>
              <a:rPr lang="it-IT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car1(</a:t>
            </a:r>
            <a:r>
              <a:rPr lang="it-IT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"Toyota"</a:t>
            </a:r>
            <a:r>
              <a:rPr lang="it-IT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"Corolla"</a:t>
            </a:r>
            <a:r>
              <a:rPr lang="it-IT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"grey"</a:t>
            </a:r>
            <a:r>
              <a:rPr lang="it-IT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2013);</a:t>
            </a:r>
            <a:br>
              <a:rPr lang="it-IT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Automobile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car2(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"Honda"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"Civic"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2012);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car1.addFuel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(50.0);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car2.addFuel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(50.0);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//Set fuel efficiency for city driving then drive 200km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car1.setFuelEfficiency(8.2);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car1.drive(200.0);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car2.setFuelEfficiency(7.8);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car2.drive(200.0);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//Set fuel efficiency for highway driving then drive 300km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car1.setFuelEfficiency(6.2);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car1.drive(300.0);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car2.setFuelEfficiency(5.8);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car2.drive(300.0);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//display the results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car1.displayReport();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car2.displayReport();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CA" altLang="en-US" sz="1400" dirty="0"/>
            </a:br>
            <a:r>
              <a:rPr lang="en-CA" altLang="en-US" sz="1400" dirty="0"/>
              <a:t>============ Results ===========</a:t>
            </a:r>
            <a:br>
              <a:rPr lang="en-CA" altLang="en-US" sz="1400" dirty="0"/>
            </a:br>
            <a:r>
              <a:rPr lang="en-CA" altLang="en-US" sz="1400" dirty="0"/>
              <a:t>The grey 2013 Toyota Corolla has 15.00 liters left in the tank</a:t>
            </a:r>
            <a:br>
              <a:rPr lang="en-CA" altLang="en-US" sz="1400" dirty="0"/>
            </a:br>
            <a:r>
              <a:rPr lang="en-CA" altLang="en-US" sz="1400" dirty="0"/>
              <a:t>The red 2012 Honda Civic has 17.00 liters left in the tank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BCF502-D307-4DA8-AC1F-1D6280555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CA" altLang="en-US" sz="2800" b="1"/>
              <a:t>The Automobile Class - Considerations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68B8E3D1-D6CD-4395-853D-0511D7D68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CA" altLang="en-US" sz="2400" dirty="0"/>
              <a:t>The main() function does not know the internal workings of the Automobile class.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CA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CA" altLang="en-US" sz="2400" dirty="0"/>
              <a:t>The main() function uses what the Automobile class exposes: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/>
              <a:t>Constructor for the Automobile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 err="1"/>
              <a:t>setFuelEfficiency</a:t>
            </a:r>
            <a:r>
              <a:rPr lang="en-CA" altLang="en-US" sz="2400" dirty="0"/>
              <a:t>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 err="1"/>
              <a:t>addFuel</a:t>
            </a:r>
            <a:r>
              <a:rPr lang="en-CA" altLang="en-US" sz="2400" dirty="0"/>
              <a:t>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/>
              <a:t>drive()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 err="1"/>
              <a:t>displayReport</a:t>
            </a:r>
            <a:r>
              <a:rPr lang="en-CA" altLang="en-US" sz="2400" dirty="0"/>
              <a:t>()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CA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CA" altLang="en-US" sz="2400" dirty="0"/>
              <a:t>The main() function does not know how the Automobile class measures fuel consumption.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CA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CA" altLang="en-US" sz="2400" dirty="0"/>
              <a:t>The Automobile class could be hundreds of lines of code, but this is irrelevant to the developer since (s)he only needs to concentrate on writing code for main().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7AC82A1-9CB1-4A85-8FD1-FD841E3FD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1189037"/>
          </a:xfrm>
        </p:spPr>
        <p:txBody>
          <a:bodyPr/>
          <a:lstStyle/>
          <a:p>
            <a:pPr eaLnBrk="1" hangingPunct="1"/>
            <a:r>
              <a:rPr lang="en-CA" altLang="en-US" sz="4000"/>
              <a:t>Packages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05CB8-C39F-41E8-89E6-EC2A816AB46C}"/>
              </a:ext>
            </a:extLst>
          </p:cNvPr>
          <p:cNvSpPr/>
          <p:nvPr/>
        </p:nvSpPr>
        <p:spPr>
          <a:xfrm>
            <a:off x="609600" y="1763713"/>
            <a:ext cx="7848600" cy="3786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altLang="en-US" sz="2400" dirty="0"/>
              <a:t>Many classes can be grouped together to form a “package” or a “library”.</a:t>
            </a:r>
          </a:p>
          <a:p>
            <a:pPr>
              <a:defRPr/>
            </a:pPr>
            <a:endParaRPr lang="en-CA" altLang="en-US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2400" dirty="0"/>
              <a:t>These “packages/libraries” can be imported into any program and used as a </a:t>
            </a:r>
            <a:r>
              <a:rPr lang="en-CA" sz="2400" dirty="0" err="1"/>
              <a:t>blackbox</a:t>
            </a:r>
            <a:r>
              <a:rPr lang="en-CA" sz="2400" dirty="0"/>
              <a:t>.</a:t>
            </a:r>
          </a:p>
          <a:p>
            <a:pPr>
              <a:defRPr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2400" dirty="0"/>
              <a:t>This allows the development of thousands perhaps millions of lines of code where the developer only needs to concentrate on a particular part of the code at any one time.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3421B0C-781B-4B1B-ACE4-B5F752A65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1189037"/>
          </a:xfrm>
        </p:spPr>
        <p:txBody>
          <a:bodyPr/>
          <a:lstStyle/>
          <a:p>
            <a:pPr eaLnBrk="1" hangingPunct="1"/>
            <a:r>
              <a:rPr lang="en-CA" altLang="en-US" sz="4000"/>
              <a:t>Other Object Oriented Languages</a:t>
            </a: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EE680703-D62B-4B33-B3FC-A00B4DC0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63713"/>
            <a:ext cx="7848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C++ is not the only one. Many languages, from compiled to interpreted have now adopted the object oriented approach. Here are a few: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Ada 95, C#, Java, Object Pascal, Perl since v5, PHP5, Python, Ruby, Swift, Visual Basic, etc…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C20935F-D86B-4007-BFF8-5223E3F88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73362"/>
          </a:xfrm>
        </p:spPr>
        <p:txBody>
          <a:bodyPr/>
          <a:lstStyle/>
          <a:p>
            <a:pPr algn="l" eaLnBrk="1" hangingPunct="1"/>
            <a:r>
              <a:rPr lang="en-CA" altLang="en-US" sz="2800"/>
              <a:t>Object Oriented Programming is an attempt to model the world in a programmatic language</a:t>
            </a:r>
            <a:br>
              <a:rPr lang="en-CA" altLang="en-US" sz="2800"/>
            </a:br>
            <a:r>
              <a:rPr lang="en-CA" altLang="en-US" sz="2800"/>
              <a:t>* </a:t>
            </a:r>
            <a:r>
              <a:rPr lang="en-CA" altLang="en-US" sz="2400"/>
              <a:t>It does so by classifying all objects according to their</a:t>
            </a:r>
            <a:br>
              <a:rPr lang="en-CA" altLang="en-US" sz="2400"/>
            </a:br>
            <a:r>
              <a:rPr lang="en-CA" altLang="en-US" sz="2400"/>
              <a:t>   attributes and behaviour.</a:t>
            </a:r>
            <a:br>
              <a:rPr lang="en-CA" altLang="en-US" sz="2400"/>
            </a:br>
            <a:r>
              <a:rPr lang="en-CA" altLang="en-US" sz="2400"/>
              <a:t>* At the base of Object Oriented Programming is the</a:t>
            </a:r>
            <a:br>
              <a:rPr lang="en-CA" altLang="en-US" sz="2400"/>
            </a:br>
            <a:r>
              <a:rPr lang="en-CA" altLang="en-US" sz="2400"/>
              <a:t>  classification, or Class</a:t>
            </a:r>
            <a:r>
              <a:rPr lang="en-CA" altLang="en-US" sz="2800"/>
              <a:t>.</a:t>
            </a:r>
          </a:p>
        </p:txBody>
      </p:sp>
      <p:pic>
        <p:nvPicPr>
          <p:cNvPr id="5123" name="Picture 9" descr="The properties and methods of an object.&#10;">
            <a:extLst>
              <a:ext uri="{FF2B5EF4-FFF2-40B4-BE49-F238E27FC236}">
                <a16:creationId xmlns:a16="http://schemas.microsoft.com/office/drawing/2014/main" id="{F46A8200-0B1D-481B-83E7-6DFEB577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505200"/>
            <a:ext cx="38004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1" descr="The Globe.">
            <a:extLst>
              <a:ext uri="{FF2B5EF4-FFF2-40B4-BE49-F238E27FC236}">
                <a16:creationId xmlns:a16="http://schemas.microsoft.com/office/drawing/2014/main" id="{6DE59765-F96B-43DC-BAFA-D3D9C3BB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66F637C-57D2-405A-97CE-CA7064665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849562"/>
          </a:xfrm>
        </p:spPr>
        <p:txBody>
          <a:bodyPr/>
          <a:lstStyle/>
          <a:p>
            <a:pPr algn="l" eaLnBrk="1" hangingPunct="1"/>
            <a:r>
              <a:rPr lang="en-CA" altLang="en-US" sz="2800"/>
              <a:t>Why classify our world?</a:t>
            </a:r>
            <a:br>
              <a:rPr lang="en-CA" altLang="en-US" sz="2800"/>
            </a:br>
            <a:r>
              <a:rPr lang="en-CA" altLang="en-US" sz="2800"/>
              <a:t>* </a:t>
            </a:r>
            <a:r>
              <a:rPr lang="en-CA" altLang="en-US" sz="2400"/>
              <a:t>It is a question of organization.</a:t>
            </a:r>
            <a:br>
              <a:rPr lang="en-CA" altLang="en-US" sz="2400"/>
            </a:br>
            <a:r>
              <a:rPr lang="en-CA" altLang="en-US" sz="2400"/>
              <a:t>* We need to break our programs down into manageable </a:t>
            </a:r>
            <a:br>
              <a:rPr lang="en-CA" altLang="en-US" sz="2400"/>
            </a:br>
            <a:r>
              <a:rPr lang="en-CA" altLang="en-US" sz="2400"/>
              <a:t>   chunks.</a:t>
            </a:r>
            <a:br>
              <a:rPr lang="en-CA" altLang="en-US" sz="2400"/>
            </a:br>
            <a:r>
              <a:rPr lang="en-CA" altLang="en-US" sz="2400"/>
              <a:t>* Computer programming is growing in complexity and size </a:t>
            </a:r>
            <a:br>
              <a:rPr lang="en-CA" altLang="en-US" sz="2400"/>
            </a:br>
            <a:r>
              <a:rPr lang="en-CA" altLang="en-US" sz="2400"/>
              <a:t>   at an alarming rate.</a:t>
            </a:r>
            <a:endParaRPr lang="en-CA" altLang="en-US"/>
          </a:p>
        </p:txBody>
      </p:sp>
      <p:pic>
        <p:nvPicPr>
          <p:cNvPr id="7171" name="Picture 21" descr="The exponential growth of the size and complexity of computer programs.">
            <a:extLst>
              <a:ext uri="{FF2B5EF4-FFF2-40B4-BE49-F238E27FC236}">
                <a16:creationId xmlns:a16="http://schemas.microsoft.com/office/drawing/2014/main" id="{5191CBD5-AA97-40C0-AF7E-99F46F939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181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AB5653F-95AC-4963-993F-F241C1C1F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2800"/>
              <a:t>The Evolution of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D6E6-5FA0-4BA3-8095-272A54DD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CA" sz="1800" b="1" dirty="0"/>
              <a:t>Non-structured Programming</a:t>
            </a:r>
          </a:p>
          <a:p>
            <a:pPr eaLnBrk="1" hangingPunct="1">
              <a:defRPr/>
            </a:pPr>
            <a:r>
              <a:rPr lang="en-CA" sz="1800" dirty="0"/>
              <a:t>Historically the earliest form of programming.</a:t>
            </a:r>
          </a:p>
          <a:p>
            <a:pPr eaLnBrk="1" hangingPunct="1">
              <a:defRPr/>
            </a:pPr>
            <a:r>
              <a:rPr lang="en-CA" sz="1800" dirty="0"/>
              <a:t>Producing hardly-readable ("spaghetti") code and is considered a bad approach for creating major projects,</a:t>
            </a:r>
          </a:p>
          <a:p>
            <a:pPr eaLnBrk="1" hangingPunct="1">
              <a:defRPr/>
            </a:pPr>
            <a:r>
              <a:rPr lang="en-CA" sz="1800" dirty="0"/>
              <a:t>Had been praised for the freedom it offers to programmers.</a:t>
            </a:r>
          </a:p>
          <a:p>
            <a:pPr marL="0" indent="0" eaLnBrk="1" hangingPunct="1">
              <a:buFontTx/>
              <a:buNone/>
              <a:defRPr/>
            </a:pPr>
            <a:endParaRPr lang="en-CA" sz="1800" dirty="0"/>
          </a:p>
          <a:p>
            <a:pPr marL="0" indent="0" eaLnBrk="1" hangingPunct="1">
              <a:buFontTx/>
              <a:buNone/>
              <a:defRPr/>
            </a:pPr>
            <a:r>
              <a:rPr lang="en-CA" sz="1800" b="1" dirty="0"/>
              <a:t>Structured Programming</a:t>
            </a:r>
          </a:p>
          <a:p>
            <a:pPr eaLnBrk="1" hangingPunct="1">
              <a:defRPr/>
            </a:pPr>
            <a:r>
              <a:rPr lang="en-CA" sz="1800" dirty="0"/>
              <a:t>Structured programming takes on the top-to-bottom approach.</a:t>
            </a:r>
          </a:p>
          <a:p>
            <a:pPr eaLnBrk="1" hangingPunct="1">
              <a:defRPr/>
            </a:pPr>
            <a:r>
              <a:rPr lang="en-CA" sz="1800" dirty="0"/>
              <a:t>Makes extensive use of subroutines, block structures, for and while loops -in contrast to using simple tests and jumps such as the </a:t>
            </a:r>
            <a:r>
              <a:rPr lang="en-CA" sz="1800" dirty="0" err="1"/>
              <a:t>goto</a:t>
            </a:r>
            <a:r>
              <a:rPr lang="en-CA" sz="1800" dirty="0"/>
              <a:t> statement.</a:t>
            </a:r>
          </a:p>
          <a:p>
            <a:pPr eaLnBrk="1" hangingPunct="1">
              <a:defRPr/>
            </a:pPr>
            <a:r>
              <a:rPr lang="en-CA" sz="1800" dirty="0"/>
              <a:t>Structured programming is based around data structures and subroutines.</a:t>
            </a:r>
          </a:p>
          <a:p>
            <a:pPr marL="0" indent="0" eaLnBrk="1" hangingPunct="1">
              <a:buFontTx/>
              <a:buNone/>
              <a:defRPr/>
            </a:pPr>
            <a:endParaRPr lang="en-CA" sz="1800" b="1" dirty="0"/>
          </a:p>
          <a:p>
            <a:pPr marL="0" indent="0" eaLnBrk="1" hangingPunct="1">
              <a:buFontTx/>
              <a:buNone/>
              <a:defRPr/>
            </a:pPr>
            <a:r>
              <a:rPr lang="en-CA" sz="1800" b="1" dirty="0"/>
              <a:t>Object Oriented Programming</a:t>
            </a:r>
          </a:p>
          <a:p>
            <a:pPr eaLnBrk="1" hangingPunct="1">
              <a:defRPr/>
            </a:pPr>
            <a:r>
              <a:rPr lang="en-CA" sz="1800" dirty="0"/>
              <a:t>Evolved from Structured programming.</a:t>
            </a:r>
          </a:p>
          <a:p>
            <a:pPr eaLnBrk="1" hangingPunct="1">
              <a:defRPr/>
            </a:pPr>
            <a:r>
              <a:rPr lang="en-CA" sz="1800" dirty="0"/>
              <a:t>It splits the program into objects that can be reused in other programs.</a:t>
            </a:r>
          </a:p>
          <a:p>
            <a:pPr eaLnBrk="1" hangingPunct="1">
              <a:defRPr/>
            </a:pPr>
            <a:r>
              <a:rPr lang="en-CA" sz="1800" dirty="0"/>
              <a:t>Each object or module has the data and the instruction of what to do with the data within it. This can be reused in other software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C8813AD-2937-407D-9229-29AFF3602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algn="l" eaLnBrk="1" hangingPunct="1"/>
            <a:r>
              <a:rPr lang="en-CA" altLang="en-US" sz="2000"/>
              <a:t>A class is a general </a:t>
            </a:r>
            <a:r>
              <a:rPr lang="en-CA" altLang="en-US" sz="2000" u="sng"/>
              <a:t>blueprint</a:t>
            </a:r>
            <a:r>
              <a:rPr lang="en-CA" altLang="en-US" sz="2000"/>
              <a:t> or </a:t>
            </a:r>
            <a:r>
              <a:rPr lang="en-CA" altLang="en-US" sz="2000" u="sng"/>
              <a:t>template</a:t>
            </a:r>
            <a:r>
              <a:rPr lang="en-CA" altLang="en-US" sz="2000"/>
              <a:t> or </a:t>
            </a:r>
            <a:r>
              <a:rPr lang="en-CA" altLang="en-US" sz="2000" u="sng"/>
              <a:t>set of instructions</a:t>
            </a:r>
            <a:r>
              <a:rPr lang="en-CA" altLang="en-US" sz="2000"/>
              <a:t> to build a    specific type of object.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A class contains data and functions that act on that data. Some of the data and functions are visible to the outside world, some are not.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Every object is built from a class.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An </a:t>
            </a:r>
            <a:r>
              <a:rPr lang="en-CA" altLang="en-US" sz="2000" u="sng"/>
              <a:t>instance</a:t>
            </a:r>
            <a:r>
              <a:rPr lang="en-CA" altLang="en-US" sz="2000"/>
              <a:t> is a specific object built from a specific class. An object is not a copy of a class, it is an </a:t>
            </a:r>
            <a:r>
              <a:rPr lang="en-CA" altLang="en-US" sz="2000" u="sng"/>
              <a:t>instance</a:t>
            </a:r>
            <a:r>
              <a:rPr lang="en-CA" altLang="en-US" sz="2000"/>
              <a:t> of a class.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Each class should be designed to accomplish one, and only one, thing.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Because each class is designed to have only a single responsibility, many classes are used to build an entire application.</a:t>
            </a: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EFF976B6-B3FB-4CFD-BE9F-27F6F8DA0409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chemeClr val="tx2"/>
                </a:solidFill>
              </a:rPr>
              <a:t>Object Oriented Programming is based on Classes and Objects. What are these and what are the differences between the two?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C809B91-201E-4DD9-83AB-D2702A89E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2697162"/>
          </a:xfrm>
        </p:spPr>
        <p:txBody>
          <a:bodyPr/>
          <a:lstStyle/>
          <a:p>
            <a:pPr algn="l" eaLnBrk="1" hangingPunct="1"/>
            <a:r>
              <a:rPr lang="en-CA" altLang="en-US" sz="2400"/>
              <a:t>Examples of Classes and Objects</a:t>
            </a:r>
            <a:br>
              <a:rPr lang="en-CA" altLang="en-US" sz="2400"/>
            </a:br>
            <a:br>
              <a:rPr lang="en-CA" altLang="en-US" sz="2400"/>
            </a:br>
            <a:r>
              <a:rPr lang="en-CA" altLang="en-US" sz="2000"/>
              <a:t>Which is a class (classification) and which are objects (a concrete implementation):</a:t>
            </a:r>
            <a:br>
              <a:rPr lang="en-CA" altLang="en-US" sz="2000"/>
            </a:br>
            <a:br>
              <a:rPr lang="en-CA" altLang="en-US" sz="2000"/>
            </a:br>
            <a:endParaRPr lang="en-CA" altLang="en-US" sz="2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6B37EF-2E8E-45C0-8E57-CCCCD8F65DF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819400"/>
          <a:ext cx="853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Toyota Corolla LE,   Honda</a:t>
                      </a:r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 Civic DX</a:t>
                      </a:r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,   Automobile,   Ford</a:t>
                      </a:r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 Fusion Hybrid S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CA" b="0" dirty="0"/>
                        <a:t>Apple iPhone 5s,   Smartphone,   Samsung</a:t>
                      </a:r>
                      <a:r>
                        <a:rPr lang="en-CA" b="0" baseline="0" dirty="0"/>
                        <a:t> Galaxy S,   Blackberry 10 Passport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CA" b="0" dirty="0" err="1"/>
                        <a:t>Desktop_PC</a:t>
                      </a:r>
                      <a:r>
                        <a:rPr lang="en-CA" b="0" dirty="0"/>
                        <a:t>,</a:t>
                      </a:r>
                      <a:r>
                        <a:rPr lang="en-CA" b="0" baseline="0" dirty="0"/>
                        <a:t>   HP Pavilion 500,   Dell Inspiron Micro,   Lenovo </a:t>
                      </a:r>
                      <a:r>
                        <a:rPr lang="en-CA" b="0" baseline="0" dirty="0" err="1"/>
                        <a:t>ThinkCenter</a:t>
                      </a:r>
                      <a:r>
                        <a:rPr lang="en-CA" b="0" baseline="0" dirty="0"/>
                        <a:t> M900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CA" b="0" dirty="0"/>
                        <a:t>Oranges,   Lemons,   Grapefruit,   Limes,   </a:t>
                      </a:r>
                      <a:r>
                        <a:rPr lang="en-CA" b="0" dirty="0" err="1"/>
                        <a:t>Citrus_Fruit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04CFEA2-220B-47AE-807B-6051E1E69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13"/>
            <a:ext cx="8229600" cy="6389687"/>
          </a:xfrm>
        </p:spPr>
        <p:txBody>
          <a:bodyPr/>
          <a:lstStyle/>
          <a:p>
            <a:pPr algn="l" eaLnBrk="1" hangingPunct="1"/>
            <a:r>
              <a:rPr lang="en-CA" altLang="en-US"/>
              <a:t>The Automobile Class</a:t>
            </a:r>
            <a:br>
              <a:rPr lang="en-CA" altLang="en-US"/>
            </a:br>
            <a:br>
              <a:rPr lang="en-CA" altLang="en-US"/>
            </a:br>
            <a:r>
              <a:rPr lang="en-CA" altLang="en-US" sz="2400"/>
              <a:t>Adjectives that describe an automobile (variables):</a:t>
            </a: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r>
              <a:rPr lang="en-CA" altLang="en-US" sz="2400"/>
              <a:t>Actions that an automobile performs (functions):</a:t>
            </a: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endParaRPr lang="en-CA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D98DC9-2385-4EDA-B056-120E92141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0188"/>
            <a:ext cx="9144000" cy="6505575"/>
          </a:xfrm>
        </p:spPr>
        <p:txBody>
          <a:bodyPr/>
          <a:lstStyle/>
          <a:p>
            <a:pPr algn="l" eaLnBrk="1" hangingPunct="1"/>
            <a:r>
              <a:rPr lang="en-CA" altLang="en-US"/>
              <a:t>The Automobile Class</a:t>
            </a:r>
            <a:br>
              <a:rPr lang="en-CA" altLang="en-US"/>
            </a:br>
            <a:br>
              <a:rPr lang="en-CA" altLang="en-US" sz="2400"/>
            </a:br>
            <a:r>
              <a:rPr lang="en-CA" altLang="en-US" sz="2400" b="1"/>
              <a:t>Variables:</a:t>
            </a:r>
            <a:br>
              <a:rPr lang="en-CA" altLang="en-US" sz="2400" b="1"/>
            </a:br>
            <a:r>
              <a:rPr lang="en-CA" altLang="en-US" sz="2400"/>
              <a:t>string model;</a:t>
            </a:r>
            <a:br>
              <a:rPr lang="en-CA" altLang="en-US" sz="2400"/>
            </a:br>
            <a:r>
              <a:rPr lang="en-CA" altLang="en-US" sz="2400"/>
              <a:t>string make;</a:t>
            </a:r>
            <a:br>
              <a:rPr lang="en-CA" altLang="en-US" sz="2400"/>
            </a:br>
            <a:r>
              <a:rPr lang="en-CA" altLang="en-US" sz="2400"/>
              <a:t>string colour;</a:t>
            </a:r>
            <a:br>
              <a:rPr lang="en-CA" altLang="en-US" sz="2400"/>
            </a:br>
            <a:r>
              <a:rPr lang="en-CA" altLang="en-US" sz="2400"/>
              <a:t>int        year;  //four digits of the form yyyy</a:t>
            </a:r>
            <a:br>
              <a:rPr lang="en-CA" altLang="en-US" sz="2400"/>
            </a:br>
            <a:r>
              <a:rPr lang="en-CA" altLang="en-US" sz="2400"/>
              <a:t>double fuelEfficiency; //measured in liters/100km</a:t>
            </a:r>
            <a:br>
              <a:rPr lang="en-CA" altLang="en-US" sz="2400"/>
            </a:br>
            <a:r>
              <a:rPr lang="en-CA" altLang="en-US" sz="2400"/>
              <a:t>double fuelInTank;  //measured in liters.</a:t>
            </a:r>
            <a:br>
              <a:rPr lang="en-CA" altLang="en-US" sz="2400"/>
            </a:br>
            <a:br>
              <a:rPr lang="en-CA" altLang="en-US" sz="2400"/>
            </a:br>
            <a:r>
              <a:rPr lang="en-CA" altLang="en-US" sz="2400" b="1"/>
              <a:t>Functions:</a:t>
            </a:r>
            <a:br>
              <a:rPr lang="en-CA" altLang="en-US" sz="2400" b="1"/>
            </a:br>
            <a:r>
              <a:rPr lang="en-CA" altLang="en-US" sz="1800"/>
              <a:t>&lt;&lt;constructor&gt;&gt;Automobile(string _make, string  _model, string  _colour, int  _year);</a:t>
            </a:r>
            <a:br>
              <a:rPr lang="en-CA" altLang="en-US" sz="2000" b="1"/>
            </a:br>
            <a:r>
              <a:rPr lang="en-CA" altLang="en-US" sz="2400"/>
              <a:t>void setFuelEfficiency(double  _efficiency);</a:t>
            </a:r>
            <a:br>
              <a:rPr lang="en-CA" altLang="en-US" sz="2400"/>
            </a:br>
            <a:r>
              <a:rPr lang="en-CA" altLang="en-US" sz="2400"/>
              <a:t>void addFuel(double  _liters);</a:t>
            </a:r>
            <a:br>
              <a:rPr lang="en-CA" altLang="en-US" sz="2400"/>
            </a:br>
            <a:r>
              <a:rPr lang="en-CA" altLang="en-US" sz="2400"/>
              <a:t>void drive(double  _distance);//in kilometers</a:t>
            </a:r>
            <a:br>
              <a:rPr lang="en-CA" altLang="en-US" sz="2400"/>
            </a:br>
            <a:r>
              <a:rPr lang="en-CA" altLang="en-US" sz="2400"/>
              <a:t>void displayReport();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F0EEF38-CCAA-4534-BF99-319A3D9CB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735763"/>
          </a:xfrm>
        </p:spPr>
        <p:txBody>
          <a:bodyPr/>
          <a:lstStyle/>
          <a:p>
            <a:pPr algn="l"/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Automobile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colour;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fuelEfficiency;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fuelInTank;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Automobile(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_make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_model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_colour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_year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make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_make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model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_model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colour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_colour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year =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_year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fuelInTank = 0;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setFuelEfficiency(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_efficiency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fuelEfficiency =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_efficiency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addFuel(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_liters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fuelInTank +=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_liters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//ignore tank capacity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drive(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_distance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fuelConsumed = fuelEfficiency / 100 *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_distance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fuelInTank -= fuelConsumed;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displayReport()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cout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"The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colour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make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model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has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fuelInTank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left in the tank"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CA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1302</Words>
  <Application>Microsoft Office PowerPoint</Application>
  <PresentationFormat>On-screen Show (4:3)</PresentationFormat>
  <Paragraphs>65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Consolas</vt:lpstr>
      <vt:lpstr>Default Design</vt:lpstr>
      <vt:lpstr>Object Oriented Programming and the C++ Programming Language</vt:lpstr>
      <vt:lpstr>Object Oriented Programming is an attempt to model the world in a programmatic language * It does so by classifying all objects according to their    attributes and behaviour. * At the base of Object Oriented Programming is the   classification, or Class.</vt:lpstr>
      <vt:lpstr>Why classify our world? * It is a question of organization. * We need to break our programs down into manageable     chunks. * Computer programming is growing in complexity and size     at an alarming rate.</vt:lpstr>
      <vt:lpstr>The Evolution of Object Oriented Programming</vt:lpstr>
      <vt:lpstr>A class is a general blueprint or template or set of instructions to build a    specific type of object.  A class contains data and functions that act on that data. Some of the data and functions are visible to the outside world, some are not.  Every object is built from a class.  An instance is a specific object built from a specific class. An object is not a copy of a class, it is an instance of a class.  Each class should be designed to accomplish one, and only one, thing.  Because each class is designed to have only a single responsibility, many classes are used to build an entire application.</vt:lpstr>
      <vt:lpstr>Examples of Classes and Objects  Which is a class (classification) and which are objects (a concrete implementation):  </vt:lpstr>
      <vt:lpstr>The Automobile Class  Adjectives that describe an automobile (variables):      Actions that an automobile performs (functions):      </vt:lpstr>
      <vt:lpstr>The Automobile Class  Variables: string model; string make; string colour; int        year;  //four digits of the form yyyy double fuelEfficiency; //measured in liters/100km double fuelInTank;  //measured in liters.  Functions: &lt;&lt;constructor&gt;&gt;Automobile(string _make, string  _model, string  _colour, int  _year); void setFuelEfficiency(double  _efficiency); void addFuel(double  _liters); void drive(double  _distance);//in kilometers void displayReport();</vt:lpstr>
      <vt:lpstr>class Automobile { private:     string make;     string model;     string colour;     int year;     double fuelEfficiency;     double fuelInTank;  public:     Automobile(string _make, string _model, string _colour, int _year){         make = _make;         model = _model;         colour = _colour;         year = _year;         fuelInTank = 0;     };     void setFuelEfficiency(double _efficiency) {         fuelEfficiency = _efficiency;     };     void addFuel(double _liters) {         fuelInTank += _liters;//ignore tank capacity     };     void drive(double _distance) {         double fuelConsumed = fuelEfficiency / 100 * _distance;         fuelInTank -= fuelConsumed;     };     void displayReport() {         cout &lt;&lt; "The " &lt;&lt; colour &lt;&lt; " " &lt;&lt; year &lt;&lt; " " &lt;&lt; make &lt;&lt; " " &lt;&lt; model &lt;&lt;                 " has " &lt;&lt; fuelInTank &lt;&lt; " left in the tank" &lt;&lt; endl;     }; };</vt:lpstr>
      <vt:lpstr> int main() {     Automobile car1("Toyota", "Corolla", "grey", 2013);     Automobile car2("Honda", "Civic", "red", 2012);      car1.addFuel(50.0);     car2.addFuel(50.0);      //Set fuel efficiency for city driving then drive 200km     car1.setFuelEfficiency(8.2);     car1.drive(200.0);     car2.setFuelEfficiency(7.8);     car2.drive(200.0);      //Set fuel efficiency for highway driving then drive 300km     car1.setFuelEfficiency(6.2);     car1.drive(300.0);     car2.setFuelEfficiency(5.8);     car2.drive(300.0);      //display the results     car1.displayReport();     car2.displayReport();      return 0; } ============ Results =========== The grey 2013 Toyota Corolla has 15.00 liters left in the tank The red 2012 Honda Civic has 17.00 liters left in the tank</vt:lpstr>
      <vt:lpstr>The Automobile Class - Considerations</vt:lpstr>
      <vt:lpstr>Packages</vt:lpstr>
      <vt:lpstr>Other Object Oriented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Watler</dc:creator>
  <cp:lastModifiedBy>Miguel Watler</cp:lastModifiedBy>
  <cp:revision>96</cp:revision>
  <cp:lastPrinted>1601-01-01T00:00:00Z</cp:lastPrinted>
  <dcterms:created xsi:type="dcterms:W3CDTF">1601-01-01T00:00:00Z</dcterms:created>
  <dcterms:modified xsi:type="dcterms:W3CDTF">2022-03-15T19:29:36Z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