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customXml/itemProps13.xml" ContentType="application/vnd.openxmlformats-officedocument.customXmlPropertie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tags/tag47.xml" ContentType="application/vnd.openxmlformats-officedocument.presentationml.tag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docProps/custom.xml" ContentType="application/vnd.openxmlformats-officedocument.custom-properties+xml"/>
  <Override PartName="/customXml/itemProps8.xml" ContentType="application/vnd.openxmlformats-officedocument.customXml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customXml/itemProps6.xml" ContentType="application/vnd.openxmlformats-officedocument.customXmlPropertie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customXml/itemProps4.xml" ContentType="application/vnd.openxmlformats-officedocument.customXmlProperti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customXml/itemProps14.xml" ContentType="application/vnd.openxmlformats-officedocument.customXmlPropertie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customXml/itemProps12.xml" ContentType="application/vnd.openxmlformats-officedocument.customXmlPropertie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customXml/itemProps9.xml" ContentType="application/vnd.openxmlformats-officedocument.customXml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customXml/itemProps7.xml" ContentType="application/vnd.openxmlformats-officedocument.customXmlPropertie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notesSlides/notesSlide6.xml" ContentType="application/vnd.openxmlformats-officedocument.presentationml.notesSlide+xml"/>
  <Override PartName="/customXml/itemProps5.xml" ContentType="application/vnd.openxmlformats-officedocument.customXmlProperties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15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customXml/itemProps11.xml" ContentType="application/vnd.openxmlformats-officedocument.customXmlProperties+xml"/>
  <Override PartName="/ppt/slides/slide2.xml" ContentType="application/vnd.openxmlformats-officedocument.presentationml.slide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6"/>
  </p:sldMasterIdLst>
  <p:notesMasterIdLst>
    <p:notesMasterId r:id="rId23"/>
  </p:notesMasterIdLst>
  <p:handoutMasterIdLst>
    <p:handoutMasterId r:id="rId24"/>
  </p:handoutMasterIdLst>
  <p:sldIdLst>
    <p:sldId id="931" r:id="rId17"/>
    <p:sldId id="937" r:id="rId18"/>
    <p:sldId id="933" r:id="rId19"/>
    <p:sldId id="934" r:id="rId20"/>
    <p:sldId id="932" r:id="rId21"/>
    <p:sldId id="936" r:id="rId22"/>
  </p:sldIdLst>
  <p:sldSz cx="12198350" cy="6858000"/>
  <p:notesSz cx="7099300" cy="10234613"/>
  <p:custDataLst>
    <p:custData r:id="rId14"/>
    <p:tags r:id="rId25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1117">
          <p15:clr>
            <a:srgbClr val="A4A3A4"/>
          </p15:clr>
        </p15:guide>
        <p15:guide id="13" orient="horz" pos="3658">
          <p15:clr>
            <a:srgbClr val="A4A3A4"/>
          </p15:clr>
        </p15:guide>
        <p15:guide id="14" pos="2663">
          <p15:clr>
            <a:srgbClr val="A4A3A4"/>
          </p15:clr>
        </p15:guide>
        <p15:guide id="15" pos="2753">
          <p15:clr>
            <a:srgbClr val="A4A3A4"/>
          </p15:clr>
        </p15:guide>
        <p15:guide id="16" pos="63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F0B0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63119" autoAdjust="0"/>
  </p:normalViewPr>
  <p:slideViewPr>
    <p:cSldViewPr snapToGrid="0" showGuides="1">
      <p:cViewPr>
        <p:scale>
          <a:sx n="100" d="100"/>
          <a:sy n="100" d="100"/>
        </p:scale>
        <p:origin x="-226" y="2074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orient="horz" pos="1117"/>
        <p:guide orient="horz" pos="3658"/>
        <p:guide pos="395"/>
        <p:guide pos="3842"/>
        <p:guide pos="3933"/>
        <p:guide pos="7380"/>
        <p:guide pos="5566"/>
        <p:guide pos="2663"/>
        <p:guide pos="2753"/>
        <p:guide pos="6382"/>
      </p:guideLst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355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2982" y="120"/>
      </p:cViewPr>
      <p:guideLst>
        <p:guide orient="horz" pos="3224"/>
        <p:guide pos="22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5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1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.xml"/><Relationship Id="rId20" Type="http://schemas.openxmlformats.org/officeDocument/2006/relationships/slide" Target="slides/slide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6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682163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 smtClean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46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b="1" baseline="0" dirty="0" smtClean="0"/>
              <a:t>Description:</a:t>
            </a:r>
          </a:p>
          <a:p>
            <a:pPr marL="228600" indent="-228600">
              <a:buNone/>
            </a:pPr>
            <a:r>
              <a:rPr lang="en-US" baseline="0" dirty="0" smtClean="0"/>
              <a:t>Project overview which could present project status per different “selection fields” as below:</a:t>
            </a:r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None/>
            </a:pPr>
            <a:r>
              <a:rPr lang="en-US" b="1" baseline="0" dirty="0" smtClean="0"/>
              <a:t>Request:</a:t>
            </a:r>
          </a:p>
          <a:p>
            <a:pPr marL="228600" indent="-228600">
              <a:buNone/>
            </a:pPr>
            <a:r>
              <a:rPr lang="en-US" baseline="0" dirty="0" smtClean="0">
                <a:solidFill>
                  <a:srgbClr val="AF235F"/>
                </a:solidFill>
              </a:rPr>
              <a:t>Selection field option: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baseline="0" dirty="0" smtClean="0"/>
              <a:t>Original due day( per key milestone which identify by project leader): Year/ Month ( Per key milestone)</a:t>
            </a:r>
          </a:p>
          <a:p>
            <a:pPr marL="228600" indent="-228600">
              <a:buFont typeface="Arial" pitchFamily="34" charset="0"/>
              <a:buChar char="•"/>
            </a:pPr>
            <a:endParaRPr lang="en-US" baseline="0" dirty="0" smtClean="0"/>
          </a:p>
          <a:p>
            <a:pPr marL="228600" indent="-228600">
              <a:buFont typeface="Arial" pitchFamily="34" charset="0"/>
              <a:buNone/>
            </a:pPr>
            <a:r>
              <a:rPr lang="en-US" baseline="0" dirty="0" smtClean="0"/>
              <a:t>Menu level:</a:t>
            </a:r>
          </a:p>
          <a:p>
            <a:pPr marL="228600" indent="-228600">
              <a:buFont typeface="Arial" pitchFamily="34" charset="0"/>
              <a:buNone/>
            </a:pPr>
            <a:r>
              <a:rPr lang="en-US" baseline="0" dirty="0" smtClean="0"/>
              <a:t>E. G like pivot table which could also show sub-item, SCM PLAN-&gt; 1. </a:t>
            </a:r>
            <a:r>
              <a:rPr lang="en-US" baseline="0" dirty="0" err="1" smtClean="0"/>
              <a:t>Intelegent</a:t>
            </a:r>
            <a:r>
              <a:rPr lang="en-US" baseline="0" dirty="0" smtClean="0"/>
              <a:t> plan 2. simulation 3. </a:t>
            </a:r>
            <a:r>
              <a:rPr lang="en-US" baseline="0" dirty="0" err="1" smtClean="0"/>
              <a:t>sysmatical</a:t>
            </a:r>
            <a:r>
              <a:rPr lang="en-US" baseline="0" dirty="0" smtClean="0"/>
              <a:t> inv Mgt</a:t>
            </a:r>
          </a:p>
          <a:p>
            <a:pPr marL="228600" indent="-228600">
              <a:buFont typeface="Arial" pitchFamily="34" charset="0"/>
              <a:buChar char="•"/>
            </a:pPr>
            <a:endParaRPr lang="en-US" baseline="0" dirty="0" smtClean="0"/>
          </a:p>
          <a:p>
            <a:pPr marL="228600" indent="-228600">
              <a:buFont typeface="Arial" pitchFamily="34" charset="0"/>
              <a:buNone/>
            </a:pPr>
            <a:r>
              <a:rPr lang="en-US" baseline="0" dirty="0" smtClean="0"/>
              <a:t>Extension Module is possible: </a:t>
            </a:r>
            <a:r>
              <a:rPr lang="en-US" baseline="0" dirty="0" err="1" smtClean="0"/>
              <a:t>e.g</a:t>
            </a:r>
            <a:r>
              <a:rPr lang="en-US" baseline="0" dirty="0" smtClean="0"/>
              <a:t> could added other </a:t>
            </a:r>
            <a:r>
              <a:rPr lang="en-US" baseline="0" dirty="0" smtClean="0"/>
              <a:t>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</a:t>
            </a:fld>
            <a:endParaRPr lang="de-DE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b="1" baseline="0" dirty="0" smtClean="0"/>
              <a:t>Description:</a:t>
            </a:r>
          </a:p>
          <a:p>
            <a:pPr marL="228600" indent="-228600">
              <a:buNone/>
            </a:pPr>
            <a:r>
              <a:rPr lang="en-US" baseline="0" dirty="0" smtClean="0"/>
              <a:t>Project overview which could present project status per different “selection fields” as below:</a:t>
            </a:r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None/>
            </a:pPr>
            <a:r>
              <a:rPr lang="en-US" b="1" baseline="0" dirty="0" smtClean="0"/>
              <a:t>Request:</a:t>
            </a:r>
          </a:p>
          <a:p>
            <a:pPr marL="228600" indent="-228600">
              <a:buNone/>
            </a:pPr>
            <a:r>
              <a:rPr lang="en-US" baseline="0" dirty="0" smtClean="0">
                <a:solidFill>
                  <a:srgbClr val="AF235F"/>
                </a:solidFill>
              </a:rPr>
              <a:t>Selection field option: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>
                <a:solidFill>
                  <a:srgbClr val="FF0000"/>
                </a:solidFill>
              </a:rPr>
              <a:t>Person</a:t>
            </a:r>
            <a:endParaRPr lang="en-US" baseline="0" dirty="0" smtClean="0">
              <a:solidFill>
                <a:srgbClr val="AF235F"/>
              </a:solidFill>
            </a:endParaRPr>
          </a:p>
          <a:p>
            <a:pPr marL="228600" indent="-228600">
              <a:buFont typeface="Arial" pitchFamily="34" charset="0"/>
              <a:buChar char="•"/>
            </a:pPr>
            <a:r>
              <a:rPr lang="en-US" baseline="0" dirty="0" smtClean="0"/>
              <a:t>Original task due day: Year/ Month</a:t>
            </a:r>
          </a:p>
          <a:p>
            <a:pPr marL="228600" indent="-228600">
              <a:buFont typeface="Arial" pitchFamily="34" charset="0"/>
              <a:buChar char="•"/>
            </a:pPr>
            <a:endParaRPr lang="en-US" baseline="0" dirty="0" smtClean="0"/>
          </a:p>
          <a:p>
            <a:pPr marL="228600" indent="-228600">
              <a:buFont typeface="Arial" pitchFamily="34" charset="0"/>
              <a:buNone/>
            </a:pPr>
            <a:r>
              <a:rPr lang="en-US" b="1" baseline="0" dirty="0" smtClean="0"/>
              <a:t>Content: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>
                <a:solidFill>
                  <a:srgbClr val="FF0000"/>
                </a:solidFill>
              </a:rPr>
              <a:t>Project level, major milestone/ task status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baseline="0" dirty="0" smtClean="0">
              <a:solidFill>
                <a:srgbClr val="FF0000"/>
              </a:solidFill>
            </a:endParaRPr>
          </a:p>
          <a:p>
            <a:pPr marL="228600" indent="-228600">
              <a:buFont typeface="Arial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2</a:t>
            </a:fld>
            <a:endParaRPr lang="de-DE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b="1" baseline="0" dirty="0" smtClean="0"/>
              <a:t>Description:</a:t>
            </a:r>
          </a:p>
          <a:p>
            <a:pPr marL="228600" indent="-228600">
              <a:buNone/>
            </a:pPr>
            <a:r>
              <a:rPr lang="en-US" baseline="0" dirty="0" smtClean="0"/>
              <a:t>Project overview which could present project status per different “selection fields” as below:</a:t>
            </a:r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None/>
            </a:pPr>
            <a:r>
              <a:rPr lang="en-US" b="1" baseline="0" dirty="0" smtClean="0"/>
              <a:t>Request:</a:t>
            </a:r>
          </a:p>
          <a:p>
            <a:pPr marL="228600" indent="-228600">
              <a:buNone/>
            </a:pPr>
            <a:r>
              <a:rPr lang="en-US" baseline="0" dirty="0" smtClean="0">
                <a:solidFill>
                  <a:srgbClr val="AF235F"/>
                </a:solidFill>
              </a:rPr>
              <a:t>Selection field option: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baseline="0" dirty="0" smtClean="0"/>
              <a:t>Project level, major milestone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baseline="0" dirty="0" smtClean="0"/>
              <a:t>Project Leader &amp; Milestone owner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baseline="0" dirty="0" smtClean="0"/>
              <a:t>Time scope: Year/ Month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3</a:t>
            </a:fld>
            <a:endParaRPr lang="de-DE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How to do</a:t>
            </a:r>
            <a:r>
              <a:rPr lang="en-US" baseline="0" dirty="0" smtClean="0"/>
              <a:t> </a:t>
            </a:r>
            <a:r>
              <a:rPr lang="en-US" dirty="0" smtClean="0"/>
              <a:t>work</a:t>
            </a:r>
            <a:r>
              <a:rPr lang="en-US" baseline="0" dirty="0" smtClean="0"/>
              <a:t> loading linkage with current project?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4</a:t>
            </a:fld>
            <a:endParaRPr lang="de-DE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Necessarily for red wording or not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Added field into excel for Data prepare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A5C8BB-A11A-40CD-8A87-8D77E4FA370C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b="1" baseline="0" dirty="0" smtClean="0"/>
              <a:t>Description:</a:t>
            </a:r>
          </a:p>
          <a:p>
            <a:pPr marL="228600" indent="-228600">
              <a:buNone/>
            </a:pPr>
            <a:r>
              <a:rPr lang="en-US" baseline="0" dirty="0" smtClean="0"/>
              <a:t>Details milestone status &amp; problem &amp; doc show up</a:t>
            </a:r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None/>
            </a:pPr>
            <a:r>
              <a:rPr lang="en-US" b="1" baseline="0" dirty="0" smtClean="0"/>
              <a:t>Request:</a:t>
            </a:r>
          </a:p>
          <a:p>
            <a:pPr marL="228600" indent="-228600">
              <a:buNone/>
            </a:pPr>
            <a:r>
              <a:rPr lang="en-US" b="0" baseline="0" dirty="0" smtClean="0"/>
              <a:t>Project creation Option: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b="0" baseline="0" dirty="0" smtClean="0"/>
              <a:t>Template module for NPI/ Product transfer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b="0" baseline="0" dirty="0" smtClean="0"/>
              <a:t> Customized for others</a:t>
            </a:r>
          </a:p>
          <a:p>
            <a:pPr marL="228600" indent="-228600">
              <a:buNone/>
            </a:pPr>
            <a:endParaRPr lang="en-US" b="1" baseline="0" dirty="0" smtClean="0"/>
          </a:p>
          <a:p>
            <a:pPr marL="228600" indent="-228600">
              <a:buNone/>
            </a:pPr>
            <a:r>
              <a:rPr lang="en-US" b="0" baseline="0" dirty="0" smtClean="0"/>
              <a:t>Project /Milestone &amp; time change: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b="0" baseline="0" dirty="0" smtClean="0"/>
              <a:t>Project first official release is the base for project timeline &amp; milestone, date show below line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b="0" baseline="0" dirty="0" smtClean="0"/>
              <a:t>All latest time line show up above line</a:t>
            </a:r>
          </a:p>
          <a:p>
            <a:pPr marL="228600" indent="-228600">
              <a:buFont typeface="Arial" pitchFamily="34" charset="0"/>
              <a:buNone/>
            </a:pPr>
            <a:endParaRPr lang="en-US" b="1" baseline="0" dirty="0" smtClean="0"/>
          </a:p>
          <a:p>
            <a:pPr marL="228600" indent="-228600">
              <a:buNone/>
            </a:pPr>
            <a:r>
              <a:rPr lang="en-US" baseline="0" dirty="0" smtClean="0">
                <a:solidFill>
                  <a:srgbClr val="AF235F"/>
                </a:solidFill>
              </a:rPr>
              <a:t>Achievements &amp; focus have selection fields, and the result will show in timeline traffic lights 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Tx/>
              <a:buFont typeface="Arial" pitchFamily="34" charset="0"/>
              <a:buChar char="•"/>
              <a:tabLst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Based on “Due day” to get the previous Date achievements with select time field of “ DMY-DMY”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Tx/>
              <a:buFont typeface="Arial" pitchFamily="34" charset="0"/>
              <a:buChar char="•"/>
              <a:tabLst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All change show in timeline traffic lights w/o any wording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</a:rPr>
              <a:t>Notizen</a:t>
            </a:r>
            <a:r>
              <a:rPr lang="en-US" smtClean="0">
                <a:latin typeface="Arial" pitchFamily="34" charset="0"/>
              </a:rPr>
              <a:t>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6</a:t>
            </a:fld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tags" Target="../tags/tag31.xml"/><Relationship Id="rId7" Type="http://schemas.openxmlformats.org/officeDocument/2006/relationships/image" Target="../media/image3.jpeg"/><Relationship Id="rId2" Type="http://schemas.openxmlformats.org/officeDocument/2006/relationships/tags" Target="../tags/tag3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4.w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18533325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106" name="think-cell Slide" r:id="rId6" imgW="360" imgH="360" progId="">
              <p:embed/>
            </p:oleObj>
          </a:graphicData>
        </a:graphic>
      </p:graphicFrame>
      <p:pic>
        <p:nvPicPr>
          <p:cNvPr id="36" name="Picture 2"/>
          <p:cNvPicPr>
            <a:picLocks noChangeAspect="1" noChangeArrowheads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710" t="2369" r="1699" b="2348"/>
          <a:stretch/>
        </p:blipFill>
        <p:spPr bwMode="auto">
          <a:xfrm>
            <a:off x="1" y="1588"/>
            <a:ext cx="12198350" cy="68564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3"/>
            </p:custDataLst>
          </p:nvPr>
        </p:nvSpPr>
        <p:spPr bwMode="ltGray">
          <a:xfrm>
            <a:off x="627063" y="4262400"/>
            <a:ext cx="6480000" cy="1540095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750" y="324000"/>
            <a:ext cx="2160000" cy="913804"/>
          </a:xfrm>
          <a:prstGeom prst="rect">
            <a:avLst/>
          </a:prstGeom>
        </p:spPr>
      </p:pic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 eaLnBrk="1" hangingPunct="1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en-US" dirty="0" smtClean="0"/>
              <a:t>Please insert URL</a:t>
            </a:r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3" y="5907600"/>
            <a:ext cx="3744000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en-US" smtClean="0"/>
              <a:t>Please insert Unrestrictedity note</a:t>
            </a:r>
            <a:endParaRPr lang="en-US" dirty="0" smtClean="0"/>
          </a:p>
        </p:txBody>
      </p:sp>
      <p:grpSp>
        <p:nvGrpSpPr>
          <p:cNvPr id="33" name="Gruppieren 32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57" name="Gerade Verbindung 56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custDataLst>
      <p:tags r:id="rId2"/>
    </p:custDataLst>
    <p:extLst>
      <p:ext uri="{BB962C8B-B14F-4D97-AF65-F5344CB8AC3E}">
        <p14:creationId xmlns="" xmlns:p14="http://schemas.microsoft.com/office/powerpoint/2010/main" val="2668618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ee conten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Action title</a:t>
            </a:r>
            <a:endParaRPr lang="en-US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27063" y="1412875"/>
            <a:ext cx="11088687" cy="215444"/>
          </a:xfrm>
        </p:spPr>
        <p:txBody>
          <a:bodyPr/>
          <a:lstStyle>
            <a:lvl1pPr marL="0" indent="0">
              <a:defRPr/>
            </a:lvl1pPr>
            <a:lvl2pPr marL="155575" indent="-155575">
              <a:defRPr/>
            </a:lvl2pPr>
            <a:lvl3pPr marL="311150" indent="-155575">
              <a:defRPr/>
            </a:lvl3pPr>
            <a:lvl4pPr marL="466725" indent="-155575">
              <a:defRPr/>
            </a:lvl4pPr>
            <a:lvl5pPr marL="622300" indent="-155575">
              <a:defRPr/>
            </a:lvl5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4" name="cdtTextBox 11 Id18"/>
          <p:cNvSpPr txBox="1"/>
          <p:nvPr userDrawn="1">
            <p:custDataLst>
              <p:tags r:id="rId1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 smtClean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en-US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en-US" sz="1000" noProof="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2217284"/>
              </p:ext>
            </p:extLst>
          </p:nvPr>
        </p:nvGraphicFramePr>
        <p:xfrm>
          <a:off x="1591" y="1589"/>
          <a:ext cx="1591" cy="1587"/>
        </p:xfrm>
        <a:graphic>
          <a:graphicData uri="http://schemas.openxmlformats.org/presentationml/2006/ole">
            <p:oleObj spid="_x0000_s83970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2465" y="0"/>
            <a:ext cx="7698995" cy="1268760"/>
          </a:xfr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lo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 bwMode="auto">
          <a:xfrm>
            <a:off x="0" y="0"/>
            <a:ext cx="12198350" cy="6858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fr-FR" sz="1800" b="1" dirty="0" err="1" smtClean="0">
              <a:solidFill>
                <a:schemeClr val="tx1"/>
              </a:solidFill>
            </a:endParaRPr>
          </a:p>
        </p:txBody>
      </p:sp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4262400"/>
            <a:ext cx="6480000" cy="1540095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750" y="324000"/>
            <a:ext cx="2160000" cy="913804"/>
          </a:xfrm>
          <a:prstGeom prst="rect">
            <a:avLst/>
          </a:prstGeom>
        </p:spPr>
      </p:pic>
      <p:sp>
        <p:nvSpPr>
          <p:cNvPr id="8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en-US" dirty="0" smtClean="0"/>
              <a:t>Please insert URL</a:t>
            </a:r>
          </a:p>
        </p:txBody>
      </p:sp>
      <p:sp>
        <p:nvSpPr>
          <p:cNvPr id="11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3" y="5907600"/>
            <a:ext cx="3744000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en-US" smtClean="0"/>
              <a:t>Please insert Unrestrictedity note</a:t>
            </a:r>
            <a:endParaRPr lang="en-US" dirty="0" smtClean="0"/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="" xmlns:p14="http://schemas.microsoft.com/office/powerpoint/2010/main" val="1064173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to add core message of slide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 smtClean="0"/>
              <a:t>Title (description of slide content), Arial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, maximum of 1 line</a:t>
            </a: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2" y="1774582"/>
            <a:ext cx="11088688" cy="4032493"/>
          </a:xfrm>
          <a:ln>
            <a:noFill/>
          </a:ln>
        </p:spPr>
        <p:txBody>
          <a:bodyPr vert="horz" wrap="square" lIns="0" tIns="0" rIns="0" bIns="0" rtlCol="0">
            <a:noAutofit/>
          </a:bodyPr>
          <a:lstStyle>
            <a:lvl1pPr>
              <a:defRPr lang="de-DE" sz="1400" kern="1400" baseline="0" smtClean="0"/>
            </a:lvl1pPr>
            <a:lvl2pPr>
              <a:defRPr lang="de-DE" sz="1400" kern="1400" smtClean="0">
                <a:cs typeface="+mn-cs"/>
              </a:defRPr>
            </a:lvl2pPr>
            <a:lvl3pPr>
              <a:defRPr lang="de-DE" sz="1400" kern="1400" smtClean="0">
                <a:cs typeface="+mn-cs"/>
              </a:defRPr>
            </a:lvl3pPr>
            <a:lvl4pPr>
              <a:defRPr lang="de-DE" sz="1400" kern="1400" smtClean="0">
                <a:cs typeface="+mn-cs"/>
              </a:defRPr>
            </a:lvl4pPr>
            <a:lvl5pPr>
              <a:defRPr lang="de-DE" sz="1400" kern="1400">
                <a:cs typeface="+mn-cs"/>
              </a:defRPr>
            </a:lvl5pPr>
          </a:lstStyle>
          <a:p>
            <a:pPr lvl="0" eaLnBrk="0" hangingPunct="0"/>
            <a:r>
              <a:rPr lang="en-US" dirty="0" smtClean="0"/>
              <a:t>Note: Increase indent level to start bullet list/</a:t>
            </a:r>
            <a:r>
              <a:rPr lang="en-US" dirty="0" err="1" smtClean="0"/>
              <a:t>Vergrößern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die </a:t>
            </a:r>
            <a:r>
              <a:rPr lang="en-US" dirty="0" err="1" smtClean="0"/>
              <a:t>Einzugsebene</a:t>
            </a:r>
            <a:r>
              <a:rPr lang="en-US" dirty="0" smtClean="0"/>
              <a:t>, um Bullets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erhalten</a:t>
            </a:r>
            <a:r>
              <a:rPr lang="en-US" dirty="0" smtClean="0"/>
              <a:t>.</a:t>
            </a:r>
          </a:p>
          <a:p>
            <a:pPr marL="179388" lvl="1" indent="-179388" eaLnBrk="0" hangingPunct="0">
              <a:buClr>
                <a:schemeClr val="accent1"/>
              </a:buClr>
            </a:pPr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marL="358775" lvl="2" eaLnBrk="0" hangingPunct="0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marL="538163" lvl="3" eaLnBrk="0" hangingPunct="0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marL="717550" lvl="4" eaLnBrk="0" hangingPunct="0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307304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to add core message of slide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 smtClean="0"/>
              <a:t>Title (description of slide content), Arial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, maximum of 1 line</a:t>
            </a:r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7062" y="1774582"/>
            <a:ext cx="11088688" cy="360850"/>
          </a:xfr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44000" tIns="72000" rIns="72000" bIns="7200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  <a:lvl2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2pPr>
            <a:lvl3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3pPr>
            <a:lvl4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4pPr>
            <a:lvl5pPr>
              <a:defRPr lang="de-DE" kern="1400" dirty="0">
                <a:latin typeface="Arial" charset="0"/>
                <a:ea typeface="ＭＳ Ｐゴシック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Header</a:t>
            </a:r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27062" y="2135432"/>
            <a:ext cx="11088688" cy="3671643"/>
          </a:xfr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 smtClean="0"/>
              <a:t>Note: Increase indent level to start bullet list/</a:t>
            </a:r>
            <a:r>
              <a:rPr lang="en-US" dirty="0" err="1" smtClean="0"/>
              <a:t>Vergrößern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die </a:t>
            </a:r>
            <a:r>
              <a:rPr lang="en-US" dirty="0" err="1" smtClean="0"/>
              <a:t>Einzugsebene</a:t>
            </a:r>
            <a:r>
              <a:rPr lang="en-US" dirty="0" smtClean="0"/>
              <a:t>, um Bullets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erhalten</a:t>
            </a:r>
            <a:r>
              <a:rPr lang="en-US" dirty="0" smtClean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445515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2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to add core message of slide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 smtClean="0"/>
              <a:t>Title (description of slide content), Arial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, maximum of 1 line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7062" y="1774582"/>
            <a:ext cx="5472113" cy="360000"/>
          </a:xfr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44000" tIns="72000" rIns="72000" bIns="7200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  <a:lvl2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2pPr>
            <a:lvl3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3pPr>
            <a:lvl4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4pPr>
            <a:lvl5pPr>
              <a:defRPr lang="de-DE" kern="1400" dirty="0">
                <a:latin typeface="Arial" charset="0"/>
                <a:ea typeface="ＭＳ Ｐゴシック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Header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27062" y="2134582"/>
            <a:ext cx="5472113" cy="3671643"/>
          </a:xfr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 smtClean="0"/>
              <a:t>Note: Increase indent level to start bullet list/</a:t>
            </a:r>
            <a:r>
              <a:rPr lang="en-US" dirty="0" err="1" smtClean="0"/>
              <a:t>Vergrößern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die </a:t>
            </a:r>
            <a:r>
              <a:rPr lang="en-US" dirty="0" err="1" smtClean="0"/>
              <a:t>Einzugsebene</a:t>
            </a:r>
            <a:r>
              <a:rPr lang="en-US" dirty="0" smtClean="0"/>
              <a:t>, um Bullets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erhalten</a:t>
            </a:r>
            <a:r>
              <a:rPr lang="en-US" dirty="0" smtClean="0"/>
              <a:t>.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6243638" y="1774582"/>
            <a:ext cx="5472112" cy="360000"/>
          </a:xfr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rtlCol="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Header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6243638" y="2134582"/>
            <a:ext cx="5472112" cy="3671643"/>
          </a:xfr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lang="de-DE" sz="1400" kern="1400" dirty="0" smtClean="0"/>
            </a:lvl1pPr>
          </a:lstStyle>
          <a:p>
            <a:pPr lvl="0" eaLnBrk="0" hangingPunct="0"/>
            <a:r>
              <a:rPr lang="en-US" dirty="0" smtClean="0"/>
              <a:t>Note: Increase indent level to start bullet list/</a:t>
            </a:r>
            <a:r>
              <a:rPr lang="en-US" dirty="0" err="1" smtClean="0"/>
              <a:t>Vergrößern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die </a:t>
            </a:r>
            <a:r>
              <a:rPr lang="en-US" dirty="0" err="1" smtClean="0"/>
              <a:t>Einzugsebene</a:t>
            </a:r>
            <a:r>
              <a:rPr lang="en-US" dirty="0" smtClean="0"/>
              <a:t>, um Bullets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erhalten</a:t>
            </a:r>
            <a:r>
              <a:rPr lang="en-US" dirty="0" smtClean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139568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3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to add core message of slide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 smtClean="0"/>
              <a:t>Title (description of slide content), Arial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, maximum of 1 line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23" hasCustomPrompt="1"/>
          </p:nvPr>
        </p:nvSpPr>
        <p:spPr>
          <a:xfrm>
            <a:off x="8108950" y="2134582"/>
            <a:ext cx="3606800" cy="3671643"/>
          </a:xfrm>
          <a:ln w="9525"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 smtClean="0"/>
              <a:t>Note: Increase indent level to start bullet list/</a:t>
            </a:r>
            <a:r>
              <a:rPr lang="en-US" dirty="0" err="1" smtClean="0"/>
              <a:t>Vergrößern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die </a:t>
            </a:r>
            <a:r>
              <a:rPr lang="en-US" dirty="0" err="1" smtClean="0"/>
              <a:t>Einzugsebene</a:t>
            </a:r>
            <a:r>
              <a:rPr lang="en-US" dirty="0" smtClean="0"/>
              <a:t>, um Bullets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erhalten</a:t>
            </a:r>
            <a:r>
              <a:rPr lang="en-US" dirty="0" smtClean="0"/>
              <a:t>.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627062" y="2134582"/>
            <a:ext cx="3600454" cy="3671643"/>
          </a:xfrm>
          <a:ln w="9525"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de-DE" sz="1400" kern="1400" dirty="0" smtClean="0"/>
            </a:lvl1pPr>
          </a:lstStyle>
          <a:p>
            <a:pPr lvl="0" eaLnBrk="0" hangingPunct="0"/>
            <a:r>
              <a:rPr lang="en-US" dirty="0" smtClean="0"/>
              <a:t>Note: Increase indent level to start bullet list/</a:t>
            </a:r>
            <a:r>
              <a:rPr lang="en-US" dirty="0" err="1" smtClean="0"/>
              <a:t>Vergrößern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die </a:t>
            </a:r>
            <a:r>
              <a:rPr lang="en-US" dirty="0" err="1" smtClean="0"/>
              <a:t>Einzugsebene</a:t>
            </a:r>
            <a:r>
              <a:rPr lang="en-US" dirty="0" smtClean="0"/>
              <a:t>, um Bullets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erhalten</a:t>
            </a:r>
            <a:r>
              <a:rPr lang="en-US" dirty="0" smtClean="0"/>
              <a:t>.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368004" y="2134582"/>
            <a:ext cx="3600454" cy="3671643"/>
          </a:xfrm>
          <a:ln w="9525"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de-DE" sz="1400" kern="1400" dirty="0" smtClean="0"/>
            </a:lvl1pPr>
          </a:lstStyle>
          <a:p>
            <a:pPr lvl="0" eaLnBrk="0" hangingPunct="0"/>
            <a:r>
              <a:rPr lang="en-US" dirty="0" smtClean="0"/>
              <a:t>Note: Increase indent level to start bullet list/</a:t>
            </a:r>
            <a:r>
              <a:rPr lang="en-US" dirty="0" err="1" smtClean="0"/>
              <a:t>Vergrößern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die </a:t>
            </a:r>
            <a:r>
              <a:rPr lang="en-US" dirty="0" err="1" smtClean="0"/>
              <a:t>Einzugsebene</a:t>
            </a:r>
            <a:r>
              <a:rPr lang="en-US" dirty="0" smtClean="0"/>
              <a:t>, um Bullets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erhalten</a:t>
            </a:r>
            <a:r>
              <a:rPr lang="en-US" dirty="0" smtClean="0"/>
              <a:t>.</a:t>
            </a:r>
          </a:p>
        </p:txBody>
      </p:sp>
      <p:sp>
        <p:nvSpPr>
          <p:cNvPr id="15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7062" y="1774582"/>
            <a:ext cx="3600454" cy="360000"/>
          </a:xfr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44000" tIns="72000" rIns="72000" bIns="72000" anchor="ctr">
            <a:noAutofit/>
          </a:bodyPr>
          <a:lstStyle>
            <a:lvl1pPr>
              <a:defRPr lang="de-DE" sz="1400" b="1" kern="1400" baseline="0" dirty="0" smtClean="0">
                <a:latin typeface="Arial" charset="0"/>
                <a:ea typeface="ＭＳ Ｐゴシック" pitchFamily="34" charset="-128"/>
              </a:defRPr>
            </a:lvl1pPr>
            <a:lvl2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2pPr>
            <a:lvl3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3pPr>
            <a:lvl4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4pPr>
            <a:lvl5pPr>
              <a:defRPr lang="de-DE" kern="1400" dirty="0">
                <a:latin typeface="Arial" charset="0"/>
                <a:ea typeface="ＭＳ Ｐゴシック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Header</a:t>
            </a:r>
          </a:p>
        </p:txBody>
      </p:sp>
      <p:sp>
        <p:nvSpPr>
          <p:cNvPr id="16" name="Textplatzhalter 8"/>
          <p:cNvSpPr>
            <a:spLocks noGrp="1"/>
          </p:cNvSpPr>
          <p:nvPr>
            <p:ph type="body" sz="quarter" idx="22" hasCustomPrompt="1"/>
          </p:nvPr>
        </p:nvSpPr>
        <p:spPr>
          <a:xfrm>
            <a:off x="8108950" y="1774582"/>
            <a:ext cx="3606800" cy="360000"/>
          </a:xfr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rtlCol="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Header</a:t>
            </a:r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368004" y="1774582"/>
            <a:ext cx="3600454" cy="360000"/>
          </a:xfr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rtlCol="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Header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970598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to add core message of slide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 smtClean="0"/>
              <a:t>Title (description of slide content), Arial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, maximum of 1 line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23" hasCustomPrompt="1"/>
          </p:nvPr>
        </p:nvSpPr>
        <p:spPr>
          <a:xfrm>
            <a:off x="6243190" y="2134582"/>
            <a:ext cx="5472559" cy="1586155"/>
          </a:xfr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lang="de-DE" sz="1400" kern="1400" dirty="0" smtClean="0"/>
            </a:lvl1pPr>
          </a:lstStyle>
          <a:p>
            <a:pPr lvl="0" eaLnBrk="0" hangingPunct="0"/>
            <a:r>
              <a:rPr lang="en-US" dirty="0" smtClean="0"/>
              <a:t>Note: Increase indent level to start bullet list/</a:t>
            </a:r>
            <a:r>
              <a:rPr lang="en-US" dirty="0" err="1" smtClean="0"/>
              <a:t>Vergrößern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die </a:t>
            </a:r>
            <a:r>
              <a:rPr lang="en-US" dirty="0" err="1" smtClean="0"/>
              <a:t>Einzugsebene</a:t>
            </a:r>
            <a:r>
              <a:rPr lang="en-US" dirty="0" smtClean="0"/>
              <a:t>, um Bullets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erhalten</a:t>
            </a:r>
            <a:r>
              <a:rPr lang="en-US" dirty="0" smtClean="0"/>
              <a:t>.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21" hasCustomPrompt="1"/>
          </p:nvPr>
        </p:nvSpPr>
        <p:spPr>
          <a:xfrm>
            <a:off x="627062" y="2134582"/>
            <a:ext cx="5472113" cy="1586155"/>
          </a:xfr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 smtClean="0"/>
              <a:t>Note: Increase indent level to start bullet list/</a:t>
            </a:r>
            <a:r>
              <a:rPr lang="en-US" dirty="0" err="1" smtClean="0"/>
              <a:t>Vergrößern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die </a:t>
            </a:r>
            <a:r>
              <a:rPr lang="en-US" dirty="0" err="1" smtClean="0"/>
              <a:t>Einzugsebene</a:t>
            </a:r>
            <a:r>
              <a:rPr lang="en-US" dirty="0" smtClean="0"/>
              <a:t>, um Bullets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erhalten</a:t>
            </a:r>
            <a:r>
              <a:rPr lang="en-US" dirty="0" smtClean="0"/>
              <a:t>.</a:t>
            </a:r>
          </a:p>
        </p:txBody>
      </p:sp>
      <p:sp>
        <p:nvSpPr>
          <p:cNvPr id="18" name="Textplatzhalter 8"/>
          <p:cNvSpPr>
            <a:spLocks noGrp="1"/>
          </p:cNvSpPr>
          <p:nvPr>
            <p:ph type="body" sz="quarter" idx="24" hasCustomPrompt="1"/>
          </p:nvPr>
        </p:nvSpPr>
        <p:spPr>
          <a:xfrm>
            <a:off x="627061" y="3860800"/>
            <a:ext cx="5472113" cy="360000"/>
          </a:xfr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400" b="1" kern="1400" baseline="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Header</a:t>
            </a:r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27" hasCustomPrompt="1"/>
          </p:nvPr>
        </p:nvSpPr>
        <p:spPr>
          <a:xfrm>
            <a:off x="6243190" y="4220800"/>
            <a:ext cx="5472559" cy="1586275"/>
          </a:xfr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 smtClean="0"/>
              <a:t>Note: Increase indent level to start bullet list/</a:t>
            </a:r>
            <a:r>
              <a:rPr lang="en-US" dirty="0" err="1" smtClean="0"/>
              <a:t>Vergrößern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die </a:t>
            </a:r>
            <a:r>
              <a:rPr lang="en-US" dirty="0" err="1" smtClean="0"/>
              <a:t>Einzugsebene</a:t>
            </a:r>
            <a:r>
              <a:rPr lang="en-US" dirty="0" smtClean="0"/>
              <a:t>, um Bullets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erhalten</a:t>
            </a:r>
            <a:r>
              <a:rPr lang="en-US" dirty="0" smtClean="0"/>
              <a:t>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25" hasCustomPrompt="1"/>
          </p:nvPr>
        </p:nvSpPr>
        <p:spPr>
          <a:xfrm>
            <a:off x="627061" y="4220800"/>
            <a:ext cx="5472113" cy="1586275"/>
          </a:xfr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 smtClean="0"/>
              <a:t>Note: Increase indent level to start bullet list/</a:t>
            </a:r>
            <a:r>
              <a:rPr lang="en-US" dirty="0" err="1" smtClean="0"/>
              <a:t>Vergrößern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die </a:t>
            </a:r>
            <a:r>
              <a:rPr lang="en-US" dirty="0" err="1" smtClean="0"/>
              <a:t>Einzugsebene</a:t>
            </a:r>
            <a:r>
              <a:rPr lang="en-US" dirty="0" smtClean="0"/>
              <a:t>, um Bullets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erhalten</a:t>
            </a:r>
            <a:r>
              <a:rPr lang="en-US" dirty="0" smtClean="0"/>
              <a:t>.</a:t>
            </a:r>
          </a:p>
        </p:txBody>
      </p:sp>
      <p:sp>
        <p:nvSpPr>
          <p:cNvPr id="21" name="Textplatzhalter 8"/>
          <p:cNvSpPr>
            <a:spLocks noGrp="1"/>
          </p:cNvSpPr>
          <p:nvPr>
            <p:ph type="body" sz="quarter" idx="26" hasCustomPrompt="1"/>
          </p:nvPr>
        </p:nvSpPr>
        <p:spPr>
          <a:xfrm>
            <a:off x="6243190" y="3860800"/>
            <a:ext cx="5472559" cy="360000"/>
          </a:xfr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400" b="1" kern="1400" baseline="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Header</a:t>
            </a:r>
          </a:p>
        </p:txBody>
      </p:sp>
      <p:sp>
        <p:nvSpPr>
          <p:cNvPr id="22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7062" y="1774582"/>
            <a:ext cx="5472113" cy="360000"/>
          </a:xfr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44000" tIns="72000" rIns="72000" bIns="7200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  <a:lvl2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2pPr>
            <a:lvl3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3pPr>
            <a:lvl4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4pPr>
            <a:lvl5pPr>
              <a:defRPr lang="de-DE" kern="1400" dirty="0">
                <a:latin typeface="Arial" charset="0"/>
                <a:ea typeface="ＭＳ Ｐゴシック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Header</a:t>
            </a:r>
          </a:p>
        </p:txBody>
      </p:sp>
      <p:sp>
        <p:nvSpPr>
          <p:cNvPr id="23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6243638" y="1774582"/>
            <a:ext cx="5472112" cy="360000"/>
          </a:xfr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rtlCol="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Header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4065084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Box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to add core message of slide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 smtClean="0"/>
              <a:t>Title (description of slide content), Arial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, maximum of 1 line</a:t>
            </a:r>
          </a:p>
        </p:txBody>
      </p:sp>
      <p:sp>
        <p:nvSpPr>
          <p:cNvPr id="12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243638" y="1774826"/>
            <a:ext cx="5472112" cy="4032249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7061" y="1774582"/>
            <a:ext cx="5472113" cy="360850"/>
          </a:xfr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400" b="1" kern="1400" baseline="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Header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27061" y="2135432"/>
            <a:ext cx="5472113" cy="3671887"/>
          </a:xfr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 smtClean="0"/>
              <a:t>Note: Increase indent level to start bullet list/</a:t>
            </a:r>
            <a:r>
              <a:rPr lang="en-US" dirty="0" err="1" smtClean="0"/>
              <a:t>Vergrößern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die </a:t>
            </a:r>
            <a:r>
              <a:rPr lang="en-US" dirty="0" err="1" smtClean="0"/>
              <a:t>Einzugsebene</a:t>
            </a:r>
            <a:r>
              <a:rPr lang="en-US" dirty="0" smtClean="0"/>
              <a:t>, um Bullets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erhalten</a:t>
            </a:r>
            <a:r>
              <a:rPr lang="en-US" dirty="0" smtClean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907336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to add core message of slide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 smtClean="0"/>
              <a:t>Title (description of slide content), Arial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, maximum of 1 line</a:t>
            </a:r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6243638" y="1774582"/>
            <a:ext cx="5472112" cy="4391268"/>
          </a:xfrm>
          <a:solidFill>
            <a:srgbClr val="D7D7CD"/>
          </a:solidFill>
          <a:ln>
            <a:noFill/>
          </a:ln>
        </p:spPr>
        <p:txBody>
          <a:bodyPr vert="horz" wrap="square" lIns="144000" tIns="108000" rIns="72000" bIns="10800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de-DE" sz="1400" b="1" kern="1400" dirty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500"/>
              </a:spcBef>
              <a:spcAft>
                <a:spcPts val="500"/>
              </a:spcAft>
              <a:tabLst>
                <a:tab pos="806450" algn="l"/>
              </a:tabLst>
            </a:pPr>
            <a:r>
              <a:rPr lang="en-US" smtClean="0"/>
              <a:t>Click to edit Master text styles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400" y="324000"/>
            <a:ext cx="1584000" cy="670123"/>
          </a:xfrm>
          <a:prstGeom prst="rect">
            <a:avLst/>
          </a:prstGeom>
        </p:spPr>
      </p:pic>
      <p:pic>
        <p:nvPicPr>
          <p:cNvPr id="9" name="Picture 19" descr="C:\Users\josef.hofmeister\Desktop\friedrich\2016-04-15-PPT\1920px Breite Webkomprimiert\12887_Weiterentwicklung_CT-Visual_PPT_A_web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7784" t="6257" r="20116" b="6257"/>
          <a:stretch/>
        </p:blipFill>
        <p:spPr bwMode="auto">
          <a:xfrm>
            <a:off x="627063" y="1773239"/>
            <a:ext cx="5472112" cy="43926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598940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26" Type="http://schemas.openxmlformats.org/officeDocument/2006/relationships/tags" Target="../tags/tag13.xml"/><Relationship Id="rId39" Type="http://schemas.openxmlformats.org/officeDocument/2006/relationships/tags" Target="../tags/tag26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8.xml"/><Relationship Id="rId34" Type="http://schemas.openxmlformats.org/officeDocument/2006/relationships/tags" Target="../tags/tag21.xml"/><Relationship Id="rId42" Type="http://schemas.openxmlformats.org/officeDocument/2006/relationships/tags" Target="../tags/tag29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5" Type="http://schemas.openxmlformats.org/officeDocument/2006/relationships/tags" Target="../tags/tag12.xml"/><Relationship Id="rId33" Type="http://schemas.openxmlformats.org/officeDocument/2006/relationships/tags" Target="../tags/tag20.xml"/><Relationship Id="rId38" Type="http://schemas.openxmlformats.org/officeDocument/2006/relationships/tags" Target="../tags/tag2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tags" Target="../tags/tag7.xml"/><Relationship Id="rId29" Type="http://schemas.openxmlformats.org/officeDocument/2006/relationships/tags" Target="../tags/tag16.xml"/><Relationship Id="rId41" Type="http://schemas.openxmlformats.org/officeDocument/2006/relationships/tags" Target="../tags/tag2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1.xml"/><Relationship Id="rId32" Type="http://schemas.openxmlformats.org/officeDocument/2006/relationships/tags" Target="../tags/tag19.xml"/><Relationship Id="rId37" Type="http://schemas.openxmlformats.org/officeDocument/2006/relationships/tags" Target="../tags/tag24.xml"/><Relationship Id="rId40" Type="http://schemas.openxmlformats.org/officeDocument/2006/relationships/tags" Target="../tags/tag27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23" Type="http://schemas.openxmlformats.org/officeDocument/2006/relationships/tags" Target="../tags/tag10.xml"/><Relationship Id="rId28" Type="http://schemas.openxmlformats.org/officeDocument/2006/relationships/tags" Target="../tags/tag15.xml"/><Relationship Id="rId36" Type="http://schemas.openxmlformats.org/officeDocument/2006/relationships/tags" Target="../tags/tag2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31" Type="http://schemas.openxmlformats.org/officeDocument/2006/relationships/tags" Target="../tags/tag18.xml"/><Relationship Id="rId44" Type="http://schemas.openxmlformats.org/officeDocument/2006/relationships/image" Target="../media/image2.w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Relationship Id="rId22" Type="http://schemas.openxmlformats.org/officeDocument/2006/relationships/tags" Target="../tags/tag9.xml"/><Relationship Id="rId27" Type="http://schemas.openxmlformats.org/officeDocument/2006/relationships/tags" Target="../tags/tag14.xml"/><Relationship Id="rId30" Type="http://schemas.openxmlformats.org/officeDocument/2006/relationships/tags" Target="../tags/tag17.xml"/><Relationship Id="rId35" Type="http://schemas.openxmlformats.org/officeDocument/2006/relationships/tags" Target="../tags/tag22.xml"/><Relationship Id="rId43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41930470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082" name="think-cell Slide" r:id="rId43" imgW="360" imgH="360" progId="">
              <p:embed/>
            </p:oleObj>
          </a:graphicData>
        </a:graphic>
      </p:graphicFrame>
      <p:sp>
        <p:nvSpPr>
          <p:cNvPr id="15" name="cdtRectangle 12 Id15"/>
          <p:cNvSpPr>
            <a:spLocks noChangeArrowheads="1"/>
          </p:cNvSpPr>
          <p:nvPr>
            <p:custDataLst>
              <p:tags r:id="rId16"/>
            </p:custDataLst>
          </p:nvPr>
        </p:nvSpPr>
        <p:spPr bwMode="gray">
          <a:xfrm>
            <a:off x="0" y="0"/>
            <a:ext cx="12198350" cy="12684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17"/>
            </p:custDataLst>
          </p:nvPr>
        </p:nvSpPr>
        <p:spPr bwMode="auto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18"/>
            </p:custDataLst>
          </p:nvPr>
        </p:nvSpPr>
        <p:spPr bwMode="auto">
          <a:xfrm>
            <a:off x="627063" y="1773238"/>
            <a:ext cx="8208962" cy="40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3072" name="cdtMasterTags_CL1 Id3072"/>
          <p:cNvCxnSpPr/>
          <p:nvPr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>
            <p:custDataLst>
              <p:tags r:id="rId3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>
            <p:custDataLst>
              <p:tags r:id="rId3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>
            <p:custDataLst>
              <p:tags r:id="rId3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>
            <p:custDataLst>
              <p:tags r:id="rId3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>
            <p:custDataLst>
              <p:tags r:id="rId4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>
            <p:custDataLst>
              <p:tags r:id="rId4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4"/>
          <a:srcRect/>
          <a:stretch>
            <a:fillRect/>
          </a:stretch>
        </p:blipFill>
        <p:spPr bwMode="auto">
          <a:xfrm>
            <a:off x="10130916" y="324000"/>
            <a:ext cx="1584834" cy="670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5" name="cdtTextBox 11 Id18"/>
          <p:cNvSpPr txBox="1"/>
          <p:nvPr>
            <p:custDataLst>
              <p:tags r:id="rId42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 smtClean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de-DE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de-DE" sz="1000" noProof="0" dirty="0" smtClean="0">
              <a:solidFill>
                <a:srgbClr val="000000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2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5" r:id="rId10"/>
    <p:sldLayoutId id="2147483726" r:id="rId11"/>
    <p:sldLayoutId id="2147483728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dk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 sz="1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1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1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1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14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4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43.xml"/><Relationship Id="rId1" Type="http://schemas.openxmlformats.org/officeDocument/2006/relationships/vmlDrawing" Target="../drawings/vmlDrawing4.v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49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48.xml"/><Relationship Id="rId1" Type="http://schemas.openxmlformats.org/officeDocument/2006/relationships/vmlDrawing" Target="../drawings/vmlDrawing5.v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9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53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5285792"/>
              </p:ext>
            </p:extLst>
          </p:nvPr>
        </p:nvGraphicFramePr>
        <p:xfrm>
          <a:off x="1591" y="1589"/>
          <a:ext cx="1591" cy="1587"/>
        </p:xfrm>
        <a:graphic>
          <a:graphicData uri="http://schemas.openxmlformats.org/presentationml/2006/ole">
            <p:oleObj spid="_x0000_s86018" name="think-cell Slide" r:id="rId9" imgW="360" imgH="360" progId="">
              <p:embed/>
            </p:oleObj>
          </a:graphicData>
        </a:graphic>
      </p:graphicFrame>
      <p:sp>
        <p:nvSpPr>
          <p:cNvPr id="114" name="Rectangle 113"/>
          <p:cNvSpPr/>
          <p:nvPr/>
        </p:nvSpPr>
        <p:spPr bwMode="auto">
          <a:xfrm>
            <a:off x="6215335" y="5213351"/>
            <a:ext cx="5701989" cy="136805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Dot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t">
            <a:noAutofit/>
          </a:bodyPr>
          <a:lstStyle/>
          <a:p>
            <a:pPr algn="l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emark:</a:t>
            </a:r>
            <a:endParaRPr lang="en-US" sz="1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268760"/>
          </a:xfrm>
        </p:spPr>
        <p:txBody>
          <a:bodyPr/>
          <a:lstStyle/>
          <a:p>
            <a:r>
              <a:rPr lang="en-US" altLang="zh-CN" dirty="0" smtClean="0"/>
              <a:t>Project Overview_ Per Module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53006" y="1412776"/>
            <a:ext cx="2749641" cy="548640"/>
          </a:xfrm>
          <a:prstGeom prst="rect">
            <a:avLst/>
          </a:prstGeo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110000"/>
              </a:lnSpc>
              <a:buFont typeface="Wingdings" charset="0"/>
              <a:buNone/>
            </a:pPr>
            <a:r>
              <a:rPr lang="en-US" sz="1400" b="1" dirty="0" smtClean="0">
                <a:solidFill>
                  <a:srgbClr val="FFFFFF"/>
                </a:solidFill>
                <a:ea typeface="MS PGothic" pitchFamily="34" charset="-128"/>
                <a:cs typeface="Arial" pitchFamily="34" charset="0"/>
              </a:rPr>
              <a:t>NPI/ Relocation</a:t>
            </a:r>
          </a:p>
        </p:txBody>
      </p:sp>
      <p:grpSp>
        <p:nvGrpSpPr>
          <p:cNvPr id="9" name="Group 89"/>
          <p:cNvGrpSpPr/>
          <p:nvPr/>
        </p:nvGrpSpPr>
        <p:grpSpPr>
          <a:xfrm>
            <a:off x="253006" y="2174875"/>
            <a:ext cx="2337195" cy="457200"/>
            <a:chOff x="246519" y="2178050"/>
            <a:chExt cx="2381984" cy="4572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16823" y="2178050"/>
              <a:ext cx="201168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l"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ET 200SP Base Unit Ramp Up in SEWC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46519" y="2178050"/>
              <a:ext cx="365760" cy="457200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112</a:t>
              </a:r>
            </a:p>
          </p:txBody>
        </p:sp>
      </p:grpSp>
      <p:grpSp>
        <p:nvGrpSpPr>
          <p:cNvPr id="29" name="Group 90"/>
          <p:cNvGrpSpPr/>
          <p:nvPr/>
        </p:nvGrpSpPr>
        <p:grpSpPr>
          <a:xfrm>
            <a:off x="253006" y="2816225"/>
            <a:ext cx="2337195" cy="457200"/>
            <a:chOff x="246519" y="2820098"/>
            <a:chExt cx="2381984" cy="45720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616823" y="2820098"/>
              <a:ext cx="201168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l"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S7-1200 CPU global value add project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46519" y="2820098"/>
              <a:ext cx="36576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31" name="Group 96"/>
          <p:cNvGrpSpPr/>
          <p:nvPr/>
        </p:nvGrpSpPr>
        <p:grpSpPr>
          <a:xfrm>
            <a:off x="253006" y="3462338"/>
            <a:ext cx="2337195" cy="457200"/>
            <a:chOff x="246519" y="3465463"/>
            <a:chExt cx="2381984" cy="4572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616823" y="3465463"/>
              <a:ext cx="201168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l"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S7-1500C global value add project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46519" y="3465463"/>
              <a:ext cx="365760" cy="457200"/>
            </a:xfrm>
            <a:prstGeom prst="rect">
              <a:avLst/>
            </a:prstGeom>
            <a:solidFill>
              <a:srgbClr val="D7698C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3</a:t>
              </a:r>
            </a:p>
          </p:txBody>
        </p:sp>
      </p:grpSp>
      <p:grpSp>
        <p:nvGrpSpPr>
          <p:cNvPr id="34" name="Group 97"/>
          <p:cNvGrpSpPr/>
          <p:nvPr/>
        </p:nvGrpSpPr>
        <p:grpSpPr>
          <a:xfrm>
            <a:off x="253006" y="4106863"/>
            <a:ext cx="2337195" cy="457200"/>
            <a:chOff x="246519" y="4110828"/>
            <a:chExt cx="2381984" cy="457200"/>
          </a:xfrm>
        </p:grpSpPr>
        <p:sp>
          <p:nvSpPr>
            <p:cNvPr id="21" name="Rectangle 20"/>
            <p:cNvSpPr/>
            <p:nvPr/>
          </p:nvSpPr>
          <p:spPr bwMode="auto">
            <a:xfrm>
              <a:off x="616823" y="4110828"/>
              <a:ext cx="201168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l"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HMI comfort panel 7’-12' global value add project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46519" y="4110828"/>
              <a:ext cx="365760" cy="4572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4</a:t>
              </a:r>
            </a:p>
          </p:txBody>
        </p:sp>
      </p:grpSp>
      <p:sp>
        <p:nvSpPr>
          <p:cNvPr id="5" name="Rectangle 4"/>
          <p:cNvSpPr/>
          <p:nvPr/>
        </p:nvSpPr>
        <p:spPr bwMode="auto">
          <a:xfrm>
            <a:off x="9219572" y="1412776"/>
            <a:ext cx="2749641" cy="548640"/>
          </a:xfrm>
          <a:prstGeom prst="rect">
            <a:avLst/>
          </a:prstGeo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400" b="1" dirty="0" smtClean="0">
                <a:solidFill>
                  <a:srgbClr val="FFFFFF"/>
                </a:solidFill>
                <a:ea typeface="MS PGothic" pitchFamily="34" charset="-128"/>
                <a:cs typeface="Arial" pitchFamily="34" charset="0"/>
              </a:rPr>
              <a:t>SCM_ Make</a:t>
            </a:r>
          </a:p>
        </p:txBody>
      </p:sp>
      <p:grpSp>
        <p:nvGrpSpPr>
          <p:cNvPr id="37" name="Group 101"/>
          <p:cNvGrpSpPr/>
          <p:nvPr/>
        </p:nvGrpSpPr>
        <p:grpSpPr>
          <a:xfrm>
            <a:off x="221181" y="6083130"/>
            <a:ext cx="2337195" cy="457200"/>
            <a:chOff x="3198847" y="2174733"/>
            <a:chExt cx="2377440" cy="457200"/>
          </a:xfrm>
        </p:grpSpPr>
        <p:sp>
          <p:nvSpPr>
            <p:cNvPr id="30" name="Rectangle 29"/>
            <p:cNvSpPr/>
            <p:nvPr/>
          </p:nvSpPr>
          <p:spPr bwMode="auto">
            <a:xfrm>
              <a:off x="3564607" y="2174733"/>
              <a:ext cx="201168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l"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err="1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Tecnomatix</a:t>
              </a: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 @SEWC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198847" y="2174733"/>
              <a:ext cx="36576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15</a:t>
              </a:r>
            </a:p>
          </p:txBody>
        </p:sp>
      </p:grpSp>
      <p:grpSp>
        <p:nvGrpSpPr>
          <p:cNvPr id="39" name="Group 100"/>
          <p:cNvGrpSpPr/>
          <p:nvPr/>
        </p:nvGrpSpPr>
        <p:grpSpPr>
          <a:xfrm>
            <a:off x="9202069" y="2133600"/>
            <a:ext cx="2337195" cy="457200"/>
            <a:chOff x="3198847" y="2820098"/>
            <a:chExt cx="2377440" cy="457200"/>
          </a:xfrm>
        </p:grpSpPr>
        <p:sp>
          <p:nvSpPr>
            <p:cNvPr id="33" name="Rectangle 32"/>
            <p:cNvSpPr/>
            <p:nvPr/>
          </p:nvSpPr>
          <p:spPr bwMode="auto">
            <a:xfrm>
              <a:off x="3564607" y="2820098"/>
              <a:ext cx="201168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l"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Robot and automation in SEWC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3198847" y="2820098"/>
              <a:ext cx="36576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13</a:t>
              </a:r>
            </a:p>
          </p:txBody>
        </p:sp>
      </p:grpSp>
      <p:grpSp>
        <p:nvGrpSpPr>
          <p:cNvPr id="40" name="Group 99"/>
          <p:cNvGrpSpPr/>
          <p:nvPr/>
        </p:nvGrpSpPr>
        <p:grpSpPr>
          <a:xfrm>
            <a:off x="9202069" y="2779713"/>
            <a:ext cx="2337195" cy="457200"/>
            <a:chOff x="3198847" y="3465463"/>
            <a:chExt cx="2377440" cy="457200"/>
          </a:xfrm>
        </p:grpSpPr>
        <p:sp>
          <p:nvSpPr>
            <p:cNvPr id="36" name="Rectangle 35"/>
            <p:cNvSpPr/>
            <p:nvPr/>
          </p:nvSpPr>
          <p:spPr bwMode="auto">
            <a:xfrm>
              <a:off x="3564607" y="3465463"/>
              <a:ext cx="201168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l"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Technology roadmap @SEWC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98847" y="3465463"/>
              <a:ext cx="365760" cy="457200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14</a:t>
              </a:r>
            </a:p>
          </p:txBody>
        </p:sp>
      </p:grpSp>
      <p:sp>
        <p:nvSpPr>
          <p:cNvPr id="6" name="Rectangle 5"/>
          <p:cNvSpPr/>
          <p:nvPr/>
        </p:nvSpPr>
        <p:spPr bwMode="auto">
          <a:xfrm>
            <a:off x="3224192" y="1412875"/>
            <a:ext cx="2749641" cy="548640"/>
          </a:xfrm>
          <a:prstGeom prst="rect">
            <a:avLst/>
          </a:prstGeo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400" b="1" dirty="0" smtClean="0">
                <a:solidFill>
                  <a:srgbClr val="FFFFFF"/>
                </a:solidFill>
                <a:ea typeface="MS PGothic" pitchFamily="34" charset="-128"/>
                <a:cs typeface="Arial" pitchFamily="34" charset="0"/>
              </a:rPr>
              <a:t>SCM_ Plan</a:t>
            </a:r>
          </a:p>
        </p:txBody>
      </p:sp>
      <p:grpSp>
        <p:nvGrpSpPr>
          <p:cNvPr id="41" name="Group 104"/>
          <p:cNvGrpSpPr/>
          <p:nvPr/>
        </p:nvGrpSpPr>
        <p:grpSpPr>
          <a:xfrm>
            <a:off x="3224192" y="2174733"/>
            <a:ext cx="2337195" cy="457200"/>
            <a:chOff x="6156895" y="2174733"/>
            <a:chExt cx="2395696" cy="457200"/>
          </a:xfrm>
        </p:grpSpPr>
        <p:sp>
          <p:nvSpPr>
            <p:cNvPr id="42" name="Rectangle 41"/>
            <p:cNvSpPr/>
            <p:nvPr/>
          </p:nvSpPr>
          <p:spPr bwMode="auto">
            <a:xfrm>
              <a:off x="6540911" y="2174733"/>
              <a:ext cx="201168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l"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SPS05# - LEAN transformation-VSM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156895" y="2174733"/>
              <a:ext cx="36576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6</a:t>
              </a:r>
            </a:p>
          </p:txBody>
        </p:sp>
      </p:grpSp>
      <p:grpSp>
        <p:nvGrpSpPr>
          <p:cNvPr id="43" name="Group 103"/>
          <p:cNvGrpSpPr/>
          <p:nvPr/>
        </p:nvGrpSpPr>
        <p:grpSpPr>
          <a:xfrm>
            <a:off x="3224192" y="2820098"/>
            <a:ext cx="2337195" cy="457200"/>
            <a:chOff x="6156895" y="2820098"/>
            <a:chExt cx="2395696" cy="457200"/>
          </a:xfrm>
        </p:grpSpPr>
        <p:sp>
          <p:nvSpPr>
            <p:cNvPr id="45" name="Rectangle 44"/>
            <p:cNvSpPr/>
            <p:nvPr/>
          </p:nvSpPr>
          <p:spPr bwMode="auto">
            <a:xfrm>
              <a:off x="6540911" y="2820098"/>
              <a:ext cx="201168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l"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SPS09# - Visual Management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6156895" y="2820098"/>
              <a:ext cx="36576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7</a:t>
              </a:r>
            </a:p>
          </p:txBody>
        </p:sp>
      </p:grpSp>
      <p:grpSp>
        <p:nvGrpSpPr>
          <p:cNvPr id="46" name="Group 102"/>
          <p:cNvGrpSpPr/>
          <p:nvPr/>
        </p:nvGrpSpPr>
        <p:grpSpPr>
          <a:xfrm>
            <a:off x="3224192" y="3465463"/>
            <a:ext cx="2337195" cy="457200"/>
            <a:chOff x="6156895" y="3465463"/>
            <a:chExt cx="2395696" cy="457200"/>
          </a:xfrm>
        </p:grpSpPr>
        <p:sp>
          <p:nvSpPr>
            <p:cNvPr id="48" name="Rectangle 47"/>
            <p:cNvSpPr/>
            <p:nvPr/>
          </p:nvSpPr>
          <p:spPr bwMode="auto">
            <a:xfrm>
              <a:off x="6540911" y="3465463"/>
              <a:ext cx="201168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l"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SPS11# - Continuous improvement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6156895" y="3465463"/>
              <a:ext cx="36576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8</a:t>
              </a:r>
            </a:p>
          </p:txBody>
        </p:sp>
      </p:grpSp>
      <p:sp>
        <p:nvSpPr>
          <p:cNvPr id="7" name="Rectangle 6"/>
          <p:cNvSpPr/>
          <p:nvPr/>
        </p:nvSpPr>
        <p:spPr bwMode="auto">
          <a:xfrm>
            <a:off x="6215335" y="1412875"/>
            <a:ext cx="2749641" cy="548640"/>
          </a:xfrm>
          <a:prstGeom prst="rect">
            <a:avLst/>
          </a:prstGeo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400" b="1" dirty="0" smtClean="0">
                <a:solidFill>
                  <a:srgbClr val="FFFFFF"/>
                </a:solidFill>
                <a:ea typeface="MS PGothic" pitchFamily="34" charset="-128"/>
                <a:cs typeface="Arial" pitchFamily="34" charset="0"/>
              </a:rPr>
              <a:t>SCM_ Source</a:t>
            </a:r>
          </a:p>
        </p:txBody>
      </p:sp>
      <p:grpSp>
        <p:nvGrpSpPr>
          <p:cNvPr id="49" name="Group 106"/>
          <p:cNvGrpSpPr/>
          <p:nvPr/>
        </p:nvGrpSpPr>
        <p:grpSpPr>
          <a:xfrm>
            <a:off x="6215335" y="2174875"/>
            <a:ext cx="2337195" cy="457200"/>
            <a:chOff x="9109223" y="2174733"/>
            <a:chExt cx="2371720" cy="457200"/>
          </a:xfrm>
        </p:grpSpPr>
        <p:sp>
          <p:nvSpPr>
            <p:cNvPr id="51" name="Rectangle 50"/>
            <p:cNvSpPr/>
            <p:nvPr/>
          </p:nvSpPr>
          <p:spPr bwMode="auto">
            <a:xfrm>
              <a:off x="9469263" y="2174733"/>
              <a:ext cx="201168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l"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AE-DUR @SEWC</a:t>
              </a: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9109223" y="2174733"/>
              <a:ext cx="36576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10</a:t>
              </a:r>
            </a:p>
          </p:txBody>
        </p:sp>
      </p:grpSp>
      <p:grpSp>
        <p:nvGrpSpPr>
          <p:cNvPr id="52" name="Group 107"/>
          <p:cNvGrpSpPr/>
          <p:nvPr/>
        </p:nvGrpSpPr>
        <p:grpSpPr>
          <a:xfrm>
            <a:off x="3224192" y="4124325"/>
            <a:ext cx="2337195" cy="457200"/>
            <a:chOff x="9109223" y="2820098"/>
            <a:chExt cx="2371720" cy="457200"/>
          </a:xfrm>
        </p:grpSpPr>
        <p:sp>
          <p:nvSpPr>
            <p:cNvPr id="54" name="Rectangle 53"/>
            <p:cNvSpPr/>
            <p:nvPr/>
          </p:nvSpPr>
          <p:spPr bwMode="auto">
            <a:xfrm>
              <a:off x="9469263" y="2820098"/>
              <a:ext cx="201168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l"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Storage Optimization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9109223" y="2820098"/>
              <a:ext cx="36576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9</a:t>
              </a:r>
            </a:p>
          </p:txBody>
        </p:sp>
      </p:grpSp>
      <p:grpSp>
        <p:nvGrpSpPr>
          <p:cNvPr id="58" name="Group 105"/>
          <p:cNvGrpSpPr/>
          <p:nvPr/>
        </p:nvGrpSpPr>
        <p:grpSpPr>
          <a:xfrm>
            <a:off x="6215335" y="2817813"/>
            <a:ext cx="2337195" cy="457200"/>
            <a:chOff x="9109223" y="3465463"/>
            <a:chExt cx="2371720" cy="457200"/>
          </a:xfrm>
        </p:grpSpPr>
        <p:sp>
          <p:nvSpPr>
            <p:cNvPr id="57" name="Rectangle 56"/>
            <p:cNvSpPr/>
            <p:nvPr/>
          </p:nvSpPr>
          <p:spPr bwMode="auto">
            <a:xfrm>
              <a:off x="9469263" y="3465463"/>
              <a:ext cx="201168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l"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JONAS @Distributors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9109223" y="3465463"/>
              <a:ext cx="365760" cy="457200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11</a:t>
              </a:r>
            </a:p>
          </p:txBody>
        </p:sp>
      </p:grpSp>
      <p:grpSp>
        <p:nvGrpSpPr>
          <p:cNvPr id="64" name="Group 84"/>
          <p:cNvGrpSpPr/>
          <p:nvPr/>
        </p:nvGrpSpPr>
        <p:grpSpPr>
          <a:xfrm>
            <a:off x="6215335" y="3476625"/>
            <a:ext cx="2337195" cy="457200"/>
            <a:chOff x="6144724" y="5518150"/>
            <a:chExt cx="2755886" cy="457200"/>
          </a:xfrm>
        </p:grpSpPr>
        <p:sp>
          <p:nvSpPr>
            <p:cNvPr id="60" name="Rectangle 59"/>
            <p:cNvSpPr/>
            <p:nvPr/>
          </p:nvSpPr>
          <p:spPr bwMode="auto">
            <a:xfrm>
              <a:off x="6579441" y="5518150"/>
              <a:ext cx="2321169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l"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Plastic parts localization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6144724" y="5518150"/>
              <a:ext cx="422031" cy="457200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12</a:t>
              </a:r>
            </a:p>
          </p:txBody>
        </p:sp>
      </p:grpSp>
      <p:sp>
        <p:nvSpPr>
          <p:cNvPr id="10" name="Rectangle 9"/>
          <p:cNvSpPr/>
          <p:nvPr/>
        </p:nvSpPr>
        <p:spPr bwMode="auto">
          <a:xfrm>
            <a:off x="3182455" y="5376391"/>
            <a:ext cx="2749641" cy="548640"/>
          </a:xfrm>
          <a:prstGeom prst="rect">
            <a:avLst/>
          </a:prstGeo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400" b="1" dirty="0" smtClean="0">
                <a:solidFill>
                  <a:srgbClr val="FFFFFF"/>
                </a:solidFill>
                <a:ea typeface="MS PGothic" pitchFamily="34" charset="-128"/>
                <a:cs typeface="Arial" pitchFamily="34" charset="0"/>
              </a:rPr>
              <a:t>SCM_ Digital Plat form</a:t>
            </a:r>
          </a:p>
        </p:txBody>
      </p:sp>
      <p:grpSp>
        <p:nvGrpSpPr>
          <p:cNvPr id="71" name="Group 83"/>
          <p:cNvGrpSpPr/>
          <p:nvPr/>
        </p:nvGrpSpPr>
        <p:grpSpPr>
          <a:xfrm>
            <a:off x="3211097" y="6091068"/>
            <a:ext cx="2337195" cy="458788"/>
            <a:chOff x="9109223" y="5518150"/>
            <a:chExt cx="2741842" cy="457200"/>
          </a:xfrm>
        </p:grpSpPr>
        <p:sp>
          <p:nvSpPr>
            <p:cNvPr id="63" name="Rectangle 62"/>
            <p:cNvSpPr/>
            <p:nvPr/>
          </p:nvSpPr>
          <p:spPr bwMode="auto">
            <a:xfrm>
              <a:off x="9529896" y="5518150"/>
              <a:ext cx="2321169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l"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Competence development @SEWC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9109223" y="5518150"/>
              <a:ext cx="422031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16</a:t>
              </a:r>
            </a:p>
          </p:txBody>
        </p:sp>
      </p:grpSp>
      <p:sp>
        <p:nvSpPr>
          <p:cNvPr id="81" name="TextBox 9"/>
          <p:cNvSpPr txBox="1"/>
          <p:nvPr/>
        </p:nvSpPr>
        <p:spPr>
          <a:xfrm>
            <a:off x="6627464" y="5573714"/>
            <a:ext cx="766557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 smtClean="0"/>
              <a:t>Not start</a:t>
            </a:r>
            <a:endParaRPr lang="en-US" sz="1200" i="1" dirty="0"/>
          </a:p>
        </p:txBody>
      </p:sp>
      <p:sp>
        <p:nvSpPr>
          <p:cNvPr id="82" name="TextBox 11"/>
          <p:cNvSpPr txBox="1"/>
          <p:nvPr/>
        </p:nvSpPr>
        <p:spPr>
          <a:xfrm>
            <a:off x="7948182" y="5573714"/>
            <a:ext cx="1045479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 smtClean="0"/>
              <a:t>On schedule</a:t>
            </a:r>
            <a:endParaRPr lang="en-US" sz="1200" i="1" dirty="0"/>
          </a:p>
        </p:txBody>
      </p:sp>
      <p:sp>
        <p:nvSpPr>
          <p:cNvPr id="83" name="TextBox 13"/>
          <p:cNvSpPr txBox="1"/>
          <p:nvPr/>
        </p:nvSpPr>
        <p:spPr>
          <a:xfrm>
            <a:off x="9245032" y="5578475"/>
            <a:ext cx="824892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i="1" dirty="0" smtClean="0"/>
              <a:t>Warning</a:t>
            </a:r>
            <a:endParaRPr lang="en-US" sz="1200" i="1" dirty="0"/>
          </a:p>
        </p:txBody>
      </p:sp>
      <p:sp>
        <p:nvSpPr>
          <p:cNvPr id="89" name="TextBox 15"/>
          <p:cNvSpPr txBox="1"/>
          <p:nvPr/>
        </p:nvSpPr>
        <p:spPr>
          <a:xfrm>
            <a:off x="10642130" y="5573714"/>
            <a:ext cx="1096775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 smtClean="0"/>
              <a:t>Project Delay</a:t>
            </a:r>
            <a:endParaRPr lang="en-US" sz="1200" i="1" dirty="0"/>
          </a:p>
        </p:txBody>
      </p:sp>
      <p:sp>
        <p:nvSpPr>
          <p:cNvPr id="99" name="Oval 98"/>
          <p:cNvSpPr/>
          <p:nvPr>
            <p:custDataLst>
              <p:tags r:id="rId2"/>
            </p:custDataLst>
          </p:nvPr>
        </p:nvSpPr>
        <p:spPr bwMode="auto">
          <a:xfrm>
            <a:off x="6365875" y="5603875"/>
            <a:ext cx="210042" cy="2095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lang="en-US" sz="16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9" name="Oval 108"/>
          <p:cNvSpPr/>
          <p:nvPr>
            <p:custDataLst>
              <p:tags r:id="rId3"/>
            </p:custDataLst>
          </p:nvPr>
        </p:nvSpPr>
        <p:spPr bwMode="auto">
          <a:xfrm>
            <a:off x="7736549" y="5602289"/>
            <a:ext cx="213224" cy="212725"/>
          </a:xfrm>
          <a:prstGeom prst="ellipse">
            <a:avLst/>
          </a:prstGeom>
          <a:solidFill>
            <a:srgbClr val="1AF21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lang="en-US" sz="16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0" name="Oval 109"/>
          <p:cNvSpPr/>
          <p:nvPr>
            <p:custDataLst>
              <p:tags r:id="rId4"/>
            </p:custDataLst>
          </p:nvPr>
        </p:nvSpPr>
        <p:spPr bwMode="auto">
          <a:xfrm>
            <a:off x="9036050" y="5614989"/>
            <a:ext cx="187765" cy="187325"/>
          </a:xfrm>
          <a:prstGeom prst="ellipse">
            <a:avLst/>
          </a:prstGeom>
          <a:solidFill>
            <a:srgbClr val="FB9D1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lang="en-US" sz="16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1" name="Oval 110"/>
          <p:cNvSpPr/>
          <p:nvPr>
            <p:custDataLst>
              <p:tags r:id="rId5"/>
            </p:custDataLst>
          </p:nvPr>
        </p:nvSpPr>
        <p:spPr bwMode="auto">
          <a:xfrm>
            <a:off x="10389125" y="5608639"/>
            <a:ext cx="200495" cy="200025"/>
          </a:xfrm>
          <a:prstGeom prst="ellipse">
            <a:avLst/>
          </a:prstGeom>
          <a:solidFill>
            <a:srgbClr val="CB030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lang="en-US" sz="16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213225" y="5373216"/>
            <a:ext cx="2749641" cy="548640"/>
          </a:xfrm>
          <a:prstGeom prst="rect">
            <a:avLst/>
          </a:prstGeo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400" b="1" dirty="0" smtClean="0">
                <a:solidFill>
                  <a:srgbClr val="FFFFFF"/>
                </a:solidFill>
                <a:ea typeface="MS PGothic" pitchFamily="34" charset="-128"/>
                <a:cs typeface="Arial" pitchFamily="34" charset="0"/>
              </a:rPr>
              <a:t>SCM_ Deliver</a:t>
            </a:r>
          </a:p>
        </p:txBody>
      </p:sp>
      <p:grpSp>
        <p:nvGrpSpPr>
          <p:cNvPr id="90" name="Group 97"/>
          <p:cNvGrpSpPr/>
          <p:nvPr/>
        </p:nvGrpSpPr>
        <p:grpSpPr>
          <a:xfrm>
            <a:off x="253006" y="4732338"/>
            <a:ext cx="2337195" cy="457200"/>
            <a:chOff x="246519" y="4110828"/>
            <a:chExt cx="2381984" cy="457200"/>
          </a:xfrm>
        </p:grpSpPr>
        <p:sp>
          <p:nvSpPr>
            <p:cNvPr id="105" name="Rectangle 104"/>
            <p:cNvSpPr/>
            <p:nvPr/>
          </p:nvSpPr>
          <p:spPr bwMode="auto">
            <a:xfrm>
              <a:off x="616823" y="4110828"/>
              <a:ext cx="201168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l"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ET 200SP I/O Ramp Up in SEWC</a:t>
              </a: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46519" y="4110828"/>
              <a:ext cx="365760" cy="457200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>
                  <a:ea typeface="MS PGothic" pitchFamily="34" charset="-128"/>
                  <a:cs typeface="Arial" pitchFamily="34" charset="0"/>
                </a:rPr>
                <a:t>5</a:t>
              </a:r>
              <a:endParaRPr lang="en-US" sz="1200" dirty="0" smtClean="0">
                <a:ea typeface="MS PGothic" pitchFamily="34" charset="-128"/>
                <a:cs typeface="Arial" pitchFamily="34" charset="0"/>
              </a:endParaRPr>
            </a:p>
          </p:txBody>
        </p:sp>
      </p:grpSp>
      <p:sp>
        <p:nvSpPr>
          <p:cNvPr id="85" name="TextBox 15"/>
          <p:cNvSpPr txBox="1"/>
          <p:nvPr/>
        </p:nvSpPr>
        <p:spPr>
          <a:xfrm>
            <a:off x="6643687" y="6108700"/>
            <a:ext cx="660758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 smtClean="0"/>
              <a:t>Closed</a:t>
            </a:r>
            <a:endParaRPr lang="en-US" sz="1200" i="1" dirty="0"/>
          </a:p>
        </p:txBody>
      </p:sp>
      <p:sp>
        <p:nvSpPr>
          <p:cNvPr id="86" name="Oval 85"/>
          <p:cNvSpPr/>
          <p:nvPr>
            <p:custDataLst>
              <p:tags r:id="rId6"/>
            </p:custDataLst>
          </p:nvPr>
        </p:nvSpPr>
        <p:spPr bwMode="auto">
          <a:xfrm>
            <a:off x="6389687" y="6143625"/>
            <a:ext cx="200495" cy="200025"/>
          </a:xfrm>
          <a:prstGeom prst="ellipse">
            <a:avLst/>
          </a:prstGeom>
          <a:solidFill>
            <a:srgbClr val="808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lang="en-US" sz="1600" dirty="0" smtClean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426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5285792"/>
              </p:ext>
            </p:extLst>
          </p:nvPr>
        </p:nvGraphicFramePr>
        <p:xfrm>
          <a:off x="1591" y="1589"/>
          <a:ext cx="1591" cy="1587"/>
        </p:xfrm>
        <a:graphic>
          <a:graphicData uri="http://schemas.openxmlformats.org/presentationml/2006/ole">
            <p:oleObj spid="_x0000_s105474" name="think-cell Slide" r:id="rId9" imgW="360" imgH="360" progId="">
              <p:embed/>
            </p:oleObj>
          </a:graphicData>
        </a:graphic>
      </p:graphicFrame>
      <p:sp>
        <p:nvSpPr>
          <p:cNvPr id="114" name="Rectangle 113"/>
          <p:cNvSpPr/>
          <p:nvPr/>
        </p:nvSpPr>
        <p:spPr bwMode="auto">
          <a:xfrm>
            <a:off x="6215335" y="5213351"/>
            <a:ext cx="5701989" cy="136805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Dot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t">
            <a:noAutofit/>
          </a:bodyPr>
          <a:lstStyle/>
          <a:p>
            <a:pPr algn="l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emark:</a:t>
            </a:r>
            <a:endParaRPr lang="en-US" sz="1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268760"/>
          </a:xfrm>
        </p:spPr>
        <p:txBody>
          <a:bodyPr/>
          <a:lstStyle/>
          <a:p>
            <a:r>
              <a:rPr lang="en-US" altLang="zh-CN" dirty="0" smtClean="0"/>
              <a:t>Project Overview_ Per Leader/ Member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53006" y="1412776"/>
            <a:ext cx="2749641" cy="548640"/>
          </a:xfrm>
          <a:prstGeom prst="rect">
            <a:avLst/>
          </a:prstGeo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110000"/>
              </a:lnSpc>
              <a:buFont typeface="Wingdings" charset="0"/>
              <a:buNone/>
            </a:pPr>
            <a:r>
              <a:rPr lang="en-US" sz="1400" b="1" dirty="0" smtClean="0">
                <a:solidFill>
                  <a:srgbClr val="FFFFFF"/>
                </a:solidFill>
                <a:ea typeface="MS PGothic" pitchFamily="34" charset="-128"/>
                <a:cs typeface="Arial" pitchFamily="34" charset="0"/>
              </a:rPr>
              <a:t>NPI/ Relocation</a:t>
            </a:r>
          </a:p>
        </p:txBody>
      </p:sp>
      <p:grpSp>
        <p:nvGrpSpPr>
          <p:cNvPr id="3" name="Group 89"/>
          <p:cNvGrpSpPr/>
          <p:nvPr/>
        </p:nvGrpSpPr>
        <p:grpSpPr>
          <a:xfrm>
            <a:off x="253006" y="2174875"/>
            <a:ext cx="2337195" cy="457200"/>
            <a:chOff x="246519" y="2178050"/>
            <a:chExt cx="2381984" cy="4572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16823" y="2178050"/>
              <a:ext cx="201168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l"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ET 200SP Base Unit Ramp Up in SEWC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46519" y="2178050"/>
              <a:ext cx="365760" cy="457200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112</a:t>
              </a:r>
            </a:p>
          </p:txBody>
        </p:sp>
      </p:grpSp>
      <p:grpSp>
        <p:nvGrpSpPr>
          <p:cNvPr id="9" name="Group 90"/>
          <p:cNvGrpSpPr/>
          <p:nvPr/>
        </p:nvGrpSpPr>
        <p:grpSpPr>
          <a:xfrm>
            <a:off x="253006" y="2816225"/>
            <a:ext cx="2337195" cy="457200"/>
            <a:chOff x="246519" y="2820098"/>
            <a:chExt cx="2381984" cy="45720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616823" y="2820098"/>
              <a:ext cx="201168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l"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S7-1200 CPU global value add project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46519" y="2820098"/>
              <a:ext cx="36576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12" name="Group 96"/>
          <p:cNvGrpSpPr/>
          <p:nvPr/>
        </p:nvGrpSpPr>
        <p:grpSpPr>
          <a:xfrm>
            <a:off x="253006" y="3462338"/>
            <a:ext cx="2337195" cy="457200"/>
            <a:chOff x="246519" y="3465463"/>
            <a:chExt cx="2381984" cy="4572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616823" y="3465463"/>
              <a:ext cx="201168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l"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S7-1500C global value add project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46519" y="3465463"/>
              <a:ext cx="365760" cy="457200"/>
            </a:xfrm>
            <a:prstGeom prst="rect">
              <a:avLst/>
            </a:prstGeom>
            <a:solidFill>
              <a:srgbClr val="D7698C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3</a:t>
              </a:r>
            </a:p>
          </p:txBody>
        </p:sp>
      </p:grpSp>
      <p:grpSp>
        <p:nvGrpSpPr>
          <p:cNvPr id="13" name="Group 97"/>
          <p:cNvGrpSpPr/>
          <p:nvPr/>
        </p:nvGrpSpPr>
        <p:grpSpPr>
          <a:xfrm>
            <a:off x="253006" y="4106863"/>
            <a:ext cx="2337195" cy="457200"/>
            <a:chOff x="246519" y="4110828"/>
            <a:chExt cx="2381984" cy="457200"/>
          </a:xfrm>
        </p:grpSpPr>
        <p:sp>
          <p:nvSpPr>
            <p:cNvPr id="21" name="Rectangle 20"/>
            <p:cNvSpPr/>
            <p:nvPr/>
          </p:nvSpPr>
          <p:spPr bwMode="auto">
            <a:xfrm>
              <a:off x="616823" y="4110828"/>
              <a:ext cx="201168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l"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HMI comfort panel 7’-12' global value add project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46519" y="4110828"/>
              <a:ext cx="365760" cy="4572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4</a:t>
              </a:r>
            </a:p>
          </p:txBody>
        </p:sp>
      </p:grpSp>
      <p:sp>
        <p:nvSpPr>
          <p:cNvPr id="5" name="Rectangle 4"/>
          <p:cNvSpPr/>
          <p:nvPr/>
        </p:nvSpPr>
        <p:spPr bwMode="auto">
          <a:xfrm>
            <a:off x="9219572" y="1412776"/>
            <a:ext cx="2749641" cy="548640"/>
          </a:xfrm>
          <a:prstGeom prst="rect">
            <a:avLst/>
          </a:prstGeo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400" b="1" dirty="0" smtClean="0">
                <a:solidFill>
                  <a:srgbClr val="FFFFFF"/>
                </a:solidFill>
                <a:ea typeface="MS PGothic" pitchFamily="34" charset="-128"/>
                <a:cs typeface="Arial" pitchFamily="34" charset="0"/>
              </a:rPr>
              <a:t>SCM_ Make</a:t>
            </a:r>
          </a:p>
        </p:txBody>
      </p:sp>
      <p:grpSp>
        <p:nvGrpSpPr>
          <p:cNvPr id="16" name="Group 101"/>
          <p:cNvGrpSpPr/>
          <p:nvPr/>
        </p:nvGrpSpPr>
        <p:grpSpPr>
          <a:xfrm>
            <a:off x="221181" y="6083130"/>
            <a:ext cx="2337195" cy="457200"/>
            <a:chOff x="3198847" y="2174733"/>
            <a:chExt cx="2377440" cy="457200"/>
          </a:xfrm>
        </p:grpSpPr>
        <p:sp>
          <p:nvSpPr>
            <p:cNvPr id="30" name="Rectangle 29"/>
            <p:cNvSpPr/>
            <p:nvPr/>
          </p:nvSpPr>
          <p:spPr bwMode="auto">
            <a:xfrm>
              <a:off x="3564607" y="2174733"/>
              <a:ext cx="201168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l"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err="1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Tecnomatix</a:t>
              </a: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 @SEWC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198847" y="2174733"/>
              <a:ext cx="36576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15</a:t>
              </a:r>
            </a:p>
          </p:txBody>
        </p:sp>
      </p:grpSp>
      <p:grpSp>
        <p:nvGrpSpPr>
          <p:cNvPr id="19" name="Group 100"/>
          <p:cNvGrpSpPr/>
          <p:nvPr/>
        </p:nvGrpSpPr>
        <p:grpSpPr>
          <a:xfrm>
            <a:off x="9202069" y="2133600"/>
            <a:ext cx="2337195" cy="457200"/>
            <a:chOff x="3198847" y="2820098"/>
            <a:chExt cx="2377440" cy="457200"/>
          </a:xfrm>
        </p:grpSpPr>
        <p:sp>
          <p:nvSpPr>
            <p:cNvPr id="33" name="Rectangle 32"/>
            <p:cNvSpPr/>
            <p:nvPr/>
          </p:nvSpPr>
          <p:spPr bwMode="auto">
            <a:xfrm>
              <a:off x="3564607" y="2820098"/>
              <a:ext cx="201168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l"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Robot and automation in SEWC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3198847" y="2820098"/>
              <a:ext cx="36576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13</a:t>
              </a:r>
            </a:p>
          </p:txBody>
        </p:sp>
      </p:grpSp>
      <p:grpSp>
        <p:nvGrpSpPr>
          <p:cNvPr id="22" name="Group 99"/>
          <p:cNvGrpSpPr/>
          <p:nvPr/>
        </p:nvGrpSpPr>
        <p:grpSpPr>
          <a:xfrm>
            <a:off x="9202069" y="2779713"/>
            <a:ext cx="2337195" cy="457200"/>
            <a:chOff x="3198847" y="3465463"/>
            <a:chExt cx="2377440" cy="457200"/>
          </a:xfrm>
        </p:grpSpPr>
        <p:sp>
          <p:nvSpPr>
            <p:cNvPr id="36" name="Rectangle 35"/>
            <p:cNvSpPr/>
            <p:nvPr/>
          </p:nvSpPr>
          <p:spPr bwMode="auto">
            <a:xfrm>
              <a:off x="3564607" y="3465463"/>
              <a:ext cx="201168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l"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Technology roadmap @SEWC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98847" y="3465463"/>
              <a:ext cx="365760" cy="457200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14</a:t>
              </a:r>
            </a:p>
          </p:txBody>
        </p:sp>
      </p:grpSp>
      <p:sp>
        <p:nvSpPr>
          <p:cNvPr id="6" name="Rectangle 5"/>
          <p:cNvSpPr/>
          <p:nvPr/>
        </p:nvSpPr>
        <p:spPr bwMode="auto">
          <a:xfrm>
            <a:off x="3224192" y="1412875"/>
            <a:ext cx="2749641" cy="548640"/>
          </a:xfrm>
          <a:prstGeom prst="rect">
            <a:avLst/>
          </a:prstGeo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400" b="1" dirty="0" smtClean="0">
                <a:solidFill>
                  <a:srgbClr val="FFFFFF"/>
                </a:solidFill>
                <a:ea typeface="MS PGothic" pitchFamily="34" charset="-128"/>
                <a:cs typeface="Arial" pitchFamily="34" charset="0"/>
              </a:rPr>
              <a:t>SCM_ Plan</a:t>
            </a:r>
          </a:p>
        </p:txBody>
      </p:sp>
      <p:grpSp>
        <p:nvGrpSpPr>
          <p:cNvPr id="24" name="Group 104"/>
          <p:cNvGrpSpPr/>
          <p:nvPr/>
        </p:nvGrpSpPr>
        <p:grpSpPr>
          <a:xfrm>
            <a:off x="3224192" y="2174733"/>
            <a:ext cx="2337195" cy="457200"/>
            <a:chOff x="6156895" y="2174733"/>
            <a:chExt cx="2395696" cy="457200"/>
          </a:xfrm>
        </p:grpSpPr>
        <p:sp>
          <p:nvSpPr>
            <p:cNvPr id="42" name="Rectangle 41"/>
            <p:cNvSpPr/>
            <p:nvPr/>
          </p:nvSpPr>
          <p:spPr bwMode="auto">
            <a:xfrm>
              <a:off x="6540911" y="2174733"/>
              <a:ext cx="201168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l"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SPS05# - LEAN transformation-VSM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156895" y="2174733"/>
              <a:ext cx="36576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6</a:t>
              </a:r>
            </a:p>
          </p:txBody>
        </p:sp>
      </p:grpSp>
      <p:grpSp>
        <p:nvGrpSpPr>
          <p:cNvPr id="25" name="Group 103"/>
          <p:cNvGrpSpPr/>
          <p:nvPr/>
        </p:nvGrpSpPr>
        <p:grpSpPr>
          <a:xfrm>
            <a:off x="3224192" y="2820098"/>
            <a:ext cx="2337195" cy="457200"/>
            <a:chOff x="6156895" y="2820098"/>
            <a:chExt cx="2395696" cy="457200"/>
          </a:xfrm>
        </p:grpSpPr>
        <p:sp>
          <p:nvSpPr>
            <p:cNvPr id="45" name="Rectangle 44"/>
            <p:cNvSpPr/>
            <p:nvPr/>
          </p:nvSpPr>
          <p:spPr bwMode="auto">
            <a:xfrm>
              <a:off x="6540911" y="2820098"/>
              <a:ext cx="201168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l"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SPS09# - Visual Management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6156895" y="2820098"/>
              <a:ext cx="36576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7</a:t>
              </a:r>
            </a:p>
          </p:txBody>
        </p:sp>
      </p:grpSp>
      <p:grpSp>
        <p:nvGrpSpPr>
          <p:cNvPr id="26" name="Group 102"/>
          <p:cNvGrpSpPr/>
          <p:nvPr/>
        </p:nvGrpSpPr>
        <p:grpSpPr>
          <a:xfrm>
            <a:off x="3224192" y="3465463"/>
            <a:ext cx="2337195" cy="457200"/>
            <a:chOff x="6156895" y="3465463"/>
            <a:chExt cx="2395696" cy="457200"/>
          </a:xfrm>
        </p:grpSpPr>
        <p:sp>
          <p:nvSpPr>
            <p:cNvPr id="48" name="Rectangle 47"/>
            <p:cNvSpPr/>
            <p:nvPr/>
          </p:nvSpPr>
          <p:spPr bwMode="auto">
            <a:xfrm>
              <a:off x="6540911" y="3465463"/>
              <a:ext cx="201168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l"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SPS11# - Continuous improvement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6156895" y="3465463"/>
              <a:ext cx="36576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8</a:t>
              </a:r>
            </a:p>
          </p:txBody>
        </p:sp>
      </p:grpSp>
      <p:sp>
        <p:nvSpPr>
          <p:cNvPr id="7" name="Rectangle 6"/>
          <p:cNvSpPr/>
          <p:nvPr/>
        </p:nvSpPr>
        <p:spPr bwMode="auto">
          <a:xfrm>
            <a:off x="6215335" y="1412875"/>
            <a:ext cx="2749641" cy="548640"/>
          </a:xfrm>
          <a:prstGeom prst="rect">
            <a:avLst/>
          </a:prstGeo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400" b="1" dirty="0" smtClean="0">
                <a:solidFill>
                  <a:srgbClr val="FFFFFF"/>
                </a:solidFill>
                <a:ea typeface="MS PGothic" pitchFamily="34" charset="-128"/>
                <a:cs typeface="Arial" pitchFamily="34" charset="0"/>
              </a:rPr>
              <a:t>SCM_ Source</a:t>
            </a:r>
          </a:p>
        </p:txBody>
      </p:sp>
      <p:grpSp>
        <p:nvGrpSpPr>
          <p:cNvPr id="27" name="Group 106"/>
          <p:cNvGrpSpPr/>
          <p:nvPr/>
        </p:nvGrpSpPr>
        <p:grpSpPr>
          <a:xfrm>
            <a:off x="6215335" y="2174875"/>
            <a:ext cx="2337195" cy="457200"/>
            <a:chOff x="9109223" y="2174733"/>
            <a:chExt cx="2371720" cy="457200"/>
          </a:xfrm>
        </p:grpSpPr>
        <p:sp>
          <p:nvSpPr>
            <p:cNvPr id="51" name="Rectangle 50"/>
            <p:cNvSpPr/>
            <p:nvPr/>
          </p:nvSpPr>
          <p:spPr bwMode="auto">
            <a:xfrm>
              <a:off x="9469263" y="2174733"/>
              <a:ext cx="201168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l"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AE-DUR @SEWC</a:t>
              </a: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9109223" y="2174733"/>
              <a:ext cx="36576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10</a:t>
              </a:r>
            </a:p>
          </p:txBody>
        </p:sp>
      </p:grpSp>
      <p:grpSp>
        <p:nvGrpSpPr>
          <p:cNvPr id="28" name="Group 107"/>
          <p:cNvGrpSpPr/>
          <p:nvPr/>
        </p:nvGrpSpPr>
        <p:grpSpPr>
          <a:xfrm>
            <a:off x="3224192" y="4124325"/>
            <a:ext cx="2337195" cy="457200"/>
            <a:chOff x="9109223" y="2820098"/>
            <a:chExt cx="2371720" cy="457200"/>
          </a:xfrm>
        </p:grpSpPr>
        <p:sp>
          <p:nvSpPr>
            <p:cNvPr id="54" name="Rectangle 53"/>
            <p:cNvSpPr/>
            <p:nvPr/>
          </p:nvSpPr>
          <p:spPr bwMode="auto">
            <a:xfrm>
              <a:off x="9469263" y="2820098"/>
              <a:ext cx="201168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l"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Storage Optimization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9109223" y="2820098"/>
              <a:ext cx="36576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9</a:t>
              </a:r>
            </a:p>
          </p:txBody>
        </p:sp>
      </p:grpSp>
      <p:grpSp>
        <p:nvGrpSpPr>
          <p:cNvPr id="29" name="Group 105"/>
          <p:cNvGrpSpPr/>
          <p:nvPr/>
        </p:nvGrpSpPr>
        <p:grpSpPr>
          <a:xfrm>
            <a:off x="6215335" y="2817813"/>
            <a:ext cx="2337195" cy="457200"/>
            <a:chOff x="9109223" y="3465463"/>
            <a:chExt cx="2371720" cy="457200"/>
          </a:xfrm>
        </p:grpSpPr>
        <p:sp>
          <p:nvSpPr>
            <p:cNvPr id="57" name="Rectangle 56"/>
            <p:cNvSpPr/>
            <p:nvPr/>
          </p:nvSpPr>
          <p:spPr bwMode="auto">
            <a:xfrm>
              <a:off x="9469263" y="3465463"/>
              <a:ext cx="201168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l"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JONAS @Distributors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9109223" y="3465463"/>
              <a:ext cx="365760" cy="457200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11</a:t>
              </a:r>
            </a:p>
          </p:txBody>
        </p:sp>
      </p:grpSp>
      <p:grpSp>
        <p:nvGrpSpPr>
          <p:cNvPr id="31" name="Group 84"/>
          <p:cNvGrpSpPr/>
          <p:nvPr/>
        </p:nvGrpSpPr>
        <p:grpSpPr>
          <a:xfrm>
            <a:off x="6215335" y="3476625"/>
            <a:ext cx="2337195" cy="457200"/>
            <a:chOff x="6144724" y="5518150"/>
            <a:chExt cx="2755886" cy="457200"/>
          </a:xfrm>
        </p:grpSpPr>
        <p:sp>
          <p:nvSpPr>
            <p:cNvPr id="60" name="Rectangle 59"/>
            <p:cNvSpPr/>
            <p:nvPr/>
          </p:nvSpPr>
          <p:spPr bwMode="auto">
            <a:xfrm>
              <a:off x="6579441" y="5518150"/>
              <a:ext cx="2321169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l"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Plastic parts localization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6144724" y="5518150"/>
              <a:ext cx="422031" cy="457200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12</a:t>
              </a:r>
            </a:p>
          </p:txBody>
        </p:sp>
      </p:grpSp>
      <p:sp>
        <p:nvSpPr>
          <p:cNvPr id="10" name="Rectangle 9"/>
          <p:cNvSpPr/>
          <p:nvPr/>
        </p:nvSpPr>
        <p:spPr bwMode="auto">
          <a:xfrm>
            <a:off x="3182455" y="5376391"/>
            <a:ext cx="2749641" cy="548640"/>
          </a:xfrm>
          <a:prstGeom prst="rect">
            <a:avLst/>
          </a:prstGeo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400" b="1" dirty="0" smtClean="0">
                <a:solidFill>
                  <a:srgbClr val="FFFFFF"/>
                </a:solidFill>
                <a:ea typeface="MS PGothic" pitchFamily="34" charset="-128"/>
                <a:cs typeface="Arial" pitchFamily="34" charset="0"/>
              </a:rPr>
              <a:t>SCM_ Digital Plat form</a:t>
            </a:r>
          </a:p>
        </p:txBody>
      </p:sp>
      <p:grpSp>
        <p:nvGrpSpPr>
          <p:cNvPr id="34" name="Group 83"/>
          <p:cNvGrpSpPr/>
          <p:nvPr/>
        </p:nvGrpSpPr>
        <p:grpSpPr>
          <a:xfrm>
            <a:off x="3211097" y="6091068"/>
            <a:ext cx="2337195" cy="458788"/>
            <a:chOff x="9109223" y="5518150"/>
            <a:chExt cx="2741842" cy="457200"/>
          </a:xfrm>
        </p:grpSpPr>
        <p:sp>
          <p:nvSpPr>
            <p:cNvPr id="63" name="Rectangle 62"/>
            <p:cNvSpPr/>
            <p:nvPr/>
          </p:nvSpPr>
          <p:spPr bwMode="auto">
            <a:xfrm>
              <a:off x="9529896" y="5518150"/>
              <a:ext cx="2321169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l"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Competence development @SEWC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9109223" y="5518150"/>
              <a:ext cx="422031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16</a:t>
              </a:r>
            </a:p>
          </p:txBody>
        </p:sp>
      </p:grpSp>
      <p:sp>
        <p:nvSpPr>
          <p:cNvPr id="81" name="TextBox 9"/>
          <p:cNvSpPr txBox="1"/>
          <p:nvPr/>
        </p:nvSpPr>
        <p:spPr>
          <a:xfrm>
            <a:off x="6627464" y="5573714"/>
            <a:ext cx="766557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 smtClean="0"/>
              <a:t>Not start</a:t>
            </a:r>
            <a:endParaRPr lang="en-US" sz="1200" i="1" dirty="0"/>
          </a:p>
        </p:txBody>
      </p:sp>
      <p:sp>
        <p:nvSpPr>
          <p:cNvPr id="82" name="TextBox 11"/>
          <p:cNvSpPr txBox="1"/>
          <p:nvPr/>
        </p:nvSpPr>
        <p:spPr>
          <a:xfrm>
            <a:off x="7948182" y="5573714"/>
            <a:ext cx="1045479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 smtClean="0"/>
              <a:t>On schedule</a:t>
            </a:r>
            <a:endParaRPr lang="en-US" sz="1200" i="1" dirty="0"/>
          </a:p>
        </p:txBody>
      </p:sp>
      <p:sp>
        <p:nvSpPr>
          <p:cNvPr id="83" name="TextBox 13"/>
          <p:cNvSpPr txBox="1"/>
          <p:nvPr/>
        </p:nvSpPr>
        <p:spPr>
          <a:xfrm>
            <a:off x="9245032" y="5578475"/>
            <a:ext cx="824892" cy="264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i="1" dirty="0" smtClean="0"/>
              <a:t>Warning</a:t>
            </a:r>
            <a:endParaRPr lang="en-US" sz="1200" i="1" dirty="0"/>
          </a:p>
        </p:txBody>
      </p:sp>
      <p:sp>
        <p:nvSpPr>
          <p:cNvPr id="89" name="TextBox 15"/>
          <p:cNvSpPr txBox="1"/>
          <p:nvPr/>
        </p:nvSpPr>
        <p:spPr>
          <a:xfrm>
            <a:off x="10642130" y="5573714"/>
            <a:ext cx="1096775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 smtClean="0"/>
              <a:t>Project Delay</a:t>
            </a:r>
            <a:endParaRPr lang="en-US" sz="1200" i="1" dirty="0"/>
          </a:p>
        </p:txBody>
      </p:sp>
      <p:sp>
        <p:nvSpPr>
          <p:cNvPr id="99" name="Oval 98"/>
          <p:cNvSpPr/>
          <p:nvPr>
            <p:custDataLst>
              <p:tags r:id="rId2"/>
            </p:custDataLst>
          </p:nvPr>
        </p:nvSpPr>
        <p:spPr bwMode="auto">
          <a:xfrm>
            <a:off x="6365875" y="5603875"/>
            <a:ext cx="210042" cy="2095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lang="en-US" sz="16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9" name="Oval 108"/>
          <p:cNvSpPr/>
          <p:nvPr>
            <p:custDataLst>
              <p:tags r:id="rId3"/>
            </p:custDataLst>
          </p:nvPr>
        </p:nvSpPr>
        <p:spPr bwMode="auto">
          <a:xfrm>
            <a:off x="7736549" y="5602289"/>
            <a:ext cx="213224" cy="212725"/>
          </a:xfrm>
          <a:prstGeom prst="ellipse">
            <a:avLst/>
          </a:prstGeom>
          <a:solidFill>
            <a:srgbClr val="1AF21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lang="en-US" sz="16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0" name="Oval 109"/>
          <p:cNvSpPr/>
          <p:nvPr>
            <p:custDataLst>
              <p:tags r:id="rId4"/>
            </p:custDataLst>
          </p:nvPr>
        </p:nvSpPr>
        <p:spPr bwMode="auto">
          <a:xfrm>
            <a:off x="9036050" y="5614989"/>
            <a:ext cx="187765" cy="187325"/>
          </a:xfrm>
          <a:prstGeom prst="ellipse">
            <a:avLst/>
          </a:prstGeom>
          <a:solidFill>
            <a:srgbClr val="FB9D1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lang="en-US" sz="16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1" name="Oval 110"/>
          <p:cNvSpPr/>
          <p:nvPr>
            <p:custDataLst>
              <p:tags r:id="rId5"/>
            </p:custDataLst>
          </p:nvPr>
        </p:nvSpPr>
        <p:spPr bwMode="auto">
          <a:xfrm>
            <a:off x="10389125" y="5608639"/>
            <a:ext cx="200495" cy="200025"/>
          </a:xfrm>
          <a:prstGeom prst="ellipse">
            <a:avLst/>
          </a:prstGeom>
          <a:solidFill>
            <a:srgbClr val="CB030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lang="en-US" sz="16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213225" y="5373216"/>
            <a:ext cx="2749641" cy="548640"/>
          </a:xfrm>
          <a:prstGeom prst="rect">
            <a:avLst/>
          </a:prstGeo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400" b="1" dirty="0" smtClean="0">
                <a:solidFill>
                  <a:srgbClr val="FFFFFF"/>
                </a:solidFill>
                <a:ea typeface="MS PGothic" pitchFamily="34" charset="-128"/>
                <a:cs typeface="Arial" pitchFamily="34" charset="0"/>
              </a:rPr>
              <a:t>SCM_ Deliver</a:t>
            </a:r>
          </a:p>
        </p:txBody>
      </p:sp>
      <p:grpSp>
        <p:nvGrpSpPr>
          <p:cNvPr id="37" name="Group 97"/>
          <p:cNvGrpSpPr/>
          <p:nvPr/>
        </p:nvGrpSpPr>
        <p:grpSpPr>
          <a:xfrm>
            <a:off x="253006" y="4732338"/>
            <a:ext cx="2337195" cy="457200"/>
            <a:chOff x="246519" y="4110828"/>
            <a:chExt cx="2381984" cy="457200"/>
          </a:xfrm>
        </p:grpSpPr>
        <p:sp>
          <p:nvSpPr>
            <p:cNvPr id="105" name="Rectangle 104"/>
            <p:cNvSpPr/>
            <p:nvPr/>
          </p:nvSpPr>
          <p:spPr bwMode="auto">
            <a:xfrm>
              <a:off x="616823" y="4110828"/>
              <a:ext cx="201168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l"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 smtClean="0">
                  <a:solidFill>
                    <a:schemeClr val="tx1"/>
                  </a:solidFill>
                  <a:ea typeface="MS PGothic" pitchFamily="34" charset="-128"/>
                  <a:cs typeface="Arial" pitchFamily="34" charset="0"/>
                </a:rPr>
                <a:t>ET 200SP I/O Ramp Up in SEWC</a:t>
              </a: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46519" y="4110828"/>
              <a:ext cx="365760" cy="457200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hangingPunct="0">
                <a:lnSpc>
                  <a:spcPct val="110000"/>
                </a:lnSpc>
                <a:buFont typeface="Wingdings" charset="0"/>
                <a:buNone/>
              </a:pPr>
              <a:r>
                <a:rPr lang="en-US" sz="1200" dirty="0">
                  <a:ea typeface="MS PGothic" pitchFamily="34" charset="-128"/>
                  <a:cs typeface="Arial" pitchFamily="34" charset="0"/>
                </a:rPr>
                <a:t>5</a:t>
              </a:r>
              <a:endParaRPr lang="en-US" sz="1200" dirty="0" smtClean="0">
                <a:ea typeface="MS PGothic" pitchFamily="34" charset="-128"/>
                <a:cs typeface="Arial" pitchFamily="34" charset="0"/>
              </a:endParaRPr>
            </a:p>
          </p:txBody>
        </p:sp>
      </p:grpSp>
      <p:sp>
        <p:nvSpPr>
          <p:cNvPr id="85" name="TextBox 15"/>
          <p:cNvSpPr txBox="1"/>
          <p:nvPr/>
        </p:nvSpPr>
        <p:spPr>
          <a:xfrm>
            <a:off x="6643687" y="6108700"/>
            <a:ext cx="660758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 smtClean="0"/>
              <a:t>Closed</a:t>
            </a:r>
            <a:endParaRPr lang="en-US" sz="1200" i="1" dirty="0"/>
          </a:p>
        </p:txBody>
      </p:sp>
      <p:sp>
        <p:nvSpPr>
          <p:cNvPr id="86" name="Oval 85"/>
          <p:cNvSpPr/>
          <p:nvPr>
            <p:custDataLst>
              <p:tags r:id="rId6"/>
            </p:custDataLst>
          </p:nvPr>
        </p:nvSpPr>
        <p:spPr bwMode="auto">
          <a:xfrm>
            <a:off x="6389687" y="6143625"/>
            <a:ext cx="200495" cy="200025"/>
          </a:xfrm>
          <a:prstGeom prst="ellipse">
            <a:avLst/>
          </a:prstGeom>
          <a:solidFill>
            <a:srgbClr val="808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lang="en-US" sz="1600" dirty="0" smtClean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426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51" y="0"/>
            <a:ext cx="7698995" cy="1268760"/>
          </a:xfrm>
        </p:spPr>
        <p:txBody>
          <a:bodyPr/>
          <a:lstStyle/>
          <a:p>
            <a:r>
              <a:rPr lang="en-US" dirty="0" smtClean="0"/>
              <a:t>Project Overview_ Per Calendar option</a:t>
            </a:r>
            <a:endParaRPr lang="en-US" dirty="0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727" y="1498373"/>
            <a:ext cx="8543925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status _ Person</a:t>
            </a:r>
            <a:endParaRPr lang="en-US" dirty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615" y="1460047"/>
            <a:ext cx="88201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 rot="20589038">
            <a:off x="6859297" y="1474159"/>
            <a:ext cx="387667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TBD</a:t>
            </a:r>
            <a:endParaRPr lang="en-US" sz="96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587" y="1590"/>
          <a:ext cx="1587" cy="1587"/>
        </p:xfrm>
        <a:graphic>
          <a:graphicData uri="http://schemas.openxmlformats.org/presentationml/2006/ole">
            <p:oleObj spid="_x0000_s87042" name="think-cell Slide" r:id="rId4" imgW="360" imgH="360" progId="">
              <p:embed/>
            </p:oleObj>
          </a:graphicData>
        </a:graphic>
      </p:graphicFrame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268760"/>
          </a:xfrm>
        </p:spPr>
        <p:txBody>
          <a:bodyPr anchor="ctr"/>
          <a:lstStyle/>
          <a:p>
            <a:pPr marL="539714" indent="-539714"/>
            <a:r>
              <a:rPr lang="en-US" dirty="0" smtClean="0">
                <a:solidFill>
                  <a:schemeClr val="bg1"/>
                </a:solidFill>
              </a:rPr>
              <a:t>Project _ One Page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80654" y="1268760"/>
            <a:ext cx="3849498" cy="36576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bg2"/>
            </a:solidFill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pPr marL="0" marR="0" indent="0" algn="ctr" defTabSz="914400" eaLnBrk="1" latinLnBrk="0" hangingPunct="1">
              <a:lnSpc>
                <a:spcPct val="110000"/>
              </a:lnSpc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</a:rPr>
              <a:t>Goals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8196481" y="1268760"/>
            <a:ext cx="3849498" cy="36576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bg2"/>
            </a:solidFill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pPr algn="ctr">
              <a:lnSpc>
                <a:spcPct val="110000"/>
              </a:lnSpc>
              <a:buClr>
                <a:schemeClr val="accent1"/>
              </a:buClr>
            </a:pPr>
            <a:r>
              <a:rPr lang="en-US" sz="1400" b="1" dirty="0" smtClean="0">
                <a:solidFill>
                  <a:schemeClr val="bg1"/>
                </a:solidFill>
              </a:rPr>
              <a:t>KPIs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8196481" y="1634519"/>
            <a:ext cx="3849498" cy="2377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54000" rIns="54000" bIns="5400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pPr marL="109538" marR="0" indent="-109538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Tx/>
              <a:buFont typeface="Wingdings" pitchFamily="2" charset="2"/>
              <a:buChar char="§"/>
              <a:tabLst/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Transparency reports /</a:t>
            </a:r>
            <a:r>
              <a:rPr lang="en-US" sz="1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charset="0"/>
              </a:rPr>
              <a:t> FCST</a:t>
            </a:r>
          </a:p>
          <a:p>
            <a:pPr marL="109538" marR="0" indent="-109538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Tx/>
              <a:buFont typeface="Wingdings" pitchFamily="2" charset="2"/>
              <a:buChar char="§"/>
              <a:tabLst/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Reduction of unreasonable boxes </a:t>
            </a:r>
            <a:r>
              <a:rPr lang="en-US" sz="1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charset="0"/>
              </a:rPr>
              <a:t>( 5K???)</a:t>
            </a:r>
          </a:p>
          <a:p>
            <a:pPr marL="109538" marR="0" indent="-109538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Tx/>
              <a:buFont typeface="Wingdings" pitchFamily="2" charset="2"/>
              <a:buChar char="§"/>
              <a:tabLst/>
            </a:pPr>
            <a:endParaRPr lang="en-US" sz="1200" dirty="0" smtClean="0">
              <a:solidFill>
                <a:schemeClr val="tx1"/>
              </a:solidFill>
              <a:latin typeface="Arial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94437" y="4077072"/>
          <a:ext cx="5843016" cy="2347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4296"/>
                <a:gridCol w="1188720"/>
              </a:tblGrid>
              <a:tr h="3150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PUMA/ Benefits/ Investment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Due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date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1503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Project kick off _ Phase 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2017-10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503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Data study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and Mitigation Plan finalized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2017-10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503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+mn-lt"/>
                        </a:rPr>
                        <a:t>Storage Bin Mgt Optimization </a:t>
                      </a:r>
                      <a:endParaRPr lang="en-US" sz="1200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2018-06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50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Divers Supply Mode for pilot vender ( New Way, Handsome, </a:t>
                      </a:r>
                      <a:r>
                        <a:rPr lang="en-US" sz="12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Tontec</a:t>
                      </a:r>
                      <a:r>
                        <a:rPr lang="en-US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2018-06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50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Transparency reports build 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2018-09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5035"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Simulation tools build up</a:t>
                      </a:r>
                      <a:endParaRPr lang="en-US" sz="1200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2018-09</a:t>
                      </a:r>
                      <a:endParaRPr 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07361164"/>
              </p:ext>
            </p:extLst>
          </p:nvPr>
        </p:nvGraphicFramePr>
        <p:xfrm>
          <a:off x="6181870" y="4037032"/>
          <a:ext cx="5865901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417"/>
                <a:gridCol w="2028873"/>
                <a:gridCol w="797057"/>
                <a:gridCol w="2108554"/>
              </a:tblGrid>
              <a:tr h="3657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eam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91226" marR="912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Sponsor: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 Yan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Coach: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Li Yan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Leader: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200" dirty="0" smtClean="0"/>
                        <a:t>Ye Li Na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1226" marR="912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1226" marR="912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80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Member: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200" dirty="0" smtClean="0"/>
                        <a:t>SCM :Zhang</a:t>
                      </a:r>
                      <a:r>
                        <a:rPr lang="en-US" sz="1200" baseline="0" dirty="0" smtClean="0"/>
                        <a:t> Xiao Hua, Wang Qian Ying, Li Yang, Duan Mei Kun, Chen Xin, Nie Fu Ping</a:t>
                      </a:r>
                    </a:p>
                    <a:p>
                      <a:r>
                        <a:rPr lang="en-US" sz="1200" baseline="0" dirty="0" smtClean="0"/>
                        <a:t>IT: Pan Rong Sheng, Guan Tu Jiang</a:t>
                      </a:r>
                    </a:p>
                    <a:p>
                      <a:r>
                        <a:rPr lang="en-US" sz="1200" baseline="0" dirty="0" smtClean="0"/>
                        <a:t>QM: Xiu Wei Lin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1226" marR="912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1226" marR="912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 bwMode="auto">
          <a:xfrm>
            <a:off x="180654" y="1634519"/>
            <a:ext cx="3849498" cy="2377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54000" rIns="54000" bIns="5400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pPr marL="109538" indent="-109538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Set up transparency of storage performance( Hardware performance, utilization, bin occupied rate etc.)</a:t>
            </a:r>
          </a:p>
          <a:p>
            <a:pPr marL="109538" indent="-109538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 Optimize storage utilization</a:t>
            </a:r>
          </a:p>
          <a:p>
            <a:pPr marL="109538" indent="-109538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 Build up simulation / FCST Tools for optimization / further decision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150393" y="1634519"/>
            <a:ext cx="3849498" cy="2377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54000" rIns="54000" bIns="5400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pPr marL="109538" marR="0" indent="-109538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Tx/>
              <a:buFont typeface="Wingdings" pitchFamily="2" charset="2"/>
              <a:buChar char="§"/>
              <a:tabLst/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Pallet WH, MIT</a:t>
            </a:r>
          </a:p>
          <a:p>
            <a:pPr marL="109538" indent="-109538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strike="sngStrik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charset="0"/>
              </a:rPr>
              <a:t>Inventory  parameter optimize ( inc. SP, slow moving parts) </a:t>
            </a:r>
          </a:p>
          <a:p>
            <a:pPr marL="109538" indent="-109538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charset="0"/>
              </a:rPr>
              <a:t>Diverse supply mode change ( New way, Handsome, </a:t>
            </a:r>
            <a:r>
              <a:rPr lang="en-US" sz="12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charset="0"/>
              </a:rPr>
              <a:t>Tontect</a:t>
            </a:r>
            <a:r>
              <a:rPr lang="en-US" sz="1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charset="0"/>
              </a:rPr>
              <a:t>)</a:t>
            </a:r>
          </a:p>
          <a:p>
            <a:pPr marL="109538" marR="0" indent="-109538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Tx/>
              <a:buFont typeface="Wingdings" pitchFamily="2" charset="2"/>
              <a:buChar char="§"/>
              <a:tabLst/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Storage management (Bin utilization optimize, packing utilization)</a:t>
            </a:r>
          </a:p>
          <a:p>
            <a:pPr marL="109538" marR="0" indent="-109538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Tx/>
              <a:buFont typeface="Wingdings" pitchFamily="2" charset="2"/>
              <a:buChar char="§"/>
              <a:tabLst/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Simulation Tools for MVS &amp; MIT Capacity &amp; Bottleneck</a:t>
            </a:r>
          </a:p>
          <a:p>
            <a:pPr marL="109538" marR="0" indent="-109538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Tx/>
              <a:buFont typeface="Wingdings" pitchFamily="2" charset="2"/>
              <a:buChar char="§"/>
              <a:tabLst/>
            </a:pPr>
            <a:endParaRPr lang="en-US" sz="12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150393" y="1268760"/>
            <a:ext cx="3849498" cy="36576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bg2"/>
            </a:solidFill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pPr marL="0" marR="0" indent="0" algn="ctr" defTabSz="914400" eaLnBrk="1" latinLnBrk="0" hangingPunct="1">
              <a:lnSpc>
                <a:spcPct val="110000"/>
              </a:lnSpc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</a:rPr>
              <a:t>Scope</a:t>
            </a:r>
          </a:p>
        </p:txBody>
      </p:sp>
      <p:sp>
        <p:nvSpPr>
          <p:cNvPr id="12" name="Rectangle 11"/>
          <p:cNvSpPr/>
          <p:nvPr/>
        </p:nvSpPr>
        <p:spPr>
          <a:xfrm rot="20589038">
            <a:off x="2624996" y="4416714"/>
            <a:ext cx="249653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TBD</a:t>
            </a:r>
            <a:endParaRPr lang="en-US" sz="66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AutoShape 13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90114" name="think-cell Slide" r:id="rId5" imgW="0" imgH="0" progId="">
              <p:embed/>
            </p:oleObj>
          </a:graphicData>
        </a:graphic>
      </p:graphicFrame>
      <p:sp>
        <p:nvSpPr>
          <p:cNvPr id="136" name="Rectangle 135" hidden="1"/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rgbClr val="FFFFFF"/>
          </a:solidFill>
          <a:ln>
            <a:solidFill>
              <a:srgbClr val="879BAA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/>
          <a:p>
            <a:pPr algn="ctr" fontAlgn="auto">
              <a:spcBef>
                <a:spcPct val="0"/>
              </a:spcBef>
              <a:buClr>
                <a:srgbClr val="879BAA"/>
              </a:buClr>
            </a:pPr>
            <a:endParaRPr lang="en-US" sz="1400" kern="0" dirty="0" smtClean="0">
              <a:solidFill>
                <a:srgbClr val="000000"/>
              </a:solidFill>
              <a:latin typeface="Arial"/>
              <a:ea typeface="ＭＳ Ｐゴシック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Project_ Milestone Status</a:t>
            </a:r>
            <a:endParaRPr lang="en-US" dirty="0"/>
          </a:p>
        </p:txBody>
      </p:sp>
      <p:sp>
        <p:nvSpPr>
          <p:cNvPr id="198" name="TextBox 197"/>
          <p:cNvSpPr txBox="1"/>
          <p:nvPr/>
        </p:nvSpPr>
        <p:spPr>
          <a:xfrm>
            <a:off x="9695097" y="2501232"/>
            <a:ext cx="576072" cy="288036"/>
          </a:xfrm>
          <a:prstGeom prst="rect">
            <a:avLst/>
          </a:prstGeom>
          <a:noFill/>
        </p:spPr>
        <p:txBody>
          <a:bodyPr wrap="square" lIns="54000" tIns="54000" rIns="54000" bIns="54000" rtlCol="0" anchor="ctr" anchorCtr="0"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10.SOP</a:t>
            </a:r>
          </a:p>
        </p:txBody>
      </p:sp>
      <p:grpSp>
        <p:nvGrpSpPr>
          <p:cNvPr id="3" name="Group 128"/>
          <p:cNvGrpSpPr/>
          <p:nvPr/>
        </p:nvGrpSpPr>
        <p:grpSpPr>
          <a:xfrm>
            <a:off x="198398" y="1753168"/>
            <a:ext cx="11360989" cy="3719163"/>
            <a:chOff x="0" y="1753168"/>
            <a:chExt cx="11360989" cy="3719163"/>
          </a:xfrm>
        </p:grpSpPr>
        <p:grpSp>
          <p:nvGrpSpPr>
            <p:cNvPr id="5" name="Group 41"/>
            <p:cNvGrpSpPr/>
            <p:nvPr/>
          </p:nvGrpSpPr>
          <p:grpSpPr>
            <a:xfrm>
              <a:off x="225913" y="2855740"/>
              <a:ext cx="10884919" cy="377015"/>
              <a:chOff x="239981" y="2405573"/>
              <a:chExt cx="10884919" cy="377015"/>
            </a:xfrm>
          </p:grpSpPr>
          <p:sp>
            <p:nvSpPr>
              <p:cNvPr id="176" name="Right Arrow 175"/>
              <p:cNvSpPr/>
              <p:nvPr/>
            </p:nvSpPr>
            <p:spPr bwMode="gray">
              <a:xfrm>
                <a:off x="239981" y="2405573"/>
                <a:ext cx="10884919" cy="377015"/>
              </a:xfrm>
              <a:prstGeom prst="rightArrow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buSzTx/>
                  <a:buFont typeface="Wingdings" pitchFamily="2" charset="2"/>
                  <a:buNone/>
                  <a:tabLst/>
                </a:pPr>
                <a:endParaRPr kumimoji="0" lang="en-US" sz="6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6" name="Flowchart: Connector 195"/>
              <p:cNvSpPr/>
              <p:nvPr/>
            </p:nvSpPr>
            <p:spPr bwMode="gray">
              <a:xfrm>
                <a:off x="9640716" y="2522688"/>
                <a:ext cx="144018" cy="144018"/>
              </a:xfrm>
              <a:prstGeom prst="flowChartConnector">
                <a:avLst/>
              </a:prstGeom>
              <a:noFill/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buSzTx/>
                  <a:buFont typeface="Wingdings" pitchFamily="2" charset="2"/>
                  <a:buNone/>
                  <a:tabLst/>
                </a:pPr>
                <a:endParaRPr kumimoji="0" lang="en-US" sz="6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Flowchart: Connector 29"/>
              <p:cNvSpPr/>
              <p:nvPr/>
            </p:nvSpPr>
            <p:spPr bwMode="gray">
              <a:xfrm>
                <a:off x="10299565" y="2520341"/>
                <a:ext cx="144018" cy="144018"/>
              </a:xfrm>
              <a:prstGeom prst="flowChartConnector">
                <a:avLst/>
              </a:prstGeom>
              <a:noFill/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buSzTx/>
                  <a:buFont typeface="Wingdings" pitchFamily="2" charset="2"/>
                  <a:buNone/>
                  <a:tabLst/>
                </a:pPr>
                <a:endParaRPr kumimoji="0" lang="en-US" sz="6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" name="Flowchart: Connector 38"/>
              <p:cNvSpPr/>
              <p:nvPr/>
            </p:nvSpPr>
            <p:spPr bwMode="gray">
              <a:xfrm>
                <a:off x="5457840" y="2517969"/>
                <a:ext cx="144018" cy="144018"/>
              </a:xfrm>
              <a:prstGeom prst="flowChartConnector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buSzTx/>
                  <a:buFont typeface="Wingdings" pitchFamily="2" charset="2"/>
                  <a:buNone/>
                  <a:tabLst/>
                </a:pPr>
                <a:endParaRPr kumimoji="0" lang="en-US" sz="6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" name="Flowchart: Connector 39"/>
              <p:cNvSpPr/>
              <p:nvPr/>
            </p:nvSpPr>
            <p:spPr bwMode="gray">
              <a:xfrm>
                <a:off x="7804839" y="2515624"/>
                <a:ext cx="144018" cy="144018"/>
              </a:xfrm>
              <a:prstGeom prst="flowChartConnector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buSzTx/>
                  <a:buFont typeface="Wingdings" pitchFamily="2" charset="2"/>
                  <a:buNone/>
                  <a:tabLst/>
                </a:pPr>
                <a:endParaRPr kumimoji="0" lang="en-US" sz="6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31" name="Flowchart: Connector 30"/>
            <p:cNvSpPr/>
            <p:nvPr/>
          </p:nvSpPr>
          <p:spPr bwMode="gray">
            <a:xfrm>
              <a:off x="6862292" y="2965788"/>
              <a:ext cx="144018" cy="144018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itchFamily="2" charset="2"/>
                <a:buNone/>
                <a:tabLst/>
              </a:pPr>
              <a:endParaRPr kumimoji="0" lang="en-US" sz="6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6" name="Group 120"/>
            <p:cNvGrpSpPr/>
            <p:nvPr/>
          </p:nvGrpSpPr>
          <p:grpSpPr>
            <a:xfrm>
              <a:off x="0" y="1753168"/>
              <a:ext cx="10351492" cy="3719163"/>
              <a:chOff x="0" y="1753168"/>
              <a:chExt cx="10351492" cy="3719163"/>
            </a:xfrm>
          </p:grpSpPr>
          <p:grpSp>
            <p:nvGrpSpPr>
              <p:cNvPr id="7" name="Group 85"/>
              <p:cNvGrpSpPr/>
              <p:nvPr/>
            </p:nvGrpSpPr>
            <p:grpSpPr>
              <a:xfrm>
                <a:off x="6889060" y="1753168"/>
                <a:ext cx="2060179" cy="1018168"/>
                <a:chOff x="5862096" y="1570280"/>
                <a:chExt cx="2060179" cy="1116647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5862096" y="1570280"/>
                  <a:ext cx="2060179" cy="2700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000" b="1" dirty="0" smtClean="0">
                      <a:solidFill>
                        <a:schemeClr val="tx1"/>
                      </a:solidFill>
                    </a:rPr>
                    <a:t>8.Production Line ready for NS</a:t>
                  </a:r>
                  <a:endParaRPr lang="zh-CN" altLang="en-US" sz="1000" b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5922502" y="1786596"/>
                  <a:ext cx="1772524" cy="9003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lnSpc>
                      <a:spcPct val="110000"/>
                    </a:lnSpc>
                    <a:spcBef>
                      <a:spcPts val="0"/>
                    </a:spcBef>
                    <a:buFont typeface="Arial" pitchFamily="34" charset="0"/>
                    <a:buChar char="•"/>
                  </a:pPr>
                  <a:r>
                    <a:rPr lang="en-US" altLang="zh-CN" sz="900" dirty="0" smtClean="0">
                      <a:solidFill>
                        <a:schemeClr val="tx1"/>
                      </a:solidFill>
                    </a:rPr>
                    <a:t>Equipment Material Ready ( Old)</a:t>
                  </a:r>
                </a:p>
                <a:p>
                  <a:pPr>
                    <a:lnSpc>
                      <a:spcPct val="110000"/>
                    </a:lnSpc>
                    <a:spcBef>
                      <a:spcPts val="0"/>
                    </a:spcBef>
                    <a:buFont typeface="Arial" pitchFamily="34" charset="0"/>
                    <a:buChar char="•"/>
                  </a:pPr>
                  <a:r>
                    <a:rPr lang="en-US" altLang="zh-CN" sz="900" dirty="0" smtClean="0">
                      <a:solidFill>
                        <a:schemeClr val="tx1"/>
                      </a:solidFill>
                    </a:rPr>
                    <a:t>Equipment Material Ready ( New)</a:t>
                  </a:r>
                </a:p>
                <a:p>
                  <a:pPr>
                    <a:lnSpc>
                      <a:spcPct val="110000"/>
                    </a:lnSpc>
                    <a:spcBef>
                      <a:spcPts val="0"/>
                    </a:spcBef>
                    <a:buFont typeface="Arial" pitchFamily="34" charset="0"/>
                    <a:buChar char="•"/>
                  </a:pPr>
                  <a:r>
                    <a:rPr lang="en-US" altLang="zh-CN" sz="900" dirty="0" smtClean="0">
                      <a:solidFill>
                        <a:schemeClr val="tx1"/>
                      </a:solidFill>
                    </a:rPr>
                    <a:t>Equipment Transportation</a:t>
                  </a:r>
                </a:p>
                <a:p>
                  <a:pPr>
                    <a:lnSpc>
                      <a:spcPct val="110000"/>
                    </a:lnSpc>
                    <a:spcBef>
                      <a:spcPts val="0"/>
                    </a:spcBef>
                    <a:buFont typeface="Arial" pitchFamily="34" charset="0"/>
                    <a:buChar char="•"/>
                  </a:pPr>
                  <a:r>
                    <a:rPr lang="en-US" altLang="zh-CN" sz="900" dirty="0" err="1" smtClean="0">
                      <a:solidFill>
                        <a:schemeClr val="tx1"/>
                      </a:solidFill>
                    </a:rPr>
                    <a:t>Im</a:t>
                  </a:r>
                  <a:r>
                    <a:rPr lang="en-US" altLang="zh-CN" sz="900" dirty="0" smtClean="0">
                      <a:solidFill>
                        <a:schemeClr val="tx1"/>
                      </a:solidFill>
                    </a:rPr>
                    <a:t> &amp; Exp process</a:t>
                  </a:r>
                </a:p>
                <a:p>
                  <a:pPr>
                    <a:lnSpc>
                      <a:spcPct val="110000"/>
                    </a:lnSpc>
                    <a:spcBef>
                      <a:spcPts val="0"/>
                    </a:spcBef>
                    <a:buFont typeface="Arial" pitchFamily="34" charset="0"/>
                    <a:buChar char="•"/>
                  </a:pPr>
                  <a:r>
                    <a:rPr lang="en-US" altLang="zh-CN" sz="900" dirty="0" smtClean="0">
                      <a:solidFill>
                        <a:schemeClr val="tx1"/>
                      </a:solidFill>
                    </a:rPr>
                    <a:t>Production line On site</a:t>
                  </a:r>
                  <a:endParaRPr lang="zh-CN" altLang="en-US" sz="900" dirty="0" err="1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" name="Group 86"/>
              <p:cNvGrpSpPr/>
              <p:nvPr/>
            </p:nvGrpSpPr>
            <p:grpSpPr>
              <a:xfrm>
                <a:off x="4924190" y="2217396"/>
                <a:ext cx="2025260" cy="621937"/>
                <a:chOff x="5008598" y="2287733"/>
                <a:chExt cx="2025260" cy="621937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5008598" y="2287733"/>
                  <a:ext cx="1122423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000" b="1" dirty="0" smtClean="0">
                      <a:solidFill>
                        <a:schemeClr val="tx1"/>
                      </a:solidFill>
                    </a:rPr>
                    <a:t>6.Raw-M Ready</a:t>
                  </a:r>
                  <a:endParaRPr lang="zh-CN" alt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064381" y="2489982"/>
                  <a:ext cx="1969477" cy="4196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lnSpc>
                      <a:spcPct val="110000"/>
                    </a:lnSpc>
                    <a:spcBef>
                      <a:spcPts val="0"/>
                    </a:spcBef>
                    <a:buFont typeface="Arial" pitchFamily="34" charset="0"/>
                    <a:buChar char="•"/>
                  </a:pPr>
                  <a:r>
                    <a:rPr lang="en-US" altLang="zh-CN" sz="1000" dirty="0" smtClean="0">
                      <a:solidFill>
                        <a:schemeClr val="tx1"/>
                      </a:solidFill>
                    </a:rPr>
                    <a:t>Missing Parts Tracking </a:t>
                  </a:r>
                </a:p>
                <a:p>
                  <a:pPr>
                    <a:lnSpc>
                      <a:spcPct val="110000"/>
                    </a:lnSpc>
                    <a:spcBef>
                      <a:spcPts val="0"/>
                    </a:spcBef>
                    <a:buFont typeface="Arial" pitchFamily="34" charset="0"/>
                    <a:buChar char="•"/>
                  </a:pPr>
                  <a:r>
                    <a:rPr lang="en-US" altLang="zh-CN" sz="1000" dirty="0" smtClean="0">
                      <a:solidFill>
                        <a:schemeClr val="tx1"/>
                      </a:solidFill>
                    </a:rPr>
                    <a:t>Risk Material Unblock</a:t>
                  </a:r>
                  <a:endParaRPr lang="zh-CN" altLang="en-US" sz="1000" dirty="0" err="1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" name="Group 84"/>
              <p:cNvGrpSpPr/>
              <p:nvPr/>
            </p:nvGrpSpPr>
            <p:grpSpPr>
              <a:xfrm>
                <a:off x="6147773" y="3258404"/>
                <a:ext cx="1802096" cy="849362"/>
                <a:chOff x="6499472" y="3258404"/>
                <a:chExt cx="1954834" cy="877496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6499472" y="3258404"/>
                  <a:ext cx="1954834" cy="2543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000" b="1" dirty="0" smtClean="0">
                      <a:solidFill>
                        <a:schemeClr val="tx1"/>
                      </a:solidFill>
                    </a:rPr>
                    <a:t>7.Material Flow Ready_ FG</a:t>
                  </a:r>
                  <a:endParaRPr lang="zh-CN" altLang="en-US" sz="1000" b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6597767" y="3488787"/>
                  <a:ext cx="1702172" cy="6471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lnSpc>
                      <a:spcPct val="110000"/>
                    </a:lnSpc>
                    <a:spcBef>
                      <a:spcPts val="0"/>
                    </a:spcBef>
                    <a:buFont typeface="Arial" pitchFamily="34" charset="0"/>
                    <a:buChar char="•"/>
                  </a:pPr>
                  <a:r>
                    <a:rPr lang="en-US" altLang="zh-CN" sz="1000" dirty="0" smtClean="0">
                      <a:solidFill>
                        <a:schemeClr val="tx1"/>
                      </a:solidFill>
                    </a:rPr>
                    <a:t>PAMA</a:t>
                  </a:r>
                </a:p>
                <a:p>
                  <a:pPr>
                    <a:lnSpc>
                      <a:spcPct val="110000"/>
                    </a:lnSpc>
                    <a:spcBef>
                      <a:spcPts val="0"/>
                    </a:spcBef>
                    <a:buFont typeface="Arial" pitchFamily="34" charset="0"/>
                    <a:buChar char="•"/>
                  </a:pPr>
                  <a:r>
                    <a:rPr lang="en-US" altLang="zh-CN" sz="1000" dirty="0" smtClean="0">
                      <a:solidFill>
                        <a:schemeClr val="tx1"/>
                      </a:solidFill>
                    </a:rPr>
                    <a:t>Package Instruction</a:t>
                  </a:r>
                </a:p>
                <a:p>
                  <a:pPr>
                    <a:lnSpc>
                      <a:spcPct val="110000"/>
                    </a:lnSpc>
                    <a:spcBef>
                      <a:spcPts val="0"/>
                    </a:spcBef>
                    <a:buFont typeface="Arial" pitchFamily="34" charset="0"/>
                    <a:buChar char="•"/>
                  </a:pPr>
                  <a:r>
                    <a:rPr lang="en-US" altLang="zh-CN" sz="1000" u="sng" dirty="0" smtClean="0">
                      <a:solidFill>
                        <a:srgbClr val="EB780A"/>
                      </a:solidFill>
                    </a:rPr>
                    <a:t>External Transportation</a:t>
                  </a:r>
                  <a:endParaRPr lang="zh-CN" altLang="en-US" sz="1000" u="sng" dirty="0" err="1" smtClean="0">
                    <a:solidFill>
                      <a:srgbClr val="EB780A"/>
                    </a:solidFill>
                  </a:endParaRPr>
                </a:p>
              </p:txBody>
            </p:sp>
          </p:grpSp>
          <p:sp>
            <p:nvSpPr>
              <p:cNvPr id="35" name="Flowchart: Connector 34"/>
              <p:cNvSpPr/>
              <p:nvPr/>
            </p:nvSpPr>
            <p:spPr bwMode="gray">
              <a:xfrm>
                <a:off x="4512936" y="2965788"/>
                <a:ext cx="144018" cy="144018"/>
              </a:xfrm>
              <a:prstGeom prst="flowChartConnector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buSzTx/>
                  <a:buFont typeface="Wingdings" pitchFamily="2" charset="2"/>
                  <a:buNone/>
                  <a:tabLst/>
                </a:pPr>
                <a:endParaRPr kumimoji="0" lang="en-US" sz="6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10" name="Group 95"/>
              <p:cNvGrpSpPr/>
              <p:nvPr/>
            </p:nvGrpSpPr>
            <p:grpSpPr>
              <a:xfrm>
                <a:off x="3635480" y="3258402"/>
                <a:ext cx="2371421" cy="1566816"/>
                <a:chOff x="3635480" y="3258402"/>
                <a:chExt cx="2371421" cy="1566816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3635480" y="3258402"/>
                  <a:ext cx="2037737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000" b="1" dirty="0" smtClean="0">
                      <a:solidFill>
                        <a:schemeClr val="tx1"/>
                      </a:solidFill>
                    </a:rPr>
                    <a:t>5.Material Flow Ready_ Raw-M</a:t>
                  </a:r>
                  <a:endParaRPr lang="zh-CN" altLang="en-US" sz="1000" b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697454" y="3472376"/>
                  <a:ext cx="2309447" cy="13528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lnSpc>
                      <a:spcPct val="110000"/>
                    </a:lnSpc>
                    <a:spcBef>
                      <a:spcPts val="0"/>
                    </a:spcBef>
                    <a:buFont typeface="Arial" pitchFamily="34" charset="0"/>
                    <a:buChar char="•"/>
                  </a:pPr>
                  <a:r>
                    <a:rPr lang="en-US" altLang="zh-CN" sz="1000" dirty="0" smtClean="0">
                      <a:solidFill>
                        <a:schemeClr val="tx1"/>
                      </a:solidFill>
                    </a:rPr>
                    <a:t>Repacking solution</a:t>
                  </a:r>
                </a:p>
                <a:p>
                  <a:pPr>
                    <a:lnSpc>
                      <a:spcPct val="110000"/>
                    </a:lnSpc>
                    <a:spcBef>
                      <a:spcPts val="0"/>
                    </a:spcBef>
                    <a:buFont typeface="Arial" pitchFamily="34" charset="0"/>
                    <a:buChar char="•"/>
                  </a:pPr>
                  <a:r>
                    <a:rPr lang="en-US" altLang="zh-CN" sz="1000" dirty="0" smtClean="0">
                      <a:solidFill>
                        <a:schemeClr val="tx1"/>
                      </a:solidFill>
                    </a:rPr>
                    <a:t>MIT</a:t>
                  </a:r>
                </a:p>
                <a:p>
                  <a:pPr>
                    <a:lnSpc>
                      <a:spcPct val="110000"/>
                    </a:lnSpc>
                    <a:spcBef>
                      <a:spcPts val="0"/>
                    </a:spcBef>
                    <a:buFont typeface="Arial" pitchFamily="34" charset="0"/>
                    <a:buChar char="•"/>
                  </a:pPr>
                  <a:r>
                    <a:rPr lang="en-US" altLang="zh-CN" sz="1000" dirty="0" smtClean="0">
                      <a:solidFill>
                        <a:schemeClr val="tx1"/>
                      </a:solidFill>
                    </a:rPr>
                    <a:t>Pallets WH</a:t>
                  </a:r>
                </a:p>
                <a:p>
                  <a:pPr>
                    <a:lnSpc>
                      <a:spcPct val="110000"/>
                    </a:lnSpc>
                    <a:spcBef>
                      <a:spcPts val="0"/>
                    </a:spcBef>
                    <a:buFont typeface="Arial" pitchFamily="34" charset="0"/>
                    <a:buChar char="•"/>
                  </a:pPr>
                  <a:r>
                    <a:rPr lang="en-US" altLang="zh-CN" sz="1000" dirty="0" smtClean="0">
                      <a:solidFill>
                        <a:schemeClr val="tx1"/>
                      </a:solidFill>
                    </a:rPr>
                    <a:t>MVS</a:t>
                  </a:r>
                </a:p>
                <a:p>
                  <a:pPr>
                    <a:lnSpc>
                      <a:spcPct val="110000"/>
                    </a:lnSpc>
                    <a:spcBef>
                      <a:spcPts val="0"/>
                    </a:spcBef>
                    <a:buFont typeface="Arial" pitchFamily="34" charset="0"/>
                    <a:buChar char="•"/>
                  </a:pPr>
                  <a:r>
                    <a:rPr lang="en-US" altLang="zh-CN" sz="1000" dirty="0" smtClean="0">
                      <a:solidFill>
                        <a:schemeClr val="tx1"/>
                      </a:solidFill>
                    </a:rPr>
                    <a:t>Tour</a:t>
                  </a:r>
                </a:p>
                <a:p>
                  <a:pPr>
                    <a:lnSpc>
                      <a:spcPct val="110000"/>
                    </a:lnSpc>
                    <a:spcBef>
                      <a:spcPts val="0"/>
                    </a:spcBef>
                    <a:buFont typeface="Arial" pitchFamily="34" charset="0"/>
                    <a:buChar char="•"/>
                  </a:pPr>
                  <a:r>
                    <a:rPr lang="en-US" altLang="zh-CN" sz="1000" dirty="0" smtClean="0">
                      <a:solidFill>
                        <a:schemeClr val="tx1"/>
                      </a:solidFill>
                    </a:rPr>
                    <a:t>External</a:t>
                  </a:r>
                </a:p>
                <a:p>
                  <a:pPr>
                    <a:lnSpc>
                      <a:spcPct val="110000"/>
                    </a:lnSpc>
                    <a:spcBef>
                      <a:spcPts val="0"/>
                    </a:spcBef>
                    <a:buFont typeface="Arial" pitchFamily="34" charset="0"/>
                    <a:buChar char="•"/>
                  </a:pPr>
                  <a:r>
                    <a:rPr lang="en-US" altLang="zh-CN" sz="1000" dirty="0" smtClean="0">
                      <a:solidFill>
                        <a:schemeClr val="tx1"/>
                      </a:solidFill>
                    </a:rPr>
                    <a:t>Material Flow design</a:t>
                  </a:r>
                </a:p>
                <a:p>
                  <a:pPr>
                    <a:lnSpc>
                      <a:spcPct val="110000"/>
                    </a:lnSpc>
                    <a:spcBef>
                      <a:spcPts val="0"/>
                    </a:spcBef>
                  </a:pPr>
                  <a:endParaRPr lang="en-US" altLang="zh-CN" sz="1000" dirty="0" smtClean="0">
                    <a:solidFill>
                      <a:schemeClr val="tx1"/>
                    </a:solidFill>
                  </a:endParaRPr>
                </a:p>
                <a:p>
                  <a:pPr>
                    <a:lnSpc>
                      <a:spcPct val="110000"/>
                    </a:lnSpc>
                    <a:spcBef>
                      <a:spcPts val="0"/>
                    </a:spcBef>
                  </a:pPr>
                  <a:endParaRPr lang="zh-CN" altLang="en-US" sz="1000" dirty="0" err="1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4" name="Flowchart: Connector 43"/>
              <p:cNvSpPr/>
              <p:nvPr/>
            </p:nvSpPr>
            <p:spPr bwMode="gray">
              <a:xfrm>
                <a:off x="3075652" y="2963440"/>
                <a:ext cx="144018" cy="144018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buSzTx/>
                  <a:buFont typeface="Wingdings" pitchFamily="2" charset="2"/>
                  <a:buNone/>
                  <a:tabLst/>
                </a:pPr>
                <a:endParaRPr kumimoji="0" lang="en-US" sz="6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11" name="Group 88"/>
              <p:cNvGrpSpPr/>
              <p:nvPr/>
            </p:nvGrpSpPr>
            <p:grpSpPr>
              <a:xfrm>
                <a:off x="2763120" y="2217398"/>
                <a:ext cx="1026243" cy="497666"/>
                <a:chOff x="2833457" y="2287736"/>
                <a:chExt cx="938013" cy="568006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2833457" y="2287736"/>
                  <a:ext cx="938013" cy="2810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000" b="1" dirty="0" smtClean="0">
                      <a:solidFill>
                        <a:schemeClr val="tx1"/>
                      </a:solidFill>
                    </a:rPr>
                    <a:t>4.PO released</a:t>
                  </a:r>
                  <a:endParaRPr lang="zh-CN" altLang="en-US" sz="1000" b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2895601" y="2501705"/>
                  <a:ext cx="790134" cy="3540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lnSpc>
                      <a:spcPct val="110000"/>
                    </a:lnSpc>
                    <a:spcBef>
                      <a:spcPts val="0"/>
                    </a:spcBef>
                    <a:buFont typeface="Arial" pitchFamily="34" charset="0"/>
                    <a:buChar char="•"/>
                  </a:pPr>
                  <a:r>
                    <a:rPr lang="en-US" altLang="zh-CN" sz="1000" dirty="0" smtClean="0">
                      <a:solidFill>
                        <a:schemeClr val="tx1"/>
                      </a:solidFill>
                    </a:rPr>
                    <a:t>PR release</a:t>
                  </a:r>
                </a:p>
                <a:p>
                  <a:pPr>
                    <a:lnSpc>
                      <a:spcPct val="110000"/>
                    </a:lnSpc>
                    <a:spcBef>
                      <a:spcPts val="0"/>
                    </a:spcBef>
                    <a:buFont typeface="Arial" pitchFamily="34" charset="0"/>
                    <a:buChar char="•"/>
                  </a:pPr>
                  <a:r>
                    <a:rPr lang="en-US" altLang="zh-CN" sz="1000" dirty="0" smtClean="0">
                      <a:solidFill>
                        <a:schemeClr val="tx1"/>
                      </a:solidFill>
                    </a:rPr>
                    <a:t>PO release</a:t>
                  </a:r>
                  <a:endParaRPr lang="zh-CN" altLang="en-US" sz="1000" dirty="0" err="1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9" name="Flowchart: Connector 48"/>
              <p:cNvSpPr/>
              <p:nvPr/>
            </p:nvSpPr>
            <p:spPr bwMode="gray">
              <a:xfrm>
                <a:off x="1793116" y="2975160"/>
                <a:ext cx="144018" cy="144018"/>
              </a:xfrm>
              <a:prstGeom prst="flowChartConnector">
                <a:avLst/>
              </a:prstGeom>
              <a:solidFill>
                <a:srgbClr val="92D050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buSzTx/>
                  <a:buFont typeface="Wingdings" pitchFamily="2" charset="2"/>
                  <a:buNone/>
                  <a:tabLst/>
                </a:pPr>
                <a:endParaRPr kumimoji="0" lang="en-US" sz="6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12" name="Group 93"/>
              <p:cNvGrpSpPr/>
              <p:nvPr/>
            </p:nvGrpSpPr>
            <p:grpSpPr>
              <a:xfrm>
                <a:off x="1601701" y="3314674"/>
                <a:ext cx="1772201" cy="2157657"/>
                <a:chOff x="1601701" y="3216200"/>
                <a:chExt cx="1772201" cy="2157657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1601701" y="3216200"/>
                  <a:ext cx="909223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000" b="1" dirty="0" smtClean="0">
                      <a:solidFill>
                        <a:schemeClr val="tx1"/>
                      </a:solidFill>
                    </a:rPr>
                    <a:t>3.SAP Done</a:t>
                  </a:r>
                  <a:endParaRPr lang="zh-CN" altLang="en-US" sz="1000" b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659988" y="3430171"/>
                  <a:ext cx="1713914" cy="19436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lnSpc>
                      <a:spcPct val="110000"/>
                    </a:lnSpc>
                    <a:spcBef>
                      <a:spcPts val="0"/>
                    </a:spcBef>
                    <a:buFont typeface="Arial" pitchFamily="34" charset="0"/>
                    <a:buChar char="•"/>
                  </a:pPr>
                  <a:r>
                    <a:rPr lang="en-US" altLang="zh-CN" sz="1000" dirty="0" smtClean="0">
                      <a:solidFill>
                        <a:schemeClr val="tx1"/>
                      </a:solidFill>
                    </a:rPr>
                    <a:t>BOM</a:t>
                  </a:r>
                </a:p>
                <a:p>
                  <a:pPr>
                    <a:lnSpc>
                      <a:spcPct val="110000"/>
                    </a:lnSpc>
                    <a:spcBef>
                      <a:spcPts val="0"/>
                    </a:spcBef>
                    <a:buFont typeface="Arial" pitchFamily="34" charset="0"/>
                    <a:buChar char="•"/>
                  </a:pPr>
                  <a:r>
                    <a:rPr lang="en-US" altLang="zh-CN" sz="1000" dirty="0" smtClean="0">
                      <a:solidFill>
                        <a:schemeClr val="tx1"/>
                      </a:solidFill>
                    </a:rPr>
                    <a:t>SOP</a:t>
                  </a:r>
                </a:p>
                <a:p>
                  <a:pPr>
                    <a:lnSpc>
                      <a:spcPct val="110000"/>
                    </a:lnSpc>
                    <a:spcBef>
                      <a:spcPts val="0"/>
                    </a:spcBef>
                    <a:buFont typeface="Arial" pitchFamily="34" charset="0"/>
                    <a:buChar char="•"/>
                  </a:pPr>
                  <a:r>
                    <a:rPr lang="en-US" altLang="zh-CN" sz="1000" dirty="0" smtClean="0">
                      <a:solidFill>
                        <a:schemeClr val="tx1"/>
                      </a:solidFill>
                    </a:rPr>
                    <a:t>MRP</a:t>
                  </a:r>
                </a:p>
                <a:p>
                  <a:pPr>
                    <a:lnSpc>
                      <a:spcPct val="110000"/>
                    </a:lnSpc>
                    <a:spcBef>
                      <a:spcPts val="0"/>
                    </a:spcBef>
                    <a:buFont typeface="Arial" pitchFamily="34" charset="0"/>
                    <a:buChar char="•"/>
                  </a:pPr>
                  <a:r>
                    <a:rPr lang="en-US" altLang="zh-CN" sz="1000" dirty="0" smtClean="0">
                      <a:solidFill>
                        <a:schemeClr val="tx1"/>
                      </a:solidFill>
                    </a:rPr>
                    <a:t>Raw-M ( SAP)</a:t>
                  </a:r>
                </a:p>
                <a:p>
                  <a:pPr>
                    <a:lnSpc>
                      <a:spcPct val="110000"/>
                    </a:lnSpc>
                    <a:spcBef>
                      <a:spcPts val="0"/>
                    </a:spcBef>
                    <a:buFont typeface="Arial" pitchFamily="34" charset="0"/>
                    <a:buChar char="•"/>
                  </a:pPr>
                  <a:r>
                    <a:rPr lang="en-US" altLang="zh-CN" sz="1000" dirty="0" smtClean="0">
                      <a:solidFill>
                        <a:schemeClr val="tx1"/>
                      </a:solidFill>
                    </a:rPr>
                    <a:t>Raw-M ( No-SAP)</a:t>
                  </a:r>
                </a:p>
                <a:p>
                  <a:pPr>
                    <a:lnSpc>
                      <a:spcPct val="110000"/>
                    </a:lnSpc>
                    <a:spcBef>
                      <a:spcPts val="0"/>
                    </a:spcBef>
                    <a:buFont typeface="Arial" pitchFamily="34" charset="0"/>
                    <a:buChar char="•"/>
                  </a:pPr>
                  <a:r>
                    <a:rPr lang="en-US" altLang="zh-CN" sz="1000" dirty="0" smtClean="0">
                      <a:solidFill>
                        <a:schemeClr val="tx1"/>
                      </a:solidFill>
                    </a:rPr>
                    <a:t>FG ( SAP)</a:t>
                  </a:r>
                </a:p>
                <a:p>
                  <a:pPr>
                    <a:lnSpc>
                      <a:spcPct val="110000"/>
                    </a:lnSpc>
                    <a:spcBef>
                      <a:spcPts val="0"/>
                    </a:spcBef>
                    <a:buFont typeface="Arial" pitchFamily="34" charset="0"/>
                    <a:buChar char="•"/>
                  </a:pPr>
                  <a:r>
                    <a:rPr lang="en-US" altLang="zh-CN" sz="1000" dirty="0" smtClean="0">
                      <a:solidFill>
                        <a:schemeClr val="tx1"/>
                      </a:solidFill>
                    </a:rPr>
                    <a:t>FG ( Non-SAP)</a:t>
                  </a:r>
                </a:p>
                <a:p>
                  <a:pPr>
                    <a:lnSpc>
                      <a:spcPct val="110000"/>
                    </a:lnSpc>
                    <a:spcBef>
                      <a:spcPts val="0"/>
                    </a:spcBef>
                    <a:buFont typeface="Arial" pitchFamily="34" charset="0"/>
                    <a:buChar char="•"/>
                  </a:pPr>
                  <a:endParaRPr lang="en-US" altLang="zh-CN" sz="1000" dirty="0" smtClean="0">
                    <a:solidFill>
                      <a:schemeClr val="tx1"/>
                    </a:solidFill>
                  </a:endParaRPr>
                </a:p>
                <a:p>
                  <a:pPr>
                    <a:lnSpc>
                      <a:spcPct val="110000"/>
                    </a:lnSpc>
                    <a:spcBef>
                      <a:spcPts val="0"/>
                    </a:spcBef>
                    <a:buFont typeface="Arial" pitchFamily="34" charset="0"/>
                    <a:buChar char="•"/>
                  </a:pPr>
                  <a:endParaRPr lang="en-US" altLang="zh-CN" sz="1000" dirty="0" smtClean="0">
                    <a:solidFill>
                      <a:schemeClr val="tx1"/>
                    </a:solidFill>
                  </a:endParaRPr>
                </a:p>
                <a:p>
                  <a:pPr>
                    <a:lnSpc>
                      <a:spcPct val="110000"/>
                    </a:lnSpc>
                    <a:spcBef>
                      <a:spcPts val="0"/>
                    </a:spcBef>
                    <a:buFont typeface="Arial" pitchFamily="34" charset="0"/>
                    <a:buChar char="•"/>
                  </a:pPr>
                  <a:endParaRPr lang="en-US" altLang="zh-CN" sz="1000" dirty="0" smtClean="0">
                    <a:solidFill>
                      <a:schemeClr val="tx1"/>
                    </a:solidFill>
                  </a:endParaRPr>
                </a:p>
                <a:p>
                  <a:pPr>
                    <a:lnSpc>
                      <a:spcPct val="110000"/>
                    </a:lnSpc>
                    <a:spcBef>
                      <a:spcPts val="0"/>
                    </a:spcBef>
                    <a:buFont typeface="Arial" pitchFamily="34" charset="0"/>
                    <a:buChar char="•"/>
                  </a:pPr>
                  <a:endParaRPr lang="zh-CN" altLang="en-US" sz="1000" dirty="0" err="1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3" name="Flowchart: Connector 52"/>
              <p:cNvSpPr/>
              <p:nvPr/>
            </p:nvSpPr>
            <p:spPr bwMode="gray">
              <a:xfrm>
                <a:off x="763803" y="2972812"/>
                <a:ext cx="144018" cy="144018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buSzTx/>
                  <a:buFont typeface="Wingdings" pitchFamily="2" charset="2"/>
                  <a:buNone/>
                  <a:tabLst/>
                </a:pPr>
                <a:endParaRPr kumimoji="0" lang="en-US" sz="6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Flowchart: Connector 53"/>
              <p:cNvSpPr/>
              <p:nvPr/>
            </p:nvSpPr>
            <p:spPr bwMode="gray">
              <a:xfrm>
                <a:off x="255007" y="2970464"/>
                <a:ext cx="144018" cy="144018"/>
              </a:xfrm>
              <a:prstGeom prst="flowChartConnector">
                <a:avLst/>
              </a:prstGeom>
              <a:solidFill>
                <a:srgbClr val="92D050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buSzTx/>
                  <a:buFont typeface="Wingdings" pitchFamily="2" charset="2"/>
                  <a:buNone/>
                  <a:tabLst/>
                </a:pPr>
                <a:endParaRPr kumimoji="0" lang="en-US" sz="6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13" name="Group 96"/>
              <p:cNvGrpSpPr/>
              <p:nvPr/>
            </p:nvGrpSpPr>
            <p:grpSpPr>
              <a:xfrm>
                <a:off x="351701" y="1921974"/>
                <a:ext cx="2074607" cy="764955"/>
                <a:chOff x="576784" y="2118921"/>
                <a:chExt cx="2074607" cy="764955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576784" y="2118921"/>
                  <a:ext cx="2074607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000" b="1" dirty="0" smtClean="0">
                      <a:solidFill>
                        <a:schemeClr val="tx1"/>
                      </a:solidFill>
                    </a:rPr>
                    <a:t>2.Raw-M Procurement Strategy</a:t>
                  </a:r>
                  <a:endParaRPr lang="zh-CN" altLang="en-US" sz="1000" b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642426" y="2344615"/>
                  <a:ext cx="1805352" cy="5392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lnSpc>
                      <a:spcPct val="110000"/>
                    </a:lnSpc>
                    <a:spcBef>
                      <a:spcPts val="0"/>
                    </a:spcBef>
                    <a:buFont typeface="Arial" pitchFamily="34" charset="0"/>
                    <a:buChar char="•"/>
                  </a:pPr>
                  <a:r>
                    <a:rPr lang="en-US" altLang="zh-CN" sz="1000" dirty="0" err="1" smtClean="0">
                      <a:solidFill>
                        <a:schemeClr val="tx1"/>
                      </a:solidFill>
                    </a:rPr>
                    <a:t>Incorterm</a:t>
                  </a:r>
                  <a:r>
                    <a:rPr lang="en-US" altLang="zh-CN" sz="1000" dirty="0" smtClean="0">
                      <a:solidFill>
                        <a:schemeClr val="tx1"/>
                      </a:solidFill>
                    </a:rPr>
                    <a:t> communication</a:t>
                  </a:r>
                </a:p>
                <a:p>
                  <a:pPr>
                    <a:lnSpc>
                      <a:spcPct val="110000"/>
                    </a:lnSpc>
                    <a:spcBef>
                      <a:spcPts val="0"/>
                    </a:spcBef>
                    <a:buFont typeface="Arial" pitchFamily="34" charset="0"/>
                    <a:buChar char="•"/>
                  </a:pPr>
                  <a:r>
                    <a:rPr lang="en-US" altLang="zh-CN" sz="1000" dirty="0" smtClean="0">
                      <a:solidFill>
                        <a:schemeClr val="tx1"/>
                      </a:solidFill>
                    </a:rPr>
                    <a:t>MOQ judgment</a:t>
                  </a:r>
                </a:p>
                <a:p>
                  <a:pPr>
                    <a:lnSpc>
                      <a:spcPct val="110000"/>
                    </a:lnSpc>
                    <a:spcBef>
                      <a:spcPts val="0"/>
                    </a:spcBef>
                    <a:buFont typeface="Arial" pitchFamily="34" charset="0"/>
                    <a:buChar char="•"/>
                  </a:pPr>
                  <a:r>
                    <a:rPr lang="en-US" altLang="zh-CN" sz="1000" dirty="0" smtClean="0">
                      <a:solidFill>
                        <a:schemeClr val="tx1"/>
                      </a:solidFill>
                    </a:rPr>
                    <a:t>Procurement mode</a:t>
                  </a:r>
                </a:p>
              </p:txBody>
            </p:sp>
          </p:grpSp>
          <p:grpSp>
            <p:nvGrpSpPr>
              <p:cNvPr id="14" name="Group 94"/>
              <p:cNvGrpSpPr/>
              <p:nvPr/>
            </p:nvGrpSpPr>
            <p:grpSpPr>
              <a:xfrm>
                <a:off x="0" y="3402649"/>
                <a:ext cx="1448969" cy="648171"/>
                <a:chOff x="0" y="3430785"/>
                <a:chExt cx="1448969" cy="648171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0" y="3430785"/>
                  <a:ext cx="1364566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000" b="1" dirty="0" smtClean="0">
                      <a:solidFill>
                        <a:schemeClr val="tx1"/>
                      </a:solidFill>
                    </a:rPr>
                    <a:t>1.Project Strategy</a:t>
                  </a:r>
                  <a:endParaRPr lang="zh-CN" altLang="en-US" sz="1000" b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51579" y="3656926"/>
                  <a:ext cx="1397390" cy="4220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lnSpc>
                      <a:spcPct val="110000"/>
                    </a:lnSpc>
                    <a:spcBef>
                      <a:spcPts val="0"/>
                    </a:spcBef>
                    <a:buFont typeface="Arial" pitchFamily="34" charset="0"/>
                    <a:buChar char="•"/>
                  </a:pPr>
                  <a:r>
                    <a:rPr lang="en-US" altLang="zh-CN" sz="1000" dirty="0" smtClean="0">
                      <a:solidFill>
                        <a:schemeClr val="tx1"/>
                      </a:solidFill>
                    </a:rPr>
                    <a:t>Transition Plan( FG)</a:t>
                  </a:r>
                </a:p>
                <a:p>
                  <a:pPr>
                    <a:lnSpc>
                      <a:spcPct val="110000"/>
                    </a:lnSpc>
                    <a:spcBef>
                      <a:spcPts val="0"/>
                    </a:spcBef>
                    <a:buFont typeface="Arial" pitchFamily="34" charset="0"/>
                    <a:buChar char="•"/>
                  </a:pPr>
                  <a:r>
                    <a:rPr lang="en-US" altLang="zh-CN" sz="1000" dirty="0" smtClean="0">
                      <a:solidFill>
                        <a:schemeClr val="tx1"/>
                      </a:solidFill>
                    </a:rPr>
                    <a:t>Raw-M</a:t>
                  </a:r>
                </a:p>
              </p:txBody>
            </p:sp>
          </p:grpSp>
          <p:grpSp>
            <p:nvGrpSpPr>
              <p:cNvPr id="15" name="Group 64"/>
              <p:cNvGrpSpPr/>
              <p:nvPr/>
            </p:nvGrpSpPr>
            <p:grpSpPr>
              <a:xfrm>
                <a:off x="8653347" y="3249640"/>
                <a:ext cx="1461330" cy="661176"/>
                <a:chOff x="8456392" y="3187913"/>
                <a:chExt cx="1461330" cy="666634"/>
              </a:xfrm>
            </p:grpSpPr>
            <p:sp>
              <p:nvSpPr>
                <p:cNvPr id="178" name="TextBox 177"/>
                <p:cNvSpPr txBox="1"/>
                <p:nvPr/>
              </p:nvSpPr>
              <p:spPr>
                <a:xfrm>
                  <a:off x="8456392" y="3187913"/>
                  <a:ext cx="576072" cy="288036"/>
                </a:xfrm>
                <a:prstGeom prst="rect">
                  <a:avLst/>
                </a:prstGeom>
                <a:noFill/>
              </p:spPr>
              <p:txBody>
                <a:bodyPr wrap="square" lIns="54000" tIns="54000" rIns="54000" bIns="54000" rtlCol="0" anchor="ctr" anchorCtr="0">
                  <a:noAutofit/>
                </a:bodyPr>
                <a:lstStyle/>
                <a:p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9.NS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8482818" y="3432517"/>
                  <a:ext cx="1434904" cy="4220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>
                    <a:lnSpc>
                      <a:spcPct val="110000"/>
                    </a:lnSpc>
                    <a:spcBef>
                      <a:spcPts val="0"/>
                    </a:spcBef>
                    <a:buFont typeface="Arial" pitchFamily="34" charset="0"/>
                    <a:buChar char="•"/>
                  </a:pPr>
                  <a:r>
                    <a:rPr lang="en-US" altLang="zh-CN" sz="1000" dirty="0" smtClean="0">
                      <a:solidFill>
                        <a:schemeClr val="tx1"/>
                      </a:solidFill>
                    </a:rPr>
                    <a:t>1st shipment out</a:t>
                  </a:r>
                </a:p>
              </p:txBody>
            </p:sp>
          </p:grpSp>
          <p:cxnSp>
            <p:nvCxnSpPr>
              <p:cNvPr id="109" name="Straight Connector 108"/>
              <p:cNvCxnSpPr/>
              <p:nvPr/>
            </p:nvCxnSpPr>
            <p:spPr bwMode="auto">
              <a:xfrm>
                <a:off x="309403" y="3108914"/>
                <a:ext cx="0" cy="211016"/>
              </a:xfrm>
              <a:prstGeom prst="line">
                <a:avLst/>
              </a:prstGeom>
              <a:solidFill>
                <a:schemeClr val="tx2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0" name="Straight Connector 109"/>
              <p:cNvCxnSpPr/>
              <p:nvPr/>
            </p:nvCxnSpPr>
            <p:spPr bwMode="auto">
              <a:xfrm>
                <a:off x="841716" y="2698653"/>
                <a:ext cx="0" cy="211016"/>
              </a:xfrm>
              <a:prstGeom prst="line">
                <a:avLst/>
              </a:prstGeom>
              <a:solidFill>
                <a:schemeClr val="tx2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1" name="Straight Connector 110"/>
              <p:cNvCxnSpPr/>
              <p:nvPr/>
            </p:nvCxnSpPr>
            <p:spPr bwMode="auto">
              <a:xfrm>
                <a:off x="3146473" y="2738510"/>
                <a:ext cx="0" cy="211016"/>
              </a:xfrm>
              <a:prstGeom prst="line">
                <a:avLst/>
              </a:prstGeom>
              <a:solidFill>
                <a:schemeClr val="tx2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" name="Straight Connector 111"/>
              <p:cNvCxnSpPr/>
              <p:nvPr/>
            </p:nvCxnSpPr>
            <p:spPr bwMode="auto">
              <a:xfrm>
                <a:off x="4579034" y="3115994"/>
                <a:ext cx="0" cy="211016"/>
              </a:xfrm>
              <a:prstGeom prst="line">
                <a:avLst/>
              </a:prstGeom>
              <a:solidFill>
                <a:schemeClr val="tx2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" name="Straight Connector 112"/>
              <p:cNvCxnSpPr/>
              <p:nvPr/>
            </p:nvCxnSpPr>
            <p:spPr bwMode="auto">
              <a:xfrm>
                <a:off x="5519224" y="2747889"/>
                <a:ext cx="0" cy="211016"/>
              </a:xfrm>
              <a:prstGeom prst="line">
                <a:avLst/>
              </a:prstGeom>
              <a:solidFill>
                <a:schemeClr val="tx2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4" name="Straight Connector 113"/>
              <p:cNvCxnSpPr/>
              <p:nvPr/>
            </p:nvCxnSpPr>
            <p:spPr bwMode="auto">
              <a:xfrm>
                <a:off x="1859211" y="3125310"/>
                <a:ext cx="0" cy="211016"/>
              </a:xfrm>
              <a:prstGeom prst="line">
                <a:avLst/>
              </a:prstGeom>
              <a:solidFill>
                <a:schemeClr val="tx2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5" name="Straight Connector 114"/>
              <p:cNvCxnSpPr/>
              <p:nvPr/>
            </p:nvCxnSpPr>
            <p:spPr bwMode="auto">
              <a:xfrm>
                <a:off x="8808719" y="3125372"/>
                <a:ext cx="0" cy="211016"/>
              </a:xfrm>
              <a:prstGeom prst="line">
                <a:avLst/>
              </a:prstGeom>
              <a:solidFill>
                <a:schemeClr val="tx2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6" name="Straight Connector 115"/>
              <p:cNvCxnSpPr/>
              <p:nvPr/>
            </p:nvCxnSpPr>
            <p:spPr bwMode="auto">
              <a:xfrm>
                <a:off x="7849772" y="2700997"/>
                <a:ext cx="0" cy="211016"/>
              </a:xfrm>
              <a:prstGeom prst="line">
                <a:avLst/>
              </a:prstGeom>
              <a:solidFill>
                <a:schemeClr val="tx2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7" name="Straight Connector 116"/>
              <p:cNvCxnSpPr/>
              <p:nvPr/>
            </p:nvCxnSpPr>
            <p:spPr bwMode="auto">
              <a:xfrm>
                <a:off x="6933048" y="3148817"/>
                <a:ext cx="0" cy="211016"/>
              </a:xfrm>
              <a:prstGeom prst="line">
                <a:avLst/>
              </a:prstGeom>
              <a:solidFill>
                <a:schemeClr val="tx2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8" name="Straight Connector 117"/>
              <p:cNvCxnSpPr/>
              <p:nvPr/>
            </p:nvCxnSpPr>
            <p:spPr bwMode="auto">
              <a:xfrm>
                <a:off x="9692655" y="2729120"/>
                <a:ext cx="0" cy="211016"/>
              </a:xfrm>
              <a:prstGeom prst="line">
                <a:avLst/>
              </a:prstGeom>
              <a:solidFill>
                <a:schemeClr val="tx2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9" name="Straight Connector 118"/>
              <p:cNvCxnSpPr/>
              <p:nvPr/>
            </p:nvCxnSpPr>
            <p:spPr bwMode="auto">
              <a:xfrm>
                <a:off x="10351492" y="3134739"/>
                <a:ext cx="0" cy="211016"/>
              </a:xfrm>
              <a:prstGeom prst="line">
                <a:avLst/>
              </a:prstGeom>
              <a:solidFill>
                <a:schemeClr val="tx2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6" name="Group 126"/>
            <p:cNvGrpSpPr/>
            <p:nvPr/>
          </p:nvGrpSpPr>
          <p:grpSpPr>
            <a:xfrm>
              <a:off x="9869015" y="3286538"/>
              <a:ext cx="1491974" cy="636001"/>
              <a:chOff x="9869015" y="3286538"/>
              <a:chExt cx="1491974" cy="636001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9869015" y="3286538"/>
                <a:ext cx="1491974" cy="246221"/>
              </a:xfrm>
              <a:prstGeom prst="rect">
                <a:avLst/>
              </a:prstGeom>
              <a:noFill/>
            </p:spPr>
            <p:txBody>
              <a:bodyPr wrap="square" lIns="54000" tIns="54000" rIns="54000" bIns="54000" rtlCol="0" anchor="ctr" anchorCtr="0">
                <a:noAutofit/>
              </a:bodyPr>
              <a:lstStyle/>
              <a:p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11.Handover to Log 2</a:t>
                </a:r>
                <a:endParaRPr lang="zh-CN" altLang="en-US" sz="10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9901318" y="3503964"/>
                <a:ext cx="1434904" cy="4185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lnSpc>
                    <a:spcPct val="110000"/>
                  </a:lnSpc>
                  <a:spcBef>
                    <a:spcPts val="0"/>
                  </a:spcBef>
                  <a:buFont typeface="Arial" pitchFamily="34" charset="0"/>
                  <a:buChar char="•"/>
                </a:pPr>
                <a:r>
                  <a:rPr lang="en-US" altLang="zh-CN" sz="1000" dirty="0" smtClean="0">
                    <a:solidFill>
                      <a:schemeClr val="tx1"/>
                    </a:solidFill>
                  </a:rPr>
                  <a:t>Last time buy from EWA</a:t>
                </a:r>
                <a:endParaRPr lang="zh-CN" altLang="en-US" sz="1000" dirty="0" err="1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7" name="Flowchart: Connector 66"/>
          <p:cNvSpPr/>
          <p:nvPr/>
        </p:nvSpPr>
        <p:spPr bwMode="auto">
          <a:xfrm>
            <a:off x="471334" y="1934474"/>
            <a:ext cx="101600" cy="152400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 smtClean="0">
              <a:solidFill>
                <a:schemeClr val="tx1"/>
              </a:solidFill>
            </a:endParaRPr>
          </a:p>
        </p:txBody>
      </p:sp>
      <p:sp>
        <p:nvSpPr>
          <p:cNvPr id="68" name="Flowchart: Connector 67"/>
          <p:cNvSpPr/>
          <p:nvPr/>
        </p:nvSpPr>
        <p:spPr bwMode="auto">
          <a:xfrm>
            <a:off x="471334" y="2137674"/>
            <a:ext cx="101600" cy="152400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9" name="Flowchart: Connector 68"/>
          <p:cNvSpPr/>
          <p:nvPr/>
        </p:nvSpPr>
        <p:spPr bwMode="auto">
          <a:xfrm>
            <a:off x="471334" y="2302774"/>
            <a:ext cx="101600" cy="152400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 smtClean="0">
              <a:solidFill>
                <a:schemeClr val="tx1"/>
              </a:solidFill>
            </a:endParaRPr>
          </a:p>
        </p:txBody>
      </p:sp>
      <p:sp>
        <p:nvSpPr>
          <p:cNvPr id="70" name="Flowchart: Connector 69"/>
          <p:cNvSpPr/>
          <p:nvPr/>
        </p:nvSpPr>
        <p:spPr bwMode="auto">
          <a:xfrm>
            <a:off x="471334" y="2493274"/>
            <a:ext cx="101600" cy="152400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 smtClean="0">
              <a:ln>
                <a:solidFill>
                  <a:srgbClr val="92D05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2" name="Rectangular Callout 71"/>
          <p:cNvSpPr/>
          <p:nvPr/>
        </p:nvSpPr>
        <p:spPr bwMode="auto">
          <a:xfrm>
            <a:off x="2399212" y="1136469"/>
            <a:ext cx="2689964" cy="864859"/>
          </a:xfrm>
          <a:prstGeom prst="wedgeRectCallout">
            <a:avLst>
              <a:gd name="adj1" fmla="val -30417"/>
              <a:gd name="adj2" fmla="val 79793"/>
            </a:avLst>
          </a:prstGeom>
          <a:ln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000" b="1" dirty="0" smtClean="0">
                <a:solidFill>
                  <a:schemeClr val="tx1"/>
                </a:solidFill>
              </a:rPr>
              <a:t>Problem: 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xxxxxxxxx</a:t>
            </a:r>
            <a:endParaRPr lang="en-US" sz="1000" b="1" dirty="0" smtClean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000" b="1" dirty="0" smtClean="0">
                <a:solidFill>
                  <a:schemeClr val="tx1"/>
                </a:solidFill>
              </a:rPr>
              <a:t>Impact: </a:t>
            </a:r>
            <a:r>
              <a:rPr lang="en-US" sz="1000" b="1" dirty="0" err="1" smtClean="0">
                <a:solidFill>
                  <a:srgbClr val="FF0000"/>
                </a:solidFill>
              </a:rPr>
              <a:t>xxxxxxxxx</a:t>
            </a:r>
            <a:endParaRPr lang="en-US" sz="1000" b="1" dirty="0" smtClean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000" b="1" dirty="0" smtClean="0">
                <a:solidFill>
                  <a:schemeClr val="tx1"/>
                </a:solidFill>
              </a:rPr>
              <a:t>Action Request: </a:t>
            </a:r>
            <a:r>
              <a:rPr lang="en-US" sz="1000" b="1" dirty="0" err="1" smtClean="0">
                <a:solidFill>
                  <a:srgbClr val="FF0000"/>
                </a:solidFill>
              </a:rPr>
              <a:t>xxxxxxxxx</a:t>
            </a:r>
            <a:endParaRPr lang="en-US" sz="1000" b="1" dirty="0" smtClean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000" b="1" dirty="0" smtClean="0">
                <a:solidFill>
                  <a:schemeClr val="tx1"/>
                </a:solidFill>
              </a:rPr>
              <a:t>Due: </a:t>
            </a:r>
            <a:r>
              <a:rPr lang="en-US" sz="1000" b="1" dirty="0" err="1" smtClean="0">
                <a:solidFill>
                  <a:srgbClr val="FF0000"/>
                </a:solidFill>
              </a:rPr>
              <a:t>xxxxxxx</a:t>
            </a:r>
            <a:endParaRPr 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73" name="Flowchart: Connector 72"/>
          <p:cNvSpPr/>
          <p:nvPr/>
        </p:nvSpPr>
        <p:spPr bwMode="auto">
          <a:xfrm>
            <a:off x="2866602" y="2216271"/>
            <a:ext cx="101600" cy="152400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 smtClean="0">
              <a:solidFill>
                <a:schemeClr val="tx1"/>
              </a:solidFill>
            </a:endParaRPr>
          </a:p>
        </p:txBody>
      </p:sp>
      <p:sp>
        <p:nvSpPr>
          <p:cNvPr id="74" name="Flowchart: Connector 73"/>
          <p:cNvSpPr/>
          <p:nvPr/>
        </p:nvSpPr>
        <p:spPr bwMode="auto">
          <a:xfrm>
            <a:off x="2863726" y="2584330"/>
            <a:ext cx="101600" cy="152400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 smtClean="0">
              <a:solidFill>
                <a:schemeClr val="tx1"/>
              </a:solidFill>
            </a:endParaRPr>
          </a:p>
        </p:txBody>
      </p:sp>
      <p:sp>
        <p:nvSpPr>
          <p:cNvPr id="75" name="Flowchart: Connector 74"/>
          <p:cNvSpPr/>
          <p:nvPr/>
        </p:nvSpPr>
        <p:spPr bwMode="auto">
          <a:xfrm>
            <a:off x="2860850" y="2400301"/>
            <a:ext cx="101600" cy="152400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277570" y="5220452"/>
            <a:ext cx="3831484" cy="22069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zh-CN" sz="1200" b="1" dirty="0" smtClean="0">
                <a:solidFill>
                  <a:schemeClr val="bg1"/>
                </a:solidFill>
              </a:rPr>
              <a:t>Risk Highlights: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277570" y="5441143"/>
            <a:ext cx="3840990" cy="11211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54000" rIns="54000" bIns="54000" numCol="1" rtlCol="0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§"/>
            </a:pPr>
            <a:r>
              <a:rPr lang="en-US" sz="1000" dirty="0" smtClean="0">
                <a:solidFill>
                  <a:srgbClr val="FF0000"/>
                </a:solidFill>
                <a:latin typeface="Arial" charset="0"/>
              </a:rPr>
              <a:t>Show it if project have content/ Hide it in opposite status  </a:t>
            </a:r>
          </a:p>
          <a:p>
            <a:pPr>
              <a:buFont typeface="Wingdings" pitchFamily="2" charset="2"/>
              <a:buChar char="§"/>
            </a:pPr>
            <a:r>
              <a:rPr lang="en-US" sz="1000" dirty="0" smtClean="0">
                <a:solidFill>
                  <a:srgbClr val="FF0000"/>
                </a:solidFill>
                <a:latin typeface="Arial" charset="0"/>
              </a:rPr>
              <a:t>inputs in Excel Sheet</a:t>
            </a:r>
          </a:p>
          <a:p>
            <a:pPr>
              <a:buFont typeface="Wingdings" pitchFamily="2" charset="2"/>
              <a:buChar char="§"/>
            </a:pPr>
            <a:r>
              <a:rPr lang="en-US" sz="1000" dirty="0" smtClean="0">
                <a:solidFill>
                  <a:srgbClr val="FF0000"/>
                </a:solidFill>
                <a:latin typeface="Arial" charset="0"/>
              </a:rPr>
              <a:t> Based on “Due day” to get the previous Date achievements with select field of “weekly, bi-weekly, monthly, bi-monthly”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75769" y="2801258"/>
            <a:ext cx="1219656" cy="4644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900" b="1" dirty="0" smtClean="0">
                <a:solidFill>
                  <a:schemeClr val="tx1"/>
                </a:solidFill>
              </a:rPr>
              <a:t>2017.10.10</a:t>
            </a:r>
            <a:r>
              <a:rPr lang="en-US" sz="900" b="1" dirty="0" smtClean="0">
                <a:solidFill>
                  <a:srgbClr val="FF0000"/>
                </a:solidFill>
              </a:rPr>
              <a:t> ( Original )</a:t>
            </a:r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39483" y="3287484"/>
            <a:ext cx="1226460" cy="4644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900" b="1" dirty="0" smtClean="0">
                <a:solidFill>
                  <a:srgbClr val="FF0000"/>
                </a:solidFill>
              </a:rPr>
              <a:t>2017.09.01</a:t>
            </a:r>
          </a:p>
        </p:txBody>
      </p:sp>
      <p:sp>
        <p:nvSpPr>
          <p:cNvPr id="99" name="Rectangular Callout 98"/>
          <p:cNvSpPr/>
          <p:nvPr/>
        </p:nvSpPr>
        <p:spPr bwMode="auto">
          <a:xfrm>
            <a:off x="5294812" y="4235268"/>
            <a:ext cx="2689964" cy="641531"/>
          </a:xfrm>
          <a:prstGeom prst="wedgeRectCallout">
            <a:avLst>
              <a:gd name="adj1" fmla="val 2496"/>
              <a:gd name="adj2" fmla="val -88213"/>
            </a:avLst>
          </a:prstGeom>
          <a:ln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000" b="1" dirty="0" smtClean="0">
                <a:solidFill>
                  <a:srgbClr val="FF0000"/>
                </a:solidFill>
              </a:rPr>
              <a:t>Support Doc / </a:t>
            </a:r>
            <a:r>
              <a:rPr lang="en-US" sz="1000" b="1" dirty="0" err="1" smtClean="0">
                <a:solidFill>
                  <a:srgbClr val="FF0000"/>
                </a:solidFill>
              </a:rPr>
              <a:t>Pic</a:t>
            </a:r>
            <a:endParaRPr 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81" name="7-Point Star 80"/>
          <p:cNvSpPr/>
          <p:nvPr/>
        </p:nvSpPr>
        <p:spPr bwMode="auto">
          <a:xfrm>
            <a:off x="8896350" y="2914650"/>
            <a:ext cx="257175" cy="238125"/>
          </a:xfrm>
          <a:prstGeom prst="star7">
            <a:avLst/>
          </a:prstGeom>
          <a:solidFill>
            <a:srgbClr val="AAB414"/>
          </a:solidFill>
          <a:ln>
            <a:solidFill>
              <a:srgbClr val="92D050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  <p:tag name="ARTICULATE_SLIDE_COUNT" val="3"/>
  <p:tag name="ARTICULATE_PROJECT_OPEN" val="0"/>
  <p:tag name="EE4P_STYLE_ID" val="040887b0-086c-4ff4-2016-b5b55c2754ed"/>
  <p:tag name="THINKCELLPRESENTATIONDONOTDELETE" val="&lt;?xml version=&quot;1.0&quot; encoding=&quot;UTF-16&quot; standalone=&quot;yes&quot;?&gt;&lt;root reqver=&quot;23045&quot;&gt;&lt;version val=&quot;24173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960,5"/>
  <p:tag name="CDT_PROT_HEIGHT" val="99,87504"/>
  <p:tag name="CDT_DELETE_ONEVENT_NEWPRES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ua4vlvRTq2lDPjybNKh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zwBhjGUQNCrdneBxLBw3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V5HmAVNSDOYnUISRUbYV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nQIUQxYT922hC36GwSqS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Krt_6LShWAlgoj5zbi6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ua4vlvRTq2lDPjybNKh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zwBhjGUQNCrdneBxLBw3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V5HmAVNSDOYnUISRUbYV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nQIUQxYT922hC36GwSqS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Krt_6LShWAlgoj5zbi6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O7uk.uz.UeVrgjJbWjw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heme/theme1.xml><?xml version="1.0" encoding="utf-8"?>
<a:theme xmlns:a="http://schemas.openxmlformats.org/drawingml/2006/main" name="blank">
  <a:themeElements>
    <a:clrScheme name="Benutzerdefiniert 7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005F87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40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  <a:extLst>
    <a:ext uri="{05A4C25C-085E-4340-85A3-A5531E510DB2}">
      <thm15:themeFamily xmlns:thm15="http://schemas.microsoft.com/office/thememl/2012/main" xmlns="" name="CT Master_16x9_EN_V1.0_EE.potx" id="{F0C65752-969A-47A6-B7DD-A32C555A69B5}" vid="{83FC4DED-4AFB-45F4-99E4-3DC6CF67EB8A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Two rows</Name>
  <PpLayout>32</PpLayout>
  <Index>13</Index>
</p4ppTags>
</file>

<file path=customXml/item10.xml><?xml version="1.0" encoding="utf-8"?>
<p4ppTags>
  <Name>One object (small) + Navigation</Name>
  <PpLayout>32</PpLayout>
  <Index>18</Index>
</p4ppTags>
</file>

<file path=customXml/item11.xml><?xml version="1.0" encoding="utf-8"?>
<p4ppTags>
  <Name>Two columns</Name>
  <PpLayout>29</PpLayout>
  <Index>12</Index>
</p4ppTags>
</file>

<file path=customXml/item12.xml><?xml version="1.0" encoding="utf-8"?>
<p4ppTags>
  <Name>Free Content + Navigation</Name>
  <PpLayout>32</PpLayout>
  <Index>16</Index>
</p4ppTags>
</file>

<file path=customXml/item13.xml><?xml version="1.0" encoding="utf-8"?>
<p4ppTags>
  <Name>One object (large)</Name>
  <PpLayout>16</PpLayout>
  <Index>10</Index>
</p4ppTags>
</file>

<file path=customXml/item14.xml><?xml version="1.0" encoding="utf-8"?>
<p4ppTags/>
</file>

<file path=customXml/item15.xml><?xml version="1.0" encoding="utf-8"?>
<p4ppTags>
  <Name>Two columns + Navigation</Name>
  <PpLayout>32</PpLayout>
  <Index>19</Index>
</p4ppTags>
</file>

<file path=customXml/item2.xml><?xml version="1.0" encoding="utf-8"?>
<p4ppTags>
  <Name>Three columns + Navigation</Name>
  <PpLayout>32</PpLayout>
  <Index>20</Index>
</p4ppTags>
</file>

<file path=customXml/item3.xml><?xml version="1.0" encoding="utf-8"?>
<p4ppTags>
  <Name>Text + Index</Name>
  <PpLayout>32</PpLayout>
  <Index>8</Index>
</p4ppTags>
</file>

<file path=customXml/item4.xml><?xml version="1.0" encoding="utf-8"?>
<p4ppTags>
  <Name>Three columns</Name>
  <PpLayout>32</PpLayout>
  <Index>14</Index>
</p4ppTags>
</file>

<file path=customXml/item5.xml><?xml version="1.0" encoding="utf-8"?>
<p4ppTags>
  <Name>One object (large) + Navigation</Name>
  <PpLayout>32</PpLayout>
  <Index>17</Index>
</p4ppTags>
</file>

<file path=customXml/item6.xml><?xml version="1.0" encoding="utf-8"?>
<p4ppTags>
  <Name>Four objects</Name>
  <PpLayout>24</PpLayout>
  <Index>15</Index>
</p4ppTags>
</file>

<file path=customXml/item7.xml><?xml version="1.0" encoding="utf-8"?>
<p4ppTags>
  <Name>Free Content</Name>
  <PpLayout>11</PpLayout>
  <Index>9</Index>
</p4ppTags>
</file>

<file path=customXml/item8.xml><?xml version="1.0" encoding="utf-8"?>
<p4ppTags>
  <Name>One object (small)</Name>
  <PpLayout>16</PpLayout>
  <Index>11</Index>
</p4ppTags>
</file>

<file path=customXml/item9.xml><?xml version="1.0" encoding="utf-8"?>
<p4ppTags>
  <Name>Two rows + Navigation</Name>
  <PpLayout>32</PpLayout>
  <Index>21</Index>
</p4ppTags>
</file>

<file path=customXml/itemProps1.xml><?xml version="1.0" encoding="utf-8"?>
<ds:datastoreItem xmlns:ds="http://schemas.openxmlformats.org/officeDocument/2006/customXml" ds:itemID="{38AB8DE4-FD9B-4166-BEC3-3F1753596133}">
  <ds:schemaRefs/>
</ds:datastoreItem>
</file>

<file path=customXml/itemProps10.xml><?xml version="1.0" encoding="utf-8"?>
<ds:datastoreItem xmlns:ds="http://schemas.openxmlformats.org/officeDocument/2006/customXml" ds:itemID="{D9FE249F-833E-4CF0-BECB-552D01D7DC9E}">
  <ds:schemaRefs/>
</ds:datastoreItem>
</file>

<file path=customXml/itemProps11.xml><?xml version="1.0" encoding="utf-8"?>
<ds:datastoreItem xmlns:ds="http://schemas.openxmlformats.org/officeDocument/2006/customXml" ds:itemID="{1666F4C2-68F5-4840-A44A-1A646C0925A1}">
  <ds:schemaRefs/>
</ds:datastoreItem>
</file>

<file path=customXml/itemProps12.xml><?xml version="1.0" encoding="utf-8"?>
<ds:datastoreItem xmlns:ds="http://schemas.openxmlformats.org/officeDocument/2006/customXml" ds:itemID="{7CC5F709-E74B-4E5F-A728-923D5062EBEF}">
  <ds:schemaRefs/>
</ds:datastoreItem>
</file>

<file path=customXml/itemProps13.xml><?xml version="1.0" encoding="utf-8"?>
<ds:datastoreItem xmlns:ds="http://schemas.openxmlformats.org/officeDocument/2006/customXml" ds:itemID="{80661B8B-A327-44F9-823B-4D9EE0B3EC78}">
  <ds:schemaRefs/>
</ds:datastoreItem>
</file>

<file path=customXml/itemProps14.xml><?xml version="1.0" encoding="utf-8"?>
<ds:datastoreItem xmlns:ds="http://schemas.openxmlformats.org/officeDocument/2006/customXml" ds:itemID="{572FBA73-6DBF-45DA-8282-9342320CFAB0}">
  <ds:schemaRefs/>
</ds:datastoreItem>
</file>

<file path=customXml/itemProps15.xml><?xml version="1.0" encoding="utf-8"?>
<ds:datastoreItem xmlns:ds="http://schemas.openxmlformats.org/officeDocument/2006/customXml" ds:itemID="{D7BABA95-BFFE-422B-8591-3271669EEA88}">
  <ds:schemaRefs/>
</ds:datastoreItem>
</file>

<file path=customXml/itemProps2.xml><?xml version="1.0" encoding="utf-8"?>
<ds:datastoreItem xmlns:ds="http://schemas.openxmlformats.org/officeDocument/2006/customXml" ds:itemID="{85D77EE6-52B7-48BE-9EDB-748F1EBB53DE}">
  <ds:schemaRefs/>
</ds:datastoreItem>
</file>

<file path=customXml/itemProps3.xml><?xml version="1.0" encoding="utf-8"?>
<ds:datastoreItem xmlns:ds="http://schemas.openxmlformats.org/officeDocument/2006/customXml" ds:itemID="{7E35FEDB-1F0E-4D67-A313-4AC59C26FF29}">
  <ds:schemaRefs/>
</ds:datastoreItem>
</file>

<file path=customXml/itemProps4.xml><?xml version="1.0" encoding="utf-8"?>
<ds:datastoreItem xmlns:ds="http://schemas.openxmlformats.org/officeDocument/2006/customXml" ds:itemID="{15CF3461-70D1-4B54-AFAB-DAFDA0A238CD}">
  <ds:schemaRefs/>
</ds:datastoreItem>
</file>

<file path=customXml/itemProps5.xml><?xml version="1.0" encoding="utf-8"?>
<ds:datastoreItem xmlns:ds="http://schemas.openxmlformats.org/officeDocument/2006/customXml" ds:itemID="{B27F640E-84DF-4F97-BC70-D045F1E6594F}">
  <ds:schemaRefs/>
</ds:datastoreItem>
</file>

<file path=customXml/itemProps6.xml><?xml version="1.0" encoding="utf-8"?>
<ds:datastoreItem xmlns:ds="http://schemas.openxmlformats.org/officeDocument/2006/customXml" ds:itemID="{1581BFFB-B4CE-47A8-BE77-DC1339B1E5A7}">
  <ds:schemaRefs/>
</ds:datastoreItem>
</file>

<file path=customXml/itemProps7.xml><?xml version="1.0" encoding="utf-8"?>
<ds:datastoreItem xmlns:ds="http://schemas.openxmlformats.org/officeDocument/2006/customXml" ds:itemID="{D8097D0C-BE3E-4AEC-9593-65CFCCB19297}">
  <ds:schemaRefs/>
</ds:datastoreItem>
</file>

<file path=customXml/itemProps8.xml><?xml version="1.0" encoding="utf-8"?>
<ds:datastoreItem xmlns:ds="http://schemas.openxmlformats.org/officeDocument/2006/customXml" ds:itemID="{1618AA06-B22E-4D19-9680-0D7830426729}">
  <ds:schemaRefs/>
</ds:datastoreItem>
</file>

<file path=customXml/itemProps9.xml><?xml version="1.0" encoding="utf-8"?>
<ds:datastoreItem xmlns:ds="http://schemas.openxmlformats.org/officeDocument/2006/customXml" ds:itemID="{6C79E4F8-DCFB-483C-880A-AEEC6AAFC83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329</TotalTime>
  <Words>975</Words>
  <Application>Microsoft Office PowerPoint</Application>
  <PresentationFormat>Custom</PresentationFormat>
  <Paragraphs>245</Paragraphs>
  <Slides>6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blank</vt:lpstr>
      <vt:lpstr>think-cell Slide</vt:lpstr>
      <vt:lpstr>Project Overview_ Per Module</vt:lpstr>
      <vt:lpstr>Project Overview_ Per Leader/ Member</vt:lpstr>
      <vt:lpstr>Project Overview_ Per Calendar option</vt:lpstr>
      <vt:lpstr>Resource status _ Person</vt:lpstr>
      <vt:lpstr>Project _ One Page</vt:lpstr>
      <vt:lpstr>Project_ Milestone Status</vt:lpstr>
    </vt:vector>
  </TitlesOfParts>
  <Company>Siemens AG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 (Division BU Company abbr.) XXX (Company full name) – XXX (Project name)</dc:title>
  <dc:creator>cn1yl0r0</dc:creator>
  <cp:keywords>C_Unrestricted</cp:keywords>
  <cp:lastModifiedBy>Z003HYEF</cp:lastModifiedBy>
  <cp:revision>249</cp:revision>
  <cp:lastPrinted>2012-10-29T09:59:01Z</cp:lastPrinted>
  <dcterms:created xsi:type="dcterms:W3CDTF">2017-04-28T06:38:16Z</dcterms:created>
  <dcterms:modified xsi:type="dcterms:W3CDTF">2018-03-06T06:19:29Z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Deutsch</vt:lpwstr>
  </property>
  <property fmtid="{D5CDD505-2E9C-101B-9397-08002B2CF9AE}" pid="3" name="Release date">
    <vt:lpwstr>January 2016</vt:lpwstr>
  </property>
  <property fmtid="{D5CDD505-2E9C-101B-9397-08002B2CF9AE}" pid="4" name="Office version">
    <vt:lpwstr>2007/2010</vt:lpwstr>
  </property>
  <property fmtid="{D5CDD505-2E9C-101B-9397-08002B2CF9AE}" pid="5" name="Release version">
    <vt:lpwstr>1.0</vt:lpwstr>
  </property>
  <property fmtid="{D5CDD505-2E9C-101B-9397-08002B2CF9AE}" pid="6" name="ArticulateGUID">
    <vt:lpwstr>144AFB27-EB3C-4BF4-843A-3AC39403D726</vt:lpwstr>
  </property>
  <property fmtid="{D5CDD505-2E9C-101B-9397-08002B2CF9AE}" pid="7" name="ArticulatePath">
    <vt:lpwstr>SIE_PPT_2010_16x9_ENG_v1-0</vt:lpwstr>
  </property>
  <property fmtid="{D5CDD505-2E9C-101B-9397-08002B2CF9AE}" pid="8" name="_AdHocReviewCycleID">
    <vt:i4>-479905447</vt:i4>
  </property>
  <property fmtid="{D5CDD505-2E9C-101B-9397-08002B2CF9AE}" pid="9" name="_NewReviewCycle">
    <vt:lpwstr/>
  </property>
  <property fmtid="{D5CDD505-2E9C-101B-9397-08002B2CF9AE}" pid="10" name="_EmailSubject">
    <vt:lpwstr>project management tool further clarification_Final request</vt:lpwstr>
  </property>
  <property fmtid="{D5CDD505-2E9C-101B-9397-08002B2CF9AE}" pid="11" name="_AuthorEmail">
    <vt:lpwstr>ye.lina@siemens.com</vt:lpwstr>
  </property>
  <property fmtid="{D5CDD505-2E9C-101B-9397-08002B2CF9AE}" pid="12" name="_AuthorEmailDisplayName">
    <vt:lpwstr>Ye, Li Na (DF FA MF SEWC BA SCM 1)</vt:lpwstr>
  </property>
  <property fmtid="{D5CDD505-2E9C-101B-9397-08002B2CF9AE}" pid="13" name="Document Confidentiality">
    <vt:lpwstr>Unrestricted</vt:lpwstr>
  </property>
  <property fmtid="{D5CDD505-2E9C-101B-9397-08002B2CF9AE}" pid="14" name="_PreviousAdHocReviewCycleID">
    <vt:i4>-712194228</vt:i4>
  </property>
</Properties>
</file>