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eb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notesMasterIdLst>
    <p:notesMasterId r:id="rId24"/>
  </p:notesMasterIdLst>
  <p:sldIdLst>
    <p:sldId id="256" r:id="rId2"/>
    <p:sldId id="259" r:id="rId3"/>
    <p:sldId id="265" r:id="rId4"/>
    <p:sldId id="260" r:id="rId5"/>
    <p:sldId id="266" r:id="rId6"/>
    <p:sldId id="269" r:id="rId7"/>
    <p:sldId id="270" r:id="rId8"/>
    <p:sldId id="268" r:id="rId9"/>
    <p:sldId id="272" r:id="rId10"/>
    <p:sldId id="273" r:id="rId11"/>
    <p:sldId id="274" r:id="rId12"/>
    <p:sldId id="275" r:id="rId13"/>
    <p:sldId id="271" r:id="rId14"/>
    <p:sldId id="276" r:id="rId15"/>
    <p:sldId id="277" r:id="rId16"/>
    <p:sldId id="278" r:id="rId17"/>
    <p:sldId id="279" r:id="rId18"/>
    <p:sldId id="281" r:id="rId19"/>
    <p:sldId id="282" r:id="rId20"/>
    <p:sldId id="280" r:id="rId21"/>
    <p:sldId id="267" r:id="rId22"/>
    <p:sldId id="264"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7403" autoAdjust="0"/>
  </p:normalViewPr>
  <p:slideViewPr>
    <p:cSldViewPr snapToGrid="0">
      <p:cViewPr varScale="1">
        <p:scale>
          <a:sx n="67" d="100"/>
          <a:sy n="67" d="100"/>
        </p:scale>
        <p:origin x="129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11710B-213B-4E73-A8FA-8530F2FACD26}" type="datetimeFigureOut">
              <a:rPr lang="en-US" smtClean="0"/>
              <a:t>3/6/2021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8F6C06-DEFF-40A8-94DF-95AD5A4EEFD4}" type="slidenum">
              <a:rPr lang="en-US" smtClean="0"/>
              <a:t>‹#›</a:t>
            </a:fld>
            <a:endParaRPr lang="en-US"/>
          </a:p>
        </p:txBody>
      </p:sp>
    </p:spTree>
    <p:extLst>
      <p:ext uri="{BB962C8B-B14F-4D97-AF65-F5344CB8AC3E}">
        <p14:creationId xmlns:p14="http://schemas.microsoft.com/office/powerpoint/2010/main" val="30402167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www.scholarpedia.org/article/Computational_intelligence"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D8F6C06-DEFF-40A8-94DF-95AD5A4EEFD4}" type="slidenum">
              <a:rPr lang="en-US" smtClean="0"/>
              <a:t>2</a:t>
            </a:fld>
            <a:endParaRPr lang="en-US"/>
          </a:p>
        </p:txBody>
      </p:sp>
    </p:spTree>
    <p:extLst>
      <p:ext uri="{BB962C8B-B14F-4D97-AF65-F5344CB8AC3E}">
        <p14:creationId xmlns:p14="http://schemas.microsoft.com/office/powerpoint/2010/main" val="28066144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D8F6C06-DEFF-40A8-94DF-95AD5A4EEFD4}" type="slidenum">
              <a:rPr lang="en-US" smtClean="0"/>
              <a:t>9</a:t>
            </a:fld>
            <a:endParaRPr lang="en-US"/>
          </a:p>
        </p:txBody>
      </p:sp>
    </p:spTree>
    <p:extLst>
      <p:ext uri="{BB962C8B-B14F-4D97-AF65-F5344CB8AC3E}">
        <p14:creationId xmlns:p14="http://schemas.microsoft.com/office/powerpoint/2010/main" val="29749131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D8F6C06-DEFF-40A8-94DF-95AD5A4EEFD4}" type="slidenum">
              <a:rPr lang="en-US" smtClean="0"/>
              <a:t>10</a:t>
            </a:fld>
            <a:endParaRPr lang="en-US"/>
          </a:p>
        </p:txBody>
      </p:sp>
    </p:spTree>
    <p:extLst>
      <p:ext uri="{BB962C8B-B14F-4D97-AF65-F5344CB8AC3E}">
        <p14:creationId xmlns:p14="http://schemas.microsoft.com/office/powerpoint/2010/main" val="13542367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D8F6C06-DEFF-40A8-94DF-95AD5A4EEFD4}" type="slidenum">
              <a:rPr lang="en-US" smtClean="0"/>
              <a:t>11</a:t>
            </a:fld>
            <a:endParaRPr lang="en-US"/>
          </a:p>
        </p:txBody>
      </p:sp>
    </p:spTree>
    <p:extLst>
      <p:ext uri="{BB962C8B-B14F-4D97-AF65-F5344CB8AC3E}">
        <p14:creationId xmlns:p14="http://schemas.microsoft.com/office/powerpoint/2010/main" val="40229873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D8F6C06-DEFF-40A8-94DF-95AD5A4EEFD4}" type="slidenum">
              <a:rPr lang="en-US" smtClean="0"/>
              <a:t>12</a:t>
            </a:fld>
            <a:endParaRPr lang="en-US"/>
          </a:p>
        </p:txBody>
      </p:sp>
    </p:spTree>
    <p:extLst>
      <p:ext uri="{BB962C8B-B14F-4D97-AF65-F5344CB8AC3E}">
        <p14:creationId xmlns:p14="http://schemas.microsoft.com/office/powerpoint/2010/main" val="911059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Ensemble learning </a:t>
            </a:r>
            <a:r>
              <a:rPr lang="en-US" dirty="0"/>
              <a:t>is the process by which multiple models, such as classifiers or experts, are strategically generated and combined to solve a particular </a:t>
            </a:r>
            <a:r>
              <a:rPr lang="en-US" dirty="0">
                <a:hlinkClick r:id="rId3" tooltip="Computational intelligence"/>
              </a:rPr>
              <a:t>computational intelligence</a:t>
            </a:r>
            <a:r>
              <a:rPr lang="en-US" dirty="0"/>
              <a:t> problem. Ensemble learning is primarily used to improve the (classification, prediction, function approximation, etc.) performance of a model, or reduce the likelihood of an unfortunate selection of a poor one. </a:t>
            </a:r>
          </a:p>
        </p:txBody>
      </p:sp>
      <p:sp>
        <p:nvSpPr>
          <p:cNvPr id="4" name="Slide Number Placeholder 3"/>
          <p:cNvSpPr>
            <a:spLocks noGrp="1"/>
          </p:cNvSpPr>
          <p:nvPr>
            <p:ph type="sldNum" sz="quarter" idx="5"/>
          </p:nvPr>
        </p:nvSpPr>
        <p:spPr/>
        <p:txBody>
          <a:bodyPr/>
          <a:lstStyle/>
          <a:p>
            <a:fld id="{5D8F6C06-DEFF-40A8-94DF-95AD5A4EEFD4}" type="slidenum">
              <a:rPr lang="en-US" smtClean="0"/>
              <a:t>17</a:t>
            </a:fld>
            <a:endParaRPr lang="en-US"/>
          </a:p>
        </p:txBody>
      </p:sp>
    </p:spTree>
    <p:extLst>
      <p:ext uri="{BB962C8B-B14F-4D97-AF65-F5344CB8AC3E}">
        <p14:creationId xmlns:p14="http://schemas.microsoft.com/office/powerpoint/2010/main" val="1353900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Bagging = </a:t>
            </a:r>
            <a:r>
              <a:rPr lang="en-US" b="1" dirty="0"/>
              <a:t>Bootstrap aggregating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It’s ensemble meta-algorithm designed to improve the stability and accuracy of machine learning algorithms used in statistical classification and regression. It also reduces variance and helps to avoid overfitting.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a:t>
            </a:r>
            <a:r>
              <a:rPr lang="en-US" b="1" dirty="0"/>
              <a:t>Bagging classifier</a:t>
            </a:r>
            <a:r>
              <a:rPr lang="en-US" dirty="0"/>
              <a:t> is an ensemble meta-estimator that fits base </a:t>
            </a:r>
            <a:r>
              <a:rPr lang="en-US" b="1" dirty="0"/>
              <a:t>classifiers</a:t>
            </a:r>
            <a:r>
              <a:rPr lang="en-US" dirty="0"/>
              <a:t> each on random subsets of the original dataset and then aggregate their individual predictions (either by voting or by averaging) to form a final prediction,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a:t>stacking</a:t>
            </a:r>
            <a:r>
              <a:rPr lang="en-US"/>
              <a:t> learns to combine the base models using a meta-model whereas </a:t>
            </a:r>
            <a:r>
              <a:rPr lang="en-US" b="1"/>
              <a:t>bagging</a:t>
            </a:r>
            <a:r>
              <a:rPr lang="en-US"/>
              <a:t> and boosting combine weak learners following deterministic algorithms.</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endParaRPr lang="en-US" dirty="0"/>
          </a:p>
        </p:txBody>
      </p:sp>
      <p:sp>
        <p:nvSpPr>
          <p:cNvPr id="4" name="Slide Number Placeholder 3"/>
          <p:cNvSpPr>
            <a:spLocks noGrp="1"/>
          </p:cNvSpPr>
          <p:nvPr>
            <p:ph type="sldNum" sz="quarter" idx="5"/>
          </p:nvPr>
        </p:nvSpPr>
        <p:spPr/>
        <p:txBody>
          <a:bodyPr/>
          <a:lstStyle/>
          <a:p>
            <a:fld id="{5D8F6C06-DEFF-40A8-94DF-95AD5A4EEFD4}" type="slidenum">
              <a:rPr lang="en-US" smtClean="0"/>
              <a:t>18</a:t>
            </a:fld>
            <a:endParaRPr lang="en-US"/>
          </a:p>
        </p:txBody>
      </p:sp>
    </p:spTree>
    <p:extLst>
      <p:ext uri="{BB962C8B-B14F-4D97-AF65-F5344CB8AC3E}">
        <p14:creationId xmlns:p14="http://schemas.microsoft.com/office/powerpoint/2010/main" val="23175156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effectLst/>
              </a:rPr>
              <a:t>Bias</a:t>
            </a:r>
            <a:r>
              <a:rPr lang="en-US" dirty="0">
                <a:effectLst/>
              </a:rPr>
              <a:t> is the simplifying assumptions made by the model to make the target function easier to approximate. </a:t>
            </a:r>
          </a:p>
          <a:p>
            <a:r>
              <a:rPr lang="en-US" dirty="0"/>
              <a:t>High </a:t>
            </a:r>
            <a:r>
              <a:rPr lang="en-US" b="1" dirty="0"/>
              <a:t>bias</a:t>
            </a:r>
            <a:r>
              <a:rPr lang="en-US" dirty="0"/>
              <a:t> can cause an algorithm to miss the relevant relations between features and target outputs (underfitting).</a:t>
            </a:r>
            <a:endParaRPr lang="en-US" dirty="0">
              <a:effectLst/>
            </a:endParaRPr>
          </a:p>
          <a:p>
            <a:r>
              <a:rPr lang="en-US" b="1" dirty="0">
                <a:effectLst/>
              </a:rPr>
              <a:t>Variance</a:t>
            </a:r>
            <a:r>
              <a:rPr lang="en-US" dirty="0">
                <a:effectLst/>
              </a:rPr>
              <a:t> is the amount that the estimate of the target function will change given different training data.</a:t>
            </a:r>
          </a:p>
          <a:p>
            <a:r>
              <a:rPr lang="en-US" dirty="0"/>
              <a:t>High </a:t>
            </a:r>
            <a:r>
              <a:rPr lang="en-US" b="1" dirty="0"/>
              <a:t>variance</a:t>
            </a:r>
            <a:r>
              <a:rPr lang="en-US" dirty="0"/>
              <a:t> can cause an algorithm to model the random noise in the training data, rather than the intended outputs (</a:t>
            </a:r>
            <a:r>
              <a:rPr lang="en-US" b="1" dirty="0"/>
              <a:t>overfitting</a:t>
            </a:r>
            <a:r>
              <a:rPr lang="en-US" dirty="0"/>
              <a:t>).</a:t>
            </a:r>
            <a:endParaRPr lang="en-US" dirty="0">
              <a:effectLst/>
            </a:endParaRPr>
          </a:p>
          <a:p>
            <a:endParaRPr lang="en-US" dirty="0"/>
          </a:p>
        </p:txBody>
      </p:sp>
      <p:sp>
        <p:nvSpPr>
          <p:cNvPr id="4" name="Slide Number Placeholder 3"/>
          <p:cNvSpPr>
            <a:spLocks noGrp="1"/>
          </p:cNvSpPr>
          <p:nvPr>
            <p:ph type="sldNum" sz="quarter" idx="5"/>
          </p:nvPr>
        </p:nvSpPr>
        <p:spPr/>
        <p:txBody>
          <a:bodyPr/>
          <a:lstStyle/>
          <a:p>
            <a:fld id="{5D8F6C06-DEFF-40A8-94DF-95AD5A4EEFD4}" type="slidenum">
              <a:rPr lang="en-US" smtClean="0"/>
              <a:t>19</a:t>
            </a:fld>
            <a:endParaRPr lang="en-US"/>
          </a:p>
        </p:txBody>
      </p:sp>
    </p:spTree>
    <p:extLst>
      <p:ext uri="{BB962C8B-B14F-4D97-AF65-F5344CB8AC3E}">
        <p14:creationId xmlns:p14="http://schemas.microsoft.com/office/powerpoint/2010/main" val="36173502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3/6/2021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788613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3/6/2021</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368657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3/6/2021</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08391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3/6/2021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62872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3/6/2021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612359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3/6/2021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47365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3/6/2021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377574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3/6/2021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21381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3/6/2021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431338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3/6/2021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2024745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3/6/2021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807051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3/6/2021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5659875"/>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05" r:id="rId6"/>
    <p:sldLayoutId id="2147483701" r:id="rId7"/>
    <p:sldLayoutId id="2147483702" r:id="rId8"/>
    <p:sldLayoutId id="2147483703" r:id="rId9"/>
    <p:sldLayoutId id="2147483704" r:id="rId10"/>
    <p:sldLayoutId id="2147483706" r:id="rId11"/>
  </p:sldLayoutIdLst>
  <p:hf sldNum="0" hdr="0" ftr="0" dt="0"/>
  <p:txStyles>
    <p:titleStyle>
      <a:lvl1pPr algn="l" defTabSz="914400" rtl="0" eaLnBrk="1" latinLnBrk="0" hangingPunct="1">
        <a:lnSpc>
          <a:spcPct val="90000"/>
        </a:lnSpc>
        <a:spcBef>
          <a:spcPct val="0"/>
        </a:spcBef>
        <a:buNone/>
        <a:defRPr sz="47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1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1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1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1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1.webp"/><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web of dots connected">
            <a:extLst>
              <a:ext uri="{FF2B5EF4-FFF2-40B4-BE49-F238E27FC236}">
                <a16:creationId xmlns:a16="http://schemas.microsoft.com/office/drawing/2014/main" id="{D8B41D20-D81C-4DDD-92ED-DDFF4D90F8D7}"/>
              </a:ext>
            </a:extLst>
          </p:cNvPr>
          <p:cNvPicPr>
            <a:picLocks noChangeAspect="1"/>
          </p:cNvPicPr>
          <p:nvPr/>
        </p:nvPicPr>
        <p:blipFill rotWithShape="1">
          <a:blip r:embed="rId2"/>
          <a:srcRect l="20444" r="1" b="1"/>
          <a:stretch/>
        </p:blipFill>
        <p:spPr>
          <a:xfrm>
            <a:off x="-1" y="10"/>
            <a:ext cx="12191999" cy="6857990"/>
          </a:xfrm>
          <a:prstGeom prst="rect">
            <a:avLst/>
          </a:prstGeom>
        </p:spPr>
      </p:pic>
      <p:sp>
        <p:nvSpPr>
          <p:cNvPr id="9" name="Rectangle 8">
            <a:extLst>
              <a:ext uri="{FF2B5EF4-FFF2-40B4-BE49-F238E27FC236}">
                <a16:creationId xmlns:a16="http://schemas.microsoft.com/office/drawing/2014/main" id="{7319A1DD-F557-4EC6-8A8C-F7617B4CD6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118982"/>
            <a:ext cx="7537704" cy="2462668"/>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4CACBB-6D85-417E-AAF1-C1EA41D459F9}"/>
              </a:ext>
            </a:extLst>
          </p:cNvPr>
          <p:cNvSpPr>
            <a:spLocks noGrp="1"/>
          </p:cNvSpPr>
          <p:nvPr>
            <p:ph type="ctrTitle"/>
          </p:nvPr>
        </p:nvSpPr>
        <p:spPr>
          <a:xfrm>
            <a:off x="735791" y="3331444"/>
            <a:ext cx="6470692" cy="1229306"/>
          </a:xfrm>
        </p:spPr>
        <p:txBody>
          <a:bodyPr>
            <a:normAutofit/>
          </a:bodyPr>
          <a:lstStyle/>
          <a:p>
            <a:r>
              <a:rPr lang="en-US" sz="5400" dirty="0">
                <a:solidFill>
                  <a:schemeClr val="tx1"/>
                </a:solidFill>
              </a:rPr>
              <a:t>From AI to ML</a:t>
            </a:r>
          </a:p>
        </p:txBody>
      </p:sp>
      <p:sp>
        <p:nvSpPr>
          <p:cNvPr id="3" name="Subtitle 2">
            <a:extLst>
              <a:ext uri="{FF2B5EF4-FFF2-40B4-BE49-F238E27FC236}">
                <a16:creationId xmlns:a16="http://schemas.microsoft.com/office/drawing/2014/main" id="{B2AAC04D-8565-49AE-A060-482AEFA72FDB}"/>
              </a:ext>
            </a:extLst>
          </p:cNvPr>
          <p:cNvSpPr>
            <a:spLocks noGrp="1"/>
          </p:cNvSpPr>
          <p:nvPr>
            <p:ph type="subTitle" idx="1"/>
          </p:nvPr>
        </p:nvSpPr>
        <p:spPr>
          <a:xfrm>
            <a:off x="735791" y="4735799"/>
            <a:ext cx="6470693" cy="605256"/>
          </a:xfrm>
        </p:spPr>
        <p:txBody>
          <a:bodyPr>
            <a:normAutofit/>
          </a:bodyPr>
          <a:lstStyle/>
          <a:p>
            <a:r>
              <a:rPr lang="en-US" sz="1600" dirty="0"/>
              <a:t>By</a:t>
            </a:r>
            <a:r>
              <a:rPr lang="en-US" dirty="0"/>
              <a:t> MXK</a:t>
            </a:r>
          </a:p>
        </p:txBody>
      </p:sp>
      <p:cxnSp>
        <p:nvCxnSpPr>
          <p:cNvPr id="11" name="Straight Connector 10">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2429" y="4641183"/>
            <a:ext cx="6309360" cy="0"/>
          </a:xfrm>
          <a:prstGeom prst="line">
            <a:avLst/>
          </a:prstGeom>
          <a:ln w="12700">
            <a:solidFill>
              <a:schemeClr val="tx1">
                <a:lumMod val="75000"/>
                <a:lumOff val="25000"/>
                <a:alpha val="90000"/>
              </a:schemeClr>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C390A367-0330-4E03-9D5F-40308A7975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616400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1161306-B195-4A98-A819-FD77BFB04896}"/>
              </a:ext>
            </a:extLst>
          </p:cNvPr>
          <p:cNvSpPr txBox="1"/>
          <p:nvPr/>
        </p:nvSpPr>
        <p:spPr>
          <a:xfrm>
            <a:off x="904567" y="1356456"/>
            <a:ext cx="10658168" cy="4616648"/>
          </a:xfrm>
          <a:prstGeom prst="rect">
            <a:avLst/>
          </a:prstGeom>
          <a:noFill/>
        </p:spPr>
        <p:txBody>
          <a:bodyPr wrap="square">
            <a:spAutoFit/>
          </a:bodyPr>
          <a:lstStyle/>
          <a:p>
            <a:r>
              <a:rPr lang="en-US" sz="1600" dirty="0"/>
              <a:t>Multi-class classification refers to those classification tasks that have more than two class labels.</a:t>
            </a:r>
          </a:p>
          <a:p>
            <a:endParaRPr lang="en-US" sz="1600" dirty="0"/>
          </a:p>
          <a:p>
            <a:r>
              <a:rPr lang="en-US" sz="1600" dirty="0"/>
              <a:t>Examples include:</a:t>
            </a:r>
          </a:p>
          <a:p>
            <a:pPr marL="285750" indent="-285750">
              <a:buFont typeface="Arial" panose="020B0604020202020204" pitchFamily="34" charset="0"/>
              <a:buChar char="•"/>
            </a:pPr>
            <a:r>
              <a:rPr lang="en-US" sz="1600" dirty="0"/>
              <a:t>Plant species classification.</a:t>
            </a:r>
          </a:p>
          <a:p>
            <a:pPr marL="285750" indent="-285750">
              <a:buFont typeface="Arial" panose="020B0604020202020204" pitchFamily="34" charset="0"/>
              <a:buChar char="•"/>
            </a:pPr>
            <a:r>
              <a:rPr lang="en-US" sz="1600" dirty="0"/>
              <a:t>Optical character recognition.</a:t>
            </a:r>
          </a:p>
          <a:p>
            <a:pPr marL="285750" indent="-285750">
              <a:buFont typeface="Arial" panose="020B0604020202020204" pitchFamily="34" charset="0"/>
              <a:buChar char="•"/>
            </a:pPr>
            <a:endParaRPr lang="en-US" sz="1600" dirty="0"/>
          </a:p>
          <a:p>
            <a:r>
              <a:rPr lang="en-US" sz="1600" dirty="0"/>
              <a:t>Algorithms that are designed for binary classification can be adapted for use for multi-class problems using the following techniques</a:t>
            </a:r>
          </a:p>
          <a:p>
            <a:pPr marL="285750" indent="-285750">
              <a:buFont typeface="Arial" panose="020B0604020202020204" pitchFamily="34" charset="0"/>
              <a:buChar char="•"/>
            </a:pPr>
            <a:r>
              <a:rPr lang="en-US" sz="1600" dirty="0"/>
              <a:t>One-vs-Rest: Fit one binary classification model for each class vs. all other classes.</a:t>
            </a:r>
          </a:p>
          <a:p>
            <a:pPr marL="285750" indent="-285750">
              <a:buFont typeface="Arial" panose="020B0604020202020204" pitchFamily="34" charset="0"/>
              <a:buChar char="•"/>
            </a:pPr>
            <a:r>
              <a:rPr lang="en-US" sz="1600" dirty="0"/>
              <a:t>One-vs-One: Fit one binary classification model for each pair of classes.</a:t>
            </a:r>
          </a:p>
          <a:p>
            <a:endParaRPr lang="en-US" sz="1600" dirty="0"/>
          </a:p>
          <a:p>
            <a:r>
              <a:rPr lang="en-US" sz="1600" dirty="0"/>
              <a:t>Popular algorithms that can be used for multi-class classification include:</a:t>
            </a:r>
          </a:p>
          <a:p>
            <a:pPr marL="285750" indent="-285750">
              <a:buFont typeface="Arial" panose="020B0604020202020204" pitchFamily="34" charset="0"/>
              <a:buChar char="•"/>
            </a:pPr>
            <a:r>
              <a:rPr lang="en-US" sz="1600" dirty="0"/>
              <a:t>Logistic Regression (binary and multi-class).</a:t>
            </a:r>
          </a:p>
          <a:p>
            <a:pPr marL="285750" indent="-285750">
              <a:buFont typeface="Arial" panose="020B0604020202020204" pitchFamily="34" charset="0"/>
              <a:buChar char="•"/>
            </a:pPr>
            <a:r>
              <a:rPr lang="en-US" sz="1600" dirty="0"/>
              <a:t>Random Forest.</a:t>
            </a:r>
          </a:p>
          <a:p>
            <a:pPr marL="285750" indent="-285750">
              <a:buFont typeface="Arial" panose="020B0604020202020204" pitchFamily="34" charset="0"/>
              <a:buChar char="•"/>
            </a:pPr>
            <a:endParaRPr lang="en-US" sz="1600" dirty="0"/>
          </a:p>
          <a:p>
            <a:r>
              <a:rPr lang="en-US" sz="1600" dirty="0"/>
              <a:t>Code for a use case:</a:t>
            </a:r>
          </a:p>
          <a:p>
            <a:endParaRPr lang="en-US" sz="1600" dirty="0"/>
          </a:p>
          <a:p>
            <a:endParaRPr lang="en-US" sz="1600" dirty="0"/>
          </a:p>
        </p:txBody>
      </p:sp>
      <p:sp>
        <p:nvSpPr>
          <p:cNvPr id="6" name="TextBox 5">
            <a:extLst>
              <a:ext uri="{FF2B5EF4-FFF2-40B4-BE49-F238E27FC236}">
                <a16:creationId xmlns:a16="http://schemas.microsoft.com/office/drawing/2014/main" id="{C075CBF7-B409-48EF-B430-A1EABB71C740}"/>
              </a:ext>
            </a:extLst>
          </p:cNvPr>
          <p:cNvSpPr txBox="1"/>
          <p:nvPr/>
        </p:nvSpPr>
        <p:spPr>
          <a:xfrm>
            <a:off x="4336026" y="560440"/>
            <a:ext cx="4001729" cy="400110"/>
          </a:xfrm>
          <a:prstGeom prst="rect">
            <a:avLst/>
          </a:prstGeom>
          <a:noFill/>
        </p:spPr>
        <p:txBody>
          <a:bodyPr wrap="square" rtlCol="0">
            <a:spAutoFit/>
          </a:bodyPr>
          <a:lstStyle/>
          <a:p>
            <a:r>
              <a:rPr lang="en-US" sz="2000" b="1" dirty="0"/>
              <a:t>Multi-Class Classification</a:t>
            </a:r>
          </a:p>
        </p:txBody>
      </p:sp>
    </p:spTree>
    <p:extLst>
      <p:ext uri="{BB962C8B-B14F-4D97-AF65-F5344CB8AC3E}">
        <p14:creationId xmlns:p14="http://schemas.microsoft.com/office/powerpoint/2010/main" val="38298475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1161306-B195-4A98-A819-FD77BFB04896}"/>
              </a:ext>
            </a:extLst>
          </p:cNvPr>
          <p:cNvSpPr txBox="1"/>
          <p:nvPr/>
        </p:nvSpPr>
        <p:spPr>
          <a:xfrm>
            <a:off x="766916" y="1749746"/>
            <a:ext cx="10658168" cy="3877985"/>
          </a:xfrm>
          <a:prstGeom prst="rect">
            <a:avLst/>
          </a:prstGeom>
          <a:noFill/>
        </p:spPr>
        <p:txBody>
          <a:bodyPr wrap="square">
            <a:spAutoFit/>
          </a:bodyPr>
          <a:lstStyle/>
          <a:p>
            <a:r>
              <a:rPr lang="en-US" sz="1600" dirty="0"/>
              <a:t>Multi-label classification refers to those classification tasks that have two or more class labels, where one or more class labels may be predicted for each example.</a:t>
            </a:r>
          </a:p>
          <a:p>
            <a:endParaRPr lang="en-US" sz="1600" dirty="0"/>
          </a:p>
          <a:p>
            <a:r>
              <a:rPr lang="en-US" sz="1600" dirty="0"/>
              <a:t>Examples include: </a:t>
            </a:r>
          </a:p>
          <a:p>
            <a:r>
              <a:rPr lang="en-US" sz="1600" dirty="0"/>
              <a:t>Photo classifications where a given photo may have multiple objects in the scene and a model may predict the presence of multiple known objects in the photo, such as “bicycle,” “apple,” “person,” etc.</a:t>
            </a:r>
          </a:p>
          <a:p>
            <a:endParaRPr lang="en-US" sz="1600" dirty="0"/>
          </a:p>
          <a:p>
            <a:r>
              <a:rPr lang="en-US" sz="1600" dirty="0"/>
              <a:t>Specialized versions of standard classification algorithms can be used:</a:t>
            </a:r>
          </a:p>
          <a:p>
            <a:pPr marL="285750" indent="-285750">
              <a:buFont typeface="Arial" panose="020B0604020202020204" pitchFamily="34" charset="0"/>
              <a:buChar char="•"/>
            </a:pPr>
            <a:r>
              <a:rPr lang="en-US" sz="1600" dirty="0"/>
              <a:t>Multi-label Decision Trees.</a:t>
            </a:r>
          </a:p>
          <a:p>
            <a:pPr marL="285750" indent="-285750">
              <a:buFont typeface="Arial" panose="020B0604020202020204" pitchFamily="34" charset="0"/>
              <a:buChar char="•"/>
            </a:pPr>
            <a:r>
              <a:rPr lang="en-US" sz="1600" dirty="0"/>
              <a:t>Multi-label Random Forests.</a:t>
            </a:r>
          </a:p>
          <a:p>
            <a:pPr marL="285750" indent="-285750">
              <a:buFont typeface="Arial" panose="020B0604020202020204" pitchFamily="34" charset="0"/>
              <a:buChar char="•"/>
            </a:pPr>
            <a:r>
              <a:rPr lang="en-US" sz="1600" dirty="0"/>
              <a:t>Multi-label Gradient Boosting.</a:t>
            </a:r>
          </a:p>
          <a:p>
            <a:endParaRPr lang="en-US" sz="1600" dirty="0"/>
          </a:p>
          <a:p>
            <a:r>
              <a:rPr lang="en-US" sz="1600" dirty="0"/>
              <a:t>Code for a use case:</a:t>
            </a:r>
          </a:p>
          <a:p>
            <a:endParaRPr lang="en-US" sz="1600" dirty="0"/>
          </a:p>
          <a:p>
            <a:endParaRPr lang="en-US" sz="1600" dirty="0"/>
          </a:p>
        </p:txBody>
      </p:sp>
      <p:sp>
        <p:nvSpPr>
          <p:cNvPr id="6" name="TextBox 5">
            <a:extLst>
              <a:ext uri="{FF2B5EF4-FFF2-40B4-BE49-F238E27FC236}">
                <a16:creationId xmlns:a16="http://schemas.microsoft.com/office/drawing/2014/main" id="{C075CBF7-B409-48EF-B430-A1EABB71C740}"/>
              </a:ext>
            </a:extLst>
          </p:cNvPr>
          <p:cNvSpPr txBox="1"/>
          <p:nvPr/>
        </p:nvSpPr>
        <p:spPr>
          <a:xfrm>
            <a:off x="4336026" y="560440"/>
            <a:ext cx="4001729" cy="400110"/>
          </a:xfrm>
          <a:prstGeom prst="rect">
            <a:avLst/>
          </a:prstGeom>
          <a:noFill/>
        </p:spPr>
        <p:txBody>
          <a:bodyPr wrap="square" rtlCol="0">
            <a:spAutoFit/>
          </a:bodyPr>
          <a:lstStyle/>
          <a:p>
            <a:r>
              <a:rPr lang="en-US" sz="2000" b="1" dirty="0"/>
              <a:t>Multi-Label Classification</a:t>
            </a:r>
          </a:p>
        </p:txBody>
      </p:sp>
    </p:spTree>
    <p:extLst>
      <p:ext uri="{BB962C8B-B14F-4D97-AF65-F5344CB8AC3E}">
        <p14:creationId xmlns:p14="http://schemas.microsoft.com/office/powerpoint/2010/main" val="2310716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1161306-B195-4A98-A819-FD77BFB04896}"/>
              </a:ext>
            </a:extLst>
          </p:cNvPr>
          <p:cNvSpPr txBox="1"/>
          <p:nvPr/>
        </p:nvSpPr>
        <p:spPr>
          <a:xfrm>
            <a:off x="904567" y="1356456"/>
            <a:ext cx="10658168" cy="4647426"/>
          </a:xfrm>
          <a:prstGeom prst="rect">
            <a:avLst/>
          </a:prstGeom>
          <a:noFill/>
        </p:spPr>
        <p:txBody>
          <a:bodyPr wrap="square">
            <a:spAutoFit/>
          </a:bodyPr>
          <a:lstStyle/>
          <a:p>
            <a:r>
              <a:rPr lang="en-US" sz="1600" dirty="0"/>
              <a:t>Imbalanced classification refers to classification tasks where the number of examples in each class is unequally distributed.</a:t>
            </a:r>
          </a:p>
          <a:p>
            <a:endParaRPr lang="en-US" sz="1600" dirty="0"/>
          </a:p>
          <a:p>
            <a:r>
              <a:rPr lang="en-US" sz="1600" dirty="0"/>
              <a:t>Examples include:</a:t>
            </a:r>
          </a:p>
          <a:p>
            <a:pPr marL="285750" indent="-285750">
              <a:buFont typeface="Arial" panose="020B0604020202020204" pitchFamily="34" charset="0"/>
              <a:buChar char="•"/>
            </a:pPr>
            <a:r>
              <a:rPr lang="en-US" sz="1600" dirty="0"/>
              <a:t>Fraud detection.</a:t>
            </a:r>
          </a:p>
          <a:p>
            <a:pPr marL="285750" indent="-285750">
              <a:buFont typeface="Arial" panose="020B0604020202020204" pitchFamily="34" charset="0"/>
              <a:buChar char="•"/>
            </a:pPr>
            <a:r>
              <a:rPr lang="en-US" sz="1600" dirty="0"/>
              <a:t>Outlier detection.</a:t>
            </a:r>
          </a:p>
          <a:p>
            <a:pPr marL="285750" indent="-285750">
              <a:buFont typeface="Arial" panose="020B0604020202020204" pitchFamily="34" charset="0"/>
              <a:buChar char="•"/>
            </a:pPr>
            <a:r>
              <a:rPr lang="en-US" sz="1600" dirty="0"/>
              <a:t>Medical diagnostic tests.</a:t>
            </a:r>
          </a:p>
          <a:p>
            <a:endParaRPr lang="en-US" sz="1600" dirty="0"/>
          </a:p>
          <a:p>
            <a:r>
              <a:rPr lang="en-US" sz="1600" dirty="0"/>
              <a:t>Specialized modeling algorithms may be used that pay more attention to the minority class when fitting the model on the training dataset:</a:t>
            </a:r>
          </a:p>
          <a:p>
            <a:pPr marL="285750" indent="-285750">
              <a:buFont typeface="Arial" panose="020B0604020202020204" pitchFamily="34" charset="0"/>
              <a:buChar char="•"/>
            </a:pPr>
            <a:r>
              <a:rPr lang="en-US" sz="1600" dirty="0"/>
              <a:t>Cost-sensitive Logistic Regression.</a:t>
            </a:r>
          </a:p>
          <a:p>
            <a:pPr marL="285750" indent="-285750">
              <a:buFont typeface="Arial" panose="020B0604020202020204" pitchFamily="34" charset="0"/>
              <a:buChar char="•"/>
            </a:pPr>
            <a:r>
              <a:rPr lang="en-US" sz="1600" dirty="0"/>
              <a:t>Cost-sensitive Decision Trees.</a:t>
            </a:r>
          </a:p>
          <a:p>
            <a:pPr marL="285750" indent="-285750">
              <a:buFont typeface="Arial" panose="020B0604020202020204" pitchFamily="34" charset="0"/>
              <a:buChar char="•"/>
            </a:pPr>
            <a:r>
              <a:rPr lang="en-US" sz="1600" dirty="0"/>
              <a:t>Cost-sensitive Support Vector Machines.</a:t>
            </a:r>
          </a:p>
          <a:p>
            <a:endParaRPr lang="en-US" sz="1600" dirty="0"/>
          </a:p>
          <a:p>
            <a:endParaRPr lang="en-US" sz="1600" dirty="0"/>
          </a:p>
          <a:p>
            <a:r>
              <a:rPr lang="en-US" sz="1600" dirty="0"/>
              <a:t>Code for a use case:</a:t>
            </a:r>
          </a:p>
          <a:p>
            <a:endParaRPr lang="en-US" sz="1600" dirty="0"/>
          </a:p>
          <a:p>
            <a:endParaRPr lang="en-US" sz="1600" dirty="0"/>
          </a:p>
        </p:txBody>
      </p:sp>
      <p:sp>
        <p:nvSpPr>
          <p:cNvPr id="6" name="TextBox 5">
            <a:extLst>
              <a:ext uri="{FF2B5EF4-FFF2-40B4-BE49-F238E27FC236}">
                <a16:creationId xmlns:a16="http://schemas.microsoft.com/office/drawing/2014/main" id="{C075CBF7-B409-48EF-B430-A1EABB71C740}"/>
              </a:ext>
            </a:extLst>
          </p:cNvPr>
          <p:cNvSpPr txBox="1"/>
          <p:nvPr/>
        </p:nvSpPr>
        <p:spPr>
          <a:xfrm>
            <a:off x="4336026" y="560440"/>
            <a:ext cx="4001729" cy="400110"/>
          </a:xfrm>
          <a:prstGeom prst="rect">
            <a:avLst/>
          </a:prstGeom>
          <a:noFill/>
        </p:spPr>
        <p:txBody>
          <a:bodyPr wrap="square" rtlCol="0">
            <a:spAutoFit/>
          </a:bodyPr>
          <a:lstStyle/>
          <a:p>
            <a:r>
              <a:rPr lang="en-US" sz="2000" b="1" dirty="0"/>
              <a:t>Imbalanced Classification</a:t>
            </a:r>
          </a:p>
        </p:txBody>
      </p:sp>
    </p:spTree>
    <p:extLst>
      <p:ext uri="{BB962C8B-B14F-4D97-AF65-F5344CB8AC3E}">
        <p14:creationId xmlns:p14="http://schemas.microsoft.com/office/powerpoint/2010/main" val="30611861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1B1AB3D-7D87-4FFE-B62B-7BAC4925DF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8043147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5FAD0F4-09CF-495D-8C4B-BA028FB2C2CF}"/>
              </a:ext>
            </a:extLst>
          </p:cNvPr>
          <p:cNvSpPr txBox="1"/>
          <p:nvPr/>
        </p:nvSpPr>
        <p:spPr>
          <a:xfrm>
            <a:off x="732503" y="1461480"/>
            <a:ext cx="10726994" cy="4524315"/>
          </a:xfrm>
          <a:prstGeom prst="rect">
            <a:avLst/>
          </a:prstGeom>
          <a:noFill/>
        </p:spPr>
        <p:txBody>
          <a:bodyPr wrap="square">
            <a:spAutoFit/>
          </a:bodyPr>
          <a:lstStyle/>
          <a:p>
            <a:r>
              <a:rPr lang="en-US" dirty="0"/>
              <a:t>Linear regression </a:t>
            </a:r>
          </a:p>
          <a:p>
            <a:r>
              <a:rPr lang="en-US" dirty="0"/>
              <a:t>is used for predictive analysis. Linear regression is a linear approach for modeling the relationship between the criterion or the scalar response and the multiple predictors or explanatory variables.</a:t>
            </a:r>
          </a:p>
          <a:p>
            <a:r>
              <a:rPr lang="en-US" dirty="0"/>
              <a:t>Y = </a:t>
            </a:r>
            <a:r>
              <a:rPr lang="en-US" dirty="0" err="1"/>
              <a:t>bX</a:t>
            </a:r>
            <a:r>
              <a:rPr lang="en-US" dirty="0"/>
              <a:t> + A.</a:t>
            </a:r>
          </a:p>
          <a:p>
            <a:endParaRPr lang="en-US" dirty="0"/>
          </a:p>
          <a:p>
            <a:r>
              <a:rPr lang="en-US" dirty="0"/>
              <a:t>Logistic regression </a:t>
            </a:r>
          </a:p>
          <a:p>
            <a:r>
              <a:rPr lang="en-US" dirty="0"/>
              <a:t>is used when the dependent variable is dichotomous. Logistic regression is used to deal with data that has two possible criterions and the relationship between the criterions and the predictors.</a:t>
            </a:r>
          </a:p>
          <a:p>
            <a:r>
              <a:rPr lang="en-US" dirty="0"/>
              <a:t>Y = b0 + b1X1 + b2X2.</a:t>
            </a:r>
          </a:p>
          <a:p>
            <a:endParaRPr lang="en-US" dirty="0"/>
          </a:p>
          <a:p>
            <a:r>
              <a:rPr lang="en-US" dirty="0"/>
              <a:t>Polynomial regression</a:t>
            </a:r>
          </a:p>
          <a:p>
            <a:r>
              <a:rPr lang="en-US" dirty="0"/>
              <a:t>is used for curvilinear data. Polynomial regression is fit with the method of least squares. The goal of regression analysis to model the expected value of a dependent variable y in regards to the independent variable x. </a:t>
            </a:r>
          </a:p>
          <a:p>
            <a:r>
              <a:rPr lang="en-US" dirty="0"/>
              <a:t>Y = b0 + b0X1 + e</a:t>
            </a:r>
          </a:p>
          <a:p>
            <a:endParaRPr lang="en-US" dirty="0"/>
          </a:p>
        </p:txBody>
      </p:sp>
      <p:sp>
        <p:nvSpPr>
          <p:cNvPr id="6" name="TextBox 5">
            <a:extLst>
              <a:ext uri="{FF2B5EF4-FFF2-40B4-BE49-F238E27FC236}">
                <a16:creationId xmlns:a16="http://schemas.microsoft.com/office/drawing/2014/main" id="{83817A64-6B24-4370-BDDD-5A85CCD3E37B}"/>
              </a:ext>
            </a:extLst>
          </p:cNvPr>
          <p:cNvSpPr txBox="1"/>
          <p:nvPr/>
        </p:nvSpPr>
        <p:spPr>
          <a:xfrm>
            <a:off x="4372515" y="550607"/>
            <a:ext cx="3446969" cy="400110"/>
          </a:xfrm>
          <a:prstGeom prst="rect">
            <a:avLst/>
          </a:prstGeom>
          <a:noFill/>
        </p:spPr>
        <p:txBody>
          <a:bodyPr wrap="none" rtlCol="0">
            <a:spAutoFit/>
          </a:bodyPr>
          <a:lstStyle/>
          <a:p>
            <a:r>
              <a:rPr lang="en-US" sz="2000" b="1" dirty="0"/>
              <a:t>Types of Regression Part 1</a:t>
            </a:r>
          </a:p>
        </p:txBody>
      </p:sp>
    </p:spTree>
    <p:extLst>
      <p:ext uri="{BB962C8B-B14F-4D97-AF65-F5344CB8AC3E}">
        <p14:creationId xmlns:p14="http://schemas.microsoft.com/office/powerpoint/2010/main" val="30673171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5FAD0F4-09CF-495D-8C4B-BA028FB2C2CF}"/>
              </a:ext>
            </a:extLst>
          </p:cNvPr>
          <p:cNvSpPr txBox="1"/>
          <p:nvPr/>
        </p:nvSpPr>
        <p:spPr>
          <a:xfrm>
            <a:off x="732503" y="1461480"/>
            <a:ext cx="10726994" cy="3693319"/>
          </a:xfrm>
          <a:prstGeom prst="rect">
            <a:avLst/>
          </a:prstGeom>
          <a:noFill/>
        </p:spPr>
        <p:txBody>
          <a:bodyPr wrap="square">
            <a:spAutoFit/>
          </a:bodyPr>
          <a:lstStyle/>
          <a:p>
            <a:endParaRPr lang="en-US" dirty="0"/>
          </a:p>
          <a:p>
            <a:endParaRPr lang="en-US" dirty="0"/>
          </a:p>
          <a:p>
            <a:r>
              <a:rPr lang="en-US" dirty="0"/>
              <a:t>Stepwise regression</a:t>
            </a:r>
          </a:p>
          <a:p>
            <a:r>
              <a:rPr lang="en-US" dirty="0"/>
              <a:t>is used for fitting regression models with predictive models. It is carried out automatically. With each step, the variable is added or subtracted from the set of explanatory variables. The approaches for stepwise regression are forward selection, backward elimination, and bidirectional elimination. </a:t>
            </a:r>
          </a:p>
          <a:p>
            <a:endParaRPr lang="en-US" dirty="0"/>
          </a:p>
          <a:p>
            <a:r>
              <a:rPr lang="en-US" dirty="0"/>
              <a:t>Ridge regression</a:t>
            </a:r>
          </a:p>
          <a:p>
            <a:r>
              <a:rPr lang="en-US" dirty="0"/>
              <a:t>is a technique for analyzing multiple regression data. When multicollinearity occurs, least squares estimates are unbiased. A degree of bias is added to the regression estimates, and a result, ridge regression reduces the standard errors. </a:t>
            </a:r>
          </a:p>
          <a:p>
            <a:endParaRPr lang="en-US" dirty="0"/>
          </a:p>
          <a:p>
            <a:endParaRPr lang="en-US" dirty="0"/>
          </a:p>
        </p:txBody>
      </p:sp>
      <p:sp>
        <p:nvSpPr>
          <p:cNvPr id="6" name="TextBox 5">
            <a:extLst>
              <a:ext uri="{FF2B5EF4-FFF2-40B4-BE49-F238E27FC236}">
                <a16:creationId xmlns:a16="http://schemas.microsoft.com/office/drawing/2014/main" id="{83817A64-6B24-4370-BDDD-5A85CCD3E37B}"/>
              </a:ext>
            </a:extLst>
          </p:cNvPr>
          <p:cNvSpPr txBox="1"/>
          <p:nvPr/>
        </p:nvSpPr>
        <p:spPr>
          <a:xfrm>
            <a:off x="4372515" y="550607"/>
            <a:ext cx="3446969" cy="400110"/>
          </a:xfrm>
          <a:prstGeom prst="rect">
            <a:avLst/>
          </a:prstGeom>
          <a:noFill/>
        </p:spPr>
        <p:txBody>
          <a:bodyPr wrap="none" rtlCol="0">
            <a:spAutoFit/>
          </a:bodyPr>
          <a:lstStyle/>
          <a:p>
            <a:r>
              <a:rPr lang="en-US" sz="2000" b="1" dirty="0"/>
              <a:t>Types of Regression Part 2</a:t>
            </a:r>
          </a:p>
        </p:txBody>
      </p:sp>
    </p:spTree>
    <p:extLst>
      <p:ext uri="{BB962C8B-B14F-4D97-AF65-F5344CB8AC3E}">
        <p14:creationId xmlns:p14="http://schemas.microsoft.com/office/powerpoint/2010/main" val="24243901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5FAD0F4-09CF-495D-8C4B-BA028FB2C2CF}"/>
              </a:ext>
            </a:extLst>
          </p:cNvPr>
          <p:cNvSpPr txBox="1"/>
          <p:nvPr/>
        </p:nvSpPr>
        <p:spPr>
          <a:xfrm>
            <a:off x="801328" y="2136338"/>
            <a:ext cx="10726994" cy="2585323"/>
          </a:xfrm>
          <a:prstGeom prst="rect">
            <a:avLst/>
          </a:prstGeom>
          <a:noFill/>
        </p:spPr>
        <p:txBody>
          <a:bodyPr wrap="square">
            <a:spAutoFit/>
          </a:bodyPr>
          <a:lstStyle/>
          <a:p>
            <a:r>
              <a:rPr lang="en-US" dirty="0"/>
              <a:t>Lasso Regression</a:t>
            </a:r>
          </a:p>
          <a:p>
            <a:r>
              <a:rPr lang="en-US" dirty="0"/>
              <a:t>is a regression analysis method that performs both variable selection and regularization. Lasso regression uses soft thresholding. Lasso regression selects only a subset of the provided covariates for use in the final model. </a:t>
            </a:r>
          </a:p>
          <a:p>
            <a:endParaRPr lang="en-US" dirty="0"/>
          </a:p>
          <a:p>
            <a:r>
              <a:rPr lang="en-US" dirty="0" err="1"/>
              <a:t>ElasticNet</a:t>
            </a:r>
            <a:r>
              <a:rPr lang="en-US" dirty="0"/>
              <a:t> Regression</a:t>
            </a:r>
          </a:p>
          <a:p>
            <a:r>
              <a:rPr lang="en-US" dirty="0"/>
              <a:t>is a regularized regression method that linearly combines the penalties of the lasso and ridge methods. </a:t>
            </a:r>
            <a:r>
              <a:rPr lang="en-US" dirty="0" err="1"/>
              <a:t>ElasticNet</a:t>
            </a:r>
            <a:r>
              <a:rPr lang="en-US" dirty="0"/>
              <a:t> regression is used for support vector machines, metric learning, and portfolio optimization. </a:t>
            </a:r>
          </a:p>
        </p:txBody>
      </p:sp>
      <p:sp>
        <p:nvSpPr>
          <p:cNvPr id="6" name="TextBox 5">
            <a:extLst>
              <a:ext uri="{FF2B5EF4-FFF2-40B4-BE49-F238E27FC236}">
                <a16:creationId xmlns:a16="http://schemas.microsoft.com/office/drawing/2014/main" id="{83817A64-6B24-4370-BDDD-5A85CCD3E37B}"/>
              </a:ext>
            </a:extLst>
          </p:cNvPr>
          <p:cNvSpPr txBox="1"/>
          <p:nvPr/>
        </p:nvSpPr>
        <p:spPr>
          <a:xfrm>
            <a:off x="4372515" y="550607"/>
            <a:ext cx="3446969" cy="400110"/>
          </a:xfrm>
          <a:prstGeom prst="rect">
            <a:avLst/>
          </a:prstGeom>
          <a:noFill/>
        </p:spPr>
        <p:txBody>
          <a:bodyPr wrap="none" rtlCol="0">
            <a:spAutoFit/>
          </a:bodyPr>
          <a:lstStyle/>
          <a:p>
            <a:r>
              <a:rPr lang="en-US" sz="2000" b="1" dirty="0"/>
              <a:t>Types of Regression Part 3</a:t>
            </a:r>
          </a:p>
        </p:txBody>
      </p:sp>
    </p:spTree>
    <p:extLst>
      <p:ext uri="{BB962C8B-B14F-4D97-AF65-F5344CB8AC3E}">
        <p14:creationId xmlns:p14="http://schemas.microsoft.com/office/powerpoint/2010/main" val="42488097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17E4460-3543-439C-8398-90DE75B00D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40893837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1180E5B-97A5-4B6E-A17A-E011576831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2100" y="461297"/>
            <a:ext cx="11607800" cy="4775200"/>
          </a:xfrm>
          <a:prstGeom prst="rect">
            <a:avLst/>
          </a:prstGeom>
        </p:spPr>
      </p:pic>
    </p:spTree>
    <p:extLst>
      <p:ext uri="{BB962C8B-B14F-4D97-AF65-F5344CB8AC3E}">
        <p14:creationId xmlns:p14="http://schemas.microsoft.com/office/powerpoint/2010/main" val="2693317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C88BE8F-2D2D-45E9-87A6-CFF3F24877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8015" y="1608727"/>
            <a:ext cx="9655969" cy="2738438"/>
          </a:xfrm>
          <a:prstGeom prst="rect">
            <a:avLst/>
          </a:prstGeom>
        </p:spPr>
      </p:pic>
    </p:spTree>
    <p:extLst>
      <p:ext uri="{BB962C8B-B14F-4D97-AF65-F5344CB8AC3E}">
        <p14:creationId xmlns:p14="http://schemas.microsoft.com/office/powerpoint/2010/main" val="4220848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3EC22A5-B3B5-4299-9EE1-A40663368D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8903568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50B9F2D-DE12-439C-91E2-29197D3B48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8030"/>
            <a:ext cx="12192000" cy="2924175"/>
          </a:xfrm>
          <a:prstGeom prst="rect">
            <a:avLst/>
          </a:prstGeom>
        </p:spPr>
      </p:pic>
      <p:pic>
        <p:nvPicPr>
          <p:cNvPr id="9" name="Picture 8">
            <a:extLst>
              <a:ext uri="{FF2B5EF4-FFF2-40B4-BE49-F238E27FC236}">
                <a16:creationId xmlns:a16="http://schemas.microsoft.com/office/drawing/2014/main" id="{A75220F1-FD77-45BA-8B25-E314292FC2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429000"/>
            <a:ext cx="12192000" cy="3429000"/>
          </a:xfrm>
          <a:prstGeom prst="rect">
            <a:avLst/>
          </a:prstGeom>
        </p:spPr>
      </p:pic>
    </p:spTree>
    <p:extLst>
      <p:ext uri="{BB962C8B-B14F-4D97-AF65-F5344CB8AC3E}">
        <p14:creationId xmlns:p14="http://schemas.microsoft.com/office/powerpoint/2010/main" val="8155238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web of dots connected">
            <a:extLst>
              <a:ext uri="{FF2B5EF4-FFF2-40B4-BE49-F238E27FC236}">
                <a16:creationId xmlns:a16="http://schemas.microsoft.com/office/drawing/2014/main" id="{D8B41D20-D81C-4DDD-92ED-DDFF4D90F8D7}"/>
              </a:ext>
            </a:extLst>
          </p:cNvPr>
          <p:cNvPicPr>
            <a:picLocks noChangeAspect="1"/>
          </p:cNvPicPr>
          <p:nvPr/>
        </p:nvPicPr>
        <p:blipFill rotWithShape="1">
          <a:blip r:embed="rId2"/>
          <a:srcRect l="20444" r="1" b="1"/>
          <a:stretch/>
        </p:blipFill>
        <p:spPr>
          <a:xfrm>
            <a:off x="0" y="10"/>
            <a:ext cx="12191999" cy="6857990"/>
          </a:xfrm>
          <a:prstGeom prst="rect">
            <a:avLst/>
          </a:prstGeom>
        </p:spPr>
      </p:pic>
      <p:sp>
        <p:nvSpPr>
          <p:cNvPr id="2" name="Title 1">
            <a:extLst>
              <a:ext uri="{FF2B5EF4-FFF2-40B4-BE49-F238E27FC236}">
                <a16:creationId xmlns:a16="http://schemas.microsoft.com/office/drawing/2014/main" id="{EB4CACBB-6D85-417E-AAF1-C1EA41D459F9}"/>
              </a:ext>
            </a:extLst>
          </p:cNvPr>
          <p:cNvSpPr>
            <a:spLocks noGrp="1"/>
          </p:cNvSpPr>
          <p:nvPr>
            <p:ph type="ctrTitle"/>
          </p:nvPr>
        </p:nvSpPr>
        <p:spPr>
          <a:xfrm>
            <a:off x="735791" y="3331444"/>
            <a:ext cx="6470692" cy="1229306"/>
          </a:xfrm>
        </p:spPr>
        <p:txBody>
          <a:bodyPr>
            <a:normAutofit/>
          </a:bodyPr>
          <a:lstStyle/>
          <a:p>
            <a:r>
              <a:rPr lang="en-US" sz="5400" dirty="0" err="1">
                <a:solidFill>
                  <a:schemeClr val="tx1"/>
                </a:solidFill>
              </a:rPr>
              <a:t>Colab</a:t>
            </a:r>
            <a:r>
              <a:rPr lang="en-US" sz="5400" dirty="0">
                <a:solidFill>
                  <a:schemeClr val="tx1"/>
                </a:solidFill>
              </a:rPr>
              <a:t> Time </a:t>
            </a:r>
            <a:r>
              <a:rPr lang="en-US" sz="5400" dirty="0">
                <a:solidFill>
                  <a:schemeClr val="tx1"/>
                </a:solidFill>
                <a:sym typeface="Wingdings" panose="05000000000000000000" pitchFamily="2" charset="2"/>
              </a:rPr>
              <a:t></a:t>
            </a:r>
            <a:endParaRPr lang="en-US" sz="5400" dirty="0">
              <a:solidFill>
                <a:schemeClr val="tx1"/>
              </a:solidFill>
            </a:endParaRPr>
          </a:p>
        </p:txBody>
      </p:sp>
      <p:sp>
        <p:nvSpPr>
          <p:cNvPr id="3" name="Subtitle 2">
            <a:extLst>
              <a:ext uri="{FF2B5EF4-FFF2-40B4-BE49-F238E27FC236}">
                <a16:creationId xmlns:a16="http://schemas.microsoft.com/office/drawing/2014/main" id="{B2AAC04D-8565-49AE-A060-482AEFA72FDB}"/>
              </a:ext>
            </a:extLst>
          </p:cNvPr>
          <p:cNvSpPr>
            <a:spLocks noGrp="1"/>
          </p:cNvSpPr>
          <p:nvPr>
            <p:ph type="subTitle" idx="1"/>
          </p:nvPr>
        </p:nvSpPr>
        <p:spPr>
          <a:xfrm>
            <a:off x="735791" y="4735799"/>
            <a:ext cx="6470693" cy="605256"/>
          </a:xfrm>
        </p:spPr>
        <p:txBody>
          <a:bodyPr>
            <a:normAutofit/>
          </a:bodyPr>
          <a:lstStyle/>
          <a:p>
            <a:endParaRPr lang="en-US" sz="2800" b="1" dirty="0"/>
          </a:p>
        </p:txBody>
      </p:sp>
    </p:spTree>
    <p:extLst>
      <p:ext uri="{BB962C8B-B14F-4D97-AF65-F5344CB8AC3E}">
        <p14:creationId xmlns:p14="http://schemas.microsoft.com/office/powerpoint/2010/main" val="20956265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web of dots connected">
            <a:extLst>
              <a:ext uri="{FF2B5EF4-FFF2-40B4-BE49-F238E27FC236}">
                <a16:creationId xmlns:a16="http://schemas.microsoft.com/office/drawing/2014/main" id="{D8B41D20-D81C-4DDD-92ED-DDFF4D90F8D7}"/>
              </a:ext>
            </a:extLst>
          </p:cNvPr>
          <p:cNvPicPr>
            <a:picLocks noChangeAspect="1"/>
          </p:cNvPicPr>
          <p:nvPr/>
        </p:nvPicPr>
        <p:blipFill rotWithShape="1">
          <a:blip r:embed="rId2"/>
          <a:srcRect l="20444" r="1" b="1"/>
          <a:stretch/>
        </p:blipFill>
        <p:spPr>
          <a:xfrm>
            <a:off x="0" y="10"/>
            <a:ext cx="12191999" cy="6857990"/>
          </a:xfrm>
          <a:prstGeom prst="rect">
            <a:avLst/>
          </a:prstGeom>
        </p:spPr>
      </p:pic>
      <p:sp>
        <p:nvSpPr>
          <p:cNvPr id="2" name="Title 1">
            <a:extLst>
              <a:ext uri="{FF2B5EF4-FFF2-40B4-BE49-F238E27FC236}">
                <a16:creationId xmlns:a16="http://schemas.microsoft.com/office/drawing/2014/main" id="{EB4CACBB-6D85-417E-AAF1-C1EA41D459F9}"/>
              </a:ext>
            </a:extLst>
          </p:cNvPr>
          <p:cNvSpPr>
            <a:spLocks noGrp="1"/>
          </p:cNvSpPr>
          <p:nvPr>
            <p:ph type="ctrTitle"/>
          </p:nvPr>
        </p:nvSpPr>
        <p:spPr>
          <a:xfrm>
            <a:off x="735791" y="3331444"/>
            <a:ext cx="6470692" cy="1229306"/>
          </a:xfrm>
        </p:spPr>
        <p:txBody>
          <a:bodyPr>
            <a:normAutofit/>
          </a:bodyPr>
          <a:lstStyle/>
          <a:p>
            <a:r>
              <a:rPr lang="en-US" sz="5400" dirty="0">
                <a:solidFill>
                  <a:schemeClr val="tx1"/>
                </a:solidFill>
              </a:rPr>
              <a:t>Kahoot Time </a:t>
            </a:r>
            <a:r>
              <a:rPr lang="en-US" sz="5400" dirty="0">
                <a:solidFill>
                  <a:schemeClr val="tx1"/>
                </a:solidFill>
                <a:sym typeface="Wingdings" panose="05000000000000000000" pitchFamily="2" charset="2"/>
              </a:rPr>
              <a:t></a:t>
            </a:r>
            <a:endParaRPr lang="en-US" sz="5400" dirty="0">
              <a:solidFill>
                <a:schemeClr val="tx1"/>
              </a:solidFill>
            </a:endParaRPr>
          </a:p>
        </p:txBody>
      </p:sp>
      <p:sp>
        <p:nvSpPr>
          <p:cNvPr id="3" name="Subtitle 2">
            <a:extLst>
              <a:ext uri="{FF2B5EF4-FFF2-40B4-BE49-F238E27FC236}">
                <a16:creationId xmlns:a16="http://schemas.microsoft.com/office/drawing/2014/main" id="{B2AAC04D-8565-49AE-A060-482AEFA72FDB}"/>
              </a:ext>
            </a:extLst>
          </p:cNvPr>
          <p:cNvSpPr>
            <a:spLocks noGrp="1"/>
          </p:cNvSpPr>
          <p:nvPr>
            <p:ph type="subTitle" idx="1"/>
          </p:nvPr>
        </p:nvSpPr>
        <p:spPr>
          <a:xfrm>
            <a:off x="735791" y="4735799"/>
            <a:ext cx="6470693" cy="605256"/>
          </a:xfrm>
        </p:spPr>
        <p:txBody>
          <a:bodyPr>
            <a:normAutofit/>
          </a:bodyPr>
          <a:lstStyle/>
          <a:p>
            <a:endParaRPr lang="en-US" sz="2800" b="1" dirty="0"/>
          </a:p>
        </p:txBody>
      </p:sp>
    </p:spTree>
    <p:extLst>
      <p:ext uri="{BB962C8B-B14F-4D97-AF65-F5344CB8AC3E}">
        <p14:creationId xmlns:p14="http://schemas.microsoft.com/office/powerpoint/2010/main" val="821435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4145A60-524B-4489-83B5-2102C3759E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1038225"/>
            <a:ext cx="9753600" cy="4781550"/>
          </a:xfrm>
          <a:prstGeom prst="rect">
            <a:avLst/>
          </a:prstGeom>
        </p:spPr>
      </p:pic>
    </p:spTree>
    <p:extLst>
      <p:ext uri="{BB962C8B-B14F-4D97-AF65-F5344CB8AC3E}">
        <p14:creationId xmlns:p14="http://schemas.microsoft.com/office/powerpoint/2010/main" val="15769928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0B543C1-A6E7-4694-B731-A9F281B236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98" y="0"/>
            <a:ext cx="12271898" cy="6858000"/>
          </a:xfrm>
          <a:prstGeom prst="rect">
            <a:avLst/>
          </a:prstGeom>
        </p:spPr>
      </p:pic>
    </p:spTree>
    <p:extLst>
      <p:ext uri="{BB962C8B-B14F-4D97-AF65-F5344CB8AC3E}">
        <p14:creationId xmlns:p14="http://schemas.microsoft.com/office/powerpoint/2010/main" val="38491037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2C19F50-9EE5-4B20-9BE2-18E072AEF2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Tree>
    <p:extLst>
      <p:ext uri="{BB962C8B-B14F-4D97-AF65-F5344CB8AC3E}">
        <p14:creationId xmlns:p14="http://schemas.microsoft.com/office/powerpoint/2010/main" val="35227902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5F7B3CE-519F-4CA1-ABE2-1A87ED0584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4941274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28AE6A5-D36D-4C26-9D24-720C84CAE4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0" y="1604962"/>
            <a:ext cx="7620000" cy="3648075"/>
          </a:xfrm>
          <a:prstGeom prst="rect">
            <a:avLst/>
          </a:prstGeom>
        </p:spPr>
      </p:pic>
      <p:sp>
        <p:nvSpPr>
          <p:cNvPr id="4" name="TextBox 3">
            <a:extLst>
              <a:ext uri="{FF2B5EF4-FFF2-40B4-BE49-F238E27FC236}">
                <a16:creationId xmlns:a16="http://schemas.microsoft.com/office/drawing/2014/main" id="{B2468750-5A34-4EC4-A65D-EB702CE3F1D2}"/>
              </a:ext>
            </a:extLst>
          </p:cNvPr>
          <p:cNvSpPr txBox="1"/>
          <p:nvPr/>
        </p:nvSpPr>
        <p:spPr>
          <a:xfrm>
            <a:off x="3811721" y="609600"/>
            <a:ext cx="4568558" cy="461665"/>
          </a:xfrm>
          <a:prstGeom prst="rect">
            <a:avLst/>
          </a:prstGeom>
          <a:noFill/>
        </p:spPr>
        <p:txBody>
          <a:bodyPr wrap="square" rtlCol="0">
            <a:spAutoFit/>
          </a:bodyPr>
          <a:lstStyle/>
          <a:p>
            <a:r>
              <a:rPr lang="en-US" sz="2400" b="1" dirty="0">
                <a:solidFill>
                  <a:srgbClr val="FF9900"/>
                </a:solidFill>
              </a:rPr>
              <a:t>Supervised Machine Learning</a:t>
            </a:r>
          </a:p>
        </p:txBody>
      </p:sp>
    </p:spTree>
    <p:extLst>
      <p:ext uri="{BB962C8B-B14F-4D97-AF65-F5344CB8AC3E}">
        <p14:creationId xmlns:p14="http://schemas.microsoft.com/office/powerpoint/2010/main" val="34346867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88E410-C278-4617-950A-FBB3EA90D5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3468525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1161306-B195-4A98-A819-FD77BFB04896}"/>
              </a:ext>
            </a:extLst>
          </p:cNvPr>
          <p:cNvSpPr txBox="1"/>
          <p:nvPr/>
        </p:nvSpPr>
        <p:spPr>
          <a:xfrm>
            <a:off x="1327354" y="1435113"/>
            <a:ext cx="10658168" cy="4431983"/>
          </a:xfrm>
          <a:prstGeom prst="rect">
            <a:avLst/>
          </a:prstGeom>
          <a:noFill/>
        </p:spPr>
        <p:txBody>
          <a:bodyPr wrap="square">
            <a:spAutoFit/>
          </a:bodyPr>
          <a:lstStyle/>
          <a:p>
            <a:r>
              <a:rPr lang="en-US" sz="1600" dirty="0"/>
              <a:t>Binary classification refers to those classification tasks that have two class labels.</a:t>
            </a:r>
          </a:p>
          <a:p>
            <a:endParaRPr lang="en-US" sz="1600" dirty="0"/>
          </a:p>
          <a:p>
            <a:r>
              <a:rPr lang="en-US" sz="1600" dirty="0"/>
              <a:t>Examples include:</a:t>
            </a:r>
          </a:p>
          <a:p>
            <a:pPr marL="285750" indent="-285750">
              <a:buFont typeface="Arial" panose="020B0604020202020204" pitchFamily="34" charset="0"/>
              <a:buChar char="•"/>
            </a:pPr>
            <a:r>
              <a:rPr lang="en-US" sz="1600" dirty="0"/>
              <a:t>Email spam detection (spam or not).</a:t>
            </a:r>
          </a:p>
          <a:p>
            <a:pPr marL="285750" indent="-285750">
              <a:buFont typeface="Arial" panose="020B0604020202020204" pitchFamily="34" charset="0"/>
              <a:buChar char="•"/>
            </a:pPr>
            <a:r>
              <a:rPr lang="en-US" sz="1600" dirty="0"/>
              <a:t>Churn prediction (churn or not).</a:t>
            </a:r>
          </a:p>
          <a:p>
            <a:pPr marL="285750" indent="-285750">
              <a:buFont typeface="Arial" panose="020B0604020202020204" pitchFamily="34" charset="0"/>
              <a:buChar char="•"/>
            </a:pPr>
            <a:r>
              <a:rPr lang="en-US" sz="1600" dirty="0"/>
              <a:t>Conversion prediction (buy or not).</a:t>
            </a:r>
          </a:p>
          <a:p>
            <a:pPr>
              <a:buFont typeface="Arial" panose="020B0604020202020204" pitchFamily="34" charset="0"/>
              <a:buChar char="•"/>
            </a:pPr>
            <a:endParaRPr lang="en-US" sz="1600" dirty="0"/>
          </a:p>
          <a:p>
            <a:r>
              <a:rPr lang="en-US" sz="1600" dirty="0"/>
              <a:t>Popular algorithms that can be used for binary classification include:</a:t>
            </a:r>
          </a:p>
          <a:p>
            <a:pPr marL="285750" indent="-285750">
              <a:buFont typeface="Arial" panose="020B0604020202020204" pitchFamily="34" charset="0"/>
              <a:buChar char="•"/>
            </a:pPr>
            <a:r>
              <a:rPr lang="en-US" sz="1600" dirty="0"/>
              <a:t>Logistic Regression</a:t>
            </a:r>
          </a:p>
          <a:p>
            <a:pPr marL="285750" indent="-285750">
              <a:buFont typeface="Arial" panose="020B0604020202020204" pitchFamily="34" charset="0"/>
              <a:buChar char="•"/>
            </a:pPr>
            <a:r>
              <a:rPr lang="en-US" sz="1600" dirty="0"/>
              <a:t>k-Nearest Neighbors</a:t>
            </a:r>
          </a:p>
          <a:p>
            <a:pPr marL="285750" indent="-285750">
              <a:buFont typeface="Arial" panose="020B0604020202020204" pitchFamily="34" charset="0"/>
              <a:buChar char="•"/>
            </a:pPr>
            <a:r>
              <a:rPr lang="en-US" sz="1600" dirty="0"/>
              <a:t>Decision Trees</a:t>
            </a:r>
          </a:p>
          <a:p>
            <a:pPr marL="285750" indent="-285750">
              <a:buFont typeface="Arial" panose="020B0604020202020204" pitchFamily="34" charset="0"/>
              <a:buChar char="•"/>
            </a:pPr>
            <a:r>
              <a:rPr lang="en-US" sz="1600" dirty="0"/>
              <a:t>Support Vector Machine</a:t>
            </a:r>
          </a:p>
          <a:p>
            <a:pPr marL="285750" indent="-285750">
              <a:buFont typeface="Arial" panose="020B0604020202020204" pitchFamily="34" charset="0"/>
              <a:buChar char="•"/>
            </a:pPr>
            <a:r>
              <a:rPr lang="en-US" sz="1600" dirty="0"/>
              <a:t>Naive Bayes</a:t>
            </a:r>
          </a:p>
          <a:p>
            <a:pPr marL="285750" indent="-285750">
              <a:buFont typeface="Arial" panose="020B0604020202020204" pitchFamily="34" charset="0"/>
              <a:buChar char="•"/>
            </a:pPr>
            <a:endParaRPr lang="en-US" sz="1600" dirty="0"/>
          </a:p>
          <a:p>
            <a:r>
              <a:rPr lang="en-US" sz="1600" dirty="0"/>
              <a:t>Code for a use case</a:t>
            </a:r>
          </a:p>
          <a:p>
            <a:endParaRPr lang="en-US" sz="1600" dirty="0"/>
          </a:p>
          <a:p>
            <a:endParaRPr lang="en-US" sz="1600" dirty="0"/>
          </a:p>
        </p:txBody>
      </p:sp>
      <p:sp>
        <p:nvSpPr>
          <p:cNvPr id="6" name="TextBox 5">
            <a:extLst>
              <a:ext uri="{FF2B5EF4-FFF2-40B4-BE49-F238E27FC236}">
                <a16:creationId xmlns:a16="http://schemas.microsoft.com/office/drawing/2014/main" id="{C075CBF7-B409-48EF-B430-A1EABB71C740}"/>
              </a:ext>
            </a:extLst>
          </p:cNvPr>
          <p:cNvSpPr txBox="1"/>
          <p:nvPr/>
        </p:nvSpPr>
        <p:spPr>
          <a:xfrm>
            <a:off x="4807974" y="580104"/>
            <a:ext cx="2890684" cy="707886"/>
          </a:xfrm>
          <a:prstGeom prst="rect">
            <a:avLst/>
          </a:prstGeom>
          <a:noFill/>
        </p:spPr>
        <p:txBody>
          <a:bodyPr wrap="square" rtlCol="0">
            <a:spAutoFit/>
          </a:bodyPr>
          <a:lstStyle/>
          <a:p>
            <a:r>
              <a:rPr lang="en-US" sz="2000" b="1" dirty="0"/>
              <a:t>Binary Classification</a:t>
            </a:r>
          </a:p>
          <a:p>
            <a:endParaRPr lang="en-US" sz="2000" b="1" dirty="0"/>
          </a:p>
        </p:txBody>
      </p:sp>
    </p:spTree>
    <p:extLst>
      <p:ext uri="{BB962C8B-B14F-4D97-AF65-F5344CB8AC3E}">
        <p14:creationId xmlns:p14="http://schemas.microsoft.com/office/powerpoint/2010/main" val="1856390215"/>
      </p:ext>
    </p:extLst>
  </p:cSld>
  <p:clrMapOvr>
    <a:masterClrMapping/>
  </p:clrMapOvr>
</p:sld>
</file>

<file path=ppt/theme/theme1.xml><?xml version="1.0" encoding="utf-8"?>
<a:theme xmlns:a="http://schemas.openxmlformats.org/drawingml/2006/main" name="RetrospectVTI">
  <a:themeElements>
    <a:clrScheme name="AnalogousFromLightSeedRightStep">
      <a:dk1>
        <a:srgbClr val="000000"/>
      </a:dk1>
      <a:lt1>
        <a:srgbClr val="FFFFFF"/>
      </a:lt1>
      <a:dk2>
        <a:srgbClr val="413424"/>
      </a:dk2>
      <a:lt2>
        <a:srgbClr val="E2E5E8"/>
      </a:lt2>
      <a:accent1>
        <a:srgbClr val="D19651"/>
      </a:accent1>
      <a:accent2>
        <a:srgbClr val="A9A64F"/>
      </a:accent2>
      <a:accent3>
        <a:srgbClr val="90AB63"/>
      </a:accent3>
      <a:accent4>
        <a:srgbClr val="66B253"/>
      </a:accent4>
      <a:accent5>
        <a:srgbClr val="58B46B"/>
      </a:accent5>
      <a:accent6>
        <a:srgbClr val="53B28E"/>
      </a:accent6>
      <a:hlink>
        <a:srgbClr val="6283AA"/>
      </a:hlink>
      <a:folHlink>
        <a:srgbClr val="7F7F7F"/>
      </a:folHlink>
    </a:clrScheme>
    <a:fontScheme name="Retrospect">
      <a:majorFont>
        <a:latin typeface="Avenir Next LT Pro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venir Next LT Pro"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606</TotalTime>
  <Words>921</Words>
  <Application>Microsoft Office PowerPoint</Application>
  <PresentationFormat>Widescreen</PresentationFormat>
  <Paragraphs>110</Paragraphs>
  <Slides>22</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Avenir Next LT Pro</vt:lpstr>
      <vt:lpstr>Avenir Next LT Pro Light</vt:lpstr>
      <vt:lpstr>Calibri</vt:lpstr>
      <vt:lpstr>RetrospectVTI</vt:lpstr>
      <vt:lpstr>From AI to ML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Colab Time </vt:lpstr>
      <vt:lpstr>Kahoot Time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in FinTech</dc:title>
  <dc:creator>Almighty</dc:creator>
  <cp:lastModifiedBy>Almighty</cp:lastModifiedBy>
  <cp:revision>71</cp:revision>
  <dcterms:created xsi:type="dcterms:W3CDTF">2021-02-05T20:54:39Z</dcterms:created>
  <dcterms:modified xsi:type="dcterms:W3CDTF">2021-03-06T20:34:49Z</dcterms:modified>
</cp:coreProperties>
</file>