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56" r:id="rId5"/>
    <p:sldId id="2453" r:id="rId6"/>
    <p:sldId id="2439" r:id="rId7"/>
    <p:sldId id="260" r:id="rId8"/>
    <p:sldId id="2454" r:id="rId9"/>
    <p:sldId id="2448" r:id="rId10"/>
    <p:sldId id="2449" r:id="rId11"/>
    <p:sldId id="2443" r:id="rId12"/>
    <p:sldId id="2450" r:id="rId13"/>
    <p:sldId id="2442" r:id="rId14"/>
    <p:sldId id="2444" r:id="rId15"/>
    <p:sldId id="2451" r:id="rId16"/>
    <p:sldId id="2446" r:id="rId17"/>
    <p:sldId id="2452" r:id="rId18"/>
    <p:sldId id="2438" r:id="rId19"/>
    <p:sldId id="244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896" autoAdjust="0"/>
  </p:normalViewPr>
  <p:slideViewPr>
    <p:cSldViewPr snapToGrid="0">
      <p:cViewPr varScale="1">
        <p:scale>
          <a:sx n="71" d="100"/>
          <a:sy n="71" d="100"/>
        </p:scale>
        <p:origin x="1138" y="62"/>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5/12/2021</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5/12/2021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2</a:t>
            </a:fld>
            <a:endParaRPr lang="en-US" dirty="0"/>
          </a:p>
        </p:txBody>
      </p:sp>
    </p:spTree>
    <p:extLst>
      <p:ext uri="{BB962C8B-B14F-4D97-AF65-F5344CB8AC3E}">
        <p14:creationId xmlns:p14="http://schemas.microsoft.com/office/powerpoint/2010/main" val="3781413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p>
          <a:p>
            <a:r>
              <a:rPr lang="en-US" dirty="0"/>
              <a:t>https://www.yuque.com/xhades/hs3xtz/ibg3cw</a:t>
            </a:r>
          </a:p>
        </p:txBody>
      </p:sp>
      <p:sp>
        <p:nvSpPr>
          <p:cNvPr id="4" name="Slide Number Placeholder 3"/>
          <p:cNvSpPr>
            <a:spLocks noGrp="1"/>
          </p:cNvSpPr>
          <p:nvPr>
            <p:ph type="sldNum" sz="quarter" idx="5"/>
          </p:nvPr>
        </p:nvSpPr>
        <p:spPr/>
        <p:txBody>
          <a:bodyPr/>
          <a:lstStyle/>
          <a:p>
            <a:fld id="{AA3BE989-76B8-4F13-9267-01FDA45C437A}" type="slidenum">
              <a:rPr lang="en-US" smtClean="0"/>
              <a:t>4</a:t>
            </a:fld>
            <a:endParaRPr lang="en-US" dirty="0"/>
          </a:p>
        </p:txBody>
      </p:sp>
    </p:spTree>
    <p:extLst>
      <p:ext uri="{BB962C8B-B14F-4D97-AF65-F5344CB8AC3E}">
        <p14:creationId xmlns:p14="http://schemas.microsoft.com/office/powerpoint/2010/main" val="1744464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a:t>
            </a:r>
          </a:p>
          <a:p>
            <a:r>
              <a:rPr lang="en-US" dirty="0"/>
              <a:t>Stefan Jansen, founder and Lead Data Scientist at Applied AI.</a:t>
            </a:r>
          </a:p>
          <a:p>
            <a:r>
              <a:rPr lang="en-US" dirty="0"/>
              <a:t>https://ml4trading.io/chapter/0</a:t>
            </a:r>
          </a:p>
        </p:txBody>
      </p:sp>
      <p:sp>
        <p:nvSpPr>
          <p:cNvPr id="4" name="Slide Number Placeholder 3"/>
          <p:cNvSpPr>
            <a:spLocks noGrp="1"/>
          </p:cNvSpPr>
          <p:nvPr>
            <p:ph type="sldNum" sz="quarter" idx="5"/>
          </p:nvPr>
        </p:nvSpPr>
        <p:spPr/>
        <p:txBody>
          <a:bodyPr/>
          <a:lstStyle/>
          <a:p>
            <a:fld id="{AA3BE989-76B8-4F13-9267-01FDA45C437A}" type="slidenum">
              <a:rPr lang="en-US" smtClean="0"/>
              <a:t>6</a:t>
            </a:fld>
            <a:endParaRPr lang="en-US" dirty="0"/>
          </a:p>
        </p:txBody>
      </p:sp>
    </p:spTree>
    <p:extLst>
      <p:ext uri="{BB962C8B-B14F-4D97-AF65-F5344CB8AC3E}">
        <p14:creationId xmlns:p14="http://schemas.microsoft.com/office/powerpoint/2010/main" val="42516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Arial" panose="020B0604020202020204" pitchFamily="34" charset="0"/>
              </a:rPr>
              <a:t>[3]</a:t>
            </a:r>
          </a:p>
          <a:p>
            <a:r>
              <a:rPr lang="en-US" dirty="0">
                <a:effectLst/>
                <a:latin typeface="Arial" panose="020B0604020202020204" pitchFamily="34" charset="0"/>
              </a:rPr>
              <a:t>Wide &amp; Deep Learning for Recommender Systems</a:t>
            </a:r>
            <a:endParaRPr lang="en-US" dirty="0"/>
          </a:p>
          <a:p>
            <a:r>
              <a:rPr lang="en-US" dirty="0"/>
              <a:t>https://arxiv.org/pdf/1606.07792.pdf</a:t>
            </a:r>
          </a:p>
          <a:p>
            <a:r>
              <a:rPr lang="en-US" dirty="0"/>
              <a:t>https://ai.googleblog.com/2016/06/wide-deep-learning-better-together-with.html</a:t>
            </a:r>
          </a:p>
        </p:txBody>
      </p:sp>
      <p:sp>
        <p:nvSpPr>
          <p:cNvPr id="4" name="Slide Number Placeholder 3"/>
          <p:cNvSpPr>
            <a:spLocks noGrp="1"/>
          </p:cNvSpPr>
          <p:nvPr>
            <p:ph type="sldNum" sz="quarter" idx="5"/>
          </p:nvPr>
        </p:nvSpPr>
        <p:spPr/>
        <p:txBody>
          <a:bodyPr/>
          <a:lstStyle/>
          <a:p>
            <a:fld id="{AA3BE989-76B8-4F13-9267-01FDA45C437A}" type="slidenum">
              <a:rPr lang="en-US" smtClean="0"/>
              <a:t>8</a:t>
            </a:fld>
            <a:endParaRPr lang="en-US" dirty="0"/>
          </a:p>
        </p:txBody>
      </p:sp>
    </p:spTree>
    <p:extLst>
      <p:ext uri="{BB962C8B-B14F-4D97-AF65-F5344CB8AC3E}">
        <p14:creationId xmlns:p14="http://schemas.microsoft.com/office/powerpoint/2010/main" val="2399083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Vincent Francois-</a:t>
            </a:r>
            <a:r>
              <a:rPr lang="en-US" sz="1200" dirty="0" err="1"/>
              <a:t>Lavet</a:t>
            </a:r>
            <a:r>
              <a:rPr lang="en-US" sz="1200" dirty="0"/>
              <a:t>, An Introduction to Deep Reinforcement Learning</a:t>
            </a:r>
            <a:endParaRPr lang="en-US"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Arial" panose="020B0604020202020204" pitchFamily="34" charset="0"/>
              </a:rPr>
              <a:t>https://arxiv.org/abs/1811.12560</a:t>
            </a:r>
            <a:endParaRPr lang="en-US" dirty="0"/>
          </a:p>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10</a:t>
            </a:fld>
            <a:endParaRPr lang="en-US" dirty="0"/>
          </a:p>
        </p:txBody>
      </p:sp>
    </p:spTree>
    <p:extLst>
      <p:ext uri="{BB962C8B-B14F-4D97-AF65-F5344CB8AC3E}">
        <p14:creationId xmlns:p14="http://schemas.microsoft.com/office/powerpoint/2010/main" val="513888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Arial" panose="020B0604020202020204" pitchFamily="34" charset="0"/>
              </a:rPr>
              <a:t>[5]</a:t>
            </a:r>
          </a:p>
          <a:p>
            <a:r>
              <a:rPr lang="en-US" dirty="0">
                <a:effectLst/>
                <a:latin typeface="Arial" panose="020B0604020202020204" pitchFamily="34" charset="0"/>
              </a:rPr>
              <a:t>Asynchronous Methods for Deep Reinforcement Learning</a:t>
            </a:r>
          </a:p>
          <a:p>
            <a:r>
              <a:rPr lang="en-US" dirty="0"/>
              <a:t>https://arxiv.org/pdf/1602.01783.pdf</a:t>
            </a:r>
          </a:p>
        </p:txBody>
      </p:sp>
      <p:sp>
        <p:nvSpPr>
          <p:cNvPr id="4" name="Slide Number Placeholder 3"/>
          <p:cNvSpPr>
            <a:spLocks noGrp="1"/>
          </p:cNvSpPr>
          <p:nvPr>
            <p:ph type="sldNum" sz="quarter" idx="5"/>
          </p:nvPr>
        </p:nvSpPr>
        <p:spPr/>
        <p:txBody>
          <a:bodyPr/>
          <a:lstStyle/>
          <a:p>
            <a:fld id="{AA3BE989-76B8-4F13-9267-01FDA45C437A}" type="slidenum">
              <a:rPr lang="en-US" smtClean="0"/>
              <a:t>11</a:t>
            </a:fld>
            <a:endParaRPr lang="en-US" dirty="0"/>
          </a:p>
        </p:txBody>
      </p:sp>
    </p:spTree>
    <p:extLst>
      <p:ext uri="{BB962C8B-B14F-4D97-AF65-F5344CB8AC3E}">
        <p14:creationId xmlns:p14="http://schemas.microsoft.com/office/powerpoint/2010/main" val="1483013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A3C consists of multiple independent agents(networks) with their own weights, who interact with a different copy of the environment in parallel. </a:t>
            </a:r>
          </a:p>
          <a:p>
            <a:pPr marL="0" indent="0">
              <a:buNone/>
            </a:pPr>
            <a:r>
              <a:rPr lang="en-US" sz="1200" dirty="0"/>
              <a:t>In order to make the Artificial Neural Network more compliant with the Financial markets where the agents operates in, we define a Wide &amp; Deep Models,</a:t>
            </a:r>
          </a:p>
          <a:p>
            <a:pPr marL="0" indent="0">
              <a:buNone/>
            </a:pPr>
            <a:r>
              <a:rPr lang="en-US" sz="1200" dirty="0"/>
              <a:t>where</a:t>
            </a:r>
          </a:p>
        </p:txBody>
      </p:sp>
      <p:sp>
        <p:nvSpPr>
          <p:cNvPr id="4" name="Slide Number Placeholder 3"/>
          <p:cNvSpPr>
            <a:spLocks noGrp="1"/>
          </p:cNvSpPr>
          <p:nvPr>
            <p:ph type="sldNum" sz="quarter" idx="5"/>
          </p:nvPr>
        </p:nvSpPr>
        <p:spPr/>
        <p:txBody>
          <a:bodyPr/>
          <a:lstStyle/>
          <a:p>
            <a:fld id="{AA3BE989-76B8-4F13-9267-01FDA45C437A}" type="slidenum">
              <a:rPr lang="en-US" smtClean="0"/>
              <a:t>13</a:t>
            </a:fld>
            <a:endParaRPr lang="en-US" dirty="0"/>
          </a:p>
        </p:txBody>
      </p:sp>
    </p:spTree>
    <p:extLst>
      <p:ext uri="{BB962C8B-B14F-4D97-AF65-F5344CB8AC3E}">
        <p14:creationId xmlns:p14="http://schemas.microsoft.com/office/powerpoint/2010/main" val="1339384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In a single financial market we can implement A3C that consists of multiple independent agents(networks) with their own weights that can operate in different sectors, who interact with a different copy of the environment in parallel used to simulate different sectors scenarios,</a:t>
            </a:r>
          </a:p>
          <a:p>
            <a:pPr marL="0" indent="0">
              <a:buNone/>
            </a:pPr>
            <a:r>
              <a:rPr lang="en-US" sz="1200" dirty="0"/>
              <a:t>Our idea is to make the Model-Free A3C bound by the market previous behavior and current trends, in order to predict seconds ahead of stock values.</a:t>
            </a:r>
          </a:p>
          <a:p>
            <a:pPr marL="0" indent="0">
              <a:buNone/>
            </a:pPr>
            <a:r>
              <a:rPr lang="en-US" sz="1200" dirty="0"/>
              <a:t>In order to make the Artificial Neural Network more compliant with the Financial markets and their respective sectors where the agents operates in,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define a Wide &amp; Deep Models, where wide linear model is used for memorization (historical market/sector pattern),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alongside a deep neural network used for generalization (detect new market/sector pattern).</a:t>
            </a:r>
          </a:p>
          <a:p>
            <a:pPr marL="0" indent="0">
              <a:buNone/>
            </a:pPr>
            <a:endParaRPr lang="en-US" sz="1200" dirty="0"/>
          </a:p>
        </p:txBody>
      </p:sp>
      <p:sp>
        <p:nvSpPr>
          <p:cNvPr id="4" name="Slide Number Placeholder 3"/>
          <p:cNvSpPr>
            <a:spLocks noGrp="1"/>
          </p:cNvSpPr>
          <p:nvPr>
            <p:ph type="sldNum" sz="quarter" idx="5"/>
          </p:nvPr>
        </p:nvSpPr>
        <p:spPr/>
        <p:txBody>
          <a:bodyPr/>
          <a:lstStyle/>
          <a:p>
            <a:fld id="{AA3BE989-76B8-4F13-9267-01FDA45C437A}" type="slidenum">
              <a:rPr lang="en-US" smtClean="0"/>
              <a:t>14</a:t>
            </a:fld>
            <a:endParaRPr lang="en-US" dirty="0"/>
          </a:p>
        </p:txBody>
      </p:sp>
    </p:spTree>
    <p:extLst>
      <p:ext uri="{BB962C8B-B14F-4D97-AF65-F5344CB8AC3E}">
        <p14:creationId xmlns:p14="http://schemas.microsoft.com/office/powerpoint/2010/main" val="2324055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15</a:t>
            </a:fld>
            <a:endParaRPr lang="en-US" dirty="0"/>
          </a:p>
        </p:txBody>
      </p:sp>
    </p:spTree>
    <p:extLst>
      <p:ext uri="{BB962C8B-B14F-4D97-AF65-F5344CB8AC3E}">
        <p14:creationId xmlns:p14="http://schemas.microsoft.com/office/powerpoint/2010/main" val="3152035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3815244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a:extLst>
              <a:ext uri="{FF2B5EF4-FFF2-40B4-BE49-F238E27FC236}">
                <a16:creationId xmlns:a16="http://schemas.microsoft.com/office/drawing/2014/main"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1696335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49817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05804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a:solidFill>
            <a:schemeClr val="bg1">
              <a:lumMod val="50000"/>
            </a:schemeClr>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D56B8994-D221-4700-A133-4FCBC9C9406C}"/>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CCBE36DC-B3F9-4725-94B8-EAD411EC241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5" name="Title 4">
            <a:extLst>
              <a:ext uri="{FF2B5EF4-FFF2-40B4-BE49-F238E27FC236}">
                <a16:creationId xmlns:a16="http://schemas.microsoft.com/office/drawing/2014/main" id="{AF50108F-20E3-412D-860B-14CB11988FE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60734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a16="http://schemas.microsoft.com/office/drawing/2014/main"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3" r:id="rId7"/>
    <p:sldLayoutId id="2147483669" r:id="rId8"/>
    <p:sldLayoutId id="2147483666" r:id="rId9"/>
    <p:sldLayoutId id="2147483670" r:id="rId10"/>
    <p:sldLayoutId id="2147483667" r:id="rId11"/>
    <p:sldLayoutId id="2147483668" r:id="rId12"/>
    <p:sldLayoutId id="2147483665" r:id="rId13"/>
    <p:sldLayoutId id="2147483671" r:id="rId14"/>
    <p:sldLayoutId id="2147483655" r:id="rId15"/>
    <p:sldLayoutId id="2147483672" r:id="rId16"/>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hyperlink" Target="https://github.com/MWFK/Market_Prediction-Building_Trading_Strategies"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of a roof">
            <a:extLst>
              <a:ext uri="{FF2B5EF4-FFF2-40B4-BE49-F238E27FC236}">
                <a16:creationId xmlns:a16="http://schemas.microsoft.com/office/drawing/2014/main" id="{01F590AB-1AF1-489D-B942-2800AE8629C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5" y="0"/>
            <a:ext cx="12263015"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AMLD Africa</a:t>
            </a: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lstStyle/>
          <a:p>
            <a:r>
              <a:rPr lang="en-US" b="1" dirty="0"/>
              <a:t>Machine Learning for Algorithmic Trading</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a:xfrm>
            <a:off x="2791372" y="4036081"/>
            <a:ext cx="6609256" cy="1224621"/>
          </a:xfrm>
        </p:spPr>
        <p:txBody>
          <a:bodyPr>
            <a:normAutofit/>
          </a:bodyPr>
          <a:lstStyle/>
          <a:p>
            <a:r>
              <a:rPr lang="en-US" sz="1800" dirty="0"/>
              <a:t>By </a:t>
            </a:r>
            <a:r>
              <a:rPr lang="en-US" sz="1800" dirty="0" err="1"/>
              <a:t>Mouafek</a:t>
            </a:r>
            <a:r>
              <a:rPr lang="en-US" sz="1800" dirty="0"/>
              <a:t> </a:t>
            </a:r>
            <a:r>
              <a:rPr lang="en-US" sz="1800" dirty="0" err="1"/>
              <a:t>Ayadi</a:t>
            </a:r>
            <a:endParaRPr lang="en-US" sz="1800" dirty="0"/>
          </a:p>
          <a:p>
            <a:r>
              <a:rPr lang="en-US" sz="1400" dirty="0"/>
              <a:t>Data Scientist at ODDO BHF</a:t>
            </a:r>
          </a:p>
          <a:p>
            <a:endParaRPr lang="en-US" sz="1800" dirty="0"/>
          </a:p>
          <a:p>
            <a:endParaRPr lang="en-US" sz="1800" dirty="0"/>
          </a:p>
        </p:txBody>
      </p:sp>
      <p:sp>
        <p:nvSpPr>
          <p:cNvPr id="12" name="Footer Placeholder 2">
            <a:extLst>
              <a:ext uri="{FF2B5EF4-FFF2-40B4-BE49-F238E27FC236}">
                <a16:creationId xmlns:a16="http://schemas.microsoft.com/office/drawing/2014/main" id="{D457AD60-9A3C-4EB3-AFAA-CEC80ED6663C}"/>
              </a:ext>
            </a:extLst>
          </p:cNvPr>
          <p:cNvSpPr txBox="1">
            <a:spLocks/>
          </p:cNvSpPr>
          <p:nvPr/>
        </p:nvSpPr>
        <p:spPr>
          <a:xfrm>
            <a:off x="595884" y="6468303"/>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solidFill>
              </a:rPr>
              <a:t>AMLD Africa</a:t>
            </a: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sz="2000" dirty="0"/>
              <a:t>Deep Reinforcement Learning</a:t>
            </a:r>
          </a:p>
        </p:txBody>
      </p:sp>
      <p:sp>
        <p:nvSpPr>
          <p:cNvPr id="4" name="Text Placeholder 3">
            <a:extLst>
              <a:ext uri="{FF2B5EF4-FFF2-40B4-BE49-F238E27FC236}">
                <a16:creationId xmlns:a16="http://schemas.microsoft.com/office/drawing/2014/main" id="{46E2CC9E-302A-4500-B0E3-4BE84867E197}"/>
              </a:ext>
            </a:extLst>
          </p:cNvPr>
          <p:cNvSpPr>
            <a:spLocks noGrp="1"/>
          </p:cNvSpPr>
          <p:nvPr>
            <p:ph type="body" idx="13"/>
          </p:nvPr>
        </p:nvSpPr>
        <p:spPr/>
        <p:txBody>
          <a:bodyPr/>
          <a:lstStyle/>
          <a:p>
            <a:pPr algn="ctr"/>
            <a:r>
              <a:rPr lang="en-US" dirty="0"/>
              <a:t>Intro</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a:bodyPr>
          <a:lstStyle/>
          <a:p>
            <a:pPr marL="0" indent="0">
              <a:buNone/>
            </a:pPr>
            <a:r>
              <a:rPr lang="en-US" sz="1600" dirty="0"/>
              <a:t>“Deep reinforcement learning is the combination of reinforcement learning (RL) and deep learning. This field of research has been able to solve a wide range of complex decision-making tasks that were previously out of reach for a machine. </a:t>
            </a:r>
          </a:p>
          <a:p>
            <a:pPr marL="0" indent="0">
              <a:buNone/>
            </a:pPr>
            <a:r>
              <a:rPr lang="en-US" sz="1600" dirty="0"/>
              <a:t>Thus, deep RL opens up many new applications in domains such as healthcare, robotics, smart grids, finance, and many more.” </a:t>
            </a:r>
            <a:r>
              <a:rPr lang="en-US" sz="1000" dirty="0"/>
              <a:t>[4]</a:t>
            </a:r>
            <a:endParaRPr lang="en-US" sz="1600" dirty="0"/>
          </a:p>
        </p:txBody>
      </p:sp>
      <p:sp>
        <p:nvSpPr>
          <p:cNvPr id="11" name="Footer Placeholder 10">
            <a:extLst>
              <a:ext uri="{FF2B5EF4-FFF2-40B4-BE49-F238E27FC236}">
                <a16:creationId xmlns:a16="http://schemas.microsoft.com/office/drawing/2014/main" id="{27599ABA-671B-4E90-B4E8-5B2482234ACA}"/>
              </a:ext>
            </a:extLst>
          </p:cNvPr>
          <p:cNvSpPr>
            <a:spLocks noGrp="1"/>
          </p:cNvSpPr>
          <p:nvPr>
            <p:ph type="ftr" sz="quarter" idx="17"/>
          </p:nvPr>
        </p:nvSpPr>
        <p:spPr/>
        <p:txBody>
          <a:bodyPr/>
          <a:lstStyle/>
          <a:p>
            <a:r>
              <a:rPr lang="en-US" dirty="0"/>
              <a:t>AMLD Africa</a:t>
            </a:r>
          </a:p>
        </p:txBody>
      </p:sp>
      <p:sp>
        <p:nvSpPr>
          <p:cNvPr id="12" name="Slide Number Placeholder 11">
            <a:extLst>
              <a:ext uri="{FF2B5EF4-FFF2-40B4-BE49-F238E27FC236}">
                <a16:creationId xmlns:a16="http://schemas.microsoft.com/office/drawing/2014/main" id="{A40D7403-0D24-42D0-9DE5-23601D8FBC17}"/>
              </a:ext>
            </a:extLst>
          </p:cNvPr>
          <p:cNvSpPr>
            <a:spLocks noGrp="1"/>
          </p:cNvSpPr>
          <p:nvPr>
            <p:ph type="sldNum" sz="quarter" idx="18"/>
          </p:nvPr>
        </p:nvSpPr>
        <p:spPr/>
        <p:txBody>
          <a:bodyPr/>
          <a:lstStyle/>
          <a:p>
            <a:fld id="{8C2E478F-E849-4A8C-AF1F-CBCC78A7CBFA}" type="slidenum">
              <a:rPr lang="en-US" smtClean="0"/>
              <a:pPr/>
              <a:t>10</a:t>
            </a:fld>
            <a:endParaRPr lang="en-US" dirty="0"/>
          </a:p>
        </p:txBody>
      </p:sp>
      <p:pic>
        <p:nvPicPr>
          <p:cNvPr id="8" name="Content Placeholder 7">
            <a:extLst>
              <a:ext uri="{FF2B5EF4-FFF2-40B4-BE49-F238E27FC236}">
                <a16:creationId xmlns:a16="http://schemas.microsoft.com/office/drawing/2014/main" id="{6CD305BD-3A91-41D3-B1BC-7FEDFDD5D046}"/>
              </a:ext>
            </a:extLst>
          </p:cNvPr>
          <p:cNvPicPr>
            <a:picLocks noGrp="1" noChangeAspect="1"/>
          </p:cNvPicPr>
          <p:nvPr>
            <p:ph sz="quarter" idx="16"/>
          </p:nvPr>
        </p:nvPicPr>
        <p:blipFill>
          <a:blip r:embed="rId3"/>
          <a:stretch>
            <a:fillRect/>
          </a:stretch>
        </p:blipFill>
        <p:spPr>
          <a:xfrm>
            <a:off x="6400800" y="1099001"/>
            <a:ext cx="5219700" cy="4903561"/>
          </a:xfrm>
        </p:spPr>
      </p:pic>
    </p:spTree>
    <p:extLst>
      <p:ext uri="{BB962C8B-B14F-4D97-AF65-F5344CB8AC3E}">
        <p14:creationId xmlns:p14="http://schemas.microsoft.com/office/powerpoint/2010/main" val="1507751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sz="2000" dirty="0"/>
              <a:t>Deep Reinforcement Learning</a:t>
            </a:r>
          </a:p>
        </p:txBody>
      </p:sp>
      <p:sp>
        <p:nvSpPr>
          <p:cNvPr id="4" name="Text Placeholder 3">
            <a:extLst>
              <a:ext uri="{FF2B5EF4-FFF2-40B4-BE49-F238E27FC236}">
                <a16:creationId xmlns:a16="http://schemas.microsoft.com/office/drawing/2014/main" id="{46E2CC9E-302A-4500-B0E3-4BE84867E197}"/>
              </a:ext>
            </a:extLst>
          </p:cNvPr>
          <p:cNvSpPr>
            <a:spLocks noGrp="1"/>
          </p:cNvSpPr>
          <p:nvPr>
            <p:ph type="body" idx="13"/>
          </p:nvPr>
        </p:nvSpPr>
        <p:spPr/>
        <p:txBody>
          <a:bodyPr/>
          <a:lstStyle/>
          <a:p>
            <a:pPr algn="ctr"/>
            <a:r>
              <a:rPr lang="en-US" dirty="0"/>
              <a:t>A3C</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a:bodyPr>
          <a:lstStyle/>
          <a:p>
            <a:pPr marL="0" indent="0">
              <a:buNone/>
            </a:pPr>
            <a:r>
              <a:rPr lang="en-US" sz="1600" dirty="0"/>
              <a:t>The Asynchronous Advantage Actor Critic (A3C) was developed by Google's DeepMind.</a:t>
            </a:r>
          </a:p>
          <a:p>
            <a:pPr marL="0" indent="0">
              <a:buNone/>
            </a:pPr>
            <a:r>
              <a:rPr lang="en-US" sz="1600" dirty="0"/>
              <a:t>A3C consists of multiple independent agents(networks) with their own weights, who interact with a different copy of the environment in parallel. </a:t>
            </a:r>
          </a:p>
          <a:p>
            <a:pPr marL="0" indent="0">
              <a:buNone/>
            </a:pPr>
            <a:r>
              <a:rPr lang="en-US" sz="1600" dirty="0"/>
              <a:t>“We now describe our variants of one-step Q-learning, one-step </a:t>
            </a:r>
            <a:r>
              <a:rPr lang="en-US" sz="1600" dirty="0" err="1"/>
              <a:t>Sarsa</a:t>
            </a:r>
            <a:r>
              <a:rPr lang="en-US" sz="1600" dirty="0"/>
              <a:t>, n-step Q-learning and advantage actor-critic”. </a:t>
            </a:r>
            <a:r>
              <a:rPr lang="en-US" sz="1000" dirty="0"/>
              <a:t>[5]</a:t>
            </a:r>
            <a:endParaRPr lang="en-US" sz="1600" dirty="0"/>
          </a:p>
        </p:txBody>
      </p:sp>
      <p:sp>
        <p:nvSpPr>
          <p:cNvPr id="11" name="Footer Placeholder 10">
            <a:extLst>
              <a:ext uri="{FF2B5EF4-FFF2-40B4-BE49-F238E27FC236}">
                <a16:creationId xmlns:a16="http://schemas.microsoft.com/office/drawing/2014/main" id="{27599ABA-671B-4E90-B4E8-5B2482234ACA}"/>
              </a:ext>
            </a:extLst>
          </p:cNvPr>
          <p:cNvSpPr>
            <a:spLocks noGrp="1"/>
          </p:cNvSpPr>
          <p:nvPr>
            <p:ph type="ftr" sz="quarter" idx="17"/>
          </p:nvPr>
        </p:nvSpPr>
        <p:spPr/>
        <p:txBody>
          <a:bodyPr/>
          <a:lstStyle/>
          <a:p>
            <a:r>
              <a:rPr lang="en-US" dirty="0"/>
              <a:t>AMLD Africa</a:t>
            </a:r>
          </a:p>
        </p:txBody>
      </p:sp>
      <p:sp>
        <p:nvSpPr>
          <p:cNvPr id="12" name="Slide Number Placeholder 11">
            <a:extLst>
              <a:ext uri="{FF2B5EF4-FFF2-40B4-BE49-F238E27FC236}">
                <a16:creationId xmlns:a16="http://schemas.microsoft.com/office/drawing/2014/main" id="{A40D7403-0D24-42D0-9DE5-23601D8FBC17}"/>
              </a:ext>
            </a:extLst>
          </p:cNvPr>
          <p:cNvSpPr>
            <a:spLocks noGrp="1"/>
          </p:cNvSpPr>
          <p:nvPr>
            <p:ph type="sldNum" sz="quarter" idx="18"/>
          </p:nvPr>
        </p:nvSpPr>
        <p:spPr/>
        <p:txBody>
          <a:bodyPr/>
          <a:lstStyle/>
          <a:p>
            <a:fld id="{8C2E478F-E849-4A8C-AF1F-CBCC78A7CBFA}" type="slidenum">
              <a:rPr lang="en-US" smtClean="0"/>
              <a:pPr/>
              <a:t>11</a:t>
            </a:fld>
            <a:endParaRPr lang="en-US" dirty="0"/>
          </a:p>
        </p:txBody>
      </p:sp>
      <p:pic>
        <p:nvPicPr>
          <p:cNvPr id="9" name="Content Placeholder 8">
            <a:extLst>
              <a:ext uri="{FF2B5EF4-FFF2-40B4-BE49-F238E27FC236}">
                <a16:creationId xmlns:a16="http://schemas.microsoft.com/office/drawing/2014/main" id="{880046CC-3770-477A-AE1F-A25196EB71BF}"/>
              </a:ext>
            </a:extLst>
          </p:cNvPr>
          <p:cNvPicPr>
            <a:picLocks noGrp="1" noChangeAspect="1"/>
          </p:cNvPicPr>
          <p:nvPr>
            <p:ph sz="quarter" idx="16"/>
          </p:nvPr>
        </p:nvPicPr>
        <p:blipFill>
          <a:blip r:embed="rId3"/>
          <a:stretch>
            <a:fillRect/>
          </a:stretch>
        </p:blipFill>
        <p:spPr>
          <a:xfrm>
            <a:off x="6400800" y="946380"/>
            <a:ext cx="5219700" cy="4965239"/>
          </a:xfrm>
        </p:spPr>
      </p:pic>
    </p:spTree>
    <p:extLst>
      <p:ext uri="{BB962C8B-B14F-4D97-AF65-F5344CB8AC3E}">
        <p14:creationId xmlns:p14="http://schemas.microsoft.com/office/powerpoint/2010/main" val="1292659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lstStyle/>
          <a:p>
            <a:r>
              <a:rPr lang="en-US" sz="3600" dirty="0">
                <a:solidFill>
                  <a:schemeClr val="bg1"/>
                </a:solidFill>
              </a:rPr>
              <a:t>ML Algos for </a:t>
            </a:r>
            <a:br>
              <a:rPr lang="en-US" sz="3600" dirty="0">
                <a:solidFill>
                  <a:schemeClr val="bg1"/>
                </a:solidFill>
              </a:rPr>
            </a:br>
            <a:r>
              <a:rPr lang="en-US" sz="3600" dirty="0">
                <a:solidFill>
                  <a:schemeClr val="bg1"/>
                </a:solidFill>
              </a:rPr>
              <a:t>Trading</a:t>
            </a:r>
            <a:br>
              <a:rPr lang="en-US" dirty="0">
                <a:solidFill>
                  <a:schemeClr val="bg1"/>
                </a:solidFill>
              </a:rPr>
            </a:br>
            <a:br>
              <a:rPr lang="en-US" dirty="0">
                <a:solidFill>
                  <a:schemeClr val="bg1"/>
                </a:solidFill>
              </a:rPr>
            </a:br>
            <a:r>
              <a:rPr lang="en-US" sz="2000" dirty="0">
                <a:solidFill>
                  <a:schemeClr val="bg1"/>
                </a:solidFill>
              </a:rPr>
              <a:t>Part 3</a:t>
            </a:r>
            <a:br>
              <a:rPr lang="en-US" sz="2000" dirty="0">
                <a:solidFill>
                  <a:schemeClr val="bg1"/>
                </a:solidFill>
              </a:rPr>
            </a:br>
            <a:r>
              <a:rPr lang="en-US" sz="1600" dirty="0">
                <a:solidFill>
                  <a:schemeClr val="bg1"/>
                </a:solidFill>
              </a:rPr>
              <a:t>proposed Architecture</a:t>
            </a:r>
            <a:endParaRPr lang="en-US" dirty="0"/>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dirty="0"/>
              <a:t>AMLD Africa</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12</a:t>
            </a:fld>
            <a:endParaRPr lang="en-US" dirty="0"/>
          </a:p>
        </p:txBody>
      </p:sp>
    </p:spTree>
    <p:extLst>
      <p:ext uri="{BB962C8B-B14F-4D97-AF65-F5344CB8AC3E}">
        <p14:creationId xmlns:p14="http://schemas.microsoft.com/office/powerpoint/2010/main" val="1169234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6D306-B4E6-47AF-A7F0-22B0BB044488}"/>
              </a:ext>
            </a:extLst>
          </p:cNvPr>
          <p:cNvSpPr>
            <a:spLocks noGrp="1"/>
          </p:cNvSpPr>
          <p:nvPr>
            <p:ph type="sldNum" sz="quarter" idx="11"/>
          </p:nvPr>
        </p:nvSpPr>
        <p:spPr/>
        <p:txBody>
          <a:bodyPr/>
          <a:lstStyle/>
          <a:p>
            <a:fld id="{8C2E478F-E849-4A8C-AF1F-CBCC78A7CBFA}" type="slidenum">
              <a:rPr lang="en-US" smtClean="0"/>
              <a:pPr/>
              <a:t>13</a:t>
            </a:fld>
            <a:endParaRPr lang="en-US" dirty="0"/>
          </a:p>
        </p:txBody>
      </p:sp>
      <p:sp>
        <p:nvSpPr>
          <p:cNvPr id="6" name="Title 5">
            <a:extLst>
              <a:ext uri="{FF2B5EF4-FFF2-40B4-BE49-F238E27FC236}">
                <a16:creationId xmlns:a16="http://schemas.microsoft.com/office/drawing/2014/main" id="{8B675A9F-1FE5-4A8C-A857-CE6890A1E75B}"/>
              </a:ext>
            </a:extLst>
          </p:cNvPr>
          <p:cNvSpPr>
            <a:spLocks noGrp="1"/>
          </p:cNvSpPr>
          <p:nvPr>
            <p:ph type="title"/>
          </p:nvPr>
        </p:nvSpPr>
        <p:spPr>
          <a:xfrm>
            <a:off x="595884" y="238539"/>
            <a:ext cx="11000232" cy="1188720"/>
          </a:xfrm>
        </p:spPr>
        <p:txBody>
          <a:bodyPr>
            <a:normAutofit fontScale="90000"/>
          </a:bodyPr>
          <a:lstStyle/>
          <a:p>
            <a:r>
              <a:rPr lang="en-US" sz="3200" dirty="0"/>
              <a:t>Deep Reinforcement Learning for Trading</a:t>
            </a:r>
            <a:br>
              <a:rPr lang="en-US" sz="3200" dirty="0"/>
            </a:br>
            <a:r>
              <a:rPr lang="en-US" sz="2200" spc="0" dirty="0"/>
              <a:t>A3C with Wide &amp; Deep Networks</a:t>
            </a:r>
            <a:br>
              <a:rPr lang="en-US" sz="1400" spc="0" dirty="0"/>
            </a:br>
            <a:endParaRPr lang="en-US" sz="3200" dirty="0"/>
          </a:p>
        </p:txBody>
      </p:sp>
      <p:sp>
        <p:nvSpPr>
          <p:cNvPr id="17" name="TextBox 16">
            <a:extLst>
              <a:ext uri="{FF2B5EF4-FFF2-40B4-BE49-F238E27FC236}">
                <a16:creationId xmlns:a16="http://schemas.microsoft.com/office/drawing/2014/main" id="{C9923823-D6C5-420F-BA57-9FDDF9718BA7}"/>
              </a:ext>
            </a:extLst>
          </p:cNvPr>
          <p:cNvSpPr txBox="1"/>
          <p:nvPr/>
        </p:nvSpPr>
        <p:spPr>
          <a:xfrm>
            <a:off x="301214" y="6424982"/>
            <a:ext cx="6131858" cy="276999"/>
          </a:xfrm>
          <a:prstGeom prst="rect">
            <a:avLst/>
          </a:prstGeom>
          <a:noFill/>
        </p:spPr>
        <p:txBody>
          <a:bodyPr wrap="square">
            <a:spAutoFit/>
          </a:bodyPr>
          <a:lstStyle/>
          <a:p>
            <a:r>
              <a:rPr lang="en-US" sz="1200" dirty="0">
                <a:solidFill>
                  <a:schemeClr val="bg1"/>
                </a:solidFill>
              </a:rPr>
              <a:t>AMLD Africa</a:t>
            </a:r>
          </a:p>
        </p:txBody>
      </p:sp>
      <p:pic>
        <p:nvPicPr>
          <p:cNvPr id="4" name="Picture 3">
            <a:extLst>
              <a:ext uri="{FF2B5EF4-FFF2-40B4-BE49-F238E27FC236}">
                <a16:creationId xmlns:a16="http://schemas.microsoft.com/office/drawing/2014/main" id="{1219BB67-D0E1-465C-8978-27EC7B911AF5}"/>
              </a:ext>
            </a:extLst>
          </p:cNvPr>
          <p:cNvPicPr>
            <a:picLocks noChangeAspect="1"/>
          </p:cNvPicPr>
          <p:nvPr/>
        </p:nvPicPr>
        <p:blipFill>
          <a:blip r:embed="rId3"/>
          <a:stretch>
            <a:fillRect/>
          </a:stretch>
        </p:blipFill>
        <p:spPr>
          <a:xfrm>
            <a:off x="456528" y="2484008"/>
            <a:ext cx="5448300" cy="2686050"/>
          </a:xfrm>
          <a:prstGeom prst="rect">
            <a:avLst/>
          </a:prstGeom>
        </p:spPr>
      </p:pic>
      <p:pic>
        <p:nvPicPr>
          <p:cNvPr id="7" name="Picture 6">
            <a:extLst>
              <a:ext uri="{FF2B5EF4-FFF2-40B4-BE49-F238E27FC236}">
                <a16:creationId xmlns:a16="http://schemas.microsoft.com/office/drawing/2014/main" id="{6E47D570-6551-45FE-990A-7E3C1D29E482}"/>
              </a:ext>
            </a:extLst>
          </p:cNvPr>
          <p:cNvPicPr>
            <a:picLocks noChangeAspect="1"/>
          </p:cNvPicPr>
          <p:nvPr/>
        </p:nvPicPr>
        <p:blipFill>
          <a:blip r:embed="rId4"/>
          <a:stretch>
            <a:fillRect/>
          </a:stretch>
        </p:blipFill>
        <p:spPr>
          <a:xfrm>
            <a:off x="7040633" y="1807285"/>
            <a:ext cx="4039743" cy="4388963"/>
          </a:xfrm>
          <a:prstGeom prst="rect">
            <a:avLst/>
          </a:prstGeom>
        </p:spPr>
      </p:pic>
      <p:cxnSp>
        <p:nvCxnSpPr>
          <p:cNvPr id="10" name="Straight Arrow Connector 9">
            <a:extLst>
              <a:ext uri="{FF2B5EF4-FFF2-40B4-BE49-F238E27FC236}">
                <a16:creationId xmlns:a16="http://schemas.microsoft.com/office/drawing/2014/main" id="{FEBA1E7B-9DC8-4715-8864-402BF9A5CAB7}"/>
              </a:ext>
            </a:extLst>
          </p:cNvPr>
          <p:cNvCxnSpPr>
            <a:cxnSpLocks/>
          </p:cNvCxnSpPr>
          <p:nvPr/>
        </p:nvCxnSpPr>
        <p:spPr>
          <a:xfrm flipV="1">
            <a:off x="5904828" y="4130936"/>
            <a:ext cx="1539464" cy="763794"/>
          </a:xfrm>
          <a:prstGeom prst="straightConnector1">
            <a:avLst/>
          </a:prstGeom>
          <a:ln w="22225">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493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6D306-B4E6-47AF-A7F0-22B0BB044488}"/>
              </a:ext>
            </a:extLst>
          </p:cNvPr>
          <p:cNvSpPr>
            <a:spLocks noGrp="1"/>
          </p:cNvSpPr>
          <p:nvPr>
            <p:ph type="sldNum" sz="quarter" idx="11"/>
          </p:nvPr>
        </p:nvSpPr>
        <p:spPr/>
        <p:txBody>
          <a:bodyPr/>
          <a:lstStyle/>
          <a:p>
            <a:fld id="{8C2E478F-E849-4A8C-AF1F-CBCC78A7CBFA}" type="slidenum">
              <a:rPr lang="en-US" smtClean="0"/>
              <a:pPr/>
              <a:t>14</a:t>
            </a:fld>
            <a:endParaRPr lang="en-US" dirty="0"/>
          </a:p>
        </p:txBody>
      </p:sp>
      <p:sp>
        <p:nvSpPr>
          <p:cNvPr id="6" name="Title 5">
            <a:extLst>
              <a:ext uri="{FF2B5EF4-FFF2-40B4-BE49-F238E27FC236}">
                <a16:creationId xmlns:a16="http://schemas.microsoft.com/office/drawing/2014/main" id="{8B675A9F-1FE5-4A8C-A857-CE6890A1E75B}"/>
              </a:ext>
            </a:extLst>
          </p:cNvPr>
          <p:cNvSpPr>
            <a:spLocks noGrp="1"/>
          </p:cNvSpPr>
          <p:nvPr>
            <p:ph type="title"/>
          </p:nvPr>
        </p:nvSpPr>
        <p:spPr>
          <a:xfrm>
            <a:off x="595884" y="238539"/>
            <a:ext cx="11000232" cy="1188720"/>
          </a:xfrm>
        </p:spPr>
        <p:txBody>
          <a:bodyPr>
            <a:normAutofit fontScale="90000"/>
          </a:bodyPr>
          <a:lstStyle/>
          <a:p>
            <a:r>
              <a:rPr lang="en-US" sz="3200" dirty="0"/>
              <a:t>Deep Reinforcement Learning for Trading</a:t>
            </a:r>
            <a:br>
              <a:rPr lang="en-US" sz="3200" dirty="0"/>
            </a:br>
            <a:r>
              <a:rPr lang="en-US" sz="2200" spc="0" dirty="0"/>
              <a:t>A3C with Wide &amp; Deep Networks</a:t>
            </a:r>
            <a:br>
              <a:rPr lang="en-US" sz="1400" spc="0" dirty="0"/>
            </a:br>
            <a:endParaRPr lang="en-US" sz="3200" dirty="0"/>
          </a:p>
        </p:txBody>
      </p:sp>
      <p:sp>
        <p:nvSpPr>
          <p:cNvPr id="17" name="TextBox 16">
            <a:extLst>
              <a:ext uri="{FF2B5EF4-FFF2-40B4-BE49-F238E27FC236}">
                <a16:creationId xmlns:a16="http://schemas.microsoft.com/office/drawing/2014/main" id="{C9923823-D6C5-420F-BA57-9FDDF9718BA7}"/>
              </a:ext>
            </a:extLst>
          </p:cNvPr>
          <p:cNvSpPr txBox="1"/>
          <p:nvPr/>
        </p:nvSpPr>
        <p:spPr>
          <a:xfrm>
            <a:off x="301214" y="6424982"/>
            <a:ext cx="6131858" cy="276999"/>
          </a:xfrm>
          <a:prstGeom prst="rect">
            <a:avLst/>
          </a:prstGeom>
          <a:noFill/>
        </p:spPr>
        <p:txBody>
          <a:bodyPr wrap="square">
            <a:spAutoFit/>
          </a:bodyPr>
          <a:lstStyle/>
          <a:p>
            <a:r>
              <a:rPr lang="en-US" sz="1200" dirty="0">
                <a:solidFill>
                  <a:schemeClr val="bg1"/>
                </a:solidFill>
              </a:rPr>
              <a:t>AMLD Africa</a:t>
            </a:r>
          </a:p>
        </p:txBody>
      </p:sp>
      <p:pic>
        <p:nvPicPr>
          <p:cNvPr id="4" name="Picture 3">
            <a:extLst>
              <a:ext uri="{FF2B5EF4-FFF2-40B4-BE49-F238E27FC236}">
                <a16:creationId xmlns:a16="http://schemas.microsoft.com/office/drawing/2014/main" id="{1219BB67-D0E1-465C-8978-27EC7B911AF5}"/>
              </a:ext>
            </a:extLst>
          </p:cNvPr>
          <p:cNvPicPr>
            <a:picLocks noChangeAspect="1"/>
          </p:cNvPicPr>
          <p:nvPr/>
        </p:nvPicPr>
        <p:blipFill>
          <a:blip r:embed="rId3"/>
          <a:stretch>
            <a:fillRect/>
          </a:stretch>
        </p:blipFill>
        <p:spPr>
          <a:xfrm>
            <a:off x="176830" y="4018515"/>
            <a:ext cx="5448300" cy="2219240"/>
          </a:xfrm>
          <a:prstGeom prst="rect">
            <a:avLst/>
          </a:prstGeom>
        </p:spPr>
      </p:pic>
      <p:sp>
        <p:nvSpPr>
          <p:cNvPr id="15" name="TextBox 14">
            <a:extLst>
              <a:ext uri="{FF2B5EF4-FFF2-40B4-BE49-F238E27FC236}">
                <a16:creationId xmlns:a16="http://schemas.microsoft.com/office/drawing/2014/main" id="{5497ADDB-C67B-4E63-ACED-3DE67A897EB8}"/>
              </a:ext>
            </a:extLst>
          </p:cNvPr>
          <p:cNvSpPr txBox="1"/>
          <p:nvPr/>
        </p:nvSpPr>
        <p:spPr>
          <a:xfrm>
            <a:off x="176829" y="1308031"/>
            <a:ext cx="11678097" cy="2308324"/>
          </a:xfrm>
          <a:prstGeom prst="rect">
            <a:avLst/>
          </a:prstGeom>
          <a:noFill/>
        </p:spPr>
        <p:txBody>
          <a:bodyPr wrap="square">
            <a:spAutoFit/>
          </a:bodyPr>
          <a:lstStyle/>
          <a:p>
            <a:r>
              <a:rPr lang="en-US" sz="1600" dirty="0">
                <a:solidFill>
                  <a:schemeClr val="bg1"/>
                </a:solidFill>
              </a:rPr>
              <a:t>In a single financial market we can implement A3C that consists of multiple independent agents(networks) with their own weights that can operate in different sectors, who interact with a different copy of the environment in parallel used to simulate different sector scenarios.</a:t>
            </a:r>
          </a:p>
          <a:p>
            <a:endParaRPr lang="en-US" sz="1600" dirty="0">
              <a:solidFill>
                <a:schemeClr val="bg1"/>
              </a:solidFill>
            </a:endParaRPr>
          </a:p>
          <a:p>
            <a:r>
              <a:rPr lang="en-US" sz="1600" dirty="0">
                <a:solidFill>
                  <a:schemeClr val="bg1"/>
                </a:solidFill>
              </a:rPr>
              <a:t>Our idea is to make the Model-Free A3C bound by the market previous behavior and current trends, in order to predict seconds ahead of recent stock values.</a:t>
            </a:r>
          </a:p>
          <a:p>
            <a:endParaRPr lang="en-US" sz="1600" dirty="0">
              <a:solidFill>
                <a:schemeClr val="bg1"/>
              </a:solidFill>
            </a:endParaRPr>
          </a:p>
          <a:p>
            <a:r>
              <a:rPr lang="en-US" sz="1600" dirty="0">
                <a:solidFill>
                  <a:schemeClr val="bg1"/>
                </a:solidFill>
              </a:rPr>
              <a:t>In order to make the Artificial Neural Network more compliant with the Financial markets and their respective sectors where the agents operates in, we define a Wide &amp; Deep Models, where wide linear model is used for memorization (historical market/sector pattern),</a:t>
            </a:r>
          </a:p>
          <a:p>
            <a:r>
              <a:rPr lang="en-US" sz="1600" dirty="0">
                <a:solidFill>
                  <a:schemeClr val="bg1"/>
                </a:solidFill>
              </a:rPr>
              <a:t>alongside a deep neural network used for generalization (detect new market/sector pattern).</a:t>
            </a:r>
          </a:p>
        </p:txBody>
      </p:sp>
      <p:pic>
        <p:nvPicPr>
          <p:cNvPr id="20" name="Picture 19">
            <a:extLst>
              <a:ext uri="{FF2B5EF4-FFF2-40B4-BE49-F238E27FC236}">
                <a16:creationId xmlns:a16="http://schemas.microsoft.com/office/drawing/2014/main" id="{1C5A2BC0-352D-4DD4-9656-6E9B4CC5D34B}"/>
              </a:ext>
            </a:extLst>
          </p:cNvPr>
          <p:cNvPicPr>
            <a:picLocks noChangeAspect="1"/>
          </p:cNvPicPr>
          <p:nvPr/>
        </p:nvPicPr>
        <p:blipFill>
          <a:blip r:embed="rId4"/>
          <a:stretch>
            <a:fillRect/>
          </a:stretch>
        </p:blipFill>
        <p:spPr>
          <a:xfrm>
            <a:off x="6015877" y="4018515"/>
            <a:ext cx="6096528" cy="2219240"/>
          </a:xfrm>
          <a:prstGeom prst="rect">
            <a:avLst/>
          </a:prstGeom>
        </p:spPr>
      </p:pic>
      <p:cxnSp>
        <p:nvCxnSpPr>
          <p:cNvPr id="22" name="Straight Arrow Connector 21">
            <a:extLst>
              <a:ext uri="{FF2B5EF4-FFF2-40B4-BE49-F238E27FC236}">
                <a16:creationId xmlns:a16="http://schemas.microsoft.com/office/drawing/2014/main" id="{2570AF64-1B87-47DA-9B77-DBEA2DA447C9}"/>
              </a:ext>
            </a:extLst>
          </p:cNvPr>
          <p:cNvCxnSpPr/>
          <p:nvPr/>
        </p:nvCxnSpPr>
        <p:spPr>
          <a:xfrm flipV="1">
            <a:off x="5540187" y="5128135"/>
            <a:ext cx="1188000" cy="906905"/>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0539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id="{097D2725-75F4-45AA-950F-2F67BBF8F754}"/>
              </a:ext>
            </a:extLst>
          </p:cNvPr>
          <p:cNvSpPr>
            <a:spLocks noGrp="1"/>
          </p:cNvSpPr>
          <p:nvPr>
            <p:ph type="title"/>
          </p:nvPr>
        </p:nvSpPr>
        <p:spPr>
          <a:xfrm>
            <a:off x="595884" y="0"/>
            <a:ext cx="11000232" cy="1188720"/>
          </a:xfrm>
        </p:spPr>
        <p:txBody>
          <a:bodyPr/>
          <a:lstStyle/>
          <a:p>
            <a:r>
              <a:rPr lang="en-US" dirty="0"/>
              <a:t>Title:</a:t>
            </a:r>
          </a:p>
        </p:txBody>
      </p:sp>
      <p:pic>
        <p:nvPicPr>
          <p:cNvPr id="5" name="Picture Placeholder 4" descr="Abstract Building" title="Abstract Building">
            <a:extLst>
              <a:ext uri="{FF2B5EF4-FFF2-40B4-BE49-F238E27FC236}">
                <a16:creationId xmlns:a16="http://schemas.microsoft.com/office/drawing/2014/main" id="{A0DC386B-E165-424D-B694-E2C45FFA407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val="1"/>
              </a:ext>
            </a:extLst>
          </p:cNvPr>
          <p:cNvSpPr/>
          <p:nvPr/>
        </p:nvSpPr>
        <p:spPr>
          <a:xfrm flipH="1">
            <a:off x="2520219" y="1086573"/>
            <a:ext cx="6307405" cy="410996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val="1"/>
              </a:ext>
            </a:extLst>
          </p:cNvPr>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2883942" y="1589151"/>
            <a:ext cx="6424116" cy="4113266"/>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800" b="1" dirty="0">
                <a:latin typeface="+mj-lt"/>
              </a:rPr>
              <a:t>Personal Work (ongoing)</a:t>
            </a:r>
          </a:p>
          <a:p>
            <a:pPr marL="0" indent="0">
              <a:buNone/>
            </a:pPr>
            <a:endParaRPr lang="en-US" sz="1800" dirty="0"/>
          </a:p>
          <a:p>
            <a:pPr marL="0" indent="0">
              <a:buNone/>
            </a:pPr>
            <a:r>
              <a:rPr lang="en-US" sz="1800" dirty="0">
                <a:hlinkClick r:id="rId4"/>
              </a:rPr>
              <a:t>https://github.com/MWFK/Market_Prediction-Building_Trading_Strategies</a:t>
            </a:r>
            <a:endParaRPr lang="en-US" sz="1800" dirty="0"/>
          </a:p>
          <a:p>
            <a:pPr marL="0" indent="0">
              <a:buNone/>
            </a:pPr>
            <a:endParaRPr lang="en-US" dirty="0"/>
          </a:p>
          <a:p>
            <a:r>
              <a:rPr lang="en-US" sz="1800" b="1" dirty="0">
                <a:latin typeface="+mj-lt"/>
              </a:rPr>
              <a:t>References</a:t>
            </a:r>
          </a:p>
          <a:p>
            <a:endParaRPr lang="en-US" sz="1800" b="1" dirty="0">
              <a:latin typeface="+mj-lt"/>
            </a:endParaRPr>
          </a:p>
          <a:p>
            <a:r>
              <a:rPr lang="en-US" dirty="0">
                <a:latin typeface="+mj-lt"/>
              </a:rPr>
              <a:t>[1] https://www.yuque.com/xhades/hs3xtz/ibg3cw</a:t>
            </a:r>
            <a:endParaRPr lang="en-US" sz="1800" dirty="0"/>
          </a:p>
          <a:p>
            <a:r>
              <a:rPr lang="en-US" sz="1800" dirty="0"/>
              <a:t>[2] </a:t>
            </a:r>
            <a:r>
              <a:rPr lang="en-US" dirty="0"/>
              <a:t>https://ml4trading.io/chapter/0</a:t>
            </a:r>
            <a:endParaRPr lang="en-US" sz="1800" dirty="0"/>
          </a:p>
          <a:p>
            <a:r>
              <a:rPr lang="en-US" dirty="0"/>
              <a:t>[3] https://arxiv.org/pdf/1606.07792.pdf</a:t>
            </a:r>
          </a:p>
          <a:p>
            <a:r>
              <a:rPr lang="en-US" dirty="0"/>
              <a:t>[4]</a:t>
            </a:r>
            <a:r>
              <a:rPr lang="en-US" dirty="0">
                <a:effectLst/>
                <a:latin typeface="Arial" panose="020B0604020202020204" pitchFamily="34" charset="0"/>
              </a:rPr>
              <a:t> https://arxiv.org/abs/1811.12560</a:t>
            </a:r>
            <a:endParaRPr lang="en-US" sz="1800" dirty="0"/>
          </a:p>
          <a:p>
            <a:r>
              <a:rPr lang="en-US" dirty="0"/>
              <a:t>[5] https://arxiv.org/pdf/1602.01783.pdf</a:t>
            </a:r>
          </a:p>
          <a:p>
            <a:endParaRPr lang="en-US" sz="1800" dirty="0"/>
          </a:p>
          <a:p>
            <a:pPr marL="0" indent="0">
              <a:buNone/>
            </a:pPr>
            <a:endParaRPr lang="en-US" sz="1800" dirty="0"/>
          </a:p>
        </p:txBody>
      </p:sp>
      <p:sp>
        <p:nvSpPr>
          <p:cNvPr id="2" name="Footer Placeholder 1">
            <a:extLst>
              <a:ext uri="{FF2B5EF4-FFF2-40B4-BE49-F238E27FC236}">
                <a16:creationId xmlns:a16="http://schemas.microsoft.com/office/drawing/2014/main" id="{3D8BBA11-131E-446B-BC9B-D0A09B1AF059}"/>
              </a:ext>
            </a:extLst>
          </p:cNvPr>
          <p:cNvSpPr>
            <a:spLocks noGrp="1"/>
          </p:cNvSpPr>
          <p:nvPr>
            <p:ph type="ftr" sz="quarter" idx="11"/>
          </p:nvPr>
        </p:nvSpPr>
        <p:spPr/>
        <p:txBody>
          <a:bodyPr/>
          <a:lstStyle/>
          <a:p>
            <a:r>
              <a:rPr lang="en-US" dirty="0"/>
              <a:t>AMLD Africa</a:t>
            </a:r>
          </a:p>
        </p:txBody>
      </p:sp>
      <p:sp>
        <p:nvSpPr>
          <p:cNvPr id="9" name="Rectangle: Single Corner Snipped 8" descr="Footer accent box">
            <a:extLst>
              <a:ext uri="{FF2B5EF4-FFF2-40B4-BE49-F238E27FC236}">
                <a16:creationId xmlns:a16="http://schemas.microsoft.com/office/drawing/2014/main" id="{DF712259-BEF9-4B45-8D68-5F74C49207D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206B3DE3-5308-4ADE-BC26-29765480D1E1}"/>
              </a:ext>
            </a:extLst>
          </p:cNvPr>
          <p:cNvSpPr>
            <a:spLocks noGrp="1"/>
          </p:cNvSpPr>
          <p:nvPr>
            <p:ph type="sldNum" sz="quarter" idx="12"/>
          </p:nvPr>
        </p:nvSpPr>
        <p:spPr/>
        <p:txBody>
          <a:bodyPr/>
          <a:lstStyle/>
          <a:p>
            <a:fld id="{8C2E478F-E849-4A8C-AF1F-CBCC78A7CBFA}" type="slidenum">
              <a:rPr lang="en-US" smtClean="0"/>
              <a:pPr/>
              <a:t>15</a:t>
            </a:fld>
            <a:endParaRPr lang="en-US" dirty="0"/>
          </a:p>
        </p:txBody>
      </p:sp>
    </p:spTree>
    <p:extLst>
      <p:ext uri="{BB962C8B-B14F-4D97-AF65-F5344CB8AC3E}">
        <p14:creationId xmlns:p14="http://schemas.microsoft.com/office/powerpoint/2010/main" val="1389222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a:extLst>
              <a:ext uri="{FF2B5EF4-FFF2-40B4-BE49-F238E27FC236}">
                <a16:creationId xmlns:a16="http://schemas.microsoft.com/office/drawing/2014/main" id="{ECE6809B-9586-4FFC-9D20-26C51CA9653B}"/>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10" name="Subtitle 9">
            <a:extLst>
              <a:ext uri="{FF2B5EF4-FFF2-40B4-BE49-F238E27FC236}">
                <a16:creationId xmlns:a16="http://schemas.microsoft.com/office/drawing/2014/main" id="{3E9BAE4F-16CE-4F5D-9BC7-2CB992790F2F}"/>
              </a:ext>
            </a:extLst>
          </p:cNvPr>
          <p:cNvSpPr>
            <a:spLocks noGrp="1"/>
          </p:cNvSpPr>
          <p:nvPr>
            <p:ph type="subTitle" idx="1"/>
          </p:nvPr>
        </p:nvSpPr>
        <p:spPr/>
        <p:txBody>
          <a:bodyPr/>
          <a:lstStyle/>
          <a:p>
            <a:r>
              <a:rPr lang="en-US" dirty="0"/>
              <a:t>Q &amp; A</a:t>
            </a:r>
          </a:p>
        </p:txBody>
      </p:sp>
      <p:sp>
        <p:nvSpPr>
          <p:cNvPr id="2" name="Footer Placeholder 1">
            <a:extLst>
              <a:ext uri="{FF2B5EF4-FFF2-40B4-BE49-F238E27FC236}">
                <a16:creationId xmlns:a16="http://schemas.microsoft.com/office/drawing/2014/main" id="{9FE3A4F2-29CE-4C57-A172-6A0D63EFD700}"/>
              </a:ext>
            </a:extLst>
          </p:cNvPr>
          <p:cNvSpPr>
            <a:spLocks noGrp="1"/>
          </p:cNvSpPr>
          <p:nvPr>
            <p:ph type="ftr" sz="quarter" idx="4294967295"/>
          </p:nvPr>
        </p:nvSpPr>
        <p:spPr>
          <a:xfrm>
            <a:off x="595884" y="6468303"/>
            <a:ext cx="4114800" cy="365125"/>
          </a:xfrm>
        </p:spPr>
        <p:txBody>
          <a:bodyPr/>
          <a:lstStyle/>
          <a:p>
            <a:r>
              <a:rPr lang="en-US" dirty="0"/>
              <a:t>AMLD Africa</a:t>
            </a:r>
          </a:p>
        </p:txBody>
      </p:sp>
      <p:sp>
        <p:nvSpPr>
          <p:cNvPr id="25" name="Rectangle: Single Corner Snipped 24" descr="Footer accent box">
            <a:extLst>
              <a:ext uri="{FF2B5EF4-FFF2-40B4-BE49-F238E27FC236}">
                <a16:creationId xmlns:a16="http://schemas.microsoft.com/office/drawing/2014/main" id="{ADA66B68-D364-4C11-9AA9-052CEAC914E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a:extLst>
              <a:ext uri="{FF2B5EF4-FFF2-40B4-BE49-F238E27FC236}">
                <a16:creationId xmlns:a16="http://schemas.microsoft.com/office/drawing/2014/main" id="{7B17F9E2-0E31-4010-80D8-F343F24E6E14}"/>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16</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id="{097D2725-75F4-45AA-950F-2F67BBF8F754}"/>
              </a:ext>
            </a:extLst>
          </p:cNvPr>
          <p:cNvSpPr>
            <a:spLocks noGrp="1"/>
          </p:cNvSpPr>
          <p:nvPr>
            <p:ph type="title"/>
          </p:nvPr>
        </p:nvSpPr>
        <p:spPr>
          <a:xfrm>
            <a:off x="595884" y="0"/>
            <a:ext cx="11000232" cy="1188720"/>
          </a:xfrm>
        </p:spPr>
        <p:txBody>
          <a:bodyPr/>
          <a:lstStyle/>
          <a:p>
            <a:r>
              <a:rPr lang="en-US" dirty="0"/>
              <a:t>Title:</a:t>
            </a:r>
          </a:p>
        </p:txBody>
      </p:sp>
      <p:pic>
        <p:nvPicPr>
          <p:cNvPr id="5" name="Picture Placeholder 4" descr="Abstract Building" title="Abstract Building">
            <a:extLst>
              <a:ext uri="{FF2B5EF4-FFF2-40B4-BE49-F238E27FC236}">
                <a16:creationId xmlns:a16="http://schemas.microsoft.com/office/drawing/2014/main" id="{A0DC386B-E165-424D-B694-E2C45FFA407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val="1"/>
              </a:ext>
            </a:extLst>
          </p:cNvPr>
          <p:cNvSpPr/>
          <p:nvPr/>
        </p:nvSpPr>
        <p:spPr>
          <a:xfrm flipH="1">
            <a:off x="3008555" y="1017905"/>
            <a:ext cx="6174890" cy="410996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val="1"/>
              </a:ext>
            </a:extLst>
          </p:cNvPr>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3415914" y="1372367"/>
            <a:ext cx="5389581" cy="4113266"/>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800" b="1" dirty="0">
                <a:latin typeface="+mj-lt"/>
              </a:rPr>
              <a:t>Table of Contents</a:t>
            </a:r>
          </a:p>
          <a:p>
            <a:pPr marL="0" indent="0">
              <a:buNone/>
            </a:pPr>
            <a:endParaRPr lang="en-US" sz="1800" b="1" dirty="0">
              <a:latin typeface="+mj-lt"/>
            </a:endParaRPr>
          </a:p>
          <a:p>
            <a:pPr marL="0" indent="0">
              <a:buNone/>
            </a:pPr>
            <a:r>
              <a:rPr lang="en-US" sz="1600" dirty="0">
                <a:latin typeface="+mj-lt"/>
              </a:rPr>
              <a:t>1- Algorithmic Trading (Introduction)</a:t>
            </a:r>
          </a:p>
          <a:p>
            <a:pPr marL="0" indent="0">
              <a:buNone/>
            </a:pPr>
            <a:endParaRPr lang="en-US" sz="1600" dirty="0">
              <a:latin typeface="+mj-lt"/>
            </a:endParaRPr>
          </a:p>
          <a:p>
            <a:pPr marL="0" indent="0">
              <a:buNone/>
            </a:pPr>
            <a:r>
              <a:rPr lang="en-US" sz="1600" dirty="0">
                <a:latin typeface="+mj-lt"/>
              </a:rPr>
              <a:t>2- Algorithmic Trading (Machine Learning)</a:t>
            </a:r>
          </a:p>
          <a:p>
            <a:pPr marL="0" indent="0">
              <a:buNone/>
            </a:pPr>
            <a:endParaRPr lang="en-US" sz="1600" dirty="0">
              <a:latin typeface="+mj-lt"/>
            </a:endParaRPr>
          </a:p>
          <a:p>
            <a:pPr marL="0" indent="0">
              <a:buNone/>
            </a:pPr>
            <a:r>
              <a:rPr lang="en-US" sz="1600" dirty="0">
                <a:latin typeface="+mj-lt"/>
              </a:rPr>
              <a:t>3- ML Algos for Trading (Wide and Deep Learning)</a:t>
            </a:r>
          </a:p>
          <a:p>
            <a:pPr marL="0" indent="0">
              <a:buNone/>
            </a:pPr>
            <a:endParaRPr lang="en-US" sz="1600" dirty="0">
              <a:latin typeface="+mj-lt"/>
            </a:endParaRPr>
          </a:p>
          <a:p>
            <a:r>
              <a:rPr lang="en-US" sz="1600" dirty="0">
                <a:latin typeface="+mj-lt"/>
              </a:rPr>
              <a:t>4- ML Algos for Trading (Deep Reinforcement Learning)</a:t>
            </a:r>
          </a:p>
          <a:p>
            <a:endParaRPr lang="en-US" sz="1600" dirty="0">
              <a:latin typeface="+mj-lt"/>
            </a:endParaRPr>
          </a:p>
          <a:p>
            <a:r>
              <a:rPr lang="en-US" sz="1600" dirty="0">
                <a:latin typeface="+mj-lt"/>
              </a:rPr>
              <a:t>5- ML Algos for Trading (</a:t>
            </a:r>
            <a:r>
              <a:rPr lang="en-US" sz="1600" dirty="0">
                <a:solidFill>
                  <a:schemeClr val="bg1"/>
                </a:solidFill>
                <a:latin typeface="+mj-lt"/>
              </a:rPr>
              <a:t>P</a:t>
            </a:r>
            <a:r>
              <a:rPr lang="en-US" sz="1600" dirty="0">
                <a:solidFill>
                  <a:schemeClr val="bg1"/>
                </a:solidFill>
              </a:rPr>
              <a:t>roposed Architecture</a:t>
            </a:r>
            <a:r>
              <a:rPr lang="en-US" sz="1600" dirty="0">
                <a:latin typeface="+mj-lt"/>
              </a:rPr>
              <a:t>)</a:t>
            </a:r>
          </a:p>
          <a:p>
            <a:pPr marL="0" indent="0">
              <a:buNone/>
            </a:pPr>
            <a:endParaRPr lang="en-US" sz="1600" dirty="0">
              <a:latin typeface="+mj-lt"/>
            </a:endParaRPr>
          </a:p>
          <a:p>
            <a:pPr marL="0" indent="0">
              <a:buNone/>
            </a:pPr>
            <a:r>
              <a:rPr lang="en-US" sz="1600" dirty="0">
                <a:latin typeface="+mj-lt"/>
              </a:rPr>
              <a:t>6- References</a:t>
            </a:r>
          </a:p>
          <a:p>
            <a:pPr marL="0" indent="0">
              <a:buNone/>
            </a:pPr>
            <a:endParaRPr lang="en-US" sz="1600" dirty="0">
              <a:latin typeface="+mj-lt"/>
            </a:endParaRPr>
          </a:p>
          <a:p>
            <a:pPr marL="0" indent="0">
              <a:buNone/>
            </a:pPr>
            <a:r>
              <a:rPr lang="en-US" sz="1600" dirty="0">
                <a:latin typeface="+mj-lt"/>
              </a:rPr>
              <a:t>7- Conclusion and Perspectives</a:t>
            </a:r>
            <a:endParaRPr lang="en-US" sz="1600" dirty="0"/>
          </a:p>
          <a:p>
            <a:pPr marL="0" indent="0">
              <a:buNone/>
            </a:pPr>
            <a:endParaRPr lang="en-US" sz="1800" dirty="0"/>
          </a:p>
        </p:txBody>
      </p:sp>
      <p:sp>
        <p:nvSpPr>
          <p:cNvPr id="2" name="Footer Placeholder 1">
            <a:extLst>
              <a:ext uri="{FF2B5EF4-FFF2-40B4-BE49-F238E27FC236}">
                <a16:creationId xmlns:a16="http://schemas.microsoft.com/office/drawing/2014/main" id="{3D8BBA11-131E-446B-BC9B-D0A09B1AF059}"/>
              </a:ext>
            </a:extLst>
          </p:cNvPr>
          <p:cNvSpPr>
            <a:spLocks noGrp="1"/>
          </p:cNvSpPr>
          <p:nvPr>
            <p:ph type="ftr" sz="quarter" idx="11"/>
          </p:nvPr>
        </p:nvSpPr>
        <p:spPr/>
        <p:txBody>
          <a:bodyPr/>
          <a:lstStyle/>
          <a:p>
            <a:r>
              <a:rPr lang="en-US" sz="1200" dirty="0">
                <a:solidFill>
                  <a:schemeClr val="bg1"/>
                </a:solidFill>
              </a:rPr>
              <a:t>AMLD Africa</a:t>
            </a:r>
          </a:p>
        </p:txBody>
      </p:sp>
      <p:sp>
        <p:nvSpPr>
          <p:cNvPr id="9" name="Rectangle: Single Corner Snipped 8" descr="Footer accent box">
            <a:extLst>
              <a:ext uri="{FF2B5EF4-FFF2-40B4-BE49-F238E27FC236}">
                <a16:creationId xmlns:a16="http://schemas.microsoft.com/office/drawing/2014/main" id="{DF712259-BEF9-4B45-8D68-5F74C49207D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206B3DE3-5308-4ADE-BC26-29765480D1E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3759822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normAutofit/>
          </a:bodyPr>
          <a:lstStyle/>
          <a:p>
            <a:r>
              <a:rPr lang="en-US" sz="4000" b="1" dirty="0"/>
              <a:t>Algorithmic Trading</a:t>
            </a:r>
            <a:br>
              <a:rPr lang="en-US" b="1" dirty="0"/>
            </a:br>
            <a:br>
              <a:rPr lang="en-US" b="1" dirty="0"/>
            </a:br>
            <a:r>
              <a:rPr lang="en-US" sz="2000" b="1" dirty="0"/>
              <a:t>Part 1</a:t>
            </a:r>
            <a:br>
              <a:rPr lang="en-US" sz="2000" b="1" dirty="0"/>
            </a:br>
            <a:r>
              <a:rPr lang="en-US" sz="1600" b="1" dirty="0"/>
              <a:t>Introduction</a:t>
            </a:r>
            <a:endParaRPr lang="en-US" dirty="0"/>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dirty="0"/>
              <a:t>AMLD Africa</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2948305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998973" y="914400"/>
            <a:ext cx="5138057" cy="979308"/>
          </a:xfrm>
        </p:spPr>
        <p:txBody>
          <a:bodyPr/>
          <a:lstStyle/>
          <a:p>
            <a:r>
              <a:rPr lang="en-US" b="1" dirty="0"/>
              <a:t>Algorithmic Trading</a:t>
            </a:r>
            <a:endParaRPr lang="en-US" dirty="0"/>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1082230" y="2182866"/>
            <a:ext cx="5138057" cy="3396749"/>
          </a:xfrm>
        </p:spPr>
        <p:txBody>
          <a:bodyPr>
            <a:normAutofit/>
          </a:bodyPr>
          <a:lstStyle/>
          <a:p>
            <a:pPr algn="ctr"/>
            <a:r>
              <a:rPr lang="en-US" dirty="0"/>
              <a:t>“Algorithmic trading is a type of quant trading that uses pre-specified machine executable instructions to determine the size and timing of trades based on a quantitative model of an asset's price behavior. Over 70 percent of US trading volume is algorithmic. Most of this volume is high-frequency trading.”</a:t>
            </a:r>
            <a:r>
              <a:rPr lang="en-US" sz="1000" dirty="0"/>
              <a:t>[1]</a:t>
            </a:r>
            <a:endParaRPr lang="en-US" dirty="0"/>
          </a:p>
          <a:p>
            <a:pPr marL="0" indent="0" algn="ctr">
              <a:buNone/>
            </a:pPr>
            <a:endParaRPr lang="en-US" dirty="0"/>
          </a:p>
        </p:txBody>
      </p:sp>
      <p:pic>
        <p:nvPicPr>
          <p:cNvPr id="5" name="Picture Placeholder 4" descr="Two Buildings" title="Two Building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a:extLst>
              <a:ext uri="{FF2B5EF4-FFF2-40B4-BE49-F238E27FC236}">
                <a16:creationId xmlns:a16="http://schemas.microsoft.com/office/drawing/2014/main" id="{F17BB2B3-BB1E-4588-97D3-522970C829A4}"/>
              </a:ext>
            </a:extLst>
          </p:cNvPr>
          <p:cNvSpPr>
            <a:spLocks noGrp="1"/>
          </p:cNvSpPr>
          <p:nvPr>
            <p:ph type="ftr" sz="quarter" idx="14"/>
          </p:nvPr>
        </p:nvSpPr>
        <p:spPr/>
        <p:txBody>
          <a:bodyPr/>
          <a:lstStyle/>
          <a:p>
            <a:r>
              <a:rPr lang="en-US" dirty="0"/>
              <a:t>AMLD Africa</a:t>
            </a:r>
          </a:p>
        </p:txBody>
      </p:sp>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48532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normAutofit/>
          </a:bodyPr>
          <a:lstStyle/>
          <a:p>
            <a:r>
              <a:rPr lang="en-US" sz="4000" b="1" dirty="0"/>
              <a:t>Algorithmic Trading</a:t>
            </a:r>
            <a:br>
              <a:rPr lang="en-US" b="1" dirty="0"/>
            </a:br>
            <a:br>
              <a:rPr lang="en-US" b="1" dirty="0"/>
            </a:br>
            <a:r>
              <a:rPr lang="en-US" sz="2000" b="1" dirty="0"/>
              <a:t>Part 2</a:t>
            </a:r>
            <a:br>
              <a:rPr lang="en-US" sz="2000" b="1" dirty="0"/>
            </a:br>
            <a:r>
              <a:rPr lang="en-US" sz="1600" b="1" dirty="0"/>
              <a:t>Machine Learning</a:t>
            </a:r>
            <a:endParaRPr lang="en-US" dirty="0"/>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dirty="0"/>
              <a:t>AMLD Africa</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5</a:t>
            </a:fld>
            <a:endParaRPr lang="en-US" dirty="0"/>
          </a:p>
        </p:txBody>
      </p:sp>
    </p:spTree>
    <p:extLst>
      <p:ext uri="{BB962C8B-B14F-4D97-AF65-F5344CB8AC3E}">
        <p14:creationId xmlns:p14="http://schemas.microsoft.com/office/powerpoint/2010/main" val="4216259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998973" y="914400"/>
            <a:ext cx="5138057" cy="979308"/>
          </a:xfrm>
        </p:spPr>
        <p:txBody>
          <a:bodyPr/>
          <a:lstStyle/>
          <a:p>
            <a:r>
              <a:rPr lang="en-US" b="1" dirty="0"/>
              <a:t>Algorithmic Trading</a:t>
            </a:r>
            <a:br>
              <a:rPr lang="en-US" b="1" dirty="0"/>
            </a:br>
            <a:r>
              <a:rPr lang="en-US" sz="1800" b="1" dirty="0"/>
              <a:t>with Machine Learning</a:t>
            </a:r>
            <a:endParaRPr lang="en-US" dirty="0"/>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1082230" y="2182866"/>
            <a:ext cx="5138057" cy="3396749"/>
          </a:xfrm>
        </p:spPr>
        <p:txBody>
          <a:bodyPr>
            <a:normAutofit/>
          </a:bodyPr>
          <a:lstStyle/>
          <a:p>
            <a:pPr marL="0" indent="0">
              <a:buNone/>
            </a:pPr>
            <a:r>
              <a:rPr lang="en-US" dirty="0"/>
              <a:t>“Machine learning (ML) involves algorithms that learn rules or patterns from data to achieve a goal such as minimizing a prediction error. ML algorithms can extract information from data to support or automate key investment activities.</a:t>
            </a:r>
          </a:p>
          <a:p>
            <a:pPr marL="0" indent="0">
              <a:buNone/>
            </a:pPr>
            <a:r>
              <a:rPr lang="en-US" dirty="0"/>
              <a:t> These activities include observing the market and analyzing data to form expectations about the future and decide on placing buy or sell orders, as well as managing the resulting portfolio to produce attractive returns relative to the risk.”</a:t>
            </a:r>
            <a:r>
              <a:rPr lang="en-US" sz="1000" dirty="0"/>
              <a:t>[2]</a:t>
            </a:r>
            <a:endParaRPr lang="en-US" dirty="0"/>
          </a:p>
          <a:p>
            <a:pPr marL="0" indent="0">
              <a:buNone/>
            </a:pPr>
            <a:endParaRPr lang="en-US" dirty="0"/>
          </a:p>
        </p:txBody>
      </p:sp>
      <p:pic>
        <p:nvPicPr>
          <p:cNvPr id="5" name="Picture Placeholder 4" descr="Two Buildings" title="Two Building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a:extLst>
              <a:ext uri="{FF2B5EF4-FFF2-40B4-BE49-F238E27FC236}">
                <a16:creationId xmlns:a16="http://schemas.microsoft.com/office/drawing/2014/main" id="{F17BB2B3-BB1E-4588-97D3-522970C829A4}"/>
              </a:ext>
            </a:extLst>
          </p:cNvPr>
          <p:cNvSpPr>
            <a:spLocks noGrp="1"/>
          </p:cNvSpPr>
          <p:nvPr>
            <p:ph type="ftr" sz="quarter" idx="14"/>
          </p:nvPr>
        </p:nvSpPr>
        <p:spPr/>
        <p:txBody>
          <a:bodyPr/>
          <a:lstStyle/>
          <a:p>
            <a:r>
              <a:rPr lang="en-US" dirty="0"/>
              <a:t>AMLD Africa</a:t>
            </a:r>
          </a:p>
        </p:txBody>
      </p:sp>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6</a:t>
            </a:fld>
            <a:endParaRPr lang="en-US" dirty="0"/>
          </a:p>
        </p:txBody>
      </p:sp>
    </p:spTree>
    <p:extLst>
      <p:ext uri="{BB962C8B-B14F-4D97-AF65-F5344CB8AC3E}">
        <p14:creationId xmlns:p14="http://schemas.microsoft.com/office/powerpoint/2010/main" val="146902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normAutofit/>
          </a:bodyPr>
          <a:lstStyle/>
          <a:p>
            <a:r>
              <a:rPr lang="en-US" sz="3600" dirty="0">
                <a:solidFill>
                  <a:schemeClr val="bg1"/>
                </a:solidFill>
              </a:rPr>
              <a:t>ML Algos for </a:t>
            </a:r>
            <a:br>
              <a:rPr lang="en-US" sz="3600" dirty="0">
                <a:solidFill>
                  <a:schemeClr val="bg1"/>
                </a:solidFill>
              </a:rPr>
            </a:br>
            <a:r>
              <a:rPr lang="en-US" sz="3600" dirty="0">
                <a:solidFill>
                  <a:schemeClr val="bg1"/>
                </a:solidFill>
              </a:rPr>
              <a:t>Trading</a:t>
            </a:r>
            <a:br>
              <a:rPr lang="en-US" dirty="0">
                <a:solidFill>
                  <a:schemeClr val="bg1"/>
                </a:solidFill>
              </a:rPr>
            </a:br>
            <a:br>
              <a:rPr lang="en-US" dirty="0">
                <a:solidFill>
                  <a:schemeClr val="bg1"/>
                </a:solidFill>
              </a:rPr>
            </a:br>
            <a:r>
              <a:rPr lang="en-US" sz="2000" dirty="0">
                <a:solidFill>
                  <a:schemeClr val="bg1"/>
                </a:solidFill>
              </a:rPr>
              <a:t>Part 1</a:t>
            </a:r>
            <a:br>
              <a:rPr lang="en-US" sz="2000" dirty="0">
                <a:solidFill>
                  <a:schemeClr val="bg1"/>
                </a:solidFill>
              </a:rPr>
            </a:br>
            <a:r>
              <a:rPr lang="en-US" sz="1600" dirty="0">
                <a:solidFill>
                  <a:schemeClr val="bg1"/>
                </a:solidFill>
              </a:rPr>
              <a:t>Wide &amp; Deep Learning</a:t>
            </a:r>
            <a:endParaRPr lang="en-US" dirty="0"/>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dirty="0"/>
              <a:t>AMLD Africa</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7</a:t>
            </a:fld>
            <a:endParaRPr lang="en-US" dirty="0"/>
          </a:p>
        </p:txBody>
      </p:sp>
    </p:spTree>
    <p:extLst>
      <p:ext uri="{BB962C8B-B14F-4D97-AF65-F5344CB8AC3E}">
        <p14:creationId xmlns:p14="http://schemas.microsoft.com/office/powerpoint/2010/main" val="3305806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6D306-B4E6-47AF-A7F0-22B0BB044488}"/>
              </a:ext>
            </a:extLst>
          </p:cNvPr>
          <p:cNvSpPr>
            <a:spLocks noGrp="1"/>
          </p:cNvSpPr>
          <p:nvPr>
            <p:ph type="sldNum" sz="quarter" idx="11"/>
          </p:nvPr>
        </p:nvSpPr>
        <p:spPr/>
        <p:txBody>
          <a:bodyPr/>
          <a:lstStyle/>
          <a:p>
            <a:fld id="{8C2E478F-E849-4A8C-AF1F-CBCC78A7CBFA}" type="slidenum">
              <a:rPr lang="en-US" smtClean="0"/>
              <a:pPr/>
              <a:t>8</a:t>
            </a:fld>
            <a:endParaRPr lang="en-US" dirty="0"/>
          </a:p>
        </p:txBody>
      </p:sp>
      <p:sp>
        <p:nvSpPr>
          <p:cNvPr id="6" name="Title 5">
            <a:extLst>
              <a:ext uri="{FF2B5EF4-FFF2-40B4-BE49-F238E27FC236}">
                <a16:creationId xmlns:a16="http://schemas.microsoft.com/office/drawing/2014/main" id="{8B675A9F-1FE5-4A8C-A857-CE6890A1E75B}"/>
              </a:ext>
            </a:extLst>
          </p:cNvPr>
          <p:cNvSpPr>
            <a:spLocks noGrp="1"/>
          </p:cNvSpPr>
          <p:nvPr>
            <p:ph type="title"/>
          </p:nvPr>
        </p:nvSpPr>
        <p:spPr>
          <a:xfrm>
            <a:off x="595884" y="238539"/>
            <a:ext cx="11000232" cy="1188720"/>
          </a:xfrm>
        </p:spPr>
        <p:txBody>
          <a:bodyPr>
            <a:normAutofit/>
          </a:bodyPr>
          <a:lstStyle/>
          <a:p>
            <a:r>
              <a:rPr lang="en-US" sz="3200" b="1" dirty="0"/>
              <a:t>Wide &amp; Deep Learning</a:t>
            </a:r>
            <a:endParaRPr lang="en-US" sz="3200" dirty="0"/>
          </a:p>
        </p:txBody>
      </p:sp>
      <p:pic>
        <p:nvPicPr>
          <p:cNvPr id="8" name="Picture 7">
            <a:extLst>
              <a:ext uri="{FF2B5EF4-FFF2-40B4-BE49-F238E27FC236}">
                <a16:creationId xmlns:a16="http://schemas.microsoft.com/office/drawing/2014/main" id="{B57BEB68-BC39-4D72-ABC9-72A54EB992BE}"/>
              </a:ext>
            </a:extLst>
          </p:cNvPr>
          <p:cNvPicPr>
            <a:picLocks noChangeAspect="1"/>
          </p:cNvPicPr>
          <p:nvPr/>
        </p:nvPicPr>
        <p:blipFill>
          <a:blip r:embed="rId3"/>
          <a:stretch>
            <a:fillRect/>
          </a:stretch>
        </p:blipFill>
        <p:spPr>
          <a:xfrm>
            <a:off x="0" y="3429000"/>
            <a:ext cx="12192000" cy="2712720"/>
          </a:xfrm>
          <a:prstGeom prst="rect">
            <a:avLst/>
          </a:prstGeom>
        </p:spPr>
      </p:pic>
      <p:sp>
        <p:nvSpPr>
          <p:cNvPr id="13" name="Content Placeholder 3">
            <a:extLst>
              <a:ext uri="{FF2B5EF4-FFF2-40B4-BE49-F238E27FC236}">
                <a16:creationId xmlns:a16="http://schemas.microsoft.com/office/drawing/2014/main" id="{78FC9CA5-3CBE-4DC6-A586-3CC5045A244F}"/>
              </a:ext>
            </a:extLst>
          </p:cNvPr>
          <p:cNvSpPr txBox="1">
            <a:spLocks/>
          </p:cNvSpPr>
          <p:nvPr/>
        </p:nvSpPr>
        <p:spPr>
          <a:xfrm>
            <a:off x="376518" y="1326910"/>
            <a:ext cx="11815481" cy="36761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“Can we teach computers to learn like humans do, by combining the power of memorization and generalization?” </a:t>
            </a:r>
            <a:r>
              <a:rPr lang="en-US" sz="1050" dirty="0"/>
              <a:t>[3]</a:t>
            </a:r>
            <a:endParaRPr lang="en-US" sz="1600" dirty="0"/>
          </a:p>
          <a:p>
            <a:pPr marL="0" indent="0">
              <a:buNone/>
            </a:pPr>
            <a:r>
              <a:rPr lang="en-US" sz="1600" dirty="0"/>
              <a:t>Wide &amp; Deep Learning developed at Google Research was the answer to the previous question.</a:t>
            </a:r>
          </a:p>
          <a:p>
            <a:pPr marL="0" indent="0">
              <a:buNone/>
            </a:pPr>
            <a:r>
              <a:rPr lang="en-US" sz="1600" dirty="0"/>
              <a:t>“It's not an easy question to answer, but by jointly training a wide linear model (for memorization) alongside a deep neural network (for generalization), one can combine the strengths of both to bring us one step closer.” </a:t>
            </a:r>
            <a:r>
              <a:rPr lang="en-US" sz="1000" dirty="0"/>
              <a:t>[3]</a:t>
            </a:r>
            <a:endParaRPr lang="en-US" sz="1600" dirty="0"/>
          </a:p>
          <a:p>
            <a:pPr marL="0" indent="0">
              <a:buNone/>
            </a:pPr>
            <a:r>
              <a:rPr lang="en-US" sz="1600" dirty="0"/>
              <a:t>“It's useful for generic large-scale regression and classification problems with sparse inputs (categorical features with a large number of possible feature values), such as recommender systems, search, and ranking problems.” </a:t>
            </a:r>
            <a:r>
              <a:rPr lang="en-US" sz="1000" dirty="0"/>
              <a:t>[3]</a:t>
            </a:r>
            <a:endParaRPr lang="en-US" sz="1600" dirty="0"/>
          </a:p>
        </p:txBody>
      </p:sp>
      <p:sp>
        <p:nvSpPr>
          <p:cNvPr id="17" name="TextBox 16">
            <a:extLst>
              <a:ext uri="{FF2B5EF4-FFF2-40B4-BE49-F238E27FC236}">
                <a16:creationId xmlns:a16="http://schemas.microsoft.com/office/drawing/2014/main" id="{C9923823-D6C5-420F-BA57-9FDDF9718BA7}"/>
              </a:ext>
            </a:extLst>
          </p:cNvPr>
          <p:cNvSpPr txBox="1"/>
          <p:nvPr/>
        </p:nvSpPr>
        <p:spPr>
          <a:xfrm>
            <a:off x="301214" y="6424982"/>
            <a:ext cx="6131858" cy="276999"/>
          </a:xfrm>
          <a:prstGeom prst="rect">
            <a:avLst/>
          </a:prstGeom>
          <a:noFill/>
        </p:spPr>
        <p:txBody>
          <a:bodyPr wrap="square">
            <a:spAutoFit/>
          </a:bodyPr>
          <a:lstStyle/>
          <a:p>
            <a:r>
              <a:rPr lang="en-US" sz="1200" dirty="0">
                <a:solidFill>
                  <a:schemeClr val="bg1"/>
                </a:solidFill>
              </a:rPr>
              <a:t>AMLD Africa</a:t>
            </a:r>
          </a:p>
        </p:txBody>
      </p:sp>
    </p:spTree>
    <p:extLst>
      <p:ext uri="{BB962C8B-B14F-4D97-AF65-F5344CB8AC3E}">
        <p14:creationId xmlns:p14="http://schemas.microsoft.com/office/powerpoint/2010/main" val="59582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normAutofit fontScale="90000"/>
          </a:bodyPr>
          <a:lstStyle/>
          <a:p>
            <a:r>
              <a:rPr lang="en-US" sz="4000" dirty="0">
                <a:solidFill>
                  <a:schemeClr val="bg1"/>
                </a:solidFill>
              </a:rPr>
              <a:t>ML Algos for </a:t>
            </a:r>
            <a:br>
              <a:rPr lang="en-US" sz="4000" dirty="0">
                <a:solidFill>
                  <a:schemeClr val="bg1"/>
                </a:solidFill>
              </a:rPr>
            </a:br>
            <a:r>
              <a:rPr lang="en-US" sz="4000" dirty="0">
                <a:solidFill>
                  <a:schemeClr val="bg1"/>
                </a:solidFill>
              </a:rPr>
              <a:t>Trading</a:t>
            </a:r>
            <a:br>
              <a:rPr lang="en-US" dirty="0">
                <a:solidFill>
                  <a:schemeClr val="bg1"/>
                </a:solidFill>
              </a:rPr>
            </a:br>
            <a:br>
              <a:rPr lang="en-US" dirty="0">
                <a:solidFill>
                  <a:schemeClr val="bg1"/>
                </a:solidFill>
              </a:rPr>
            </a:br>
            <a:r>
              <a:rPr lang="en-US" sz="2200" dirty="0">
                <a:solidFill>
                  <a:schemeClr val="bg1"/>
                </a:solidFill>
              </a:rPr>
              <a:t>Part 2</a:t>
            </a:r>
            <a:br>
              <a:rPr lang="en-US" sz="2000" dirty="0">
                <a:solidFill>
                  <a:schemeClr val="bg1"/>
                </a:solidFill>
              </a:rPr>
            </a:br>
            <a:r>
              <a:rPr lang="en-US" sz="1800" dirty="0"/>
              <a:t>Deep Reinforcement Learning</a:t>
            </a:r>
            <a:endParaRPr lang="en-US" dirty="0"/>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dirty="0"/>
              <a:t>AMLD Africa</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9</a:t>
            </a:fld>
            <a:endParaRPr lang="en-US" dirty="0"/>
          </a:p>
        </p:txBody>
      </p:sp>
    </p:spTree>
    <p:extLst>
      <p:ext uri="{BB962C8B-B14F-4D97-AF65-F5344CB8AC3E}">
        <p14:creationId xmlns:p14="http://schemas.microsoft.com/office/powerpoint/2010/main" val="1683703504"/>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57351_Dark modernist presentation_mlw -v2" id="{02C8D846-7DC8-4EFF-94D8-823DF779E3A7}" vid="{402D83F6-A512-43E7-B905-390BB489C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1340EA-4D3D-470F-B5D6-C0F62307940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6A0F1FB-B1B3-48EC-BFEE-FC0094A34C28}">
  <ds:schemaRefs>
    <ds:schemaRef ds:uri="http://schemas.microsoft.com/sharepoint/v3/contenttype/forms"/>
  </ds:schemaRefs>
</ds:datastoreItem>
</file>

<file path=customXml/itemProps3.xml><?xml version="1.0" encoding="utf-8"?>
<ds:datastoreItem xmlns:ds="http://schemas.openxmlformats.org/officeDocument/2006/customXml" ds:itemID="{1B834546-CF5A-40F0-B105-33C88EC05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Dark modernist presentation</Template>
  <TotalTime>1415</TotalTime>
  <Words>1167</Words>
  <Application>Microsoft Office PowerPoint</Application>
  <PresentationFormat>Widescreen</PresentationFormat>
  <Paragraphs>129</Paragraphs>
  <Slides>16</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Machine Learning for Algorithmic Trading</vt:lpstr>
      <vt:lpstr>Title:</vt:lpstr>
      <vt:lpstr>Algorithmic Trading  Part 1 Introduction</vt:lpstr>
      <vt:lpstr>Algorithmic Trading</vt:lpstr>
      <vt:lpstr>Algorithmic Trading  Part 2 Machine Learning</vt:lpstr>
      <vt:lpstr>Algorithmic Trading with Machine Learning</vt:lpstr>
      <vt:lpstr>ML Algos for  Trading  Part 1 Wide &amp; Deep Learning</vt:lpstr>
      <vt:lpstr>Wide &amp; Deep Learning</vt:lpstr>
      <vt:lpstr>ML Algos for  Trading  Part 2 Deep Reinforcement Learning</vt:lpstr>
      <vt:lpstr>Deep Reinforcement Learning</vt:lpstr>
      <vt:lpstr>Deep Reinforcement Learning</vt:lpstr>
      <vt:lpstr>ML Algos for  Trading  Part 3 proposed Architecture</vt:lpstr>
      <vt:lpstr>Deep Reinforcement Learning for Trading A3C with Wide &amp; Deep Networks </vt:lpstr>
      <vt:lpstr>Deep Reinforcement Learning for Trading A3C with Wide &amp; Deep Networks </vt:lpstr>
      <vt:lpstr>Title: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 Fintech</dc:title>
  <dc:creator>Almighty</dc:creator>
  <cp:lastModifiedBy>Almighty</cp:lastModifiedBy>
  <cp:revision>135</cp:revision>
  <dcterms:created xsi:type="dcterms:W3CDTF">2021-05-03T15:11:07Z</dcterms:created>
  <dcterms:modified xsi:type="dcterms:W3CDTF">2021-05-12T15:38:36Z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