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464" r:id="rId5"/>
    <p:sldId id="256" r:id="rId6"/>
    <p:sldId id="2453" r:id="rId7"/>
    <p:sldId id="2439" r:id="rId8"/>
    <p:sldId id="260" r:id="rId9"/>
    <p:sldId id="2454" r:id="rId10"/>
    <p:sldId id="2448" r:id="rId11"/>
    <p:sldId id="2459" r:id="rId12"/>
    <p:sldId id="2456" r:id="rId13"/>
    <p:sldId id="2460" r:id="rId14"/>
    <p:sldId id="2457" r:id="rId15"/>
    <p:sldId id="2458" r:id="rId16"/>
    <p:sldId id="2443" r:id="rId17"/>
    <p:sldId id="2450" r:id="rId18"/>
    <p:sldId id="2442" r:id="rId19"/>
    <p:sldId id="2444" r:id="rId20"/>
    <p:sldId id="2451" r:id="rId21"/>
    <p:sldId id="2452" r:id="rId22"/>
    <p:sldId id="2461" r:id="rId23"/>
    <p:sldId id="2438" r:id="rId24"/>
    <p:sldId id="24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06"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7/13/2021</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7/13/2021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3</a:t>
            </a:fld>
            <a:endParaRPr lang="en-US" dirty="0"/>
          </a:p>
        </p:txBody>
      </p:sp>
    </p:spTree>
    <p:extLst>
      <p:ext uri="{BB962C8B-B14F-4D97-AF65-F5344CB8AC3E}">
        <p14:creationId xmlns:p14="http://schemas.microsoft.com/office/powerpoint/2010/main" val="3781413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In a single financial market we can implement A3C that consists of multiple independent agents(networks) with their own weights that can operate in different sectors, who interact with a different copy of the environment in parallel used to simulate different sectors scenarios,</a:t>
            </a:r>
          </a:p>
          <a:p>
            <a:pPr marL="0" indent="0">
              <a:buNone/>
            </a:pPr>
            <a:r>
              <a:rPr lang="en-US" sz="1200" dirty="0"/>
              <a:t>Our idea is to make the Model-Free A3C bound by the market previous behavior and current trends, in order to predict seconds ahead of stock values.</a:t>
            </a:r>
          </a:p>
          <a:p>
            <a:pPr marL="0" indent="0">
              <a:buNone/>
            </a:pPr>
            <a:r>
              <a:rPr lang="en-US" sz="1200" dirty="0"/>
              <a:t>In order to make the Artificial Neural Network more compliant with the Financial markets and their respective sectors where the agents operates 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define a Wide &amp; Deep Models, where wide linear model is used for memorization (historical market/sector pattern),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alongside a deep neural network used for generalization (detect new market/sector pattern).</a:t>
            </a:r>
          </a:p>
          <a:p>
            <a:pPr marL="0" indent="0">
              <a:buNone/>
            </a:pPr>
            <a:endParaRPr lang="en-US" sz="1200" dirty="0"/>
          </a:p>
        </p:txBody>
      </p:sp>
      <p:sp>
        <p:nvSpPr>
          <p:cNvPr id="4" name="Slide Number Placeholder 3"/>
          <p:cNvSpPr>
            <a:spLocks noGrp="1"/>
          </p:cNvSpPr>
          <p:nvPr>
            <p:ph type="sldNum" sz="quarter" idx="5"/>
          </p:nvPr>
        </p:nvSpPr>
        <p:spPr/>
        <p:txBody>
          <a:bodyPr/>
          <a:lstStyle/>
          <a:p>
            <a:fld id="{AA3BE989-76B8-4F13-9267-01FDA45C437A}" type="slidenum">
              <a:rPr lang="en-US" smtClean="0"/>
              <a:t>18</a:t>
            </a:fld>
            <a:endParaRPr lang="en-US" dirty="0"/>
          </a:p>
        </p:txBody>
      </p:sp>
    </p:spTree>
    <p:extLst>
      <p:ext uri="{BB962C8B-B14F-4D97-AF65-F5344CB8AC3E}">
        <p14:creationId xmlns:p14="http://schemas.microsoft.com/office/powerpoint/2010/main" val="2324055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20</a:t>
            </a:fld>
            <a:endParaRPr lang="en-US" dirty="0"/>
          </a:p>
        </p:txBody>
      </p:sp>
    </p:spTree>
    <p:extLst>
      <p:ext uri="{BB962C8B-B14F-4D97-AF65-F5344CB8AC3E}">
        <p14:creationId xmlns:p14="http://schemas.microsoft.com/office/powerpoint/2010/main" val="3152035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a:p>
            <a:r>
              <a:rPr lang="en-US" dirty="0"/>
              <a:t>https://www.yuque.com/xhades/hs3xtz/ibg3cw</a:t>
            </a:r>
          </a:p>
        </p:txBody>
      </p:sp>
      <p:sp>
        <p:nvSpPr>
          <p:cNvPr id="4" name="Slide Number Placeholder 3"/>
          <p:cNvSpPr>
            <a:spLocks noGrp="1"/>
          </p:cNvSpPr>
          <p:nvPr>
            <p:ph type="sldNum" sz="quarter" idx="5"/>
          </p:nvPr>
        </p:nvSpPr>
        <p:spPr/>
        <p:txBody>
          <a:bodyPr/>
          <a:lstStyle/>
          <a:p>
            <a:fld id="{AA3BE989-76B8-4F13-9267-01FDA45C437A}" type="slidenum">
              <a:rPr lang="en-US" smtClean="0"/>
              <a:t>5</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p>
          <a:p>
            <a:r>
              <a:rPr lang="en-US" dirty="0"/>
              <a:t>Stefan Jansen, founder and Lead Data Scientist at Applied AI.</a:t>
            </a:r>
          </a:p>
          <a:p>
            <a:r>
              <a:rPr lang="en-US" dirty="0"/>
              <a:t>https://ml4trading.io/chapter/0</a:t>
            </a:r>
          </a:p>
        </p:txBody>
      </p:sp>
      <p:sp>
        <p:nvSpPr>
          <p:cNvPr id="4" name="Slide Number Placeholder 3"/>
          <p:cNvSpPr>
            <a:spLocks noGrp="1"/>
          </p:cNvSpPr>
          <p:nvPr>
            <p:ph type="sldNum" sz="quarter" idx="5"/>
          </p:nvPr>
        </p:nvSpPr>
        <p:spPr/>
        <p:txBody>
          <a:bodyPr/>
          <a:lstStyle/>
          <a:p>
            <a:fld id="{AA3BE989-76B8-4F13-9267-01FDA45C437A}" type="slidenum">
              <a:rPr lang="en-US" smtClean="0"/>
              <a:t>7</a:t>
            </a:fld>
            <a:endParaRPr lang="en-US" dirty="0"/>
          </a:p>
        </p:txBody>
      </p:sp>
    </p:spTree>
    <p:extLst>
      <p:ext uri="{BB962C8B-B14F-4D97-AF65-F5344CB8AC3E}">
        <p14:creationId xmlns:p14="http://schemas.microsoft.com/office/powerpoint/2010/main" val="42516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a:t>
            </a:r>
          </a:p>
          <a:p>
            <a:r>
              <a:rPr lang="en-US" dirty="0"/>
              <a:t>http://wrap.warwick.ac.uk/54797/14/WRAP_Preis_srep01684.pdf</a:t>
            </a:r>
          </a:p>
        </p:txBody>
      </p:sp>
      <p:sp>
        <p:nvSpPr>
          <p:cNvPr id="4" name="Slide Number Placeholder 3"/>
          <p:cNvSpPr>
            <a:spLocks noGrp="1"/>
          </p:cNvSpPr>
          <p:nvPr>
            <p:ph type="sldNum" sz="quarter" idx="5"/>
          </p:nvPr>
        </p:nvSpPr>
        <p:spPr/>
        <p:txBody>
          <a:bodyPr/>
          <a:lstStyle/>
          <a:p>
            <a:fld id="{AA3BE989-76B8-4F13-9267-01FDA45C437A}" type="slidenum">
              <a:rPr lang="en-US" smtClean="0"/>
              <a:t>9</a:t>
            </a:fld>
            <a:endParaRPr lang="en-US" dirty="0"/>
          </a:p>
        </p:txBody>
      </p:sp>
    </p:spTree>
    <p:extLst>
      <p:ext uri="{BB962C8B-B14F-4D97-AF65-F5344CB8AC3E}">
        <p14:creationId xmlns:p14="http://schemas.microsoft.com/office/powerpoint/2010/main" val="2720054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Arial" panose="020B0604020202020204" pitchFamily="34" charset="0"/>
              </a:rPr>
              <a:t>Overview Extracting and Serving Feature Embeddings for machine Learning</a:t>
            </a:r>
          </a:p>
          <a:p>
            <a:r>
              <a:rPr lang="en-US" dirty="0">
                <a:effectLst/>
                <a:latin typeface="Arial" panose="020B0604020202020204" pitchFamily="34" charset="0"/>
              </a:rPr>
              <a:t>https://cloud.google.com/architecture/overview-extracting-and-serving-feature-embeddings-for-machine-learning</a:t>
            </a:r>
          </a:p>
          <a:p>
            <a:endParaRPr lang="en-US" dirty="0">
              <a:effectLst/>
              <a:latin typeface="Arial" panose="020B0604020202020204" pitchFamily="34" charset="0"/>
            </a:endParaRPr>
          </a:p>
          <a:p>
            <a:r>
              <a:rPr lang="en-US" dirty="0">
                <a:effectLst/>
                <a:latin typeface="Arial" panose="020B0604020202020204" pitchFamily="34" charset="0"/>
              </a:rPr>
              <a:t>[5]</a:t>
            </a:r>
          </a:p>
          <a:p>
            <a:r>
              <a:rPr lang="en-US" dirty="0">
                <a:effectLst/>
                <a:latin typeface="Arial" panose="020B0604020202020204" pitchFamily="34" charset="0"/>
              </a:rPr>
              <a:t>Boosted Embeddings for Time Series Forecasting</a:t>
            </a:r>
          </a:p>
          <a:p>
            <a:r>
              <a:rPr lang="en-US" dirty="0">
                <a:effectLst/>
                <a:latin typeface="Arial" panose="020B0604020202020204" pitchFamily="34" charset="0"/>
              </a:rPr>
              <a:t>https://arxiv.org/pdf/2104.04781.pdf</a:t>
            </a:r>
          </a:p>
        </p:txBody>
      </p:sp>
      <p:sp>
        <p:nvSpPr>
          <p:cNvPr id="4" name="Slide Number Placeholder 3"/>
          <p:cNvSpPr>
            <a:spLocks noGrp="1"/>
          </p:cNvSpPr>
          <p:nvPr>
            <p:ph type="sldNum" sz="quarter" idx="5"/>
          </p:nvPr>
        </p:nvSpPr>
        <p:spPr/>
        <p:txBody>
          <a:bodyPr/>
          <a:lstStyle/>
          <a:p>
            <a:fld id="{AA3BE989-76B8-4F13-9267-01FDA45C437A}" type="slidenum">
              <a:rPr lang="en-US" smtClean="0"/>
              <a:t>11</a:t>
            </a:fld>
            <a:endParaRPr lang="en-US" dirty="0"/>
          </a:p>
        </p:txBody>
      </p:sp>
    </p:spTree>
    <p:extLst>
      <p:ext uri="{BB962C8B-B14F-4D97-AF65-F5344CB8AC3E}">
        <p14:creationId xmlns:p14="http://schemas.microsoft.com/office/powerpoint/2010/main" val="1420574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[6]</a:t>
            </a:r>
          </a:p>
          <a:p>
            <a:r>
              <a:rPr lang="en-US" dirty="0">
                <a:effectLst/>
                <a:latin typeface="Arial" panose="020B0604020202020204" pitchFamily="34" charset="0"/>
              </a:rPr>
              <a:t>Complex dynamics of our economic life on different scales: insights from search engine query data</a:t>
            </a:r>
          </a:p>
          <a:p>
            <a:r>
              <a:rPr lang="en-US" dirty="0">
                <a:effectLst/>
                <a:latin typeface="Arial" panose="020B0604020202020204" pitchFamily="34" charset="0"/>
              </a:rPr>
              <a:t>https://royalsocietypublishing.org/doi/abs/10.1098/rsta.2010.0284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Quantifying Trading Behavior in Financial Markets Using </a:t>
            </a:r>
            <a:r>
              <a:rPr lang="en-US" b="1" i="1" dirty="0"/>
              <a:t>Google Trends</a:t>
            </a:r>
            <a:endParaRPr lang="en-US" dirty="0">
              <a:effectLst/>
              <a:latin typeface="Arial" panose="020B0604020202020204" pitchFamily="34" charset="0"/>
            </a:endParaRPr>
          </a:p>
          <a:p>
            <a:r>
              <a:rPr lang="en-US" dirty="0">
                <a:effectLst/>
                <a:latin typeface="Arial" panose="020B0604020202020204" pitchFamily="34" charset="0"/>
              </a:rPr>
              <a:t>https://www.nature.com/articles/srep01684</a:t>
            </a:r>
          </a:p>
          <a:p>
            <a:r>
              <a:rPr lang="en-US" dirty="0">
                <a:effectLst/>
                <a:latin typeface="Arial" panose="020B0604020202020204" pitchFamily="34" charset="0"/>
              </a:rPr>
              <a:t>https://oliviabug.github.io/big-data/</a:t>
            </a:r>
          </a:p>
          <a:p>
            <a:endParaRPr lang="en-US"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AA3BE989-76B8-4F13-9267-01FDA45C437A}" type="slidenum">
              <a:rPr lang="en-US" smtClean="0"/>
              <a:t>12</a:t>
            </a:fld>
            <a:endParaRPr lang="en-US" dirty="0"/>
          </a:p>
        </p:txBody>
      </p:sp>
    </p:spTree>
    <p:extLst>
      <p:ext uri="{BB962C8B-B14F-4D97-AF65-F5344CB8AC3E}">
        <p14:creationId xmlns:p14="http://schemas.microsoft.com/office/powerpoint/2010/main" val="123717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[7]</a:t>
            </a:r>
          </a:p>
          <a:p>
            <a:r>
              <a:rPr lang="en-US" dirty="0">
                <a:effectLst/>
                <a:latin typeface="Arial" panose="020B0604020202020204" pitchFamily="34" charset="0"/>
              </a:rPr>
              <a:t>Wide &amp; Deep Learning for Recommender Systems</a:t>
            </a:r>
            <a:endParaRPr lang="en-US" dirty="0"/>
          </a:p>
          <a:p>
            <a:r>
              <a:rPr lang="en-US" dirty="0"/>
              <a:t>https://arxiv.org/pdf/1606.07792.pdf</a:t>
            </a:r>
          </a:p>
          <a:p>
            <a:r>
              <a:rPr lang="en-US" dirty="0"/>
              <a:t>https://ai.googleblog.com/2016/06/wide-deep-learning-better-together-with.html</a:t>
            </a:r>
          </a:p>
        </p:txBody>
      </p:sp>
      <p:sp>
        <p:nvSpPr>
          <p:cNvPr id="4" name="Slide Number Placeholder 3"/>
          <p:cNvSpPr>
            <a:spLocks noGrp="1"/>
          </p:cNvSpPr>
          <p:nvPr>
            <p:ph type="sldNum" sz="quarter" idx="5"/>
          </p:nvPr>
        </p:nvSpPr>
        <p:spPr/>
        <p:txBody>
          <a:bodyPr/>
          <a:lstStyle/>
          <a:p>
            <a:fld id="{AA3BE989-76B8-4F13-9267-01FDA45C437A}" type="slidenum">
              <a:rPr lang="en-US" smtClean="0"/>
              <a:t>13</a:t>
            </a:fld>
            <a:endParaRPr lang="en-US" dirty="0"/>
          </a:p>
        </p:txBody>
      </p:sp>
    </p:spTree>
    <p:extLst>
      <p:ext uri="{BB962C8B-B14F-4D97-AF65-F5344CB8AC3E}">
        <p14:creationId xmlns:p14="http://schemas.microsoft.com/office/powerpoint/2010/main" val="239908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Vincent Francois-</a:t>
            </a:r>
            <a:r>
              <a:rPr lang="en-US" sz="1200" dirty="0" err="1"/>
              <a:t>Lavet</a:t>
            </a:r>
            <a:r>
              <a:rPr lang="en-US" sz="1200" dirty="0"/>
              <a:t>, An Introduction to Deep Reinforcement Learning</a:t>
            </a:r>
            <a:endParaRPr lang="en-US"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Arial" panose="020B0604020202020204" pitchFamily="34" charset="0"/>
              </a:rPr>
              <a:t>https://arxiv.org/abs/1811.12560</a:t>
            </a:r>
            <a:endParaRPr lang="en-US" dirty="0"/>
          </a:p>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15</a:t>
            </a:fld>
            <a:endParaRPr lang="en-US" dirty="0"/>
          </a:p>
        </p:txBody>
      </p:sp>
    </p:spTree>
    <p:extLst>
      <p:ext uri="{BB962C8B-B14F-4D97-AF65-F5344CB8AC3E}">
        <p14:creationId xmlns:p14="http://schemas.microsoft.com/office/powerpoint/2010/main" val="513888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[9]</a:t>
            </a:r>
          </a:p>
          <a:p>
            <a:r>
              <a:rPr lang="en-US" dirty="0">
                <a:effectLst/>
                <a:latin typeface="Arial" panose="020B0604020202020204" pitchFamily="34" charset="0"/>
              </a:rPr>
              <a:t>Asynchronous Methods for Deep Reinforcement Learning</a:t>
            </a:r>
          </a:p>
          <a:p>
            <a:r>
              <a:rPr lang="en-US" dirty="0"/>
              <a:t>https://arxiv.org/pdf/1602.01783.pdf</a:t>
            </a:r>
          </a:p>
        </p:txBody>
      </p:sp>
      <p:sp>
        <p:nvSpPr>
          <p:cNvPr id="4" name="Slide Number Placeholder 3"/>
          <p:cNvSpPr>
            <a:spLocks noGrp="1"/>
          </p:cNvSpPr>
          <p:nvPr>
            <p:ph type="sldNum" sz="quarter" idx="5"/>
          </p:nvPr>
        </p:nvSpPr>
        <p:spPr/>
        <p:txBody>
          <a:bodyPr/>
          <a:lstStyle/>
          <a:p>
            <a:fld id="{AA3BE989-76B8-4F13-9267-01FDA45C437A}" type="slidenum">
              <a:rPr lang="en-US" smtClean="0"/>
              <a:t>16</a:t>
            </a:fld>
            <a:endParaRPr lang="en-US" dirty="0"/>
          </a:p>
        </p:txBody>
      </p:sp>
    </p:spTree>
    <p:extLst>
      <p:ext uri="{BB962C8B-B14F-4D97-AF65-F5344CB8AC3E}">
        <p14:creationId xmlns:p14="http://schemas.microsoft.com/office/powerpoint/2010/main" val="148301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6073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3" r:id="rId7"/>
    <p:sldLayoutId id="2147483669" r:id="rId8"/>
    <p:sldLayoutId id="2147483666" r:id="rId9"/>
    <p:sldLayoutId id="2147483670" r:id="rId10"/>
    <p:sldLayoutId id="2147483667" r:id="rId11"/>
    <p:sldLayoutId id="2147483668" r:id="rId12"/>
    <p:sldLayoutId id="2147483665" r:id="rId13"/>
    <p:sldLayoutId id="2147483671" r:id="rId14"/>
    <p:sldLayoutId id="2147483655" r:id="rId15"/>
    <p:sldLayoutId id="2147483672" r:id="rId16"/>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cloud.google.com/architecture/overview-extracting-and-serving-feature-embeddings-for-machine-learning" TargetMode="External"/><Relationship Id="rId13" Type="http://schemas.openxmlformats.org/officeDocument/2006/relationships/hyperlink" Target="https://arxiv.org/abs/1811.12560" TargetMode="External"/><Relationship Id="rId3" Type="http://schemas.openxmlformats.org/officeDocument/2006/relationships/image" Target="../media/image4.jpeg"/><Relationship Id="rId7" Type="http://schemas.openxmlformats.org/officeDocument/2006/relationships/hyperlink" Target="http://wrap.warwick.ac.uk/54797/14/WRAP_Preis_srep01684.pdf" TargetMode="External"/><Relationship Id="rId12" Type="http://schemas.openxmlformats.org/officeDocument/2006/relationships/hyperlink" Target="https://arxiv.org/pdf/1606.07792.pdf" TargetMode="Externa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hyperlink" Target="https://ml4trading.io/chapter/0" TargetMode="External"/><Relationship Id="rId11" Type="http://schemas.openxmlformats.org/officeDocument/2006/relationships/hyperlink" Target="https://www.nature.com/articles/srep01684" TargetMode="External"/><Relationship Id="rId5" Type="http://schemas.openxmlformats.org/officeDocument/2006/relationships/hyperlink" Target="https://www.yuque.com/xhades/hs3xtz/ibg3cw" TargetMode="External"/><Relationship Id="rId10" Type="http://schemas.openxmlformats.org/officeDocument/2006/relationships/hyperlink" Target="https://royalsocietypublishing.org/doi/abs/10.1098/rsta.2010.0284" TargetMode="External"/><Relationship Id="rId4" Type="http://schemas.openxmlformats.org/officeDocument/2006/relationships/hyperlink" Target="https://github.com/MWFK/Market_Prediction-Building_Trading_Strategies" TargetMode="External"/><Relationship Id="rId9" Type="http://schemas.openxmlformats.org/officeDocument/2006/relationships/hyperlink" Target="https://arxiv.org/pdf/2104.04781.pdf" TargetMode="External"/><Relationship Id="rId14" Type="http://schemas.openxmlformats.org/officeDocument/2006/relationships/hyperlink" Target="https://arxiv.org/pdf/1602.01783.pdf"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259C9C-F2E8-4C52-BE93-1150F567E74E}"/>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C31DBB4D-2554-427C-B42B-1785F5E373C1}"/>
              </a:ext>
            </a:extLst>
          </p:cNvPr>
          <p:cNvSpPr>
            <a:spLocks noGrp="1"/>
          </p:cNvSpPr>
          <p:nvPr>
            <p:ph type="sldNum" sz="quarter" idx="11"/>
          </p:nvPr>
        </p:nvSpPr>
        <p:spPr/>
        <p:txBody>
          <a:bodyPr/>
          <a:lstStyle/>
          <a:p>
            <a:fld id="{8C2E478F-E849-4A8C-AF1F-CBCC78A7CBFA}" type="slidenum">
              <a:rPr lang="en-US" smtClean="0"/>
              <a:pPr/>
              <a:t>1</a:t>
            </a:fld>
            <a:endParaRPr lang="en-US" dirty="0"/>
          </a:p>
        </p:txBody>
      </p:sp>
      <p:sp>
        <p:nvSpPr>
          <p:cNvPr id="5" name="TextBox 4">
            <a:extLst>
              <a:ext uri="{FF2B5EF4-FFF2-40B4-BE49-F238E27FC236}">
                <a16:creationId xmlns:a16="http://schemas.microsoft.com/office/drawing/2014/main" id="{38898D83-4182-47EC-85E2-659DC117F156}"/>
              </a:ext>
            </a:extLst>
          </p:cNvPr>
          <p:cNvSpPr txBox="1"/>
          <p:nvPr/>
        </p:nvSpPr>
        <p:spPr>
          <a:xfrm>
            <a:off x="3048000" y="1723298"/>
            <a:ext cx="6096000" cy="3416320"/>
          </a:xfrm>
          <a:prstGeom prst="rect">
            <a:avLst/>
          </a:prstGeom>
          <a:noFill/>
        </p:spPr>
        <p:txBody>
          <a:bodyPr wrap="square">
            <a:spAutoFit/>
          </a:bodyPr>
          <a:lstStyle/>
          <a:p>
            <a:r>
              <a:rPr lang="en-US" dirty="0"/>
              <a:t>Our presentation is the fruit of our an ongoing research.</a:t>
            </a:r>
          </a:p>
          <a:p>
            <a:endParaRPr lang="en-US" dirty="0"/>
          </a:p>
          <a:p>
            <a:r>
              <a:rPr lang="en-US" dirty="0"/>
              <a:t>Topic</a:t>
            </a:r>
          </a:p>
          <a:p>
            <a:r>
              <a:rPr lang="en-US" dirty="0"/>
              <a:t>The implementation of a novel approach of Deep Reinforcement Learning for Market Prediction using of Big Data Analytics as a tool to enrich our financial dataset.</a:t>
            </a:r>
          </a:p>
          <a:p>
            <a:endParaRPr lang="en-US" dirty="0"/>
          </a:p>
          <a:p>
            <a:r>
              <a:rPr lang="en-US" dirty="0"/>
              <a:t>Key Takeaway</a:t>
            </a:r>
          </a:p>
          <a:p>
            <a:r>
              <a:rPr lang="en-US" dirty="0"/>
              <a:t>The </a:t>
            </a:r>
            <a:r>
              <a:rPr lang="en-US" dirty="0" err="1"/>
              <a:t>audiance</a:t>
            </a:r>
            <a:r>
              <a:rPr lang="en-US" dirty="0"/>
              <a:t> will be exposed to a novel architecture that uses Deep Learning as a tool for Big Data Analytics to populate a rich </a:t>
            </a:r>
            <a:r>
              <a:rPr lang="en-US" dirty="0" err="1"/>
              <a:t>datset</a:t>
            </a:r>
            <a:r>
              <a:rPr lang="en-US" dirty="0"/>
              <a:t>, then to be fed to a Deep Reinforcement Learning model for Trading.</a:t>
            </a:r>
          </a:p>
        </p:txBody>
      </p:sp>
    </p:spTree>
    <p:extLst>
      <p:ext uri="{BB962C8B-B14F-4D97-AF65-F5344CB8AC3E}">
        <p14:creationId xmlns:p14="http://schemas.microsoft.com/office/powerpoint/2010/main" val="2608345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800877" y="2096159"/>
            <a:ext cx="4351911" cy="2384466"/>
          </a:xfrm>
        </p:spPr>
        <p:txBody>
          <a:bodyPr>
            <a:normAutofit/>
          </a:bodyPr>
          <a:lstStyle/>
          <a:p>
            <a:r>
              <a:rPr lang="en-US" sz="2800" dirty="0">
                <a:solidFill>
                  <a:schemeClr val="bg1"/>
                </a:solidFill>
              </a:rPr>
              <a:t>Big Data </a:t>
            </a:r>
            <a:br>
              <a:rPr lang="en-US" sz="2800" dirty="0">
                <a:solidFill>
                  <a:schemeClr val="bg1"/>
                </a:solidFill>
              </a:rPr>
            </a:br>
            <a:r>
              <a:rPr lang="en-US" sz="2800" dirty="0">
                <a:solidFill>
                  <a:schemeClr val="bg1"/>
                </a:solidFill>
              </a:rPr>
              <a:t>in </a:t>
            </a:r>
            <a:br>
              <a:rPr lang="en-US" sz="2800" dirty="0">
                <a:solidFill>
                  <a:schemeClr val="bg1"/>
                </a:solidFill>
              </a:rPr>
            </a:br>
            <a:r>
              <a:rPr lang="en-US" sz="2800" dirty="0">
                <a:solidFill>
                  <a:schemeClr val="bg1"/>
                </a:solidFill>
              </a:rPr>
              <a:t>Algo-Trading</a:t>
            </a:r>
            <a:br>
              <a:rPr lang="en-US" dirty="0">
                <a:solidFill>
                  <a:schemeClr val="bg1"/>
                </a:solidFill>
              </a:rPr>
            </a:br>
            <a:br>
              <a:rPr lang="en-US" dirty="0">
                <a:solidFill>
                  <a:schemeClr val="bg1"/>
                </a:solidFill>
              </a:rPr>
            </a:br>
            <a:r>
              <a:rPr lang="en-US" sz="2000" dirty="0">
                <a:solidFill>
                  <a:schemeClr val="bg1"/>
                </a:solidFill>
              </a:rPr>
              <a:t>Part 2</a:t>
            </a:r>
            <a:br>
              <a:rPr lang="en-US" sz="2000" dirty="0">
                <a:solidFill>
                  <a:schemeClr val="bg1"/>
                </a:solidFill>
              </a:rPr>
            </a:br>
            <a:r>
              <a:rPr lang="en-US" sz="1600" dirty="0"/>
              <a:t>Wide &amp; Deep Learning</a:t>
            </a: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sz="1200" dirty="0">
                <a:solidFill>
                  <a:schemeClr val="bg1"/>
                </a:solidFill>
              </a:rPr>
              <a:t>BDIC</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544772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11</a:t>
            </a:fld>
            <a:endParaRPr lang="en-US" dirty="0"/>
          </a:p>
        </p:txBody>
      </p:sp>
      <p:sp>
        <p:nvSpPr>
          <p:cNvPr id="6" name="Title 5">
            <a:extLst>
              <a:ext uri="{FF2B5EF4-FFF2-40B4-BE49-F238E27FC236}">
                <a16:creationId xmlns:a16="http://schemas.microsoft.com/office/drawing/2014/main" id="{8B675A9F-1FE5-4A8C-A857-CE6890A1E75B}"/>
              </a:ext>
            </a:extLst>
          </p:cNvPr>
          <p:cNvSpPr>
            <a:spLocks noGrp="1"/>
          </p:cNvSpPr>
          <p:nvPr>
            <p:ph type="title"/>
          </p:nvPr>
        </p:nvSpPr>
        <p:spPr>
          <a:xfrm>
            <a:off x="595884" y="238539"/>
            <a:ext cx="11000232" cy="1188720"/>
          </a:xfrm>
        </p:spPr>
        <p:txBody>
          <a:bodyPr>
            <a:normAutofit/>
          </a:bodyPr>
          <a:lstStyle/>
          <a:p>
            <a:r>
              <a:rPr lang="en-US" sz="3200" b="1" dirty="0"/>
              <a:t>Big Data for Deep Models</a:t>
            </a:r>
            <a:endParaRPr lang="en-US" sz="3200" dirty="0"/>
          </a:p>
        </p:txBody>
      </p:sp>
      <p:pic>
        <p:nvPicPr>
          <p:cNvPr id="8" name="Picture 7">
            <a:extLst>
              <a:ext uri="{FF2B5EF4-FFF2-40B4-BE49-F238E27FC236}">
                <a16:creationId xmlns:a16="http://schemas.microsoft.com/office/drawing/2014/main" id="{B57BEB68-BC39-4D72-ABC9-72A54EB992BE}"/>
              </a:ext>
            </a:extLst>
          </p:cNvPr>
          <p:cNvPicPr>
            <a:picLocks noChangeAspect="1"/>
          </p:cNvPicPr>
          <p:nvPr/>
        </p:nvPicPr>
        <p:blipFill>
          <a:blip r:embed="rId3"/>
          <a:stretch>
            <a:fillRect/>
          </a:stretch>
        </p:blipFill>
        <p:spPr>
          <a:xfrm>
            <a:off x="-1" y="3562814"/>
            <a:ext cx="12192000" cy="2712720"/>
          </a:xfrm>
          <a:prstGeom prst="rect">
            <a:avLst/>
          </a:prstGeom>
        </p:spPr>
      </p:pic>
      <p:sp>
        <p:nvSpPr>
          <p:cNvPr id="13" name="Content Placeholder 3">
            <a:extLst>
              <a:ext uri="{FF2B5EF4-FFF2-40B4-BE49-F238E27FC236}">
                <a16:creationId xmlns:a16="http://schemas.microsoft.com/office/drawing/2014/main" id="{78FC9CA5-3CBE-4DC6-A586-3CC5045A244F}"/>
              </a:ext>
            </a:extLst>
          </p:cNvPr>
          <p:cNvSpPr txBox="1">
            <a:spLocks/>
          </p:cNvSpPr>
          <p:nvPr/>
        </p:nvSpPr>
        <p:spPr>
          <a:xfrm>
            <a:off x="0" y="1326910"/>
            <a:ext cx="12192000" cy="36761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Since it’s based on Google Architecture we provide you with our findings in their literature and practice that supports our research.</a:t>
            </a:r>
          </a:p>
          <a:p>
            <a:pPr marL="0" indent="0">
              <a:buNone/>
            </a:pPr>
            <a:r>
              <a:rPr lang="en-US" sz="1600" dirty="0"/>
              <a:t>“An embedding is a translation of a high-dimensional vector into a low-dimensional space. Ideally, an embedding captures some of the semantics of the input by placing semantically similar inputs close together in the embedding space.” </a:t>
            </a:r>
            <a:r>
              <a:rPr lang="en-US" sz="1050" dirty="0"/>
              <a:t>[4]</a:t>
            </a:r>
            <a:r>
              <a:rPr lang="en-US" sz="1600" dirty="0"/>
              <a:t> </a:t>
            </a:r>
          </a:p>
          <a:p>
            <a:pPr marL="0" indent="0">
              <a:buNone/>
            </a:pPr>
            <a:r>
              <a:rPr lang="en-US" sz="1600" dirty="0"/>
              <a:t>It’s our challenge to take advantage of what’s usually used in Language modeling in our Time-Series based challenge specifically in Trading.</a:t>
            </a:r>
          </a:p>
          <a:p>
            <a:pPr marL="0" indent="0">
              <a:buNone/>
            </a:pPr>
            <a:r>
              <a:rPr lang="en-US" sz="1600" dirty="0"/>
              <a:t>“This is the first work employing gradient boosting of deep models with embedding in the context of time-series forecasting.” </a:t>
            </a:r>
            <a:r>
              <a:rPr kumimoji="0" lang="en-US" sz="1050" b="0" i="0" u="none" strike="noStrike" kern="1200" cap="none" spc="0" normalizeH="0" baseline="0" noProof="0" dirty="0">
                <a:ln>
                  <a:noFill/>
                </a:ln>
                <a:effectLst/>
                <a:uLnTx/>
                <a:uFillTx/>
                <a:latin typeface="Calibri"/>
                <a:ea typeface="+mn-ea"/>
                <a:cs typeface="+mn-cs"/>
              </a:rPr>
              <a:t>[5]</a:t>
            </a:r>
            <a:r>
              <a:rPr kumimoji="0" lang="en-US" sz="1600" b="0" i="0" u="none" strike="noStrike" kern="1200" cap="none" spc="0" normalizeH="0" baseline="0" noProof="0" dirty="0">
                <a:ln>
                  <a:noFill/>
                </a:ln>
                <a:effectLst/>
                <a:uLnTx/>
                <a:uFillTx/>
                <a:latin typeface="Calibri"/>
                <a:ea typeface="+mn-ea"/>
                <a:cs typeface="+mn-cs"/>
              </a:rPr>
              <a:t> </a:t>
            </a:r>
          </a:p>
          <a:p>
            <a:pPr marL="0" indent="0">
              <a:buNone/>
            </a:pPr>
            <a:r>
              <a:rPr lang="en-US" sz="1600" dirty="0">
                <a:latin typeface="Calibri"/>
              </a:rPr>
              <a:t>The previous statement proves that we can use embedding in modeling Time Series, and it’s possible to create dense embeddings with Big Data. </a:t>
            </a:r>
            <a:endParaRPr lang="en-US" sz="1600" dirty="0"/>
          </a:p>
          <a:p>
            <a:pPr marL="0" indent="0">
              <a:buNone/>
            </a:pPr>
            <a:endParaRPr lang="en-US" sz="1600" dirty="0"/>
          </a:p>
          <a:p>
            <a:pPr marL="0" indent="0">
              <a:buNone/>
            </a:pPr>
            <a:endParaRPr lang="en-US" sz="1600" dirty="0"/>
          </a:p>
          <a:p>
            <a:pPr marL="0" indent="0">
              <a:buNone/>
            </a:pPr>
            <a:endParaRPr lang="en-US" sz="1050" dirty="0"/>
          </a:p>
          <a:p>
            <a:pPr marL="0" indent="0">
              <a:buNone/>
            </a:pPr>
            <a:endParaRPr lang="en-US" sz="1050" dirty="0"/>
          </a:p>
        </p:txBody>
      </p:sp>
      <p:sp>
        <p:nvSpPr>
          <p:cNvPr id="17" name="TextBox 16">
            <a:extLst>
              <a:ext uri="{FF2B5EF4-FFF2-40B4-BE49-F238E27FC236}">
                <a16:creationId xmlns:a16="http://schemas.microsoft.com/office/drawing/2014/main" id="{C9923823-D6C5-420F-BA57-9FDDF9718BA7}"/>
              </a:ext>
            </a:extLst>
          </p:cNvPr>
          <p:cNvSpPr txBox="1"/>
          <p:nvPr/>
        </p:nvSpPr>
        <p:spPr>
          <a:xfrm>
            <a:off x="301214" y="6424982"/>
            <a:ext cx="6131858" cy="276999"/>
          </a:xfrm>
          <a:prstGeom prst="rect">
            <a:avLst/>
          </a:prstGeom>
          <a:noFill/>
        </p:spPr>
        <p:txBody>
          <a:bodyPr wrap="square">
            <a:spAutoFit/>
          </a:bodyPr>
          <a:lstStyle/>
          <a:p>
            <a:r>
              <a:rPr lang="en-US" sz="1200" dirty="0">
                <a:solidFill>
                  <a:schemeClr val="bg1"/>
                </a:solidFill>
              </a:rPr>
              <a:t>BDIC</a:t>
            </a:r>
          </a:p>
        </p:txBody>
      </p:sp>
    </p:spTree>
    <p:extLst>
      <p:ext uri="{BB962C8B-B14F-4D97-AF65-F5344CB8AC3E}">
        <p14:creationId xmlns:p14="http://schemas.microsoft.com/office/powerpoint/2010/main" val="1477310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12</a:t>
            </a:fld>
            <a:endParaRPr lang="en-US" dirty="0"/>
          </a:p>
        </p:txBody>
      </p:sp>
      <p:sp>
        <p:nvSpPr>
          <p:cNvPr id="6" name="Title 5">
            <a:extLst>
              <a:ext uri="{FF2B5EF4-FFF2-40B4-BE49-F238E27FC236}">
                <a16:creationId xmlns:a16="http://schemas.microsoft.com/office/drawing/2014/main" id="{8B675A9F-1FE5-4A8C-A857-CE6890A1E75B}"/>
              </a:ext>
            </a:extLst>
          </p:cNvPr>
          <p:cNvSpPr>
            <a:spLocks noGrp="1"/>
          </p:cNvSpPr>
          <p:nvPr>
            <p:ph type="title"/>
          </p:nvPr>
        </p:nvSpPr>
        <p:spPr>
          <a:xfrm>
            <a:off x="595884" y="238539"/>
            <a:ext cx="11000232" cy="1188720"/>
          </a:xfrm>
        </p:spPr>
        <p:txBody>
          <a:bodyPr>
            <a:normAutofit/>
          </a:bodyPr>
          <a:lstStyle/>
          <a:p>
            <a:r>
              <a:rPr lang="en-US" sz="3200" b="1" dirty="0"/>
              <a:t>Big Data for Wide Models</a:t>
            </a:r>
            <a:endParaRPr lang="en-US" sz="3200" dirty="0"/>
          </a:p>
        </p:txBody>
      </p:sp>
      <p:pic>
        <p:nvPicPr>
          <p:cNvPr id="8" name="Picture 7">
            <a:extLst>
              <a:ext uri="{FF2B5EF4-FFF2-40B4-BE49-F238E27FC236}">
                <a16:creationId xmlns:a16="http://schemas.microsoft.com/office/drawing/2014/main" id="{B57BEB68-BC39-4D72-ABC9-72A54EB992BE}"/>
              </a:ext>
            </a:extLst>
          </p:cNvPr>
          <p:cNvPicPr>
            <a:picLocks noChangeAspect="1"/>
          </p:cNvPicPr>
          <p:nvPr/>
        </p:nvPicPr>
        <p:blipFill>
          <a:blip r:embed="rId3"/>
          <a:stretch>
            <a:fillRect/>
          </a:stretch>
        </p:blipFill>
        <p:spPr>
          <a:xfrm>
            <a:off x="-1" y="3562814"/>
            <a:ext cx="12192000" cy="2712720"/>
          </a:xfrm>
          <a:prstGeom prst="rect">
            <a:avLst/>
          </a:prstGeom>
        </p:spPr>
      </p:pic>
      <p:sp>
        <p:nvSpPr>
          <p:cNvPr id="13" name="Content Placeholder 3">
            <a:extLst>
              <a:ext uri="{FF2B5EF4-FFF2-40B4-BE49-F238E27FC236}">
                <a16:creationId xmlns:a16="http://schemas.microsoft.com/office/drawing/2014/main" id="{78FC9CA5-3CBE-4DC6-A586-3CC5045A244F}"/>
              </a:ext>
            </a:extLst>
          </p:cNvPr>
          <p:cNvSpPr txBox="1">
            <a:spLocks/>
          </p:cNvSpPr>
          <p:nvPr/>
        </p:nvSpPr>
        <p:spPr>
          <a:xfrm>
            <a:off x="-1" y="1326910"/>
            <a:ext cx="12192001" cy="19682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idea is to have more quantifiable features aggregated from different resources like Google Trends, Twitter and news Articles.</a:t>
            </a:r>
          </a:p>
          <a:p>
            <a:pPr marL="0" indent="0">
              <a:buNone/>
            </a:pPr>
            <a:r>
              <a:rPr lang="en-US" sz="1600" dirty="0"/>
              <a:t>We have scrapped the Google Trends data to have a better understanding of how well/bad companies are doing on the Stock Exchanges.</a:t>
            </a:r>
          </a:p>
          <a:p>
            <a:pPr marL="0" indent="0">
              <a:buNone/>
            </a:pPr>
            <a:r>
              <a:rPr lang="en-US" sz="1600" dirty="0"/>
              <a:t>”The more weekly searches a company has the more it’s traded on the New York Stock Exchange.“ </a:t>
            </a:r>
            <a:r>
              <a:rPr lang="en-US" sz="1050" dirty="0"/>
              <a:t>[6]</a:t>
            </a:r>
          </a:p>
          <a:p>
            <a:pPr marL="0" indent="0">
              <a:buNone/>
            </a:pPr>
            <a:r>
              <a:rPr lang="en-US" sz="1600" dirty="0"/>
              <a:t>We have adjusted our findings using Sentiment Analysis on News Article and Tweets that we scrap on daily basis so it’s stays relevant.</a:t>
            </a:r>
          </a:p>
          <a:p>
            <a:pPr marL="0" indent="0">
              <a:buNone/>
            </a:pPr>
            <a:r>
              <a:rPr lang="en-US" sz="1600" dirty="0"/>
              <a:t>“Algorithms scrape the language millions of people use on Twitter and in Google searches, determining whether people are thinking positively or negatively about a company or product.”</a:t>
            </a:r>
            <a:r>
              <a:rPr kumimoji="0" lang="en-US" sz="1050" b="0" i="0" u="none" strike="noStrike" kern="1200" cap="none" spc="0" normalizeH="0" baseline="0" noProof="0" dirty="0">
                <a:ln>
                  <a:noFill/>
                </a:ln>
                <a:effectLst/>
                <a:uLnTx/>
                <a:uFillTx/>
                <a:latin typeface="Calibri"/>
                <a:ea typeface="+mn-ea"/>
                <a:cs typeface="+mn-cs"/>
              </a:rPr>
              <a:t> [6] </a:t>
            </a:r>
          </a:p>
          <a:p>
            <a:pPr marL="0" indent="0">
              <a:buNone/>
            </a:pPr>
            <a:endParaRPr kumimoji="0" lang="en-US" sz="1050" b="0" i="0" u="none" strike="noStrike" kern="1200" cap="none" spc="0" normalizeH="0" baseline="0" noProof="0" dirty="0">
              <a:ln>
                <a:noFill/>
              </a:ln>
              <a:effectLst/>
              <a:uLnTx/>
              <a:uFillTx/>
              <a:latin typeface="Calibri"/>
              <a:ea typeface="+mn-ea"/>
              <a:cs typeface="+mn-cs"/>
            </a:endParaRPr>
          </a:p>
          <a:p>
            <a:pPr marL="0" indent="0">
              <a:buNone/>
            </a:pPr>
            <a:endParaRPr lang="en-US" sz="1050" dirty="0"/>
          </a:p>
        </p:txBody>
      </p:sp>
      <p:sp>
        <p:nvSpPr>
          <p:cNvPr id="17" name="TextBox 16">
            <a:extLst>
              <a:ext uri="{FF2B5EF4-FFF2-40B4-BE49-F238E27FC236}">
                <a16:creationId xmlns:a16="http://schemas.microsoft.com/office/drawing/2014/main" id="{C9923823-D6C5-420F-BA57-9FDDF9718BA7}"/>
              </a:ext>
            </a:extLst>
          </p:cNvPr>
          <p:cNvSpPr txBox="1"/>
          <p:nvPr/>
        </p:nvSpPr>
        <p:spPr>
          <a:xfrm>
            <a:off x="301214" y="6424982"/>
            <a:ext cx="6131858" cy="276999"/>
          </a:xfrm>
          <a:prstGeom prst="rect">
            <a:avLst/>
          </a:prstGeom>
          <a:noFill/>
        </p:spPr>
        <p:txBody>
          <a:bodyPr wrap="square">
            <a:spAutoFit/>
          </a:bodyPr>
          <a:lstStyle/>
          <a:p>
            <a:r>
              <a:rPr lang="en-US" sz="1200" dirty="0">
                <a:solidFill>
                  <a:schemeClr val="bg1"/>
                </a:solidFill>
              </a:rPr>
              <a:t>BDIC</a:t>
            </a:r>
          </a:p>
        </p:txBody>
      </p:sp>
    </p:spTree>
    <p:extLst>
      <p:ext uri="{BB962C8B-B14F-4D97-AF65-F5344CB8AC3E}">
        <p14:creationId xmlns:p14="http://schemas.microsoft.com/office/powerpoint/2010/main" val="3825872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13</a:t>
            </a:fld>
            <a:endParaRPr lang="en-US" dirty="0"/>
          </a:p>
        </p:txBody>
      </p:sp>
      <p:sp>
        <p:nvSpPr>
          <p:cNvPr id="6" name="Title 5">
            <a:extLst>
              <a:ext uri="{FF2B5EF4-FFF2-40B4-BE49-F238E27FC236}">
                <a16:creationId xmlns:a16="http://schemas.microsoft.com/office/drawing/2014/main" id="{8B675A9F-1FE5-4A8C-A857-CE6890A1E75B}"/>
              </a:ext>
            </a:extLst>
          </p:cNvPr>
          <p:cNvSpPr>
            <a:spLocks noGrp="1"/>
          </p:cNvSpPr>
          <p:nvPr>
            <p:ph type="title"/>
          </p:nvPr>
        </p:nvSpPr>
        <p:spPr>
          <a:xfrm>
            <a:off x="595884" y="238539"/>
            <a:ext cx="11000232" cy="1188720"/>
          </a:xfrm>
        </p:spPr>
        <p:txBody>
          <a:bodyPr>
            <a:normAutofit/>
          </a:bodyPr>
          <a:lstStyle/>
          <a:p>
            <a:r>
              <a:rPr lang="en-US" sz="3200" b="1" dirty="0"/>
              <a:t>Big Data for Wide &amp; Deep Learning</a:t>
            </a:r>
            <a:endParaRPr lang="en-US" sz="3200" dirty="0"/>
          </a:p>
        </p:txBody>
      </p:sp>
      <p:pic>
        <p:nvPicPr>
          <p:cNvPr id="8" name="Picture 7">
            <a:extLst>
              <a:ext uri="{FF2B5EF4-FFF2-40B4-BE49-F238E27FC236}">
                <a16:creationId xmlns:a16="http://schemas.microsoft.com/office/drawing/2014/main" id="{B57BEB68-BC39-4D72-ABC9-72A54EB992BE}"/>
              </a:ext>
            </a:extLst>
          </p:cNvPr>
          <p:cNvPicPr>
            <a:picLocks noChangeAspect="1"/>
          </p:cNvPicPr>
          <p:nvPr/>
        </p:nvPicPr>
        <p:blipFill>
          <a:blip r:embed="rId3"/>
          <a:stretch>
            <a:fillRect/>
          </a:stretch>
        </p:blipFill>
        <p:spPr>
          <a:xfrm>
            <a:off x="0" y="3551663"/>
            <a:ext cx="12192000" cy="2712720"/>
          </a:xfrm>
          <a:prstGeom prst="rect">
            <a:avLst/>
          </a:prstGeom>
        </p:spPr>
      </p:pic>
      <p:sp>
        <p:nvSpPr>
          <p:cNvPr id="13" name="Content Placeholder 3">
            <a:extLst>
              <a:ext uri="{FF2B5EF4-FFF2-40B4-BE49-F238E27FC236}">
                <a16:creationId xmlns:a16="http://schemas.microsoft.com/office/drawing/2014/main" id="{78FC9CA5-3CBE-4DC6-A586-3CC5045A244F}"/>
              </a:ext>
            </a:extLst>
          </p:cNvPr>
          <p:cNvSpPr txBox="1">
            <a:spLocks/>
          </p:cNvSpPr>
          <p:nvPr/>
        </p:nvSpPr>
        <p:spPr>
          <a:xfrm>
            <a:off x="0" y="1326910"/>
            <a:ext cx="12191999" cy="210209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following is the Google Architecture used in many of their products especially in Recommendation Systems and we have adapt it for Trading.</a:t>
            </a:r>
          </a:p>
          <a:p>
            <a:pPr marL="0" indent="0">
              <a:buNone/>
            </a:pPr>
            <a:r>
              <a:rPr lang="en-US" sz="1600" dirty="0"/>
              <a:t>“Can we teach computers to learn like humans do, by combining the power of memorization and generalization?” </a:t>
            </a:r>
            <a:r>
              <a:rPr lang="en-US" sz="1050" dirty="0"/>
              <a:t>[4]</a:t>
            </a:r>
            <a:endParaRPr lang="en-US" sz="1600" dirty="0"/>
          </a:p>
          <a:p>
            <a:pPr marL="0" indent="0">
              <a:buNone/>
            </a:pPr>
            <a:r>
              <a:rPr lang="en-US" sz="1600" dirty="0"/>
              <a:t>Wide &amp; Deep Learning developed at Google Research was the answer to the previous question.</a:t>
            </a:r>
          </a:p>
          <a:p>
            <a:pPr marL="0" indent="0">
              <a:buNone/>
            </a:pPr>
            <a:r>
              <a:rPr lang="en-US" sz="1600" dirty="0"/>
              <a:t>“It's not an easy question to answer, but by jointly training a wide linear model (for memorization) alongside a deep neural network (for generalization), one can combine the strengths of both to bring us one step closer.” </a:t>
            </a:r>
            <a:r>
              <a:rPr lang="en-US" sz="1000" dirty="0"/>
              <a:t>[4]</a:t>
            </a:r>
            <a:endParaRPr lang="en-US" sz="1600" dirty="0"/>
          </a:p>
          <a:p>
            <a:pPr marL="0" indent="0">
              <a:buNone/>
            </a:pPr>
            <a:r>
              <a:rPr lang="en-US" sz="1600" dirty="0"/>
              <a:t>“It's useful for generic large-scale regression and classification problems with sparse inputs (categorical features with a large number of possible feature values), such as recommender systems, search, and ranking problems.” </a:t>
            </a:r>
            <a:r>
              <a:rPr lang="en-US" sz="1000" dirty="0"/>
              <a:t>[4]</a:t>
            </a:r>
            <a:endParaRPr lang="en-US" sz="1600" dirty="0"/>
          </a:p>
        </p:txBody>
      </p:sp>
      <p:sp>
        <p:nvSpPr>
          <p:cNvPr id="17" name="TextBox 16">
            <a:extLst>
              <a:ext uri="{FF2B5EF4-FFF2-40B4-BE49-F238E27FC236}">
                <a16:creationId xmlns:a16="http://schemas.microsoft.com/office/drawing/2014/main" id="{C9923823-D6C5-420F-BA57-9FDDF9718BA7}"/>
              </a:ext>
            </a:extLst>
          </p:cNvPr>
          <p:cNvSpPr txBox="1"/>
          <p:nvPr/>
        </p:nvSpPr>
        <p:spPr>
          <a:xfrm>
            <a:off x="301214" y="6424982"/>
            <a:ext cx="6131858" cy="276999"/>
          </a:xfrm>
          <a:prstGeom prst="rect">
            <a:avLst/>
          </a:prstGeom>
          <a:noFill/>
        </p:spPr>
        <p:txBody>
          <a:bodyPr wrap="square">
            <a:spAutoFit/>
          </a:bodyPr>
          <a:lstStyle/>
          <a:p>
            <a:r>
              <a:rPr lang="en-US" sz="1200" dirty="0">
                <a:solidFill>
                  <a:schemeClr val="bg1"/>
                </a:solidFill>
              </a:rPr>
              <a:t>BDIC</a:t>
            </a:r>
          </a:p>
        </p:txBody>
      </p:sp>
    </p:spTree>
    <p:extLst>
      <p:ext uri="{BB962C8B-B14F-4D97-AF65-F5344CB8AC3E}">
        <p14:creationId xmlns:p14="http://schemas.microsoft.com/office/powerpoint/2010/main" val="5958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800877" y="2096159"/>
            <a:ext cx="4351911" cy="2384466"/>
          </a:xfrm>
        </p:spPr>
        <p:txBody>
          <a:bodyPr>
            <a:normAutofit/>
          </a:bodyPr>
          <a:lstStyle/>
          <a:p>
            <a:r>
              <a:rPr lang="en-US" sz="2800" dirty="0">
                <a:solidFill>
                  <a:schemeClr val="bg1"/>
                </a:solidFill>
              </a:rPr>
              <a:t>Big Data </a:t>
            </a:r>
            <a:br>
              <a:rPr lang="en-US" sz="2800" dirty="0">
                <a:solidFill>
                  <a:schemeClr val="bg1"/>
                </a:solidFill>
              </a:rPr>
            </a:br>
            <a:r>
              <a:rPr lang="en-US" sz="2800" dirty="0">
                <a:solidFill>
                  <a:schemeClr val="bg1"/>
                </a:solidFill>
              </a:rPr>
              <a:t>in </a:t>
            </a:r>
            <a:br>
              <a:rPr lang="en-US" sz="2800" dirty="0">
                <a:solidFill>
                  <a:schemeClr val="bg1"/>
                </a:solidFill>
              </a:rPr>
            </a:br>
            <a:r>
              <a:rPr lang="en-US" sz="2800" dirty="0">
                <a:solidFill>
                  <a:schemeClr val="bg1"/>
                </a:solidFill>
              </a:rPr>
              <a:t>Algo-Trading</a:t>
            </a:r>
            <a:br>
              <a:rPr lang="en-US" dirty="0">
                <a:solidFill>
                  <a:schemeClr val="bg1"/>
                </a:solidFill>
              </a:rPr>
            </a:br>
            <a:br>
              <a:rPr lang="en-US" dirty="0">
                <a:solidFill>
                  <a:schemeClr val="bg1"/>
                </a:solidFill>
              </a:rPr>
            </a:br>
            <a:r>
              <a:rPr lang="en-US" sz="2000" dirty="0">
                <a:solidFill>
                  <a:schemeClr val="bg1"/>
                </a:solidFill>
              </a:rPr>
              <a:t>Part 3</a:t>
            </a:r>
            <a:br>
              <a:rPr lang="en-US" sz="2000" dirty="0">
                <a:solidFill>
                  <a:schemeClr val="bg1"/>
                </a:solidFill>
              </a:rPr>
            </a:br>
            <a:r>
              <a:rPr lang="en-US" sz="1600" dirty="0"/>
              <a:t>Deep Reinforcement Learning</a:t>
            </a: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sz="1200" dirty="0">
                <a:solidFill>
                  <a:schemeClr val="bg1"/>
                </a:solidFill>
              </a:rPr>
              <a:t>BDIC</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1683703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sz="2000" dirty="0"/>
              <a:t>Deep Reinforcement Learning</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pPr algn="ctr"/>
            <a:r>
              <a:rPr lang="en-US" dirty="0"/>
              <a:t>Intro</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a:bodyPr>
          <a:lstStyle/>
          <a:p>
            <a:pPr marL="0" indent="0">
              <a:buNone/>
            </a:pPr>
            <a:r>
              <a:rPr lang="en-US" sz="1600" dirty="0"/>
              <a:t>“Deep reinforcement learning is the combination of reinforcement learning (RL) and deep learning. This field of research has been able to solve a wide range of complex decision-making tasks that were previously out of reach for a machine. </a:t>
            </a:r>
          </a:p>
          <a:p>
            <a:pPr marL="0" indent="0">
              <a:buNone/>
            </a:pPr>
            <a:r>
              <a:rPr lang="en-US" sz="1600" dirty="0"/>
              <a:t>Thus, deep RL opens up many new applications in domains such as healthcare, robotics, smart grids, finance, and many more.” </a:t>
            </a:r>
            <a:r>
              <a:rPr lang="en-US" sz="1000" dirty="0"/>
              <a:t>[5]</a:t>
            </a:r>
            <a:endParaRPr lang="en-US" sz="1600" dirty="0"/>
          </a:p>
        </p:txBody>
      </p:sp>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7"/>
          </p:nvPr>
        </p:nvSpPr>
        <p:spPr/>
        <p:txBody>
          <a:bodyPr/>
          <a:lstStyle/>
          <a:p>
            <a:r>
              <a:rPr lang="en-US" sz="1200" dirty="0">
                <a:solidFill>
                  <a:schemeClr val="bg1"/>
                </a:solidFill>
              </a:rPr>
              <a:t>BDIC</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15</a:t>
            </a:fld>
            <a:endParaRPr lang="en-US" dirty="0"/>
          </a:p>
        </p:txBody>
      </p:sp>
      <p:pic>
        <p:nvPicPr>
          <p:cNvPr id="8" name="Content Placeholder 7">
            <a:extLst>
              <a:ext uri="{FF2B5EF4-FFF2-40B4-BE49-F238E27FC236}">
                <a16:creationId xmlns:a16="http://schemas.microsoft.com/office/drawing/2014/main" id="{6CD305BD-3A91-41D3-B1BC-7FEDFDD5D046}"/>
              </a:ext>
            </a:extLst>
          </p:cNvPr>
          <p:cNvPicPr>
            <a:picLocks noGrp="1" noChangeAspect="1"/>
          </p:cNvPicPr>
          <p:nvPr>
            <p:ph sz="quarter" idx="16"/>
          </p:nvPr>
        </p:nvPicPr>
        <p:blipFill>
          <a:blip r:embed="rId3"/>
          <a:stretch>
            <a:fillRect/>
          </a:stretch>
        </p:blipFill>
        <p:spPr>
          <a:xfrm>
            <a:off x="6400800" y="1099001"/>
            <a:ext cx="5219700" cy="4903561"/>
          </a:xfrm>
        </p:spPr>
      </p:pic>
    </p:spTree>
    <p:extLst>
      <p:ext uri="{BB962C8B-B14F-4D97-AF65-F5344CB8AC3E}">
        <p14:creationId xmlns:p14="http://schemas.microsoft.com/office/powerpoint/2010/main" val="1507751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sz="2000" dirty="0"/>
              <a:t>Deep Reinforcement Learning</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pPr algn="ctr"/>
            <a:r>
              <a:rPr lang="en-US" dirty="0"/>
              <a:t>A3C</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a:bodyPr>
          <a:lstStyle/>
          <a:p>
            <a:pPr marL="0" indent="0">
              <a:buNone/>
            </a:pPr>
            <a:r>
              <a:rPr lang="en-US" sz="1600" dirty="0"/>
              <a:t>The Asynchronous Advantage Actor Critic (A3C) was developed by Google's DeepMind.</a:t>
            </a:r>
          </a:p>
          <a:p>
            <a:pPr marL="0" indent="0">
              <a:buNone/>
            </a:pPr>
            <a:r>
              <a:rPr lang="en-US" sz="1600" dirty="0"/>
              <a:t>A3C consists of multiple independent agents(networks) with their own weights, who interact with a different copy of the environment in parallel. </a:t>
            </a:r>
          </a:p>
          <a:p>
            <a:pPr marL="0" indent="0">
              <a:buNone/>
            </a:pPr>
            <a:r>
              <a:rPr lang="en-US" sz="1600" dirty="0"/>
              <a:t>“We now describe our variants of one-step Q-learning, one-step </a:t>
            </a:r>
            <a:r>
              <a:rPr lang="en-US" sz="1600" dirty="0" err="1"/>
              <a:t>Sarsa</a:t>
            </a:r>
            <a:r>
              <a:rPr lang="en-US" sz="1600" dirty="0"/>
              <a:t>, n-step Q-learning and advantage actor-critic”. </a:t>
            </a:r>
            <a:r>
              <a:rPr lang="en-US" sz="1000" dirty="0"/>
              <a:t>[6]</a:t>
            </a:r>
            <a:endParaRPr lang="en-US" sz="1600" dirty="0"/>
          </a:p>
        </p:txBody>
      </p:sp>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7"/>
          </p:nvPr>
        </p:nvSpPr>
        <p:spPr/>
        <p:txBody>
          <a:bodyPr/>
          <a:lstStyle/>
          <a:p>
            <a:r>
              <a:rPr lang="en-US" sz="1200" dirty="0">
                <a:solidFill>
                  <a:schemeClr val="bg1"/>
                </a:solidFill>
              </a:rPr>
              <a:t>BDIC</a:t>
            </a:r>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a:lstStyle/>
          <a:p>
            <a:fld id="{8C2E478F-E849-4A8C-AF1F-CBCC78A7CBFA}" type="slidenum">
              <a:rPr lang="en-US" smtClean="0"/>
              <a:pPr/>
              <a:t>16</a:t>
            </a:fld>
            <a:endParaRPr lang="en-US" dirty="0"/>
          </a:p>
        </p:txBody>
      </p:sp>
      <p:pic>
        <p:nvPicPr>
          <p:cNvPr id="9" name="Content Placeholder 8">
            <a:extLst>
              <a:ext uri="{FF2B5EF4-FFF2-40B4-BE49-F238E27FC236}">
                <a16:creationId xmlns:a16="http://schemas.microsoft.com/office/drawing/2014/main" id="{880046CC-3770-477A-AE1F-A25196EB71BF}"/>
              </a:ext>
            </a:extLst>
          </p:cNvPr>
          <p:cNvPicPr>
            <a:picLocks noGrp="1" noChangeAspect="1"/>
          </p:cNvPicPr>
          <p:nvPr>
            <p:ph sz="quarter" idx="16"/>
          </p:nvPr>
        </p:nvPicPr>
        <p:blipFill>
          <a:blip r:embed="rId3"/>
          <a:stretch>
            <a:fillRect/>
          </a:stretch>
        </p:blipFill>
        <p:spPr>
          <a:xfrm>
            <a:off x="6400800" y="946380"/>
            <a:ext cx="5219700" cy="4965239"/>
          </a:xfrm>
        </p:spPr>
      </p:pic>
    </p:spTree>
    <p:extLst>
      <p:ext uri="{BB962C8B-B14F-4D97-AF65-F5344CB8AC3E}">
        <p14:creationId xmlns:p14="http://schemas.microsoft.com/office/powerpoint/2010/main" val="1292659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782217" y="2323359"/>
            <a:ext cx="4351911" cy="2384466"/>
          </a:xfrm>
        </p:spPr>
        <p:txBody>
          <a:bodyPr>
            <a:normAutofit fontScale="90000"/>
          </a:bodyPr>
          <a:lstStyle/>
          <a:p>
            <a:br>
              <a:rPr lang="en-US" sz="3600" dirty="0"/>
            </a:br>
            <a:r>
              <a:rPr lang="en-US" sz="3100" dirty="0">
                <a:latin typeface="+mj-lt"/>
              </a:rPr>
              <a:t>Our Proposed Model</a:t>
            </a:r>
            <a:r>
              <a:rPr lang="en-US" sz="3100" dirty="0">
                <a:solidFill>
                  <a:schemeClr val="bg1"/>
                </a:solidFill>
                <a:latin typeface="+mj-lt"/>
              </a:rPr>
              <a:t> Architecture</a:t>
            </a:r>
            <a:br>
              <a:rPr lang="en-US" sz="3600" dirty="0">
                <a:solidFill>
                  <a:schemeClr val="bg1"/>
                </a:solidFill>
              </a:rPr>
            </a:br>
            <a:br>
              <a:rPr lang="en-US" dirty="0">
                <a:solidFill>
                  <a:schemeClr val="bg1"/>
                </a:solidFill>
              </a:rPr>
            </a:br>
            <a:br>
              <a:rPr lang="en-US" dirty="0">
                <a:solidFill>
                  <a:schemeClr val="bg1"/>
                </a:solidFill>
              </a:rPr>
            </a:br>
            <a:r>
              <a:rPr lang="en-US" sz="2200" dirty="0"/>
              <a:t>Part 1</a:t>
            </a:r>
            <a:br>
              <a:rPr lang="en-US" sz="2000" dirty="0"/>
            </a:br>
            <a:r>
              <a:rPr lang="en-US" sz="1800" dirty="0"/>
              <a:t>The explanation</a:t>
            </a:r>
            <a:br>
              <a:rPr lang="en-US" sz="2000" dirty="0"/>
            </a:b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sz="1200" dirty="0">
                <a:solidFill>
                  <a:schemeClr val="bg1"/>
                </a:solidFill>
              </a:rPr>
              <a:t>BDIC</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1169234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18</a:t>
            </a:fld>
            <a:endParaRPr lang="en-US" dirty="0"/>
          </a:p>
        </p:txBody>
      </p:sp>
      <p:sp>
        <p:nvSpPr>
          <p:cNvPr id="6" name="Title 5">
            <a:extLst>
              <a:ext uri="{FF2B5EF4-FFF2-40B4-BE49-F238E27FC236}">
                <a16:creationId xmlns:a16="http://schemas.microsoft.com/office/drawing/2014/main" id="{8B675A9F-1FE5-4A8C-A857-CE6890A1E75B}"/>
              </a:ext>
            </a:extLst>
          </p:cNvPr>
          <p:cNvSpPr>
            <a:spLocks noGrp="1"/>
          </p:cNvSpPr>
          <p:nvPr>
            <p:ph type="title"/>
          </p:nvPr>
        </p:nvSpPr>
        <p:spPr>
          <a:xfrm>
            <a:off x="595884" y="238539"/>
            <a:ext cx="11000232" cy="1188720"/>
          </a:xfrm>
        </p:spPr>
        <p:txBody>
          <a:bodyPr>
            <a:normAutofit fontScale="90000"/>
          </a:bodyPr>
          <a:lstStyle/>
          <a:p>
            <a:r>
              <a:rPr lang="en-US" sz="3200" dirty="0"/>
              <a:t>Deep Reinforcement Learning for Trading</a:t>
            </a:r>
            <a:br>
              <a:rPr lang="en-US" sz="3200" dirty="0"/>
            </a:br>
            <a:r>
              <a:rPr lang="en-US" sz="2200" spc="0" dirty="0"/>
              <a:t>A3C with Wide &amp; Deep Networks</a:t>
            </a:r>
            <a:br>
              <a:rPr lang="en-US" sz="1400" spc="0" dirty="0"/>
            </a:br>
            <a:endParaRPr lang="en-US" sz="3200" dirty="0"/>
          </a:p>
        </p:txBody>
      </p:sp>
      <p:sp>
        <p:nvSpPr>
          <p:cNvPr id="17" name="TextBox 16">
            <a:extLst>
              <a:ext uri="{FF2B5EF4-FFF2-40B4-BE49-F238E27FC236}">
                <a16:creationId xmlns:a16="http://schemas.microsoft.com/office/drawing/2014/main" id="{C9923823-D6C5-420F-BA57-9FDDF9718BA7}"/>
              </a:ext>
            </a:extLst>
          </p:cNvPr>
          <p:cNvSpPr txBox="1"/>
          <p:nvPr/>
        </p:nvSpPr>
        <p:spPr>
          <a:xfrm>
            <a:off x="301214" y="6424982"/>
            <a:ext cx="6131858" cy="276999"/>
          </a:xfrm>
          <a:prstGeom prst="rect">
            <a:avLst/>
          </a:prstGeom>
          <a:noFill/>
        </p:spPr>
        <p:txBody>
          <a:bodyPr wrap="square">
            <a:spAutoFit/>
          </a:bodyPr>
          <a:lstStyle/>
          <a:p>
            <a:r>
              <a:rPr lang="en-US" sz="1200" dirty="0">
                <a:solidFill>
                  <a:schemeClr val="bg1"/>
                </a:solidFill>
              </a:rPr>
              <a:t>BDIC</a:t>
            </a:r>
          </a:p>
        </p:txBody>
      </p:sp>
      <p:pic>
        <p:nvPicPr>
          <p:cNvPr id="4" name="Picture 3">
            <a:extLst>
              <a:ext uri="{FF2B5EF4-FFF2-40B4-BE49-F238E27FC236}">
                <a16:creationId xmlns:a16="http://schemas.microsoft.com/office/drawing/2014/main" id="{1219BB67-D0E1-465C-8978-27EC7B911AF5}"/>
              </a:ext>
            </a:extLst>
          </p:cNvPr>
          <p:cNvPicPr>
            <a:picLocks noChangeAspect="1"/>
          </p:cNvPicPr>
          <p:nvPr/>
        </p:nvPicPr>
        <p:blipFill>
          <a:blip r:embed="rId3"/>
          <a:stretch>
            <a:fillRect/>
          </a:stretch>
        </p:blipFill>
        <p:spPr>
          <a:xfrm>
            <a:off x="4271779" y="4018515"/>
            <a:ext cx="3942897" cy="2219240"/>
          </a:xfrm>
          <a:prstGeom prst="rect">
            <a:avLst/>
          </a:prstGeom>
        </p:spPr>
      </p:pic>
      <p:sp>
        <p:nvSpPr>
          <p:cNvPr id="15" name="TextBox 14">
            <a:extLst>
              <a:ext uri="{FF2B5EF4-FFF2-40B4-BE49-F238E27FC236}">
                <a16:creationId xmlns:a16="http://schemas.microsoft.com/office/drawing/2014/main" id="{5497ADDB-C67B-4E63-ACED-3DE67A897EB8}"/>
              </a:ext>
            </a:extLst>
          </p:cNvPr>
          <p:cNvSpPr txBox="1"/>
          <p:nvPr/>
        </p:nvSpPr>
        <p:spPr>
          <a:xfrm>
            <a:off x="176829" y="1308031"/>
            <a:ext cx="11678097" cy="2308324"/>
          </a:xfrm>
          <a:prstGeom prst="rect">
            <a:avLst/>
          </a:prstGeom>
          <a:noFill/>
        </p:spPr>
        <p:txBody>
          <a:bodyPr wrap="square">
            <a:spAutoFit/>
          </a:bodyPr>
          <a:lstStyle/>
          <a:p>
            <a:r>
              <a:rPr lang="en-US" sz="1600" dirty="0">
                <a:solidFill>
                  <a:schemeClr val="bg1"/>
                </a:solidFill>
              </a:rPr>
              <a:t>In a single financial market we can implement A3C that consists of multiple independent agents(networks) with their own weights that can operate in different sectors, who interact with a different copy of the environment in parallel used to simulate different sector scenarios.</a:t>
            </a:r>
          </a:p>
          <a:p>
            <a:endParaRPr lang="en-US" sz="1600" dirty="0">
              <a:solidFill>
                <a:schemeClr val="bg1"/>
              </a:solidFill>
            </a:endParaRPr>
          </a:p>
          <a:p>
            <a:r>
              <a:rPr lang="en-US" sz="1600" dirty="0">
                <a:solidFill>
                  <a:schemeClr val="bg1"/>
                </a:solidFill>
              </a:rPr>
              <a:t>Our idea is to make the Model-Free A3C bound by the market previous behavior and current trends, in order to predict a week ahead stock values. This procedure is accurate since it’s based on Big Data endogenous and exogenous variables and factors.</a:t>
            </a:r>
          </a:p>
          <a:p>
            <a:endParaRPr lang="en-US" sz="1600" dirty="0">
              <a:solidFill>
                <a:schemeClr val="bg1"/>
              </a:solidFill>
            </a:endParaRPr>
          </a:p>
          <a:p>
            <a:r>
              <a:rPr lang="en-US" sz="1600" dirty="0">
                <a:solidFill>
                  <a:schemeClr val="bg1"/>
                </a:solidFill>
              </a:rPr>
              <a:t>In order to make the Artificial Neural Network more compliant with the Financial markets and their respective sectors where the agents operates in, we define a Wide &amp; Deep Models, where wide linear model is used for memorization (historical market/sector pattern),</a:t>
            </a:r>
          </a:p>
          <a:p>
            <a:r>
              <a:rPr lang="en-US" sz="1600" dirty="0">
                <a:solidFill>
                  <a:schemeClr val="bg1"/>
                </a:solidFill>
              </a:rPr>
              <a:t>alongside a deep neural network used for generalization (detect new market/sector pattern).</a:t>
            </a:r>
          </a:p>
        </p:txBody>
      </p:sp>
      <p:pic>
        <p:nvPicPr>
          <p:cNvPr id="20" name="Picture 19">
            <a:extLst>
              <a:ext uri="{FF2B5EF4-FFF2-40B4-BE49-F238E27FC236}">
                <a16:creationId xmlns:a16="http://schemas.microsoft.com/office/drawing/2014/main" id="{1C5A2BC0-352D-4DD4-9656-6E9B4CC5D34B}"/>
              </a:ext>
            </a:extLst>
          </p:cNvPr>
          <p:cNvPicPr>
            <a:picLocks noChangeAspect="1"/>
          </p:cNvPicPr>
          <p:nvPr/>
        </p:nvPicPr>
        <p:blipFill>
          <a:blip r:embed="rId4"/>
          <a:stretch>
            <a:fillRect/>
          </a:stretch>
        </p:blipFill>
        <p:spPr>
          <a:xfrm>
            <a:off x="8336090" y="4018515"/>
            <a:ext cx="3614590" cy="2219240"/>
          </a:xfrm>
          <a:prstGeom prst="rect">
            <a:avLst/>
          </a:prstGeom>
        </p:spPr>
      </p:pic>
      <p:cxnSp>
        <p:nvCxnSpPr>
          <p:cNvPr id="22" name="Straight Arrow Connector 21">
            <a:extLst>
              <a:ext uri="{FF2B5EF4-FFF2-40B4-BE49-F238E27FC236}">
                <a16:creationId xmlns:a16="http://schemas.microsoft.com/office/drawing/2014/main" id="{2570AF64-1B87-47DA-9B77-DBEA2DA447C9}"/>
              </a:ext>
            </a:extLst>
          </p:cNvPr>
          <p:cNvCxnSpPr>
            <a:cxnSpLocks/>
          </p:cNvCxnSpPr>
          <p:nvPr/>
        </p:nvCxnSpPr>
        <p:spPr>
          <a:xfrm flipV="1">
            <a:off x="7959012" y="5128135"/>
            <a:ext cx="746449" cy="927433"/>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37AF5A99-A4FF-4310-AB82-48080B8F0486}"/>
              </a:ext>
            </a:extLst>
          </p:cNvPr>
          <p:cNvPicPr>
            <a:picLocks noChangeAspect="1"/>
          </p:cNvPicPr>
          <p:nvPr/>
        </p:nvPicPr>
        <p:blipFill>
          <a:blip r:embed="rId5"/>
          <a:stretch>
            <a:fillRect/>
          </a:stretch>
        </p:blipFill>
        <p:spPr>
          <a:xfrm>
            <a:off x="176829" y="4019875"/>
            <a:ext cx="3942897" cy="2217880"/>
          </a:xfrm>
          <a:prstGeom prst="rect">
            <a:avLst/>
          </a:prstGeom>
        </p:spPr>
      </p:pic>
      <p:cxnSp>
        <p:nvCxnSpPr>
          <p:cNvPr id="19" name="Straight Arrow Connector 18">
            <a:extLst>
              <a:ext uri="{FF2B5EF4-FFF2-40B4-BE49-F238E27FC236}">
                <a16:creationId xmlns:a16="http://schemas.microsoft.com/office/drawing/2014/main" id="{6316D92A-3030-4608-84C6-805FED20D4FC}"/>
              </a:ext>
            </a:extLst>
          </p:cNvPr>
          <p:cNvCxnSpPr>
            <a:cxnSpLocks/>
          </p:cNvCxnSpPr>
          <p:nvPr/>
        </p:nvCxnSpPr>
        <p:spPr>
          <a:xfrm>
            <a:off x="2799184" y="5128135"/>
            <a:ext cx="2062065" cy="927433"/>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539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782217" y="2323359"/>
            <a:ext cx="4351911" cy="2384466"/>
          </a:xfrm>
        </p:spPr>
        <p:txBody>
          <a:bodyPr>
            <a:normAutofit fontScale="90000"/>
          </a:bodyPr>
          <a:lstStyle/>
          <a:p>
            <a:br>
              <a:rPr lang="en-US" sz="3600" dirty="0"/>
            </a:br>
            <a:r>
              <a:rPr lang="en-US" sz="3100" dirty="0">
                <a:latin typeface="+mj-lt"/>
              </a:rPr>
              <a:t>Our Proposed Model</a:t>
            </a:r>
            <a:r>
              <a:rPr lang="en-US" sz="3100" dirty="0">
                <a:solidFill>
                  <a:schemeClr val="bg1"/>
                </a:solidFill>
                <a:latin typeface="+mj-lt"/>
              </a:rPr>
              <a:t> Architecture</a:t>
            </a:r>
            <a:br>
              <a:rPr lang="en-US" sz="3600" dirty="0">
                <a:solidFill>
                  <a:schemeClr val="bg1"/>
                </a:solidFill>
              </a:rPr>
            </a:br>
            <a:br>
              <a:rPr lang="en-US" dirty="0">
                <a:solidFill>
                  <a:schemeClr val="bg1"/>
                </a:solidFill>
              </a:rPr>
            </a:br>
            <a:br>
              <a:rPr lang="en-US" dirty="0">
                <a:solidFill>
                  <a:schemeClr val="bg1"/>
                </a:solidFill>
              </a:rPr>
            </a:br>
            <a:r>
              <a:rPr lang="en-US" sz="2200" dirty="0"/>
              <a:t>Part 2</a:t>
            </a:r>
            <a:br>
              <a:rPr lang="en-US" sz="2000" dirty="0"/>
            </a:br>
            <a:r>
              <a:rPr lang="en-US" sz="1800" dirty="0"/>
              <a:t>the references</a:t>
            </a:r>
            <a:br>
              <a:rPr lang="en-US" sz="2000" dirty="0"/>
            </a:b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sz="1200" dirty="0">
                <a:solidFill>
                  <a:schemeClr val="bg1"/>
                </a:solidFill>
              </a:rPr>
              <a:t>BDIC</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val="421532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AMLD Africa</a:t>
            </a: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925287" y="2014344"/>
            <a:ext cx="6475342" cy="1508126"/>
          </a:xfrm>
        </p:spPr>
        <p:txBody>
          <a:bodyPr>
            <a:normAutofit/>
          </a:bodyPr>
          <a:lstStyle/>
          <a:p>
            <a:r>
              <a:rPr lang="en-US" sz="2400" b="1" dirty="0"/>
              <a:t> Deep Reinforcement Learning </a:t>
            </a:r>
            <a:br>
              <a:rPr lang="en-US" sz="2400" b="1" dirty="0"/>
            </a:br>
            <a:r>
              <a:rPr lang="en-US" sz="2400" b="1" dirty="0"/>
              <a:t>using </a:t>
            </a:r>
            <a:br>
              <a:rPr lang="en-US" sz="2400" b="1" dirty="0"/>
            </a:br>
            <a:r>
              <a:rPr lang="en-US" sz="2400" b="1" dirty="0"/>
              <a:t>Big Data for Stock Market Prediction</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2858329" y="3814823"/>
            <a:ext cx="6609256" cy="1224621"/>
          </a:xfrm>
        </p:spPr>
        <p:txBody>
          <a:bodyPr>
            <a:normAutofit/>
          </a:bodyPr>
          <a:lstStyle/>
          <a:p>
            <a:r>
              <a:rPr lang="en-US" sz="1600" dirty="0"/>
              <a:t>By </a:t>
            </a:r>
            <a:r>
              <a:rPr lang="en-US" sz="1600" dirty="0" err="1"/>
              <a:t>Mouafek</a:t>
            </a:r>
            <a:r>
              <a:rPr lang="en-US" sz="1600" dirty="0"/>
              <a:t> </a:t>
            </a:r>
            <a:r>
              <a:rPr lang="en-US" sz="1600" dirty="0" err="1"/>
              <a:t>Ayadi</a:t>
            </a:r>
            <a:endParaRPr lang="en-US" sz="1600" dirty="0"/>
          </a:p>
          <a:p>
            <a:r>
              <a:rPr lang="en-US" sz="1200" dirty="0"/>
              <a:t>Data Scientist at ODDO BHF</a:t>
            </a:r>
          </a:p>
          <a:p>
            <a:r>
              <a:rPr lang="en-US" sz="1050" dirty="0"/>
              <a:t>July 2021</a:t>
            </a:r>
          </a:p>
          <a:p>
            <a:endParaRPr lang="en-US" sz="1600" dirty="0"/>
          </a:p>
          <a:p>
            <a:endParaRPr lang="en-US" sz="1600" dirty="0"/>
          </a:p>
        </p:txBody>
      </p:sp>
      <p:sp>
        <p:nvSpPr>
          <p:cNvPr id="12" name="Footer Placeholder 2">
            <a:extLst>
              <a:ext uri="{FF2B5EF4-FFF2-40B4-BE49-F238E27FC236}">
                <a16:creationId xmlns:a16="http://schemas.microsoft.com/office/drawing/2014/main" id="{D457AD60-9A3C-4EB3-AFAA-CEC80ED6663C}"/>
              </a:ext>
            </a:extLst>
          </p:cNvPr>
          <p:cNvSpPr txBox="1">
            <a:spLocks/>
          </p:cNvSpPr>
          <p:nvPr/>
        </p:nvSpPr>
        <p:spPr>
          <a:xfrm>
            <a:off x="595884" y="6468303"/>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solidFill>
              </a:rPr>
              <a:t>BDIC</a:t>
            </a:r>
          </a:p>
        </p:txBody>
      </p:sp>
    </p:spTree>
    <p:extLst>
      <p:ext uri="{BB962C8B-B14F-4D97-AF65-F5344CB8AC3E}">
        <p14:creationId xmlns:p14="http://schemas.microsoft.com/office/powerpoint/2010/main" val="2506210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2191057" y="1066326"/>
            <a:ext cx="7847243" cy="43699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2421716" y="1317681"/>
            <a:ext cx="7295038" cy="3867264"/>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endParaRPr lang="en-US" sz="1800" b="1" dirty="0">
              <a:latin typeface="+mj-lt"/>
            </a:endParaRPr>
          </a:p>
          <a:p>
            <a:pPr marL="0" indent="0">
              <a:buNone/>
            </a:pPr>
            <a:endParaRPr lang="en-US" b="1" dirty="0">
              <a:latin typeface="+mj-lt"/>
            </a:endParaRPr>
          </a:p>
          <a:p>
            <a:pPr marL="0" indent="0">
              <a:buNone/>
            </a:pPr>
            <a:endParaRPr lang="en-US" sz="1800" b="1" dirty="0">
              <a:latin typeface="+mj-lt"/>
            </a:endParaRPr>
          </a:p>
          <a:p>
            <a:pPr marL="0" indent="0">
              <a:buNone/>
            </a:pPr>
            <a:r>
              <a:rPr lang="en-US" sz="1800" b="1" dirty="0">
                <a:latin typeface="+mj-lt"/>
              </a:rPr>
              <a:t>Personal Work (ongoing)</a:t>
            </a:r>
            <a:endParaRPr lang="en-US" sz="1800" dirty="0"/>
          </a:p>
          <a:p>
            <a:pPr marL="0" indent="0">
              <a:buNone/>
            </a:pPr>
            <a:r>
              <a:rPr lang="en-US" sz="1400" dirty="0">
                <a:hlinkClick r:id="rId4"/>
              </a:rPr>
              <a:t>https://github.com/MWFK/Market_Prediction-Building_Trading_Strategies</a:t>
            </a:r>
            <a:endParaRPr lang="en-US" sz="1400" dirty="0"/>
          </a:p>
          <a:p>
            <a:pPr marL="0" indent="0">
              <a:buNone/>
            </a:pPr>
            <a:endParaRPr lang="en-US" dirty="0"/>
          </a:p>
          <a:p>
            <a:r>
              <a:rPr lang="en-US" sz="1800" b="1" dirty="0">
                <a:latin typeface="+mj-lt"/>
              </a:rPr>
              <a:t>References</a:t>
            </a:r>
          </a:p>
          <a:p>
            <a:r>
              <a:rPr lang="en-US" sz="1400" dirty="0"/>
              <a:t>[1] </a:t>
            </a:r>
            <a:r>
              <a:rPr lang="en-US" sz="1400" dirty="0">
                <a:hlinkClick r:id="rId5"/>
              </a:rPr>
              <a:t>https://www.yuque.com/xhades/hs3xtz/ibg3cw</a:t>
            </a:r>
            <a:endParaRPr lang="en-US" sz="1400" dirty="0"/>
          </a:p>
          <a:p>
            <a:r>
              <a:rPr lang="en-US" sz="1400" dirty="0"/>
              <a:t>[2] </a:t>
            </a:r>
            <a:r>
              <a:rPr lang="en-US" sz="1400" dirty="0">
                <a:hlinkClick r:id="rId6"/>
              </a:rPr>
              <a:t>https://ml4trading.io/chapter/0</a:t>
            </a:r>
            <a:endParaRPr lang="en-US" sz="1400" dirty="0"/>
          </a:p>
          <a:p>
            <a:r>
              <a:rPr lang="en-US" sz="1400" dirty="0"/>
              <a:t>[3] </a:t>
            </a:r>
            <a:r>
              <a:rPr lang="en-US" sz="1400" dirty="0">
                <a:hlinkClick r:id="rId7"/>
              </a:rPr>
              <a:t>http://wrap.warwick.ac.uk/54797/14/WRAP_Preis_srep01684.pdf</a:t>
            </a:r>
            <a:endParaRPr lang="en-US" sz="1400" dirty="0"/>
          </a:p>
          <a:p>
            <a:r>
              <a:rPr lang="en-US" sz="1400" dirty="0"/>
              <a:t>[4] </a:t>
            </a:r>
            <a:r>
              <a:rPr lang="en-US" sz="1400" dirty="0">
                <a:hlinkClick r:id="rId8"/>
              </a:rPr>
              <a:t>https://cloud.google.com/architecture/overview-extracting-and-serving-feature-embeddings-for-machine-learning</a:t>
            </a:r>
            <a:endParaRPr lang="en-US" sz="1400" dirty="0"/>
          </a:p>
          <a:p>
            <a:r>
              <a:rPr lang="en-US" sz="1400" dirty="0"/>
              <a:t>[5] </a:t>
            </a:r>
            <a:r>
              <a:rPr lang="en-US" sz="1400" dirty="0">
                <a:hlinkClick r:id="rId9"/>
              </a:rPr>
              <a:t>https://arxiv.org/pdf/2104.04781.pdf</a:t>
            </a:r>
            <a:endParaRPr lang="en-US" sz="1400" dirty="0"/>
          </a:p>
          <a:p>
            <a:r>
              <a:rPr lang="en-US" sz="1400" dirty="0"/>
              <a:t>[6] </a:t>
            </a:r>
            <a:r>
              <a:rPr lang="en-US" sz="1400" dirty="0">
                <a:hlinkClick r:id="rId10"/>
              </a:rPr>
              <a:t>https://royalsocietypublishing.org/doi/abs/10.1098/rsta.2010.0284</a:t>
            </a:r>
            <a:endParaRPr lang="en-US" sz="1400" dirty="0"/>
          </a:p>
          <a:p>
            <a:r>
              <a:rPr lang="en-US" sz="1400" dirty="0"/>
              <a:t>      </a:t>
            </a:r>
            <a:r>
              <a:rPr lang="en-US" sz="1400" dirty="0">
                <a:hlinkClick r:id="rId11"/>
              </a:rPr>
              <a:t>https://www.nature.com/articles/srep01684</a:t>
            </a:r>
            <a:endParaRPr lang="en-US" sz="1400" dirty="0"/>
          </a:p>
          <a:p>
            <a:r>
              <a:rPr lang="en-US" sz="1400" dirty="0"/>
              <a:t>[7] </a:t>
            </a:r>
            <a:r>
              <a:rPr lang="en-US" sz="1400" dirty="0">
                <a:hlinkClick r:id="rId12"/>
              </a:rPr>
              <a:t>https://arxiv.org/pdf/1606.07792.pdf</a:t>
            </a:r>
            <a:endParaRPr lang="en-US" sz="1400" dirty="0"/>
          </a:p>
          <a:p>
            <a:r>
              <a:rPr lang="en-US" sz="1400" dirty="0"/>
              <a:t>[8] </a:t>
            </a:r>
            <a:r>
              <a:rPr lang="en-US" sz="1400" dirty="0">
                <a:hlinkClick r:id="rId13"/>
              </a:rPr>
              <a:t>https://arxiv.org/abs/1811.12560</a:t>
            </a:r>
            <a:endParaRPr lang="en-US" sz="1400" dirty="0"/>
          </a:p>
          <a:p>
            <a:r>
              <a:rPr lang="en-US" sz="1400" dirty="0"/>
              <a:t>[9] </a:t>
            </a:r>
            <a:r>
              <a:rPr lang="en-US" sz="1400" dirty="0">
                <a:hlinkClick r:id="rId14"/>
              </a:rPr>
              <a:t>https://arxiv.org/pdf/1602.01783.pdf</a:t>
            </a:r>
            <a:endParaRPr lang="en-US" sz="1400" dirty="0"/>
          </a:p>
          <a:p>
            <a:endParaRPr lang="en-US" sz="1400" dirty="0"/>
          </a:p>
          <a:p>
            <a:endParaRPr lang="en-US" dirty="0"/>
          </a:p>
          <a:p>
            <a:endParaRPr lang="en-US" sz="1800" dirty="0"/>
          </a:p>
          <a:p>
            <a:pPr marL="0" indent="0">
              <a:buNone/>
            </a:pPr>
            <a:endParaRPr lang="en-US" sz="1800" dirty="0"/>
          </a:p>
        </p:txBody>
      </p:sp>
      <p:sp>
        <p:nvSpPr>
          <p:cNvPr id="2" name="Footer Placeholder 1">
            <a:extLst>
              <a:ext uri="{FF2B5EF4-FFF2-40B4-BE49-F238E27FC236}">
                <a16:creationId xmlns:a16="http://schemas.microsoft.com/office/drawing/2014/main" id="{3D8BBA11-131E-446B-BC9B-D0A09B1AF059}"/>
              </a:ext>
            </a:extLst>
          </p:cNvPr>
          <p:cNvSpPr>
            <a:spLocks noGrp="1"/>
          </p:cNvSpPr>
          <p:nvPr>
            <p:ph type="ftr" sz="quarter" idx="11"/>
          </p:nvPr>
        </p:nvSpPr>
        <p:spPr/>
        <p:txBody>
          <a:bodyPr/>
          <a:lstStyle/>
          <a:p>
            <a:r>
              <a:rPr lang="en-US" sz="1200" dirty="0">
                <a:solidFill>
                  <a:schemeClr val="bg1"/>
                </a:solidFill>
              </a:rPr>
              <a:t>BDIC</a:t>
            </a:r>
          </a:p>
        </p:txBody>
      </p:sp>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20</a:t>
            </a:fld>
            <a:endParaRPr lang="en-US" dirty="0"/>
          </a:p>
        </p:txBody>
      </p:sp>
    </p:spTree>
    <p:extLst>
      <p:ext uri="{BB962C8B-B14F-4D97-AF65-F5344CB8AC3E}">
        <p14:creationId xmlns:p14="http://schemas.microsoft.com/office/powerpoint/2010/main" val="1389222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normAutofit/>
          </a:bodyPr>
          <a:lstStyle/>
          <a:p>
            <a:r>
              <a:rPr lang="en-US" sz="3200" dirty="0"/>
              <a:t>Conclusion &amp; Perspectives</a:t>
            </a:r>
          </a:p>
        </p:txBody>
      </p:sp>
      <p:sp>
        <p:nvSpPr>
          <p:cNvPr id="10" name="Subtitle 9">
            <a:extLst>
              <a:ext uri="{FF2B5EF4-FFF2-40B4-BE49-F238E27FC236}">
                <a16:creationId xmlns:a16="http://schemas.microsoft.com/office/drawing/2014/main" id="{3E9BAE4F-16CE-4F5D-9BC7-2CB992790F2F}"/>
              </a:ext>
            </a:extLst>
          </p:cNvPr>
          <p:cNvSpPr>
            <a:spLocks noGrp="1"/>
          </p:cNvSpPr>
          <p:nvPr>
            <p:ph type="subTitle" idx="1"/>
          </p:nvPr>
        </p:nvSpPr>
        <p:spPr/>
        <p:txBody>
          <a:bodyPr/>
          <a:lstStyle/>
          <a:p>
            <a:r>
              <a:rPr lang="en-US" dirty="0"/>
              <a:t>Q &amp; A</a:t>
            </a:r>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sz="1200" dirty="0">
                <a:solidFill>
                  <a:schemeClr val="bg1"/>
                </a:solidFill>
              </a:rPr>
              <a:t>BDIC</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21</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3219060" y="1380931"/>
            <a:ext cx="5831633" cy="416145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3462920" y="1602914"/>
            <a:ext cx="5371901" cy="371995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800" b="1" dirty="0">
                <a:latin typeface="+mj-lt"/>
              </a:rPr>
              <a:t>Table of Contents</a:t>
            </a:r>
          </a:p>
          <a:p>
            <a:pPr marL="0" indent="0">
              <a:buNone/>
            </a:pPr>
            <a:endParaRPr lang="en-US" sz="1800" b="1" dirty="0">
              <a:latin typeface="+mj-lt"/>
            </a:endParaRPr>
          </a:p>
          <a:p>
            <a:pPr marL="0" indent="0">
              <a:buNone/>
            </a:pPr>
            <a:r>
              <a:rPr lang="en-US" dirty="0">
                <a:latin typeface="+mj-lt"/>
              </a:rPr>
              <a:t>1- Algorithmic Trading (2 Parts)</a:t>
            </a:r>
          </a:p>
          <a:p>
            <a:pPr marL="0" indent="0">
              <a:buNone/>
            </a:pPr>
            <a:endParaRPr lang="en-US" dirty="0">
              <a:latin typeface="+mj-lt"/>
            </a:endParaRPr>
          </a:p>
          <a:p>
            <a:pPr marL="0" indent="0">
              <a:buNone/>
            </a:pPr>
            <a:r>
              <a:rPr lang="en-US" dirty="0">
                <a:latin typeface="+mj-lt"/>
              </a:rPr>
              <a:t>2- Big Data in Algo-Trading (3 Parts)</a:t>
            </a:r>
          </a:p>
          <a:p>
            <a:endParaRPr lang="en-US" dirty="0">
              <a:latin typeface="+mj-lt"/>
            </a:endParaRPr>
          </a:p>
          <a:p>
            <a:r>
              <a:rPr lang="en-US" dirty="0">
                <a:latin typeface="+mj-lt"/>
              </a:rPr>
              <a:t>3- Our Proposed Model</a:t>
            </a:r>
            <a:r>
              <a:rPr lang="en-US" dirty="0">
                <a:solidFill>
                  <a:schemeClr val="bg1"/>
                </a:solidFill>
                <a:latin typeface="+mj-lt"/>
              </a:rPr>
              <a:t> Architecture (2 Parts)</a:t>
            </a:r>
            <a:endParaRPr lang="en-US" dirty="0">
              <a:latin typeface="+mj-lt"/>
            </a:endParaRPr>
          </a:p>
          <a:p>
            <a:pPr marL="0" indent="0">
              <a:buNone/>
            </a:pPr>
            <a:endParaRPr lang="en-US" dirty="0">
              <a:latin typeface="+mj-lt"/>
            </a:endParaRPr>
          </a:p>
          <a:p>
            <a:pPr marL="0" indent="0">
              <a:buNone/>
            </a:pPr>
            <a:r>
              <a:rPr lang="en-US" dirty="0">
                <a:latin typeface="+mj-lt"/>
              </a:rPr>
              <a:t>4- Conclusion and Perspectives</a:t>
            </a:r>
            <a:endParaRPr lang="en-US" dirty="0"/>
          </a:p>
          <a:p>
            <a:pPr marL="0" indent="0">
              <a:buNone/>
            </a:pPr>
            <a:endParaRPr lang="en-US" sz="1800" dirty="0"/>
          </a:p>
        </p:txBody>
      </p:sp>
      <p:sp>
        <p:nvSpPr>
          <p:cNvPr id="2" name="Footer Placeholder 1">
            <a:extLst>
              <a:ext uri="{FF2B5EF4-FFF2-40B4-BE49-F238E27FC236}">
                <a16:creationId xmlns:a16="http://schemas.microsoft.com/office/drawing/2014/main" id="{3D8BBA11-131E-446B-BC9B-D0A09B1AF059}"/>
              </a:ext>
            </a:extLst>
          </p:cNvPr>
          <p:cNvSpPr>
            <a:spLocks noGrp="1"/>
          </p:cNvSpPr>
          <p:nvPr>
            <p:ph type="ftr" sz="quarter" idx="11"/>
          </p:nvPr>
        </p:nvSpPr>
        <p:spPr/>
        <p:txBody>
          <a:bodyPr/>
          <a:lstStyle/>
          <a:p>
            <a:r>
              <a:rPr lang="en-US" sz="1200" dirty="0">
                <a:solidFill>
                  <a:schemeClr val="bg1"/>
                </a:solidFill>
              </a:rPr>
              <a:t>BDIC</a:t>
            </a:r>
          </a:p>
        </p:txBody>
      </p:sp>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375982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rmAutofit/>
          </a:bodyPr>
          <a:lstStyle/>
          <a:p>
            <a:r>
              <a:rPr lang="en-US" sz="4000" b="1" dirty="0"/>
              <a:t>Algorithmic Trading</a:t>
            </a:r>
            <a:br>
              <a:rPr lang="en-US" b="1" dirty="0"/>
            </a:br>
            <a:br>
              <a:rPr lang="en-US" b="1" dirty="0"/>
            </a:br>
            <a:r>
              <a:rPr lang="en-US" sz="2000" b="1" dirty="0"/>
              <a:t>Part 1</a:t>
            </a:r>
            <a:br>
              <a:rPr lang="en-US" sz="2000" b="1" dirty="0"/>
            </a:br>
            <a:r>
              <a:rPr lang="en-US" sz="1600" b="1" dirty="0"/>
              <a:t>Introduction</a:t>
            </a: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sz="1200" dirty="0">
                <a:solidFill>
                  <a:schemeClr val="bg1"/>
                </a:solidFill>
              </a:rPr>
              <a:t>BDIC</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98973" y="914400"/>
            <a:ext cx="5138057" cy="979308"/>
          </a:xfrm>
        </p:spPr>
        <p:txBody>
          <a:bodyPr/>
          <a:lstStyle/>
          <a:p>
            <a:r>
              <a:rPr lang="en-US" b="1" dirty="0"/>
              <a:t>Algorithmic Trading</a:t>
            </a:r>
            <a:endParaRPr lang="en-US" dirty="0"/>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1082230" y="2182866"/>
            <a:ext cx="5138057" cy="3396749"/>
          </a:xfrm>
        </p:spPr>
        <p:txBody>
          <a:bodyPr>
            <a:normAutofit/>
          </a:bodyPr>
          <a:lstStyle/>
          <a:p>
            <a:pPr algn="ctr"/>
            <a:r>
              <a:rPr lang="en-US" dirty="0"/>
              <a:t>“Algorithmic trading is a type of quant trading that uses pre-specified machine executable instructions to determine the size and timing of trades based on a quantitative model of an asset's price behavior. Over 70 percent of US trading volume is algorithmic. Most of this volume is high-frequency trading.”</a:t>
            </a:r>
            <a:r>
              <a:rPr lang="en-US" sz="1000" dirty="0"/>
              <a:t>[1]</a:t>
            </a:r>
            <a:endParaRPr lang="en-US" dirty="0"/>
          </a:p>
          <a:p>
            <a:pPr marL="0" indent="0" algn="ctr">
              <a:buNone/>
            </a:pPr>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sz="1200" dirty="0">
                <a:solidFill>
                  <a:schemeClr val="bg1"/>
                </a:solidFill>
              </a:rPr>
              <a:t>BDIC</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rmAutofit/>
          </a:bodyPr>
          <a:lstStyle/>
          <a:p>
            <a:r>
              <a:rPr lang="en-US" sz="4000" b="1" dirty="0"/>
              <a:t>Algorithmic Trading</a:t>
            </a:r>
            <a:br>
              <a:rPr lang="en-US" b="1" dirty="0"/>
            </a:br>
            <a:br>
              <a:rPr lang="en-US" b="1" dirty="0"/>
            </a:br>
            <a:r>
              <a:rPr lang="en-US" sz="2000" b="1" dirty="0"/>
              <a:t>Part 2</a:t>
            </a:r>
            <a:br>
              <a:rPr lang="en-US" sz="2000" b="1" dirty="0"/>
            </a:br>
            <a:r>
              <a:rPr lang="en-US" sz="1600" b="1" dirty="0"/>
              <a:t>Machine Learning</a:t>
            </a: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sz="1200" dirty="0">
                <a:solidFill>
                  <a:schemeClr val="bg1"/>
                </a:solidFill>
              </a:rPr>
              <a:t>BDIC</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421625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98973" y="914400"/>
            <a:ext cx="5138057" cy="979308"/>
          </a:xfrm>
        </p:spPr>
        <p:txBody>
          <a:bodyPr/>
          <a:lstStyle/>
          <a:p>
            <a:r>
              <a:rPr lang="en-US" b="1" dirty="0"/>
              <a:t>Algorithmic Trading</a:t>
            </a:r>
            <a:br>
              <a:rPr lang="en-US" b="1" dirty="0"/>
            </a:br>
            <a:r>
              <a:rPr lang="en-US" sz="1800" b="1" dirty="0"/>
              <a:t>with Machine Learning</a:t>
            </a:r>
            <a:endParaRPr lang="en-US" dirty="0"/>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1082230" y="2182866"/>
            <a:ext cx="5138057" cy="3396749"/>
          </a:xfrm>
        </p:spPr>
        <p:txBody>
          <a:bodyPr>
            <a:normAutofit/>
          </a:bodyPr>
          <a:lstStyle/>
          <a:p>
            <a:pPr marL="0" indent="0">
              <a:buNone/>
            </a:pPr>
            <a:r>
              <a:rPr lang="en-US" dirty="0"/>
              <a:t>“Machine learning (ML) involves algorithms that learn rules or patterns from data to achieve a goal such as minimizing a prediction error. ML algorithms can extract information from data to support or automate key investment activities.</a:t>
            </a:r>
          </a:p>
          <a:p>
            <a:pPr marL="0" indent="0">
              <a:buNone/>
            </a:pPr>
            <a:r>
              <a:rPr lang="en-US" dirty="0"/>
              <a:t> These activities include observing the market and analyzing data to form expectations about the future and decide on placing buy or sell orders, as well as managing the resulting portfolio to produce attractive returns relative to the risk.”</a:t>
            </a:r>
            <a:r>
              <a:rPr lang="en-US" sz="1000" dirty="0"/>
              <a:t>[2]</a:t>
            </a:r>
            <a:endParaRPr lang="en-US" dirty="0"/>
          </a:p>
          <a:p>
            <a:pPr marL="0" indent="0">
              <a:buNone/>
            </a:pPr>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sz="1200" dirty="0">
                <a:solidFill>
                  <a:schemeClr val="bg1"/>
                </a:solidFill>
              </a:rPr>
              <a:t>BDIC</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1469023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800877" y="2096159"/>
            <a:ext cx="4351911" cy="2384466"/>
          </a:xfrm>
        </p:spPr>
        <p:txBody>
          <a:bodyPr>
            <a:normAutofit/>
          </a:bodyPr>
          <a:lstStyle/>
          <a:p>
            <a:r>
              <a:rPr lang="en-US" sz="2800" dirty="0">
                <a:solidFill>
                  <a:schemeClr val="bg1"/>
                </a:solidFill>
              </a:rPr>
              <a:t>Big Data </a:t>
            </a:r>
            <a:br>
              <a:rPr lang="en-US" sz="2800" dirty="0">
                <a:solidFill>
                  <a:schemeClr val="bg1"/>
                </a:solidFill>
              </a:rPr>
            </a:br>
            <a:r>
              <a:rPr lang="en-US" sz="2800" dirty="0">
                <a:solidFill>
                  <a:schemeClr val="bg1"/>
                </a:solidFill>
              </a:rPr>
              <a:t>in </a:t>
            </a:r>
            <a:br>
              <a:rPr lang="en-US" sz="2800" dirty="0">
                <a:solidFill>
                  <a:schemeClr val="bg1"/>
                </a:solidFill>
              </a:rPr>
            </a:br>
            <a:r>
              <a:rPr lang="en-US" sz="2800" dirty="0">
                <a:solidFill>
                  <a:schemeClr val="bg1"/>
                </a:solidFill>
              </a:rPr>
              <a:t>Algo-Trading</a:t>
            </a:r>
            <a:br>
              <a:rPr lang="en-US" dirty="0">
                <a:solidFill>
                  <a:schemeClr val="bg1"/>
                </a:solidFill>
              </a:rPr>
            </a:br>
            <a:br>
              <a:rPr lang="en-US" dirty="0">
                <a:solidFill>
                  <a:schemeClr val="bg1"/>
                </a:solidFill>
              </a:rPr>
            </a:br>
            <a:r>
              <a:rPr lang="en-US" sz="2000" dirty="0">
                <a:solidFill>
                  <a:schemeClr val="bg1"/>
                </a:solidFill>
              </a:rPr>
              <a:t>Part </a:t>
            </a:r>
            <a:r>
              <a:rPr lang="en-US" sz="2000" dirty="0"/>
              <a:t>1</a:t>
            </a:r>
            <a:br>
              <a:rPr lang="en-US" sz="2000" dirty="0">
                <a:solidFill>
                  <a:schemeClr val="bg1"/>
                </a:solidFill>
              </a:rPr>
            </a:br>
            <a:r>
              <a:rPr lang="en-US" sz="1600" dirty="0"/>
              <a:t>Big data Overview</a:t>
            </a:r>
            <a:endParaRPr lang="en-US" dirty="0"/>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sz="1200" dirty="0">
                <a:solidFill>
                  <a:schemeClr val="bg1"/>
                </a:solidFill>
              </a:rPr>
              <a:t>BDIC</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359037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98973" y="914400"/>
            <a:ext cx="5138057" cy="979308"/>
          </a:xfrm>
        </p:spPr>
        <p:txBody>
          <a:bodyPr/>
          <a:lstStyle/>
          <a:p>
            <a:r>
              <a:rPr lang="en-US" b="1" dirty="0"/>
              <a:t>Big Data</a:t>
            </a:r>
            <a:br>
              <a:rPr lang="en-US" b="1" dirty="0"/>
            </a:br>
            <a:r>
              <a:rPr lang="en-US" sz="1800" b="1" dirty="0"/>
              <a:t>Overview</a:t>
            </a:r>
            <a:endParaRPr lang="en-US" dirty="0"/>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1082230" y="2182866"/>
            <a:ext cx="5138057" cy="3396749"/>
          </a:xfrm>
        </p:spPr>
        <p:txBody>
          <a:bodyPr>
            <a:normAutofit fontScale="92500"/>
          </a:bodyPr>
          <a:lstStyle/>
          <a:p>
            <a:pPr marL="0" indent="0">
              <a:buNone/>
            </a:pPr>
            <a:r>
              <a:rPr lang="en-US" dirty="0"/>
              <a:t>“Financial trading data sets reflect the myriad of decisions taken by market participants. According to Herbert Simon, actors begin their decision making processes by attempting to gather information. In today’s world, information gathering often consists of searching online sources. Recently, the search engine Google has begun to provide access to aggregated information on the volume of queries for different search terms and how these volumes change over time, via the publicly available service Google Trends.”</a:t>
            </a:r>
            <a:r>
              <a:rPr lang="en-US" sz="1000" dirty="0"/>
              <a:t>[3]</a:t>
            </a:r>
            <a:endParaRPr lang="en-US" dirty="0"/>
          </a:p>
          <a:p>
            <a:pPr marL="0" indent="0">
              <a:buNone/>
            </a:pPr>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sz="1200" dirty="0">
                <a:solidFill>
                  <a:schemeClr val="bg1"/>
                </a:solidFill>
              </a:rPr>
              <a:t>BDIC</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2103971545"/>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3.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4656</TotalTime>
  <Words>1812</Words>
  <Application>Microsoft Office PowerPoint</Application>
  <PresentationFormat>Widescreen</PresentationFormat>
  <Paragraphs>181</Paragraphs>
  <Slides>21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 Deep Reinforcement Learning  using  Big Data for Stock Market Prediction</vt:lpstr>
      <vt:lpstr>Title:</vt:lpstr>
      <vt:lpstr>Algorithmic Trading  Part 1 Introduction</vt:lpstr>
      <vt:lpstr>Algorithmic Trading</vt:lpstr>
      <vt:lpstr>Algorithmic Trading  Part 2 Machine Learning</vt:lpstr>
      <vt:lpstr>Algorithmic Trading with Machine Learning</vt:lpstr>
      <vt:lpstr>Big Data  in  Algo-Trading  Part 1 Big data Overview</vt:lpstr>
      <vt:lpstr>Big Data Overview</vt:lpstr>
      <vt:lpstr>Big Data  in  Algo-Trading  Part 2 Wide &amp; Deep Learning</vt:lpstr>
      <vt:lpstr>Big Data for Deep Models</vt:lpstr>
      <vt:lpstr>Big Data for Wide Models</vt:lpstr>
      <vt:lpstr>Big Data for Wide &amp; Deep Learning</vt:lpstr>
      <vt:lpstr>Big Data  in  Algo-Trading  Part 3 Deep Reinforcement Learning</vt:lpstr>
      <vt:lpstr>Deep Reinforcement Learning</vt:lpstr>
      <vt:lpstr>Deep Reinforcement Learning</vt:lpstr>
      <vt:lpstr> Our Proposed Model Architecture   Part 1 The explanation </vt:lpstr>
      <vt:lpstr>Deep Reinforcement Learning for Trading A3C with Wide &amp; Deep Networks </vt:lpstr>
      <vt:lpstr> Our Proposed Model Architecture   Part 2 the references </vt:lpstr>
      <vt:lpstr>Title:</vt:lpstr>
      <vt:lpstr>Conclusion &amp; Perspectives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 Fintech</dc:title>
  <dc:creator>Almighty</dc:creator>
  <cp:lastModifiedBy>Almighty</cp:lastModifiedBy>
  <cp:revision>258</cp:revision>
  <dcterms:created xsi:type="dcterms:W3CDTF">2021-05-03T15:11:07Z</dcterms:created>
  <dcterms:modified xsi:type="dcterms:W3CDTF">2021-07-13T14:32:49Z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