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20"/>
  </p:handoutMasterIdLst>
  <p:sldIdLst>
    <p:sldId id="267" r:id="rId5"/>
    <p:sldId id="279" r:id="rId6"/>
    <p:sldId id="257" r:id="rId7"/>
    <p:sldId id="268" r:id="rId8"/>
    <p:sldId id="272" r:id="rId9"/>
    <p:sldId id="269" r:id="rId10"/>
    <p:sldId id="270" r:id="rId11"/>
    <p:sldId id="271" r:id="rId12"/>
    <p:sldId id="273" r:id="rId13"/>
    <p:sldId id="274" r:id="rId14"/>
    <p:sldId id="275" r:id="rId15"/>
    <p:sldId id="276" r:id="rId16"/>
    <p:sldId id="277" r:id="rId17"/>
    <p:sldId id="278"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p:scale>
          <a:sx n="80" d="100"/>
          <a:sy n="80" d="100"/>
        </p:scale>
        <p:origin x="782" y="19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10/19/2021</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10/19/2021</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10/19/2021</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10/19/2021</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10/19/2021</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10/19/2021</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10/19/2021</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10/19/2021</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10/19/2021</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10/19/2021</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dgarLopezPhD/PaySim" TargetMode="External"/><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dirty="0"/>
              <a:t>Deep Learning for Fraud Detection using GCP</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p:txBody>
          <a:bodyPr>
            <a:normAutofit/>
          </a:bodyPr>
          <a:lstStyle/>
          <a:p>
            <a:r>
              <a:rPr lang="en-US" dirty="0"/>
              <a:t>Global IT Security Summit </a:t>
            </a:r>
          </a:p>
          <a:p>
            <a:r>
              <a:rPr lang="en-US" dirty="0"/>
              <a:t>5</a:t>
            </a:r>
            <a:r>
              <a:rPr lang="en-US" baseline="30000" dirty="0"/>
              <a:t>th</a:t>
            </a:r>
            <a:r>
              <a:rPr lang="en-US" dirty="0"/>
              <a:t> Edition</a:t>
            </a:r>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7" name="Content Placeholder 6">
            <a:extLst>
              <a:ext uri="{FF2B5EF4-FFF2-40B4-BE49-F238E27FC236}">
                <a16:creationId xmlns:a16="http://schemas.microsoft.com/office/drawing/2014/main" id="{520B34F7-07FD-4AD4-B1AA-0A23D5E18D38}"/>
              </a:ext>
            </a:extLst>
          </p:cNvPr>
          <p:cNvPicPr>
            <a:picLocks noGrp="1" noChangeAspect="1"/>
          </p:cNvPicPr>
          <p:nvPr>
            <p:ph idx="1"/>
          </p:nvPr>
        </p:nvPicPr>
        <p:blipFill>
          <a:blip r:embed="rId2"/>
          <a:stretch>
            <a:fillRect/>
          </a:stretch>
        </p:blipFill>
        <p:spPr>
          <a:xfrm>
            <a:off x="1496907" y="1789113"/>
            <a:ext cx="9350585" cy="4383087"/>
          </a:xfrm>
        </p:spPr>
      </p:pic>
    </p:spTree>
    <p:extLst>
      <p:ext uri="{BB962C8B-B14F-4D97-AF65-F5344CB8AC3E}">
        <p14:creationId xmlns:p14="http://schemas.microsoft.com/office/powerpoint/2010/main" val="69638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6" name="Content Placeholder 5">
            <a:extLst>
              <a:ext uri="{FF2B5EF4-FFF2-40B4-BE49-F238E27FC236}">
                <a16:creationId xmlns:a16="http://schemas.microsoft.com/office/drawing/2014/main" id="{A0EF2D1D-CBE8-4BD6-8B50-8124B4B3747E}"/>
              </a:ext>
            </a:extLst>
          </p:cNvPr>
          <p:cNvPicPr>
            <a:picLocks noGrp="1" noChangeAspect="1"/>
          </p:cNvPicPr>
          <p:nvPr>
            <p:ph idx="1"/>
          </p:nvPr>
        </p:nvPicPr>
        <p:blipFill>
          <a:blip r:embed="rId2"/>
          <a:stretch>
            <a:fillRect/>
          </a:stretch>
        </p:blipFill>
        <p:spPr>
          <a:xfrm>
            <a:off x="1517594" y="1789113"/>
            <a:ext cx="9309211" cy="4383087"/>
          </a:xfrm>
        </p:spPr>
      </p:pic>
    </p:spTree>
    <p:extLst>
      <p:ext uri="{BB962C8B-B14F-4D97-AF65-F5344CB8AC3E}">
        <p14:creationId xmlns:p14="http://schemas.microsoft.com/office/powerpoint/2010/main" val="84041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11" name="Content Placeholder 10">
            <a:extLst>
              <a:ext uri="{FF2B5EF4-FFF2-40B4-BE49-F238E27FC236}">
                <a16:creationId xmlns:a16="http://schemas.microsoft.com/office/drawing/2014/main" id="{6A2E2FF5-3C7D-4610-9D65-34E509DA6059}"/>
              </a:ext>
            </a:extLst>
          </p:cNvPr>
          <p:cNvPicPr>
            <a:picLocks noGrp="1" noChangeAspect="1"/>
          </p:cNvPicPr>
          <p:nvPr>
            <p:ph idx="1"/>
          </p:nvPr>
        </p:nvPicPr>
        <p:blipFill>
          <a:blip r:embed="rId2"/>
          <a:stretch>
            <a:fillRect/>
          </a:stretch>
        </p:blipFill>
        <p:spPr>
          <a:xfrm>
            <a:off x="1406896" y="1789113"/>
            <a:ext cx="9530608" cy="4383087"/>
          </a:xfrm>
        </p:spPr>
      </p:pic>
    </p:spTree>
    <p:extLst>
      <p:ext uri="{BB962C8B-B14F-4D97-AF65-F5344CB8AC3E}">
        <p14:creationId xmlns:p14="http://schemas.microsoft.com/office/powerpoint/2010/main" val="76274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6" name="Content Placeholder 5">
            <a:extLst>
              <a:ext uri="{FF2B5EF4-FFF2-40B4-BE49-F238E27FC236}">
                <a16:creationId xmlns:a16="http://schemas.microsoft.com/office/drawing/2014/main" id="{7373EC8D-1C26-4FB4-A471-77EA5FEC832D}"/>
              </a:ext>
            </a:extLst>
          </p:cNvPr>
          <p:cNvPicPr>
            <a:picLocks noGrp="1" noChangeAspect="1"/>
          </p:cNvPicPr>
          <p:nvPr>
            <p:ph idx="1"/>
          </p:nvPr>
        </p:nvPicPr>
        <p:blipFill>
          <a:blip r:embed="rId2"/>
          <a:stretch>
            <a:fillRect/>
          </a:stretch>
        </p:blipFill>
        <p:spPr>
          <a:xfrm>
            <a:off x="1517594" y="1789113"/>
            <a:ext cx="9309211" cy="4383087"/>
          </a:xfrm>
        </p:spPr>
      </p:pic>
    </p:spTree>
    <p:extLst>
      <p:ext uri="{BB962C8B-B14F-4D97-AF65-F5344CB8AC3E}">
        <p14:creationId xmlns:p14="http://schemas.microsoft.com/office/powerpoint/2010/main" val="109878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7" name="Content Placeholder 6">
            <a:extLst>
              <a:ext uri="{FF2B5EF4-FFF2-40B4-BE49-F238E27FC236}">
                <a16:creationId xmlns:a16="http://schemas.microsoft.com/office/drawing/2014/main" id="{BFCA2BE7-E82F-463E-96F3-49ED013B7187}"/>
              </a:ext>
            </a:extLst>
          </p:cNvPr>
          <p:cNvPicPr>
            <a:picLocks noGrp="1" noChangeAspect="1"/>
          </p:cNvPicPr>
          <p:nvPr>
            <p:ph idx="1"/>
          </p:nvPr>
        </p:nvPicPr>
        <p:blipFill>
          <a:blip r:embed="rId2"/>
          <a:stretch>
            <a:fillRect/>
          </a:stretch>
        </p:blipFill>
        <p:spPr>
          <a:xfrm>
            <a:off x="1507274" y="1789113"/>
            <a:ext cx="9329852" cy="4383087"/>
          </a:xfrm>
        </p:spPr>
      </p:pic>
    </p:spTree>
    <p:extLst>
      <p:ext uri="{BB962C8B-B14F-4D97-AF65-F5344CB8AC3E}">
        <p14:creationId xmlns:p14="http://schemas.microsoft.com/office/powerpoint/2010/main" val="347527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cap="none" dirty="0"/>
              <a:t>Thank You </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ea typeface="Tahoma" panose="020B0604030504040204" pitchFamily="34" charset="0"/>
                <a:cs typeface="Tahoma" panose="020B0604030504040204" pitchFamily="34" charset="0"/>
              </a:rPr>
              <a:t>Conclusion &amp; Perspectives</a:t>
            </a:r>
          </a:p>
          <a:p>
            <a:pPr algn="ctr"/>
            <a:r>
              <a:rPr lang="en-US" dirty="0">
                <a:ea typeface="Tahoma" panose="020B0604030504040204" pitchFamily="34" charset="0"/>
                <a:cs typeface="Tahoma" panose="020B0604030504040204" pitchFamily="34" charset="0"/>
              </a:rPr>
              <a:t>						Q &amp; A</a:t>
            </a:r>
            <a:endParaRPr lang="en-US" dirty="0"/>
          </a:p>
        </p:txBody>
      </p:sp>
    </p:spTree>
    <p:extLst>
      <p:ext uri="{BB962C8B-B14F-4D97-AF65-F5344CB8AC3E}">
        <p14:creationId xmlns:p14="http://schemas.microsoft.com/office/powerpoint/2010/main" val="329477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BEE667-814D-406C-B53F-D63557C2DE7C}"/>
              </a:ext>
            </a:extLst>
          </p:cNvPr>
          <p:cNvSpPr>
            <a:spLocks noGrp="1"/>
          </p:cNvSpPr>
          <p:nvPr>
            <p:ph type="subTitle" idx="1"/>
          </p:nvPr>
        </p:nvSpPr>
        <p:spPr>
          <a:xfrm>
            <a:off x="2680163" y="1446073"/>
            <a:ext cx="6831673" cy="4173677"/>
          </a:xfrm>
        </p:spPr>
        <p:txBody>
          <a:bodyPr/>
          <a:lstStyle/>
          <a:p>
            <a:r>
              <a:rPr lang="en-US" sz="2800" b="1" dirty="0"/>
              <a:t>Table of Contents</a:t>
            </a:r>
          </a:p>
          <a:p>
            <a:endParaRPr lang="en-US" dirty="0"/>
          </a:p>
          <a:p>
            <a:pPr algn="l"/>
            <a:r>
              <a:rPr lang="en-US" dirty="0"/>
              <a:t>1- Fraud and it’s Cost</a:t>
            </a:r>
          </a:p>
          <a:p>
            <a:pPr algn="l"/>
            <a:r>
              <a:rPr lang="en-US" dirty="0"/>
              <a:t>2- </a:t>
            </a:r>
            <a:r>
              <a:rPr lang="en-US" sz="2400" dirty="0"/>
              <a:t>Fighting Fraud with AI and Cloud</a:t>
            </a:r>
          </a:p>
          <a:p>
            <a:pPr algn="l"/>
            <a:r>
              <a:rPr lang="en-US" sz="2400" dirty="0"/>
              <a:t>3- The Datasets we have used</a:t>
            </a:r>
          </a:p>
          <a:p>
            <a:pPr algn="l"/>
            <a:r>
              <a:rPr lang="en-US" sz="2400" dirty="0"/>
              <a:t>4- Deep Learning models for Fraud Detection</a:t>
            </a:r>
          </a:p>
          <a:p>
            <a:pPr algn="l"/>
            <a:r>
              <a:rPr lang="en-US" sz="2400" dirty="0"/>
              <a:t>5- Leveraging AI models with GCP</a:t>
            </a:r>
          </a:p>
          <a:p>
            <a:pPr algn="l"/>
            <a:r>
              <a:rPr lang="en-US" sz="2400" dirty="0"/>
              <a:t>6- Conclusion and Perspectives</a:t>
            </a:r>
          </a:p>
          <a:p>
            <a:pPr algn="l"/>
            <a:endParaRPr lang="en-US" sz="2400" dirty="0"/>
          </a:p>
        </p:txBody>
      </p:sp>
    </p:spTree>
    <p:extLst>
      <p:ext uri="{BB962C8B-B14F-4D97-AF65-F5344CB8AC3E}">
        <p14:creationId xmlns:p14="http://schemas.microsoft.com/office/powerpoint/2010/main" val="81483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Fraud and it’s Cost</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789471"/>
            <a:ext cx="9601200" cy="4382729"/>
          </a:xfrm>
        </p:spPr>
        <p:txBody>
          <a:bodyPr/>
          <a:lstStyle/>
          <a:p>
            <a:pPr marL="0" indent="0">
              <a:buNone/>
            </a:pPr>
            <a:r>
              <a:rPr lang="en-US" sz="1800" dirty="0"/>
              <a:t>According to </a:t>
            </a:r>
            <a:r>
              <a:rPr lang="en-US" sz="1800" dirty="0" err="1"/>
              <a:t>ClearTax</a:t>
            </a:r>
            <a:endParaRPr lang="en-US" sz="1800" dirty="0"/>
          </a:p>
          <a:p>
            <a:pPr marL="0" indent="0">
              <a:buNone/>
            </a:pPr>
            <a:r>
              <a:rPr lang="en-US" sz="1800" dirty="0"/>
              <a:t>	Financial fraud happens when someone deprives you of your money or otherwise harms your financial health through misleading, deceptive, or other illegal practices. This can be done through a variety of methods such as identity theft or investment fraud.</a:t>
            </a:r>
          </a:p>
          <a:p>
            <a:pPr marL="0" indent="0">
              <a:buNone/>
            </a:pPr>
            <a:endParaRPr lang="en-US" sz="1800" dirty="0"/>
          </a:p>
          <a:p>
            <a:pPr marL="0" indent="0">
              <a:buNone/>
            </a:pPr>
            <a:r>
              <a:rPr lang="en-US" sz="1800" dirty="0"/>
              <a:t>Jim Gee, Partner and National Head of Forensic Services at Crowe, said: </a:t>
            </a:r>
          </a:p>
          <a:p>
            <a:r>
              <a:rPr lang="en-US" sz="1800" dirty="0"/>
              <a:t>“In the ten years since the first Financial Cost of Fraud report was published, the global economy has suffered rising losses each year, owing to a multitude of new and diverse threats. Losses in 2018 averaged 7.15% of expenditure, compared to 4.6% in 2007. </a:t>
            </a:r>
          </a:p>
          <a:p>
            <a:r>
              <a:rPr lang="en-US" sz="1800" dirty="0"/>
              <a:t>“The figures quoted in the 2019 report are stark. Globally, fraud losses equate to a shocking US$5.127 trillion each year, which represents almost 70% of the $7.442 trillion which world spends on healthcare each year.</a:t>
            </a:r>
          </a:p>
        </p:txBody>
      </p:sp>
    </p:spTree>
    <p:extLst>
      <p:ext uri="{BB962C8B-B14F-4D97-AF65-F5344CB8AC3E}">
        <p14:creationId xmlns:p14="http://schemas.microsoft.com/office/powerpoint/2010/main" val="26845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Fighting Fraud with AI and Cloud </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789471"/>
            <a:ext cx="9601200" cy="4382729"/>
          </a:xfrm>
        </p:spPr>
        <p:txBody>
          <a:bodyPr/>
          <a:lstStyle/>
          <a:p>
            <a:pPr marL="0" indent="0">
              <a:buNone/>
            </a:pPr>
            <a:r>
              <a:rPr lang="en-US" sz="1800" dirty="0"/>
              <a:t>According to Svetlana </a:t>
            </a:r>
            <a:r>
              <a:rPr lang="en-US" sz="1800" dirty="0" err="1"/>
              <a:t>Belyalova</a:t>
            </a:r>
            <a:r>
              <a:rPr lang="en-US" sz="1800" dirty="0"/>
              <a:t>, head of operational risk management at </a:t>
            </a:r>
            <a:r>
              <a:rPr lang="en-US" sz="1800" dirty="0" err="1"/>
              <a:t>Rosbank</a:t>
            </a:r>
            <a:endParaRPr lang="en-US" sz="1800" dirty="0"/>
          </a:p>
          <a:p>
            <a:pPr marL="0" indent="0">
              <a:buNone/>
            </a:pPr>
            <a:r>
              <a:rPr lang="en-US" sz="1800" dirty="0"/>
              <a:t>	“The use of AI to fight financial fraud, both internal and external, has become a hot topic. AI is the future of fraud management, irrespective of the system you are using…It brings a lot of value in both data management and decision-making.” </a:t>
            </a:r>
          </a:p>
          <a:p>
            <a:pPr marL="0" indent="0">
              <a:buNone/>
            </a:pPr>
            <a:endParaRPr lang="en-US" sz="1800" dirty="0"/>
          </a:p>
          <a:p>
            <a:pPr marL="0" indent="0">
              <a:buNone/>
            </a:pPr>
            <a:r>
              <a:rPr lang="en-US" sz="1800" dirty="0"/>
              <a:t>	To fight Financial Fraud we can use various variations of Classical Machine Learning Algorithms Like Isolation Forest, Reinforcement Learning techniques like MDP, or Deep Learning Family of Recurrent Neural Networks. </a:t>
            </a:r>
          </a:p>
          <a:p>
            <a:pPr marL="0" indent="0">
              <a:buNone/>
            </a:pPr>
            <a:endParaRPr lang="en-US" sz="1800" dirty="0"/>
          </a:p>
          <a:p>
            <a:pPr marL="0" indent="0">
              <a:buNone/>
            </a:pPr>
            <a:r>
              <a:rPr lang="en-US" sz="1800" dirty="0"/>
              <a:t>	Moreover, putting these models into production adds another layer of complexity, therefore recuring to Cloud services such Google Cloud Platform is essential to the feasibility and efficiency of the  End-to-End Artificial Intelligence pipelines. </a:t>
            </a:r>
          </a:p>
          <a:p>
            <a:pPr marL="0" indent="0">
              <a:buNone/>
            </a:pPr>
            <a:endParaRPr lang="en-US" sz="1800" dirty="0"/>
          </a:p>
        </p:txBody>
      </p:sp>
    </p:spTree>
    <p:extLst>
      <p:ext uri="{BB962C8B-B14F-4D97-AF65-F5344CB8AC3E}">
        <p14:creationId xmlns:p14="http://schemas.microsoft.com/office/powerpoint/2010/main" val="210671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8B00-6359-4C9E-8361-23B156F6B114}"/>
              </a:ext>
            </a:extLst>
          </p:cNvPr>
          <p:cNvSpPr>
            <a:spLocks noGrp="1"/>
          </p:cNvSpPr>
          <p:nvPr>
            <p:ph type="title"/>
          </p:nvPr>
        </p:nvSpPr>
        <p:spPr/>
        <p:txBody>
          <a:bodyPr/>
          <a:lstStyle/>
          <a:p>
            <a:r>
              <a:rPr lang="en-US" sz="3600" dirty="0"/>
              <a:t>The Datasets we have used</a:t>
            </a:r>
          </a:p>
        </p:txBody>
      </p:sp>
      <p:sp>
        <p:nvSpPr>
          <p:cNvPr id="3" name="Content Placeholder 2">
            <a:extLst>
              <a:ext uri="{FF2B5EF4-FFF2-40B4-BE49-F238E27FC236}">
                <a16:creationId xmlns:a16="http://schemas.microsoft.com/office/drawing/2014/main" id="{7D42E16B-1E43-4827-B266-412A540E579F}"/>
              </a:ext>
            </a:extLst>
          </p:cNvPr>
          <p:cNvSpPr>
            <a:spLocks noGrp="1"/>
          </p:cNvSpPr>
          <p:nvPr>
            <p:ph idx="1"/>
          </p:nvPr>
        </p:nvSpPr>
        <p:spPr/>
        <p:txBody>
          <a:bodyPr/>
          <a:lstStyle/>
          <a:p>
            <a:pPr marL="0" indent="0">
              <a:buNone/>
            </a:pPr>
            <a:endParaRPr lang="en-US" sz="2000" dirty="0"/>
          </a:p>
          <a:p>
            <a:pPr marL="0" indent="0">
              <a:buNone/>
            </a:pPr>
            <a:r>
              <a:rPr lang="en-US" sz="2000" dirty="0"/>
              <a:t>We have used two different datasets to benchmark our models:</a:t>
            </a:r>
          </a:p>
          <a:p>
            <a:pPr marL="0" indent="0">
              <a:buNone/>
            </a:pPr>
            <a:endParaRPr lang="en-US" sz="2000" dirty="0"/>
          </a:p>
          <a:p>
            <a:r>
              <a:rPr lang="en-US" sz="2000" dirty="0"/>
              <a:t>The first is : </a:t>
            </a:r>
          </a:p>
          <a:p>
            <a:pPr marL="0" indent="0">
              <a:buNone/>
            </a:pPr>
            <a:r>
              <a:rPr lang="en-US" sz="2000" dirty="0"/>
              <a:t>Credit cards transactions by European cardholders anonymized dataset.</a:t>
            </a:r>
          </a:p>
          <a:p>
            <a:pPr marL="0" indent="0">
              <a:buNone/>
            </a:pPr>
            <a:r>
              <a:rPr lang="en-US" sz="2000" dirty="0">
                <a:hlinkClick r:id="rId2"/>
              </a:rPr>
              <a:t>https://www.kaggle.com/mlg-ulb/creditcardfraud</a:t>
            </a:r>
            <a:endParaRPr lang="en-US" sz="2000" dirty="0"/>
          </a:p>
          <a:p>
            <a:pPr marL="0" indent="0">
              <a:buNone/>
            </a:pPr>
            <a:endParaRPr lang="en-US" sz="2000" dirty="0"/>
          </a:p>
          <a:p>
            <a:r>
              <a:rPr lang="en-US" sz="2000" dirty="0"/>
              <a:t>The second is : </a:t>
            </a:r>
          </a:p>
          <a:p>
            <a:pPr marL="0" indent="0">
              <a:buNone/>
            </a:pPr>
            <a:r>
              <a:rPr lang="en-US" sz="2000" dirty="0" err="1"/>
              <a:t>Paysim</a:t>
            </a:r>
            <a:r>
              <a:rPr lang="en-US" sz="2000" dirty="0"/>
              <a:t> synthetic dataset of mobile money transactions.</a:t>
            </a:r>
          </a:p>
          <a:p>
            <a:pPr marL="0" indent="0">
              <a:buNone/>
            </a:pPr>
            <a:r>
              <a:rPr lang="en-US" sz="2000" dirty="0">
                <a:hlinkClick r:id="rId3"/>
              </a:rPr>
              <a:t>https://github.com/EdgarLopezPhD/PaySim</a:t>
            </a: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3798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Deep Learning models for Fraud Detection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960921"/>
            <a:ext cx="9601200" cy="4382729"/>
          </a:xfrm>
        </p:spPr>
        <p:txBody>
          <a:bodyPr/>
          <a:lstStyle/>
          <a:p>
            <a:pPr marL="0" indent="0">
              <a:buNone/>
            </a:pPr>
            <a:r>
              <a:rPr lang="en-US" sz="1800" dirty="0"/>
              <a:t>	In the Realm of Artificial Intelligence we have many sub fields, and our focus we’ll be on Deep Learning, and specifically the family of Recurrent Neural Networks, that we have implemented using TensorFlow.</a:t>
            </a:r>
          </a:p>
          <a:p>
            <a:pPr marL="0" indent="0">
              <a:buNone/>
            </a:pPr>
            <a:r>
              <a:rPr lang="en-US" sz="1800" dirty="0"/>
              <a:t>	Through our research we have found that sequential models have better results if we introduce on top of them CNN layers(Convolutional Neural Networks) that extracts the best features and reduce the volume of the processed data.</a:t>
            </a:r>
          </a:p>
          <a:p>
            <a:pPr marL="0" indent="0">
              <a:buNone/>
            </a:pPr>
            <a:r>
              <a:rPr lang="en-US" sz="1800" dirty="0"/>
              <a:t>	The benchmarking baseline have been established through the basic RNN(Recurrent Neural Networks), then we have used more advanced variation starting from LSTM(Long Short Term Memory) to BILSTM(Bidirectional LSTM).</a:t>
            </a:r>
          </a:p>
          <a:p>
            <a:pPr marL="0" indent="0">
              <a:buNone/>
            </a:pPr>
            <a:r>
              <a:rPr lang="en-US" sz="1800" dirty="0"/>
              <a:t>	These algorithms have consumed a lot of computing resources and their not time efficient, so we have used </a:t>
            </a:r>
            <a:r>
              <a:rPr lang="en-US" sz="1800" dirty="0" err="1"/>
              <a:t>Keras</a:t>
            </a:r>
            <a:r>
              <a:rPr lang="en-US" sz="1800" dirty="0"/>
              <a:t> which have a great hyperparameter tuning, and we replaced BILSTM with BIGRU (Bidirectional Gated Recurrent Unit).</a:t>
            </a:r>
          </a:p>
        </p:txBody>
      </p:sp>
    </p:spTree>
    <p:extLst>
      <p:ext uri="{BB962C8B-B14F-4D97-AF65-F5344CB8AC3E}">
        <p14:creationId xmlns:p14="http://schemas.microsoft.com/office/powerpoint/2010/main" val="164227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Deep Learning models for Fraud Detection</a:t>
            </a:r>
          </a:p>
        </p:txBody>
      </p:sp>
      <p:pic>
        <p:nvPicPr>
          <p:cNvPr id="7" name="Content Placeholder 6">
            <a:extLst>
              <a:ext uri="{FF2B5EF4-FFF2-40B4-BE49-F238E27FC236}">
                <a16:creationId xmlns:a16="http://schemas.microsoft.com/office/drawing/2014/main" id="{E0C75284-7BFE-490D-AB50-2C0C7D41BFD7}"/>
              </a:ext>
            </a:extLst>
          </p:cNvPr>
          <p:cNvPicPr>
            <a:picLocks noGrp="1" noChangeAspect="1"/>
          </p:cNvPicPr>
          <p:nvPr>
            <p:ph idx="1"/>
          </p:nvPr>
        </p:nvPicPr>
        <p:blipFill>
          <a:blip r:embed="rId2"/>
          <a:stretch>
            <a:fillRect/>
          </a:stretch>
        </p:blipFill>
        <p:spPr>
          <a:xfrm>
            <a:off x="2447925" y="1884363"/>
            <a:ext cx="7496175" cy="4383087"/>
          </a:xfrm>
        </p:spPr>
      </p:pic>
    </p:spTree>
    <p:extLst>
      <p:ext uri="{BB962C8B-B14F-4D97-AF65-F5344CB8AC3E}">
        <p14:creationId xmlns:p14="http://schemas.microsoft.com/office/powerpoint/2010/main" val="178270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7" name="Content Placeholder 6">
            <a:extLst>
              <a:ext uri="{FF2B5EF4-FFF2-40B4-BE49-F238E27FC236}">
                <a16:creationId xmlns:a16="http://schemas.microsoft.com/office/drawing/2014/main" id="{DC842400-8EB0-4D2B-9FF8-7F50BDFF22E9}"/>
              </a:ext>
            </a:extLst>
          </p:cNvPr>
          <p:cNvPicPr>
            <a:picLocks noGrp="1" noChangeAspect="1"/>
          </p:cNvPicPr>
          <p:nvPr>
            <p:ph idx="1"/>
          </p:nvPr>
        </p:nvPicPr>
        <p:blipFill>
          <a:blip r:embed="rId2"/>
          <a:stretch>
            <a:fillRect/>
          </a:stretch>
        </p:blipFill>
        <p:spPr>
          <a:xfrm>
            <a:off x="1507274" y="1874838"/>
            <a:ext cx="9329852" cy="4383087"/>
          </a:xfrm>
        </p:spPr>
      </p:pic>
    </p:spTree>
    <p:extLst>
      <p:ext uri="{BB962C8B-B14F-4D97-AF65-F5344CB8AC3E}">
        <p14:creationId xmlns:p14="http://schemas.microsoft.com/office/powerpoint/2010/main" val="233371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3600" dirty="0"/>
              <a:t>Leveraging AI models with GCP</a:t>
            </a:r>
          </a:p>
        </p:txBody>
      </p:sp>
      <p:pic>
        <p:nvPicPr>
          <p:cNvPr id="6" name="Content Placeholder 5">
            <a:extLst>
              <a:ext uri="{FF2B5EF4-FFF2-40B4-BE49-F238E27FC236}">
                <a16:creationId xmlns:a16="http://schemas.microsoft.com/office/drawing/2014/main" id="{70C36893-2012-4ED8-8105-D19EE6216433}"/>
              </a:ext>
            </a:extLst>
          </p:cNvPr>
          <p:cNvPicPr>
            <a:picLocks noGrp="1" noChangeAspect="1"/>
          </p:cNvPicPr>
          <p:nvPr>
            <p:ph idx="1"/>
          </p:nvPr>
        </p:nvPicPr>
        <p:blipFill>
          <a:blip r:embed="rId2"/>
          <a:stretch>
            <a:fillRect/>
          </a:stretch>
        </p:blipFill>
        <p:spPr>
          <a:xfrm>
            <a:off x="1496907" y="1484313"/>
            <a:ext cx="9350585" cy="4383087"/>
          </a:xfrm>
        </p:spPr>
      </p:pic>
    </p:spTree>
    <p:extLst>
      <p:ext uri="{BB962C8B-B14F-4D97-AF65-F5344CB8AC3E}">
        <p14:creationId xmlns:p14="http://schemas.microsoft.com/office/powerpoint/2010/main" val="1442265755"/>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{74B9FE52-EB93-4A84-9A64-E2D1C0FFFDDE}tf22874644_win32</Template>
  <TotalTime>231</TotalTime>
  <Words>633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Impact</vt:lpstr>
      <vt:lpstr>Crop</vt:lpstr>
      <vt:lpstr>Deep Learning for Fraud Detection using GCP</vt:lpstr>
      <vt:lpstr>PowerPoint Presentation</vt:lpstr>
      <vt:lpstr>Fraud and it’s Cost</vt:lpstr>
      <vt:lpstr>Fighting Fraud with AI and Cloud </vt:lpstr>
      <vt:lpstr>The Datasets we have used</vt:lpstr>
      <vt:lpstr>Deep Learning models for Fraud Detection</vt:lpstr>
      <vt:lpstr>Deep Learning models for Fraud Detection</vt:lpstr>
      <vt:lpstr>Leveraging AI models with GCP</vt:lpstr>
      <vt:lpstr>Leveraging AI models with GCP</vt:lpstr>
      <vt:lpstr>Leveraging AI models with GCP</vt:lpstr>
      <vt:lpstr>Leveraging AI models with GCP</vt:lpstr>
      <vt:lpstr>Leveraging AI models with GCP</vt:lpstr>
      <vt:lpstr>Leveraging AI models with GCP</vt:lpstr>
      <vt:lpstr>Leveraging AI models with GCP</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Fraud Detection using Google Cloud</dc:title>
  <dc:creator>Almighty</dc:creator>
  <cp:lastModifiedBy>Almighty</cp:lastModifiedBy>
  <cp:revision>42</cp:revision>
  <dcterms:created xsi:type="dcterms:W3CDTF">2021-10-18T17:36:25Z</dcterms:created>
  <dcterms:modified xsi:type="dcterms:W3CDTF">2021-10-19T11:52:47Z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