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56" r:id="rId5"/>
    <p:sldId id="2453" r:id="rId6"/>
    <p:sldId id="2439" r:id="rId7"/>
    <p:sldId id="260" r:id="rId8"/>
    <p:sldId id="2448" r:id="rId9"/>
    <p:sldId id="2449" r:id="rId10"/>
    <p:sldId id="2443" r:id="rId11"/>
    <p:sldId id="2450" r:id="rId12"/>
    <p:sldId id="2442" r:id="rId13"/>
    <p:sldId id="2444" r:id="rId14"/>
    <p:sldId id="2451" r:id="rId15"/>
    <p:sldId id="2452" r:id="rId16"/>
    <p:sldId id="2454" r:id="rId17"/>
    <p:sldId id="258" r:id="rId18"/>
    <p:sldId id="2438" r:id="rId19"/>
    <p:sldId id="244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21" autoAdjust="0"/>
    <p:restoredTop sz="95244" autoAdjust="0"/>
  </p:normalViewPr>
  <p:slideViewPr>
    <p:cSldViewPr snapToGrid="0">
      <p:cViewPr varScale="1">
        <p:scale>
          <a:sx n="82" d="100"/>
          <a:sy n="82" d="100"/>
        </p:scale>
        <p:origin x="850" y="67"/>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6/1/2021</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6/1/2021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2</a:t>
            </a:fld>
            <a:endParaRPr lang="en-US" dirty="0"/>
          </a:p>
        </p:txBody>
      </p:sp>
    </p:spTree>
    <p:extLst>
      <p:ext uri="{BB962C8B-B14F-4D97-AF65-F5344CB8AC3E}">
        <p14:creationId xmlns:p14="http://schemas.microsoft.com/office/powerpoint/2010/main" val="2500750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p>
          <a:p>
            <a:r>
              <a:rPr lang="en-US" dirty="0"/>
              <a:t>Jack Farmer</a:t>
            </a:r>
          </a:p>
          <a:p>
            <a:r>
              <a:rPr lang="en-US" dirty="0"/>
              <a:t>Academic Director at New York Institute of Finance </a:t>
            </a:r>
          </a:p>
          <a:p>
            <a:r>
              <a:rPr lang="en-US" dirty="0"/>
              <a:t>https://www.coursera.org/specializations/machine-learning-trading</a:t>
            </a:r>
          </a:p>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4</a:t>
            </a:fld>
            <a:endParaRPr lang="en-US" dirty="0"/>
          </a:p>
        </p:txBody>
      </p:sp>
    </p:spTree>
    <p:extLst>
      <p:ext uri="{BB962C8B-B14F-4D97-AF65-F5344CB8AC3E}">
        <p14:creationId xmlns:p14="http://schemas.microsoft.com/office/powerpoint/2010/main" val="1744464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a:t>
            </a:r>
          </a:p>
          <a:p>
            <a:r>
              <a:rPr lang="en-US" dirty="0"/>
              <a:t>Stefan Jansen, founder and Lead Data Scientist at Applied AI.</a:t>
            </a:r>
          </a:p>
          <a:p>
            <a:r>
              <a:rPr lang="en-US" dirty="0"/>
              <a:t>https://ml4trading.io/chapter/0</a:t>
            </a:r>
          </a:p>
        </p:txBody>
      </p:sp>
      <p:sp>
        <p:nvSpPr>
          <p:cNvPr id="4" name="Slide Number Placeholder 3"/>
          <p:cNvSpPr>
            <a:spLocks noGrp="1"/>
          </p:cNvSpPr>
          <p:nvPr>
            <p:ph type="sldNum" sz="quarter" idx="5"/>
          </p:nvPr>
        </p:nvSpPr>
        <p:spPr/>
        <p:txBody>
          <a:bodyPr/>
          <a:lstStyle/>
          <a:p>
            <a:fld id="{AA3BE989-76B8-4F13-9267-01FDA45C437A}" type="slidenum">
              <a:rPr lang="en-US" smtClean="0"/>
              <a:t>5</a:t>
            </a:fld>
            <a:endParaRPr lang="en-US" dirty="0"/>
          </a:p>
        </p:txBody>
      </p:sp>
    </p:spTree>
    <p:extLst>
      <p:ext uri="{BB962C8B-B14F-4D97-AF65-F5344CB8AC3E}">
        <p14:creationId xmlns:p14="http://schemas.microsoft.com/office/powerpoint/2010/main" val="42516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Arial" panose="020B0604020202020204" pitchFamily="34" charset="0"/>
              </a:rPr>
              <a:t>[3]</a:t>
            </a:r>
          </a:p>
          <a:p>
            <a:r>
              <a:rPr lang="en-US" dirty="0">
                <a:effectLst/>
                <a:latin typeface="Arial" panose="020B0604020202020204" pitchFamily="34" charset="0"/>
              </a:rPr>
              <a:t>Wide &amp; Deep Learning for Recommender Systems</a:t>
            </a:r>
            <a:endParaRPr lang="en-US" dirty="0"/>
          </a:p>
          <a:p>
            <a:r>
              <a:rPr lang="en-US" dirty="0"/>
              <a:t>https://arxiv.org/pdf/1606.07792.pdf</a:t>
            </a:r>
          </a:p>
          <a:p>
            <a:r>
              <a:rPr lang="en-US" dirty="0"/>
              <a:t>https://ai.googleblog.com/2016/06/wide-deep-learning-better-together-with.html</a:t>
            </a:r>
          </a:p>
        </p:txBody>
      </p:sp>
      <p:sp>
        <p:nvSpPr>
          <p:cNvPr id="4" name="Slide Number Placeholder 3"/>
          <p:cNvSpPr>
            <a:spLocks noGrp="1"/>
          </p:cNvSpPr>
          <p:nvPr>
            <p:ph type="sldNum" sz="quarter" idx="5"/>
          </p:nvPr>
        </p:nvSpPr>
        <p:spPr/>
        <p:txBody>
          <a:bodyPr/>
          <a:lstStyle/>
          <a:p>
            <a:fld id="{AA3BE989-76B8-4F13-9267-01FDA45C437A}" type="slidenum">
              <a:rPr lang="en-US" smtClean="0"/>
              <a:t>7</a:t>
            </a:fld>
            <a:endParaRPr lang="en-US" dirty="0"/>
          </a:p>
        </p:txBody>
      </p:sp>
    </p:spTree>
    <p:extLst>
      <p:ext uri="{BB962C8B-B14F-4D97-AF65-F5344CB8AC3E}">
        <p14:creationId xmlns:p14="http://schemas.microsoft.com/office/powerpoint/2010/main" val="2399083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Vincent Francois-</a:t>
            </a:r>
            <a:r>
              <a:rPr lang="en-US" sz="1200" dirty="0" err="1"/>
              <a:t>Lavet</a:t>
            </a:r>
            <a:r>
              <a:rPr lang="en-US" sz="1200" dirty="0"/>
              <a:t>, An Introduction to Deep Reinforcement Learning</a:t>
            </a:r>
            <a:endParaRPr lang="en-US"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Arial" panose="020B0604020202020204" pitchFamily="34" charset="0"/>
              </a:rPr>
              <a:t>https://arxiv.org/abs/1811.12560</a:t>
            </a:r>
            <a:endParaRPr lang="en-US" dirty="0"/>
          </a:p>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9</a:t>
            </a:fld>
            <a:endParaRPr lang="en-US" dirty="0"/>
          </a:p>
        </p:txBody>
      </p:sp>
    </p:spTree>
    <p:extLst>
      <p:ext uri="{BB962C8B-B14F-4D97-AF65-F5344CB8AC3E}">
        <p14:creationId xmlns:p14="http://schemas.microsoft.com/office/powerpoint/2010/main" val="513888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Arial" panose="020B0604020202020204" pitchFamily="34" charset="0"/>
              </a:rPr>
              <a:t>[5]</a:t>
            </a:r>
          </a:p>
          <a:p>
            <a:r>
              <a:rPr lang="en-US" dirty="0">
                <a:effectLst/>
                <a:latin typeface="Arial" panose="020B0604020202020204" pitchFamily="34" charset="0"/>
              </a:rPr>
              <a:t>Asynchronous Methods for Deep Reinforcement Learning</a:t>
            </a:r>
          </a:p>
          <a:p>
            <a:r>
              <a:rPr lang="en-US" dirty="0"/>
              <a:t>https://arxiv.org/pdf/1602.01783.pdf</a:t>
            </a:r>
          </a:p>
          <a:p>
            <a:endParaRPr lang="en-US" dirty="0"/>
          </a:p>
          <a:p>
            <a:pPr marL="0" indent="0">
              <a:buNone/>
            </a:pPr>
            <a:r>
              <a:rPr lang="en-US" dirty="0"/>
              <a:t>The actor takes as input the state and outputs the best action. It essentially controls how the agent behaves by </a:t>
            </a:r>
            <a:r>
              <a:rPr lang="en-US" b="1" dirty="0"/>
              <a:t>learning the optimal policy</a:t>
            </a:r>
            <a:r>
              <a:rPr lang="en-US" dirty="0"/>
              <a:t> (policy-based). </a:t>
            </a:r>
          </a:p>
          <a:p>
            <a:pPr marL="0" indent="0">
              <a:buNone/>
            </a:pPr>
            <a:r>
              <a:rPr lang="en-US" dirty="0"/>
              <a:t>The critic, on the other hand, </a:t>
            </a:r>
            <a:r>
              <a:rPr lang="en-US" b="1" dirty="0"/>
              <a:t>evaluates the action by computing the value function</a:t>
            </a:r>
            <a:r>
              <a:rPr lang="en-US" dirty="0"/>
              <a:t> (value based). </a:t>
            </a:r>
          </a:p>
          <a:p>
            <a:pPr marL="0" indent="0">
              <a:buNone/>
            </a:pPr>
            <a:r>
              <a:rPr lang="en-US" dirty="0"/>
              <a:t>Those two models participate in a game where they both get better in their own role as the time passes. </a:t>
            </a:r>
          </a:p>
          <a:p>
            <a:pPr marL="0" indent="0">
              <a:buNone/>
            </a:pPr>
            <a:r>
              <a:rPr lang="en-US" dirty="0"/>
              <a:t>The result is that the overall architecture will learn to play the game more efficiently than the two methods separately.</a:t>
            </a:r>
            <a:endParaRPr lang="en-US" sz="1200" dirty="0"/>
          </a:p>
          <a:p>
            <a:pPr marL="0" indent="0">
              <a:buNone/>
            </a:pPr>
            <a:r>
              <a:rPr lang="en-US" dirty="0"/>
              <a:t>Policy-based are better for continuous and stochastic environments, have a faster convergence, while Value based are more sample efficient and steady. </a:t>
            </a:r>
            <a:endParaRPr lang="en-US" sz="1200" dirty="0"/>
          </a:p>
          <a:p>
            <a:pPr marL="0" indent="0">
              <a:buNone/>
            </a:pPr>
            <a:r>
              <a:rPr lang="en-US" sz="1200" dirty="0"/>
              <a:t>https://theaisummer.com/Actor_critics/</a:t>
            </a:r>
          </a:p>
          <a:p>
            <a:pPr marL="0" indent="0">
              <a:buNone/>
            </a:pPr>
            <a:endParaRPr lang="en-US" sz="1200" dirty="0"/>
          </a:p>
          <a:p>
            <a:pPr marL="0" indent="0">
              <a:buNone/>
            </a:pPr>
            <a:r>
              <a:rPr lang="en-US" dirty="0"/>
              <a:t>But let’s get back to Reinforcement Learning. A good analogy of the actor-critic is a young boy with his mother. The child (actor) constantly tries new things and exploring the environment around him. He eats its own toys, he touches the hot oven, he bangs his head in the wall (I mean why not). His mother (the critic) watches him and either criticize or compliment him. The child listen to what his mother told him and adjust his behavior. As the kid grows, he learns what actions are bad or good and he essentially learns to play the game called life. That’s exactly the same way actor-critic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https://theaisummer.com/Actor_critics/</a:t>
            </a:r>
          </a:p>
          <a:p>
            <a:pPr marL="0" indent="0">
              <a:buNone/>
            </a:pPr>
            <a:endParaRPr lang="en-US" sz="1200" dirty="0"/>
          </a:p>
          <a:p>
            <a:pPr marL="0" indent="0">
              <a:buNone/>
            </a:pPr>
            <a:endParaRPr lang="en-US" sz="1200" dirty="0"/>
          </a:p>
          <a:p>
            <a:pPr marL="0" indent="0">
              <a:buNone/>
            </a:pPr>
            <a:r>
              <a:rPr lang="en-US" dirty="0"/>
              <a:t>The actor can be a function approximator like a neural network and its task is to produce the best action for a given state. Of course, it can be a fully connected neural network or a convolutional or anything else. The critic is another function approximator, which receives as input the environment and the action by the actor, concatenates them and output the action value (Q-value) for the given pair. Let me remind you for a sec that the Q value is essentially the maximum future reward.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https://theaisummer.com/Actor_critics/</a:t>
            </a:r>
          </a:p>
          <a:p>
            <a:pPr marL="0" indent="0">
              <a:buNone/>
            </a:pPr>
            <a:endParaRPr lang="en-US" sz="1200"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10</a:t>
            </a:fld>
            <a:endParaRPr lang="en-US" dirty="0"/>
          </a:p>
        </p:txBody>
      </p:sp>
    </p:spTree>
    <p:extLst>
      <p:ext uri="{BB962C8B-B14F-4D97-AF65-F5344CB8AC3E}">
        <p14:creationId xmlns:p14="http://schemas.microsoft.com/office/powerpoint/2010/main" val="1483013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In reinforcement learning (RL), a model-free algorithm (as opposed to a model-based one) is an algorithm which does not use the transition probability distribution (and the reward function) associated with the Markov decision process (MDP), which, in RL, represents the problem to be solved. </a:t>
            </a:r>
          </a:p>
          <a:p>
            <a:pPr marL="0" indent="0">
              <a:buNone/>
            </a:pPr>
            <a:r>
              <a:rPr lang="en-US" sz="1200" dirty="0"/>
              <a:t>The transition probability distribution (or transition model) and the reward function are often collectively called the "model" of the environment (or MDP), hence the name "model-free". A model-free RL algorithm can be thought of as an "explicit" trial-and-error algorithm.</a:t>
            </a:r>
          </a:p>
          <a:p>
            <a:pPr marL="0" indent="0">
              <a:buNone/>
            </a:pPr>
            <a:r>
              <a:rPr lang="en-US" sz="1200" dirty="0"/>
              <a:t>An example of a model-free algorithm is Q-learning. </a:t>
            </a:r>
          </a:p>
        </p:txBody>
      </p:sp>
      <p:sp>
        <p:nvSpPr>
          <p:cNvPr id="4" name="Slide Number Placeholder 3"/>
          <p:cNvSpPr>
            <a:spLocks noGrp="1"/>
          </p:cNvSpPr>
          <p:nvPr>
            <p:ph type="sldNum" sz="quarter" idx="5"/>
          </p:nvPr>
        </p:nvSpPr>
        <p:spPr/>
        <p:txBody>
          <a:bodyPr/>
          <a:lstStyle/>
          <a:p>
            <a:fld id="{AA3BE989-76B8-4F13-9267-01FDA45C437A}" type="slidenum">
              <a:rPr lang="en-US" smtClean="0"/>
              <a:t>12</a:t>
            </a:fld>
            <a:endParaRPr lang="en-US" dirty="0"/>
          </a:p>
        </p:txBody>
      </p:sp>
    </p:spTree>
    <p:extLst>
      <p:ext uri="{BB962C8B-B14F-4D97-AF65-F5344CB8AC3E}">
        <p14:creationId xmlns:p14="http://schemas.microsoft.com/office/powerpoint/2010/main" val="2324055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15</a:t>
            </a:fld>
            <a:endParaRPr lang="en-US" dirty="0"/>
          </a:p>
        </p:txBody>
      </p:sp>
    </p:spTree>
    <p:extLst>
      <p:ext uri="{BB962C8B-B14F-4D97-AF65-F5344CB8AC3E}">
        <p14:creationId xmlns:p14="http://schemas.microsoft.com/office/powerpoint/2010/main" val="3152035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a:extLst>
              <a:ext uri="{FF2B5EF4-FFF2-40B4-BE49-F238E27FC236}">
                <a16:creationId xmlns:a16="http://schemas.microsoft.com/office/drawing/2014/main"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9817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05804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D56B8994-D221-4700-A133-4FCBC9C9406C}"/>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CCBE36DC-B3F9-4725-94B8-EAD411EC241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5" name="Title 4">
            <a:extLst>
              <a:ext uri="{FF2B5EF4-FFF2-40B4-BE49-F238E27FC236}">
                <a16:creationId xmlns:a16="http://schemas.microsoft.com/office/drawing/2014/main" id="{AF50108F-20E3-412D-860B-14CB11988FE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43770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a16="http://schemas.microsoft.com/office/drawing/2014/main"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3" r:id="rId7"/>
    <p:sldLayoutId id="2147483669" r:id="rId8"/>
    <p:sldLayoutId id="2147483666" r:id="rId9"/>
    <p:sldLayoutId id="2147483670" r:id="rId10"/>
    <p:sldLayoutId id="2147483667" r:id="rId11"/>
    <p:sldLayoutId id="2147483668" r:id="rId12"/>
    <p:sldLayoutId id="2147483665" r:id="rId13"/>
    <p:sldLayoutId id="2147483671" r:id="rId14"/>
    <p:sldLayoutId id="2147483655" r:id="rId15"/>
    <p:sldLayoutId id="2147483672" r:id="rId16"/>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hyperlink" Target="https://ai.googleblog.com/2016/06/wide-deep-learning-better-together-with.html" TargetMode="External"/><Relationship Id="rId3" Type="http://schemas.openxmlformats.org/officeDocument/2006/relationships/image" Target="../media/image4.jpeg"/><Relationship Id="rId7" Type="http://schemas.openxmlformats.org/officeDocument/2006/relationships/hyperlink" Target="https://arxiv.org/pdf/1606.07792.pdf" TargetMode="External"/><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hyperlink" Target="https://ml4trading.io/chapter/0" TargetMode="External"/><Relationship Id="rId5" Type="http://schemas.openxmlformats.org/officeDocument/2006/relationships/hyperlink" Target="https://www.coursera.org/specializations/machine-learning-trading" TargetMode="External"/><Relationship Id="rId10" Type="http://schemas.openxmlformats.org/officeDocument/2006/relationships/hyperlink" Target="https://arxiv.org/pdf/1602.01783.pdf" TargetMode="External"/><Relationship Id="rId4" Type="http://schemas.openxmlformats.org/officeDocument/2006/relationships/hyperlink" Target="https://github.com/MWFK/Market_Prediction-Building_Trading_Strategies" TargetMode="External"/><Relationship Id="rId9" Type="http://schemas.openxmlformats.org/officeDocument/2006/relationships/hyperlink" Target="https://arxiv.org/abs/1811.12560"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of a roof">
            <a:extLst>
              <a:ext uri="{FF2B5EF4-FFF2-40B4-BE49-F238E27FC236}">
                <a16:creationId xmlns:a16="http://schemas.microsoft.com/office/drawing/2014/main" id="{01F590AB-1AF1-489D-B942-2800AE8629C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5" y="0"/>
            <a:ext cx="12263015"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AMLD Africa</a:t>
            </a: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b="1" dirty="0"/>
              <a:t>Machine Learning for Algorithmic Trading</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a:xfrm>
            <a:off x="2791372" y="4036081"/>
            <a:ext cx="6609256" cy="1224621"/>
          </a:xfrm>
        </p:spPr>
        <p:txBody>
          <a:bodyPr>
            <a:normAutofit/>
          </a:bodyPr>
          <a:lstStyle/>
          <a:p>
            <a:r>
              <a:rPr lang="en-US" sz="1800" dirty="0"/>
              <a:t>By </a:t>
            </a:r>
            <a:r>
              <a:rPr lang="en-US" sz="1800" dirty="0" err="1"/>
              <a:t>Mouafek</a:t>
            </a:r>
            <a:r>
              <a:rPr lang="en-US" sz="1800" dirty="0"/>
              <a:t> </a:t>
            </a:r>
            <a:r>
              <a:rPr lang="en-US" sz="1800" dirty="0" err="1"/>
              <a:t>Ayadi</a:t>
            </a:r>
            <a:endParaRPr lang="en-US" sz="1800" dirty="0"/>
          </a:p>
          <a:p>
            <a:r>
              <a:rPr lang="en-US" sz="1400" dirty="0"/>
              <a:t>Data Scientist at ODDO BHF</a:t>
            </a:r>
          </a:p>
          <a:p>
            <a:endParaRPr lang="en-US" sz="1800" dirty="0"/>
          </a:p>
          <a:p>
            <a:endParaRPr lang="en-US" sz="1800" dirty="0"/>
          </a:p>
        </p:txBody>
      </p:sp>
      <p:sp>
        <p:nvSpPr>
          <p:cNvPr id="12" name="Footer Placeholder 2">
            <a:extLst>
              <a:ext uri="{FF2B5EF4-FFF2-40B4-BE49-F238E27FC236}">
                <a16:creationId xmlns:a16="http://schemas.microsoft.com/office/drawing/2014/main" id="{D457AD60-9A3C-4EB3-AFAA-CEC80ED6663C}"/>
              </a:ext>
            </a:extLst>
          </p:cNvPr>
          <p:cNvSpPr txBox="1">
            <a:spLocks/>
          </p:cNvSpPr>
          <p:nvPr/>
        </p:nvSpPr>
        <p:spPr>
          <a:xfrm>
            <a:off x="595884" y="6468303"/>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solidFill>
              </a:rPr>
              <a:t>AMLD Africa</a:t>
            </a: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sz="2000" dirty="0"/>
              <a:t>Deep Reinforcement Learning</a:t>
            </a:r>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p:txBody>
          <a:bodyPr/>
          <a:lstStyle/>
          <a:p>
            <a:pPr algn="ctr"/>
            <a:r>
              <a:rPr lang="en-US" sz="1600" dirty="0"/>
              <a:t>A3C</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a:xfrm>
            <a:off x="599167" y="2218331"/>
            <a:ext cx="4226024" cy="3857329"/>
          </a:xfrm>
        </p:spPr>
        <p:txBody>
          <a:bodyPr>
            <a:normAutofit/>
          </a:bodyPr>
          <a:lstStyle/>
          <a:p>
            <a:pPr marL="0" indent="0">
              <a:buNone/>
            </a:pPr>
            <a:r>
              <a:rPr lang="en-US" sz="1600" dirty="0"/>
              <a:t>The Asynchronous Advantage Actor Critic (A3C) was developed by Google's DeepMind.</a:t>
            </a:r>
          </a:p>
          <a:p>
            <a:pPr marL="0" indent="0">
              <a:buNone/>
            </a:pPr>
            <a:r>
              <a:rPr lang="en-US" sz="1600" dirty="0"/>
              <a:t>A3C consists of multiple independent agents(networks) with their own weights, who interact with a different copy of the environment in parallel. </a:t>
            </a:r>
          </a:p>
          <a:p>
            <a:pPr marL="0" indent="0">
              <a:buNone/>
            </a:pPr>
            <a:r>
              <a:rPr lang="en-US" sz="1600" dirty="0"/>
              <a:t>“We now describe our variants of one-step Q-learning, one-step </a:t>
            </a:r>
            <a:r>
              <a:rPr lang="en-US" sz="1600" dirty="0" err="1"/>
              <a:t>Sarsa</a:t>
            </a:r>
            <a:r>
              <a:rPr lang="en-US" sz="1600" dirty="0"/>
              <a:t>, n-step Q-learning and advantage actor-critic”. </a:t>
            </a:r>
            <a:r>
              <a:rPr lang="en-US" sz="1000" dirty="0"/>
              <a:t>[5]</a:t>
            </a:r>
            <a:endParaRPr lang="en-US" sz="1600" dirty="0"/>
          </a:p>
        </p:txBody>
      </p:sp>
      <p:sp>
        <p:nvSpPr>
          <p:cNvPr id="11" name="Footer Placeholder 10">
            <a:extLst>
              <a:ext uri="{FF2B5EF4-FFF2-40B4-BE49-F238E27FC236}">
                <a16:creationId xmlns:a16="http://schemas.microsoft.com/office/drawing/2014/main" id="{27599ABA-671B-4E90-B4E8-5B2482234ACA}"/>
              </a:ext>
            </a:extLst>
          </p:cNvPr>
          <p:cNvSpPr>
            <a:spLocks noGrp="1"/>
          </p:cNvSpPr>
          <p:nvPr>
            <p:ph type="ftr" sz="quarter" idx="17"/>
          </p:nvPr>
        </p:nvSpPr>
        <p:spPr/>
        <p:txBody>
          <a:bodyPr/>
          <a:lstStyle/>
          <a:p>
            <a:r>
              <a:rPr lang="en-US" dirty="0"/>
              <a:t>AMLD Africa</a:t>
            </a:r>
          </a:p>
        </p:txBody>
      </p:sp>
      <p:sp>
        <p:nvSpPr>
          <p:cNvPr id="12" name="Slide Number Placeholder 11">
            <a:extLst>
              <a:ext uri="{FF2B5EF4-FFF2-40B4-BE49-F238E27FC236}">
                <a16:creationId xmlns:a16="http://schemas.microsoft.com/office/drawing/2014/main" id="{A40D7403-0D24-42D0-9DE5-23601D8FBC17}"/>
              </a:ext>
            </a:extLst>
          </p:cNvPr>
          <p:cNvSpPr>
            <a:spLocks noGrp="1"/>
          </p:cNvSpPr>
          <p:nvPr>
            <p:ph type="sldNum" sz="quarter" idx="18"/>
          </p:nvPr>
        </p:nvSpPr>
        <p:spPr/>
        <p:txBody>
          <a:bodyPr/>
          <a:lstStyle/>
          <a:p>
            <a:fld id="{8C2E478F-E849-4A8C-AF1F-CBCC78A7CBFA}" type="slidenum">
              <a:rPr lang="en-US" smtClean="0"/>
              <a:pPr/>
              <a:t>10</a:t>
            </a:fld>
            <a:endParaRPr lang="en-US" dirty="0"/>
          </a:p>
        </p:txBody>
      </p:sp>
      <p:pic>
        <p:nvPicPr>
          <p:cNvPr id="9" name="Content Placeholder 8">
            <a:extLst>
              <a:ext uri="{FF2B5EF4-FFF2-40B4-BE49-F238E27FC236}">
                <a16:creationId xmlns:a16="http://schemas.microsoft.com/office/drawing/2014/main" id="{880046CC-3770-477A-AE1F-A25196EB71BF}"/>
              </a:ext>
            </a:extLst>
          </p:cNvPr>
          <p:cNvPicPr>
            <a:picLocks noGrp="1" noChangeAspect="1"/>
          </p:cNvPicPr>
          <p:nvPr>
            <p:ph sz="quarter" idx="16"/>
          </p:nvPr>
        </p:nvPicPr>
        <p:blipFill>
          <a:blip r:embed="rId3"/>
          <a:stretch>
            <a:fillRect/>
          </a:stretch>
        </p:blipFill>
        <p:spPr>
          <a:xfrm>
            <a:off x="6400800" y="946380"/>
            <a:ext cx="5219700" cy="4965239"/>
          </a:xfrm>
        </p:spPr>
      </p:pic>
    </p:spTree>
    <p:extLst>
      <p:ext uri="{BB962C8B-B14F-4D97-AF65-F5344CB8AC3E}">
        <p14:creationId xmlns:p14="http://schemas.microsoft.com/office/powerpoint/2010/main" val="1292659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a:xfrm>
            <a:off x="883521" y="2598093"/>
            <a:ext cx="4351911" cy="2384466"/>
          </a:xfrm>
        </p:spPr>
        <p:txBody>
          <a:bodyPr>
            <a:normAutofit fontScale="90000"/>
          </a:bodyPr>
          <a:lstStyle/>
          <a:p>
            <a:r>
              <a:rPr lang="en-US" sz="4000" dirty="0">
                <a:solidFill>
                  <a:schemeClr val="bg1"/>
                </a:solidFill>
              </a:rPr>
              <a:t>ML for Algo-Trading</a:t>
            </a:r>
            <a:br>
              <a:rPr lang="en-US" sz="3600" dirty="0">
                <a:solidFill>
                  <a:schemeClr val="bg1"/>
                </a:solidFill>
              </a:rPr>
            </a:br>
            <a:br>
              <a:rPr lang="en-US" sz="3600" dirty="0">
                <a:solidFill>
                  <a:schemeClr val="bg1"/>
                </a:solidFill>
              </a:rPr>
            </a:br>
            <a:r>
              <a:rPr lang="en-US" sz="1800" spc="600" dirty="0">
                <a:solidFill>
                  <a:schemeClr val="bg1"/>
                </a:solidFill>
              </a:rPr>
              <a:t>A3C with Wide &amp; Deep Networks</a:t>
            </a:r>
            <a:br>
              <a:rPr lang="en-US" dirty="0">
                <a:solidFill>
                  <a:schemeClr val="bg1"/>
                </a:solidFill>
              </a:rPr>
            </a:br>
            <a:br>
              <a:rPr lang="en-US" dirty="0">
                <a:solidFill>
                  <a:schemeClr val="bg1"/>
                </a:solidFill>
              </a:rPr>
            </a:br>
            <a:endParaRPr lang="en-US" dirty="0"/>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dirty="0"/>
              <a:t>AMLD Africa</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1169234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6D306-B4E6-47AF-A7F0-22B0BB044488}"/>
              </a:ext>
            </a:extLst>
          </p:cNvPr>
          <p:cNvSpPr>
            <a:spLocks noGrp="1"/>
          </p:cNvSpPr>
          <p:nvPr>
            <p:ph type="sldNum" sz="quarter" idx="11"/>
          </p:nvPr>
        </p:nvSpPr>
        <p:spPr/>
        <p:txBody>
          <a:bodyPr/>
          <a:lstStyle/>
          <a:p>
            <a:fld id="{8C2E478F-E849-4A8C-AF1F-CBCC78A7CBFA}" type="slidenum">
              <a:rPr lang="en-US" smtClean="0"/>
              <a:pPr/>
              <a:t>12</a:t>
            </a:fld>
            <a:endParaRPr lang="en-US" dirty="0"/>
          </a:p>
        </p:txBody>
      </p:sp>
      <p:sp>
        <p:nvSpPr>
          <p:cNvPr id="6" name="Title 5">
            <a:extLst>
              <a:ext uri="{FF2B5EF4-FFF2-40B4-BE49-F238E27FC236}">
                <a16:creationId xmlns:a16="http://schemas.microsoft.com/office/drawing/2014/main" id="{8B675A9F-1FE5-4A8C-A857-CE6890A1E75B}"/>
              </a:ext>
            </a:extLst>
          </p:cNvPr>
          <p:cNvSpPr>
            <a:spLocks noGrp="1"/>
          </p:cNvSpPr>
          <p:nvPr>
            <p:ph type="title"/>
          </p:nvPr>
        </p:nvSpPr>
        <p:spPr>
          <a:xfrm>
            <a:off x="595884" y="238539"/>
            <a:ext cx="11000232" cy="1188720"/>
          </a:xfrm>
        </p:spPr>
        <p:txBody>
          <a:bodyPr>
            <a:normAutofit fontScale="90000"/>
          </a:bodyPr>
          <a:lstStyle/>
          <a:p>
            <a:pPr>
              <a:lnSpc>
                <a:spcPct val="100000"/>
              </a:lnSpc>
            </a:pPr>
            <a:r>
              <a:rPr lang="en-US" sz="3100" dirty="0"/>
              <a:t>Deep Reinforcement Learning for Trading</a:t>
            </a:r>
            <a:br>
              <a:rPr lang="en-US" sz="3200" dirty="0"/>
            </a:br>
            <a:br>
              <a:rPr lang="en-US" sz="1400" spc="600" dirty="0"/>
            </a:br>
            <a:endParaRPr lang="en-US" sz="3200" spc="600" dirty="0"/>
          </a:p>
        </p:txBody>
      </p:sp>
      <p:sp>
        <p:nvSpPr>
          <p:cNvPr id="17" name="TextBox 16">
            <a:extLst>
              <a:ext uri="{FF2B5EF4-FFF2-40B4-BE49-F238E27FC236}">
                <a16:creationId xmlns:a16="http://schemas.microsoft.com/office/drawing/2014/main" id="{C9923823-D6C5-420F-BA57-9FDDF9718BA7}"/>
              </a:ext>
            </a:extLst>
          </p:cNvPr>
          <p:cNvSpPr txBox="1"/>
          <p:nvPr/>
        </p:nvSpPr>
        <p:spPr>
          <a:xfrm>
            <a:off x="301214" y="6424982"/>
            <a:ext cx="6131858" cy="276999"/>
          </a:xfrm>
          <a:prstGeom prst="rect">
            <a:avLst/>
          </a:prstGeom>
          <a:noFill/>
        </p:spPr>
        <p:txBody>
          <a:bodyPr wrap="square">
            <a:spAutoFit/>
          </a:bodyPr>
          <a:lstStyle/>
          <a:p>
            <a:r>
              <a:rPr lang="en-US" sz="1200" dirty="0">
                <a:solidFill>
                  <a:schemeClr val="bg1"/>
                </a:solidFill>
              </a:rPr>
              <a:t>AMLD Africa</a:t>
            </a:r>
          </a:p>
        </p:txBody>
      </p:sp>
      <p:pic>
        <p:nvPicPr>
          <p:cNvPr id="4" name="Picture 3">
            <a:extLst>
              <a:ext uri="{FF2B5EF4-FFF2-40B4-BE49-F238E27FC236}">
                <a16:creationId xmlns:a16="http://schemas.microsoft.com/office/drawing/2014/main" id="{1219BB67-D0E1-465C-8978-27EC7B911AF5}"/>
              </a:ext>
            </a:extLst>
          </p:cNvPr>
          <p:cNvPicPr>
            <a:picLocks noChangeAspect="1"/>
          </p:cNvPicPr>
          <p:nvPr/>
        </p:nvPicPr>
        <p:blipFill>
          <a:blip r:embed="rId3"/>
          <a:stretch>
            <a:fillRect/>
          </a:stretch>
        </p:blipFill>
        <p:spPr>
          <a:xfrm>
            <a:off x="176830" y="4018065"/>
            <a:ext cx="5448300" cy="2219690"/>
          </a:xfrm>
          <a:prstGeom prst="rect">
            <a:avLst/>
          </a:prstGeom>
        </p:spPr>
      </p:pic>
      <p:sp>
        <p:nvSpPr>
          <p:cNvPr id="15" name="TextBox 14">
            <a:extLst>
              <a:ext uri="{FF2B5EF4-FFF2-40B4-BE49-F238E27FC236}">
                <a16:creationId xmlns:a16="http://schemas.microsoft.com/office/drawing/2014/main" id="{5497ADDB-C67B-4E63-ACED-3DE67A897EB8}"/>
              </a:ext>
            </a:extLst>
          </p:cNvPr>
          <p:cNvSpPr txBox="1"/>
          <p:nvPr/>
        </p:nvSpPr>
        <p:spPr>
          <a:xfrm>
            <a:off x="176830" y="1522514"/>
            <a:ext cx="11678097" cy="2308324"/>
          </a:xfrm>
          <a:prstGeom prst="rect">
            <a:avLst/>
          </a:prstGeom>
          <a:noFill/>
        </p:spPr>
        <p:txBody>
          <a:bodyPr wrap="square">
            <a:spAutoFit/>
          </a:bodyPr>
          <a:lstStyle/>
          <a:p>
            <a:r>
              <a:rPr lang="en-US" sz="1600" dirty="0">
                <a:solidFill>
                  <a:schemeClr val="bg1"/>
                </a:solidFill>
              </a:rPr>
              <a:t>In a single financial market we can implement A3C that consists of multiple independent agents(networks) with their own weights that can operate in different sectors, who interact with a different copy of the environment in parallel used to simulate different sector scenarios.</a:t>
            </a:r>
          </a:p>
          <a:p>
            <a:endParaRPr lang="en-US" sz="1600" dirty="0">
              <a:solidFill>
                <a:schemeClr val="bg1"/>
              </a:solidFill>
            </a:endParaRPr>
          </a:p>
          <a:p>
            <a:r>
              <a:rPr lang="en-US" sz="1600" u="sng" dirty="0">
                <a:solidFill>
                  <a:schemeClr val="bg1"/>
                </a:solidFill>
              </a:rPr>
              <a:t>Our idea</a:t>
            </a:r>
            <a:r>
              <a:rPr lang="en-US" sz="1600" dirty="0">
                <a:solidFill>
                  <a:schemeClr val="bg1"/>
                </a:solidFill>
              </a:rPr>
              <a:t> is to make the Model-Free A3C bound by the market previous behavior and current trends, in order to predict seconds ahead of recent stock values. This will rely on the Wide &amp; Deep Artificial Neural for approximating both the Actor and the Critic.</a:t>
            </a:r>
          </a:p>
          <a:p>
            <a:endParaRPr lang="en-US" sz="1600" dirty="0">
              <a:solidFill>
                <a:schemeClr val="bg1"/>
              </a:solidFill>
            </a:endParaRPr>
          </a:p>
          <a:p>
            <a:r>
              <a:rPr lang="en-US" sz="1600" dirty="0">
                <a:solidFill>
                  <a:schemeClr val="bg1"/>
                </a:solidFill>
              </a:rPr>
              <a:t>In order to make the Artificial Neural Network more compliant with the Financial markets and their respective sectors where the agents operates in, we define a Wide &amp; Deep Models, where wide linear model is used for memorization (historical market data/sector pattern),</a:t>
            </a:r>
          </a:p>
          <a:p>
            <a:r>
              <a:rPr lang="en-US" sz="1600" dirty="0">
                <a:solidFill>
                  <a:schemeClr val="bg1"/>
                </a:solidFill>
              </a:rPr>
              <a:t>alongside a deep neural network used for generalization (detect new market/sector pattern).</a:t>
            </a:r>
          </a:p>
        </p:txBody>
      </p:sp>
      <p:pic>
        <p:nvPicPr>
          <p:cNvPr id="20" name="Picture 19">
            <a:extLst>
              <a:ext uri="{FF2B5EF4-FFF2-40B4-BE49-F238E27FC236}">
                <a16:creationId xmlns:a16="http://schemas.microsoft.com/office/drawing/2014/main" id="{1C5A2BC0-352D-4DD4-9656-6E9B4CC5D34B}"/>
              </a:ext>
            </a:extLst>
          </p:cNvPr>
          <p:cNvPicPr>
            <a:picLocks noChangeAspect="1"/>
          </p:cNvPicPr>
          <p:nvPr/>
        </p:nvPicPr>
        <p:blipFill>
          <a:blip r:embed="rId4"/>
          <a:stretch>
            <a:fillRect/>
          </a:stretch>
        </p:blipFill>
        <p:spPr>
          <a:xfrm>
            <a:off x="5918642" y="4018515"/>
            <a:ext cx="6096528" cy="2219240"/>
          </a:xfrm>
          <a:prstGeom prst="rect">
            <a:avLst/>
          </a:prstGeom>
        </p:spPr>
      </p:pic>
      <p:cxnSp>
        <p:nvCxnSpPr>
          <p:cNvPr id="22" name="Straight Arrow Connector 21">
            <a:extLst>
              <a:ext uri="{FF2B5EF4-FFF2-40B4-BE49-F238E27FC236}">
                <a16:creationId xmlns:a16="http://schemas.microsoft.com/office/drawing/2014/main" id="{2570AF64-1B87-47DA-9B77-DBEA2DA447C9}"/>
              </a:ext>
            </a:extLst>
          </p:cNvPr>
          <p:cNvCxnSpPr>
            <a:cxnSpLocks/>
          </p:cNvCxnSpPr>
          <p:nvPr/>
        </p:nvCxnSpPr>
        <p:spPr>
          <a:xfrm flipV="1">
            <a:off x="5540187" y="5127910"/>
            <a:ext cx="1134933" cy="90713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A9EF9A94-189E-4408-AC60-E1451B9A0418}"/>
              </a:ext>
            </a:extLst>
          </p:cNvPr>
          <p:cNvSpPr txBox="1"/>
          <p:nvPr/>
        </p:nvSpPr>
        <p:spPr>
          <a:xfrm>
            <a:off x="3627120" y="832899"/>
            <a:ext cx="6096000" cy="338554"/>
          </a:xfrm>
          <a:prstGeom prst="rect">
            <a:avLst/>
          </a:prstGeom>
          <a:noFill/>
        </p:spPr>
        <p:txBody>
          <a:bodyPr wrap="square">
            <a:spAutoFit/>
          </a:bodyPr>
          <a:lstStyle/>
          <a:p>
            <a:r>
              <a:rPr lang="en-US" sz="1600" spc="600" dirty="0">
                <a:solidFill>
                  <a:schemeClr val="bg1"/>
                </a:solidFill>
                <a:latin typeface="+mj-lt"/>
              </a:rPr>
              <a:t>A3C with Wide &amp; Deep Networks</a:t>
            </a:r>
            <a:endParaRPr lang="en-US" sz="1600" dirty="0">
              <a:solidFill>
                <a:schemeClr val="bg1"/>
              </a:solidFill>
              <a:latin typeface="+mj-lt"/>
            </a:endParaRPr>
          </a:p>
        </p:txBody>
      </p:sp>
    </p:spTree>
    <p:extLst>
      <p:ext uri="{BB962C8B-B14F-4D97-AF65-F5344CB8AC3E}">
        <p14:creationId xmlns:p14="http://schemas.microsoft.com/office/powerpoint/2010/main" val="1970539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a:xfrm>
            <a:off x="872044" y="1774675"/>
            <a:ext cx="4351911" cy="2384466"/>
          </a:xfrm>
        </p:spPr>
        <p:txBody>
          <a:bodyPr>
            <a:normAutofit/>
          </a:bodyPr>
          <a:lstStyle/>
          <a:p>
            <a:r>
              <a:rPr lang="en-US" sz="3600" b="1" dirty="0">
                <a:solidFill>
                  <a:schemeClr val="bg1"/>
                </a:solidFill>
              </a:rPr>
              <a:t>Sustainable Development in Africa</a:t>
            </a:r>
            <a:endParaRPr lang="en-US" sz="4000" dirty="0"/>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dirty="0"/>
              <a:t>AMLD Africa</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13</a:t>
            </a:fld>
            <a:endParaRPr lang="en-US" dirty="0"/>
          </a:p>
        </p:txBody>
      </p:sp>
      <p:sp>
        <p:nvSpPr>
          <p:cNvPr id="12" name="TextBox 11">
            <a:extLst>
              <a:ext uri="{FF2B5EF4-FFF2-40B4-BE49-F238E27FC236}">
                <a16:creationId xmlns:a16="http://schemas.microsoft.com/office/drawing/2014/main" id="{6B73EF30-5C85-4016-9504-FB1F5845698F}"/>
              </a:ext>
            </a:extLst>
          </p:cNvPr>
          <p:cNvSpPr txBox="1"/>
          <p:nvPr/>
        </p:nvSpPr>
        <p:spPr>
          <a:xfrm>
            <a:off x="32064" y="4120145"/>
            <a:ext cx="6096000" cy="338554"/>
          </a:xfrm>
          <a:prstGeom prst="rect">
            <a:avLst/>
          </a:prstGeom>
          <a:noFill/>
        </p:spPr>
        <p:txBody>
          <a:bodyPr wrap="square">
            <a:spAutoFit/>
          </a:bodyPr>
          <a:lstStyle/>
          <a:p>
            <a:pPr algn="ctr"/>
            <a:r>
              <a:rPr lang="en-US" sz="1600" spc="600" dirty="0">
                <a:solidFill>
                  <a:schemeClr val="bg1"/>
                </a:solidFill>
              </a:rPr>
              <a:t>The Projected Impact</a:t>
            </a:r>
            <a:endParaRPr lang="en-US" sz="1600" dirty="0"/>
          </a:p>
        </p:txBody>
      </p:sp>
    </p:spTree>
    <p:extLst>
      <p:ext uri="{BB962C8B-B14F-4D97-AF65-F5344CB8AC3E}">
        <p14:creationId xmlns:p14="http://schemas.microsoft.com/office/powerpoint/2010/main" val="100722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a:xfrm>
            <a:off x="573880" y="489291"/>
            <a:ext cx="3464717" cy="823912"/>
          </a:xfrm>
        </p:spPr>
        <p:txBody>
          <a:bodyPr/>
          <a:lstStyle/>
          <a:p>
            <a:r>
              <a:rPr lang="en-US" dirty="0"/>
              <a:t>Current Standings</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a:xfrm>
            <a:off x="642728" y="1607456"/>
            <a:ext cx="3464717" cy="4798289"/>
          </a:xfrm>
        </p:spPr>
        <p:txBody>
          <a:bodyPr>
            <a:normAutofit/>
          </a:bodyPr>
          <a:lstStyle/>
          <a:p>
            <a:r>
              <a:rPr lang="en-US" sz="1400" dirty="0"/>
              <a:t>Tailored Algo-Trading solutions due exist, but only for B2B service, or through a physical brokers and agencies.</a:t>
            </a:r>
          </a:p>
          <a:p>
            <a:r>
              <a:rPr lang="en-US" sz="1400" dirty="0"/>
              <a:t>In Africa rare B2C service Startups and Financial institutions provide online platforms for Trading.</a:t>
            </a:r>
          </a:p>
          <a:p>
            <a:r>
              <a:rPr lang="en-US" sz="1400" dirty="0"/>
              <a:t>Public online AI powered trading platforms are almost unheard of in Africa and especially in Tunisia.</a:t>
            </a:r>
          </a:p>
          <a:p>
            <a:r>
              <a:rPr lang="en-US" sz="1400" dirty="0"/>
              <a:t>Our region is virgin terrain to have such an investment due to the presence of AI talent and market potential.</a:t>
            </a:r>
          </a:p>
        </p:txBody>
      </p:sp>
      <p:pic>
        <p:nvPicPr>
          <p:cNvPr id="9" name="Picture Placeholder 8" descr="Two Buildings" title="Two Buildings">
            <a:extLst>
              <a:ext uri="{FF2B5EF4-FFF2-40B4-BE49-F238E27FC236}">
                <a16:creationId xmlns:a16="http://schemas.microsoft.com/office/drawing/2014/main" id="{422CBBF4-EF67-4184-9603-EC435F55D084}"/>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a:xfrm>
            <a:off x="8153400" y="489291"/>
            <a:ext cx="3464717" cy="823912"/>
          </a:xfrm>
        </p:spPr>
        <p:txBody>
          <a:bodyPr/>
          <a:lstStyle/>
          <a:p>
            <a:r>
              <a:rPr lang="en-US" dirty="0"/>
              <a:t>Projected Impact</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a:xfrm>
            <a:off x="8084552" y="1511041"/>
            <a:ext cx="3464717" cy="4894703"/>
          </a:xfrm>
        </p:spPr>
        <p:txBody>
          <a:bodyPr>
            <a:normAutofit/>
          </a:bodyPr>
          <a:lstStyle/>
          <a:p>
            <a:r>
              <a:rPr lang="en-US" sz="1400" dirty="0"/>
              <a:t>The proposed algo idea is to be deployed on digital platforms to democratize trading by providing a B2C service.</a:t>
            </a:r>
          </a:p>
          <a:p>
            <a:r>
              <a:rPr lang="en-US" sz="1400" dirty="0"/>
              <a:t>Having an AI powered trading platforms is a leap in the Africans continent financial services sector.</a:t>
            </a:r>
          </a:p>
          <a:p>
            <a:r>
              <a:rPr lang="en-US" sz="1400" dirty="0"/>
              <a:t>Moreover, if it’s open for the public as a B2C service it will be a game change for financial market passionate individuals.</a:t>
            </a:r>
          </a:p>
          <a:p>
            <a:r>
              <a:rPr lang="en-US" sz="1400" dirty="0"/>
              <a:t>Shift from human based trading system based on their intuition to AI centered data driven trading system.</a:t>
            </a:r>
          </a:p>
        </p:txBody>
      </p:sp>
      <p:sp>
        <p:nvSpPr>
          <p:cNvPr id="2" name="Footer Placeholder 1">
            <a:extLst>
              <a:ext uri="{FF2B5EF4-FFF2-40B4-BE49-F238E27FC236}">
                <a16:creationId xmlns:a16="http://schemas.microsoft.com/office/drawing/2014/main" id="{5483E2DD-4F96-4CE8-A9FE-FD5DF44C4CAC}"/>
              </a:ext>
            </a:extLst>
          </p:cNvPr>
          <p:cNvSpPr>
            <a:spLocks noGrp="1"/>
          </p:cNvSpPr>
          <p:nvPr>
            <p:ph type="ftr" sz="quarter" idx="16"/>
          </p:nvPr>
        </p:nvSpPr>
        <p:spPr/>
        <p:txBody>
          <a:bodyPr/>
          <a:lstStyle/>
          <a:p>
            <a:r>
              <a:rPr lang="en-US" dirty="0"/>
              <a:t>AMLD Africa</a:t>
            </a:r>
          </a:p>
        </p:txBody>
      </p:sp>
      <p:sp>
        <p:nvSpPr>
          <p:cNvPr id="16" name="Slide Number Placeholder 15">
            <a:extLst>
              <a:ext uri="{FF2B5EF4-FFF2-40B4-BE49-F238E27FC236}">
                <a16:creationId xmlns:a16="http://schemas.microsoft.com/office/drawing/2014/main" id="{7EF05482-0999-42B8-A27E-59AAA26FB58E}"/>
              </a:ext>
            </a:extLst>
          </p:cNvPr>
          <p:cNvSpPr>
            <a:spLocks noGrp="1"/>
          </p:cNvSpPr>
          <p:nvPr>
            <p:ph type="sldNum" sz="quarter" idx="17"/>
          </p:nvPr>
        </p:nvSpPr>
        <p:spPr/>
        <p:txBody>
          <a:bodyPr/>
          <a:lstStyle/>
          <a:p>
            <a:fld id="{8C2E478F-E849-4A8C-AF1F-CBCC78A7CBFA}" type="slidenum">
              <a:rPr lang="en-US" smtClean="0"/>
              <a:pPr/>
              <a:t>14</a:t>
            </a:fld>
            <a:endParaRPr lang="en-US" dirty="0"/>
          </a:p>
        </p:txBody>
      </p:sp>
      <p:sp>
        <p:nvSpPr>
          <p:cNvPr id="15" name="Title 14" hidden="1">
            <a:extLst>
              <a:ext uri="{FF2B5EF4-FFF2-40B4-BE49-F238E27FC236}">
                <a16:creationId xmlns:a16="http://schemas.microsoft.com/office/drawing/2014/main" id="{A9B3BD41-12E6-4E88-8CE4-3A496CEA28A3}"/>
              </a:ext>
            </a:extLst>
          </p:cNvPr>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174381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id="{097D2725-75F4-45AA-950F-2F67BBF8F754}"/>
              </a:ext>
            </a:extLst>
          </p:cNvPr>
          <p:cNvSpPr>
            <a:spLocks noGrp="1"/>
          </p:cNvSpPr>
          <p:nvPr>
            <p:ph type="title"/>
          </p:nvPr>
        </p:nvSpPr>
        <p:spPr>
          <a:xfrm>
            <a:off x="595884" y="0"/>
            <a:ext cx="11000232" cy="1188720"/>
          </a:xfrm>
        </p:spPr>
        <p:txBody>
          <a:bodyPr/>
          <a:lstStyle/>
          <a:p>
            <a:r>
              <a:rPr lang="en-US" dirty="0"/>
              <a:t>Title:</a:t>
            </a:r>
          </a:p>
        </p:txBody>
      </p:sp>
      <p:pic>
        <p:nvPicPr>
          <p:cNvPr id="5" name="Picture Placeholder 4" descr="Abstract Building" title="Abstract Building">
            <a:extLst>
              <a:ext uri="{FF2B5EF4-FFF2-40B4-BE49-F238E27FC236}">
                <a16:creationId xmlns:a16="http://schemas.microsoft.com/office/drawing/2014/main" id="{A0DC386B-E165-424D-B694-E2C45FFA407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val="1"/>
              </a:ext>
            </a:extLst>
          </p:cNvPr>
          <p:cNvSpPr/>
          <p:nvPr/>
        </p:nvSpPr>
        <p:spPr>
          <a:xfrm flipH="1">
            <a:off x="2743200" y="579120"/>
            <a:ext cx="6682286" cy="548640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val="1"/>
              </a:ext>
            </a:extLst>
          </p:cNvPr>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3124201" y="789358"/>
            <a:ext cx="6682286" cy="5154241"/>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endParaRPr lang="en-US" sz="1400" b="1" dirty="0">
              <a:solidFill>
                <a:schemeClr val="bg1"/>
              </a:solidFill>
              <a:latin typeface="+mj-lt"/>
            </a:endParaRPr>
          </a:p>
          <a:p>
            <a:pPr marL="0" indent="0">
              <a:buNone/>
            </a:pPr>
            <a:endParaRPr lang="en-US" sz="1400" b="1" dirty="0">
              <a:solidFill>
                <a:schemeClr val="bg1"/>
              </a:solidFill>
              <a:latin typeface="+mj-lt"/>
            </a:endParaRPr>
          </a:p>
          <a:p>
            <a:pPr marL="0" indent="0">
              <a:buNone/>
            </a:pPr>
            <a:endParaRPr lang="en-US" sz="1400" b="1" dirty="0">
              <a:solidFill>
                <a:schemeClr val="bg1"/>
              </a:solidFill>
              <a:latin typeface="+mj-lt"/>
            </a:endParaRPr>
          </a:p>
          <a:p>
            <a:pPr marL="0" indent="0">
              <a:buNone/>
            </a:pPr>
            <a:endParaRPr lang="en-US" sz="1400" b="1" dirty="0">
              <a:solidFill>
                <a:schemeClr val="bg1"/>
              </a:solidFill>
              <a:latin typeface="+mj-lt"/>
            </a:endParaRPr>
          </a:p>
          <a:p>
            <a:pPr marL="0" indent="0">
              <a:buNone/>
            </a:pPr>
            <a:endParaRPr lang="en-US" sz="1400" b="1" dirty="0">
              <a:solidFill>
                <a:schemeClr val="bg1"/>
              </a:solidFill>
              <a:latin typeface="+mj-lt"/>
            </a:endParaRPr>
          </a:p>
          <a:p>
            <a:pPr marL="0" indent="0">
              <a:buNone/>
            </a:pPr>
            <a:endParaRPr lang="en-US" sz="1400" b="1" dirty="0">
              <a:solidFill>
                <a:schemeClr val="bg1"/>
              </a:solidFill>
              <a:latin typeface="+mj-lt"/>
            </a:endParaRPr>
          </a:p>
          <a:p>
            <a:pPr marL="0" indent="0">
              <a:buNone/>
            </a:pPr>
            <a:endParaRPr lang="en-US" sz="1400" b="1" dirty="0">
              <a:solidFill>
                <a:schemeClr val="bg1"/>
              </a:solidFill>
              <a:latin typeface="+mj-lt"/>
            </a:endParaRPr>
          </a:p>
          <a:p>
            <a:pPr marL="0" indent="0">
              <a:buNone/>
            </a:pPr>
            <a:endParaRPr lang="en-US" sz="1400" b="1" dirty="0">
              <a:solidFill>
                <a:schemeClr val="bg1"/>
              </a:solidFill>
              <a:latin typeface="+mj-lt"/>
            </a:endParaRPr>
          </a:p>
          <a:p>
            <a:pPr marL="0" indent="0">
              <a:buNone/>
            </a:pPr>
            <a:endParaRPr lang="en-US" sz="1400" b="1" dirty="0">
              <a:solidFill>
                <a:schemeClr val="bg1"/>
              </a:solidFill>
              <a:latin typeface="+mj-lt"/>
            </a:endParaRPr>
          </a:p>
          <a:p>
            <a:pPr marL="0" indent="0">
              <a:buNone/>
            </a:pPr>
            <a:endParaRPr lang="en-US" sz="1400" b="1" dirty="0">
              <a:solidFill>
                <a:schemeClr val="bg1"/>
              </a:solidFill>
              <a:latin typeface="+mj-lt"/>
            </a:endParaRPr>
          </a:p>
          <a:p>
            <a:pPr marL="0" indent="0">
              <a:buNone/>
            </a:pPr>
            <a:endParaRPr lang="en-US" sz="1400" b="1" dirty="0">
              <a:solidFill>
                <a:schemeClr val="bg1"/>
              </a:solidFill>
              <a:latin typeface="+mj-lt"/>
            </a:endParaRPr>
          </a:p>
          <a:p>
            <a:pPr marL="0" indent="0">
              <a:buNone/>
            </a:pPr>
            <a:endParaRPr lang="en-US" sz="1400" b="1" dirty="0">
              <a:solidFill>
                <a:schemeClr val="bg1"/>
              </a:solidFill>
              <a:latin typeface="+mj-lt"/>
            </a:endParaRPr>
          </a:p>
          <a:p>
            <a:pPr marL="0" indent="0">
              <a:buNone/>
            </a:pPr>
            <a:endParaRPr lang="en-US" sz="1400" b="1" dirty="0">
              <a:solidFill>
                <a:schemeClr val="bg1"/>
              </a:solidFill>
              <a:latin typeface="+mj-lt"/>
            </a:endParaRPr>
          </a:p>
          <a:p>
            <a:pPr marL="0" indent="0">
              <a:buNone/>
            </a:pPr>
            <a:endParaRPr lang="en-US" sz="1400" b="1" dirty="0">
              <a:solidFill>
                <a:schemeClr val="bg1"/>
              </a:solidFill>
              <a:latin typeface="+mj-lt"/>
            </a:endParaRPr>
          </a:p>
          <a:p>
            <a:pPr marL="0" indent="0">
              <a:buNone/>
            </a:pPr>
            <a:endParaRPr lang="en-US" sz="1400" b="1" dirty="0">
              <a:solidFill>
                <a:schemeClr val="bg1"/>
              </a:solidFill>
              <a:latin typeface="+mj-lt"/>
            </a:endParaRPr>
          </a:p>
          <a:p>
            <a:pPr marL="0" indent="0">
              <a:buNone/>
            </a:pPr>
            <a:endParaRPr lang="en-US" sz="1400" b="1" dirty="0">
              <a:solidFill>
                <a:schemeClr val="bg1"/>
              </a:solidFill>
              <a:latin typeface="+mj-lt"/>
            </a:endParaRPr>
          </a:p>
          <a:p>
            <a:pPr marL="0" indent="0">
              <a:buNone/>
            </a:pPr>
            <a:r>
              <a:rPr lang="en-US" sz="1400" b="1" dirty="0">
                <a:solidFill>
                  <a:schemeClr val="bg1"/>
                </a:solidFill>
                <a:latin typeface="+mj-lt"/>
              </a:rPr>
              <a:t>Personal Work (ongoing)</a:t>
            </a:r>
            <a:endParaRPr lang="en-US" sz="1400" dirty="0"/>
          </a:p>
          <a:p>
            <a:pPr marL="0" indent="0">
              <a:buNone/>
            </a:pPr>
            <a:r>
              <a:rPr lang="en-US" sz="1400" dirty="0">
                <a:hlinkClick r:id="rId4"/>
              </a:rPr>
              <a:t>https://github.com/MWFK/Market_Prediction-Building_Trading_Strategies</a:t>
            </a:r>
            <a:endParaRPr lang="en-US" sz="1400" dirty="0"/>
          </a:p>
          <a:p>
            <a:endParaRPr lang="en-US" sz="1400" b="1" dirty="0">
              <a:solidFill>
                <a:schemeClr val="bg1"/>
              </a:solidFill>
            </a:endParaRPr>
          </a:p>
          <a:p>
            <a:r>
              <a:rPr lang="en-US" sz="1400" b="1" dirty="0">
                <a:solidFill>
                  <a:schemeClr val="bg1"/>
                </a:solidFill>
                <a:latin typeface="+mj-lt"/>
              </a:rPr>
              <a:t>References</a:t>
            </a:r>
          </a:p>
          <a:p>
            <a:endParaRPr lang="en-US" sz="1400" dirty="0">
              <a:solidFill>
                <a:schemeClr val="bg1"/>
              </a:solidFill>
            </a:endParaRPr>
          </a:p>
          <a:p>
            <a:r>
              <a:rPr lang="en-US" sz="1400" dirty="0">
                <a:solidFill>
                  <a:schemeClr val="bg1"/>
                </a:solidFill>
              </a:rPr>
              <a:t>[1] Jack Farmer,</a:t>
            </a:r>
          </a:p>
          <a:p>
            <a:r>
              <a:rPr lang="en-US" sz="1400" dirty="0">
                <a:solidFill>
                  <a:schemeClr val="bg1"/>
                </a:solidFill>
              </a:rPr>
              <a:t>Academic Director at New York Institute of Finance</a:t>
            </a:r>
          </a:p>
          <a:p>
            <a:r>
              <a:rPr lang="en-US" sz="1400" dirty="0">
                <a:hlinkClick r:id="rId5"/>
              </a:rPr>
              <a:t>https://www.coursera.org/specializations/machine-learning-trading</a:t>
            </a:r>
            <a:endParaRPr lang="en-US" sz="1400" dirty="0"/>
          </a:p>
          <a:p>
            <a:endParaRPr lang="en-US" sz="1400" dirty="0"/>
          </a:p>
          <a:p>
            <a:r>
              <a:rPr lang="en-US" sz="1400" dirty="0">
                <a:solidFill>
                  <a:schemeClr val="bg1"/>
                </a:solidFill>
              </a:rPr>
              <a:t>[2] Stefan Jansen, </a:t>
            </a:r>
          </a:p>
          <a:p>
            <a:r>
              <a:rPr lang="en-US" sz="1400" dirty="0">
                <a:solidFill>
                  <a:schemeClr val="bg1"/>
                </a:solidFill>
              </a:rPr>
              <a:t>Founder and Lead Data Scientist at Applied AI.</a:t>
            </a:r>
          </a:p>
          <a:p>
            <a:r>
              <a:rPr lang="en-US" sz="1400" dirty="0">
                <a:solidFill>
                  <a:schemeClr val="bg1"/>
                </a:solidFill>
                <a:hlinkClick r:id="rId6"/>
              </a:rPr>
              <a:t>https://ml4trading.io/chapter/0</a:t>
            </a:r>
            <a:endParaRPr lang="en-US" sz="1400" dirty="0">
              <a:solidFill>
                <a:schemeClr val="bg1"/>
              </a:solidFill>
            </a:endParaRPr>
          </a:p>
          <a:p>
            <a:endParaRPr lang="en-US" sz="1400" dirty="0">
              <a:solidFill>
                <a:schemeClr val="bg1"/>
              </a:solidFill>
            </a:endParaRPr>
          </a:p>
          <a:p>
            <a:r>
              <a:rPr lang="en-US" sz="1400" dirty="0">
                <a:solidFill>
                  <a:schemeClr val="bg1"/>
                </a:solidFill>
              </a:rPr>
              <a:t>[3] Wide &amp; Deep Learning for Recommender Systems</a:t>
            </a:r>
          </a:p>
          <a:p>
            <a:r>
              <a:rPr lang="en-US" sz="1400" dirty="0">
                <a:solidFill>
                  <a:schemeClr val="bg1"/>
                </a:solidFill>
                <a:hlinkClick r:id="rId7"/>
              </a:rPr>
              <a:t>https://arxiv.org/pdf/1606.07792.pdf</a:t>
            </a:r>
            <a:endParaRPr lang="en-US" sz="1400" dirty="0">
              <a:solidFill>
                <a:schemeClr val="bg1"/>
              </a:solidFill>
            </a:endParaRPr>
          </a:p>
          <a:p>
            <a:r>
              <a:rPr lang="en-US" sz="1400" dirty="0">
                <a:solidFill>
                  <a:schemeClr val="bg1"/>
                </a:solidFill>
                <a:hlinkClick r:id="rId8"/>
              </a:rPr>
              <a:t>https://ai.googleblog.com/2016/06/wide-deep-learning-better-together-with.html</a:t>
            </a:r>
            <a:endParaRPr lang="en-US" sz="1400" dirty="0">
              <a:solidFill>
                <a:schemeClr val="bg1"/>
              </a:solidFill>
            </a:endParaRPr>
          </a:p>
          <a:p>
            <a:endParaRPr lang="en-US" sz="14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[4] Vincent Francois-</a:t>
            </a:r>
            <a:r>
              <a:rPr lang="en-US" sz="1400" dirty="0" err="1">
                <a:solidFill>
                  <a:schemeClr val="bg1"/>
                </a:solidFill>
              </a:rPr>
              <a:t>Lavet</a:t>
            </a:r>
            <a:r>
              <a:rPr lang="en-US" sz="1400" dirty="0">
                <a:solidFill>
                  <a:schemeClr val="bg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An Introduction to Deep Reinforcement Learning</a:t>
            </a:r>
            <a:endParaRPr lang="en-US" sz="1400" dirty="0">
              <a:solidFill>
                <a:schemeClr val="bg1"/>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effectLst/>
                <a:latin typeface="Arial" panose="020B0604020202020204" pitchFamily="34" charset="0"/>
                <a:hlinkClick r:id="rId9"/>
              </a:rPr>
              <a:t>https://arxiv.org/abs/1811.12560</a:t>
            </a:r>
            <a:endParaRPr lang="en-US" sz="1400" dirty="0">
              <a:solidFill>
                <a:schemeClr val="bg1"/>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Arial" panose="020B0604020202020204" pitchFamily="34" charset="0"/>
              </a:rPr>
              <a:t>[5] Asynchronous Methods for Deep Reinforcement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Arial" panose="020B0604020202020204" pitchFamily="34" charset="0"/>
                <a:hlinkClick r:id="rId10"/>
              </a:rPr>
              <a:t>https://arxiv.org/pdf/1602.01783.pdf</a:t>
            </a:r>
            <a:endParaRPr lang="en-US" sz="1400" dirty="0">
              <a:solidFill>
                <a:schemeClr val="bg1"/>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r>
              <a:rPr lang="en-US" sz="1400" dirty="0">
                <a:solidFill>
                  <a:schemeClr val="bg1"/>
                </a:solidFill>
              </a:rPr>
              <a:t> </a:t>
            </a:r>
          </a:p>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p:txBody>
      </p:sp>
      <p:sp>
        <p:nvSpPr>
          <p:cNvPr id="2" name="Footer Placeholder 1">
            <a:extLst>
              <a:ext uri="{FF2B5EF4-FFF2-40B4-BE49-F238E27FC236}">
                <a16:creationId xmlns:a16="http://schemas.microsoft.com/office/drawing/2014/main" id="{3D8BBA11-131E-446B-BC9B-D0A09B1AF059}"/>
              </a:ext>
            </a:extLst>
          </p:cNvPr>
          <p:cNvSpPr>
            <a:spLocks noGrp="1"/>
          </p:cNvSpPr>
          <p:nvPr>
            <p:ph type="ftr" sz="quarter" idx="11"/>
          </p:nvPr>
        </p:nvSpPr>
        <p:spPr/>
        <p:txBody>
          <a:bodyPr/>
          <a:lstStyle/>
          <a:p>
            <a:r>
              <a:rPr lang="en-US" dirty="0"/>
              <a:t>AMLD Africa</a:t>
            </a:r>
          </a:p>
        </p:txBody>
      </p:sp>
      <p:sp>
        <p:nvSpPr>
          <p:cNvPr id="9" name="Rectangle: Single Corner Snipped 8" descr="Footer accent box">
            <a:extLst>
              <a:ext uri="{FF2B5EF4-FFF2-40B4-BE49-F238E27FC236}">
                <a16:creationId xmlns:a16="http://schemas.microsoft.com/office/drawing/2014/main" id="{DF712259-BEF9-4B45-8D68-5F74C49207D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206B3DE3-5308-4ADE-BC26-29765480D1E1}"/>
              </a:ext>
            </a:extLst>
          </p:cNvPr>
          <p:cNvSpPr>
            <a:spLocks noGrp="1"/>
          </p:cNvSpPr>
          <p:nvPr>
            <p:ph type="sldNum" sz="quarter" idx="12"/>
          </p:nvPr>
        </p:nvSpPr>
        <p:spPr/>
        <p:txBody>
          <a:bodyPr/>
          <a:lstStyle/>
          <a:p>
            <a:fld id="{8C2E478F-E849-4A8C-AF1F-CBCC78A7CBFA}" type="slidenum">
              <a:rPr lang="en-US" smtClean="0"/>
              <a:pPr/>
              <a:t>15</a:t>
            </a:fld>
            <a:endParaRPr lang="en-US" dirty="0"/>
          </a:p>
        </p:txBody>
      </p:sp>
    </p:spTree>
    <p:extLst>
      <p:ext uri="{BB962C8B-B14F-4D97-AF65-F5344CB8AC3E}">
        <p14:creationId xmlns:p14="http://schemas.microsoft.com/office/powerpoint/2010/main" val="1389222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a:extLst>
              <a:ext uri="{FF2B5EF4-FFF2-40B4-BE49-F238E27FC236}">
                <a16:creationId xmlns:a16="http://schemas.microsoft.com/office/drawing/2014/main" id="{ECE6809B-9586-4FFC-9D20-26C51CA9653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10" name="Subtitle 9">
            <a:extLst>
              <a:ext uri="{FF2B5EF4-FFF2-40B4-BE49-F238E27FC236}">
                <a16:creationId xmlns:a16="http://schemas.microsoft.com/office/drawing/2014/main" id="{3E9BAE4F-16CE-4F5D-9BC7-2CB992790F2F}"/>
              </a:ext>
            </a:extLst>
          </p:cNvPr>
          <p:cNvSpPr>
            <a:spLocks noGrp="1"/>
          </p:cNvSpPr>
          <p:nvPr>
            <p:ph type="subTitle" idx="1"/>
          </p:nvPr>
        </p:nvSpPr>
        <p:spPr/>
        <p:txBody>
          <a:bodyPr/>
          <a:lstStyle/>
          <a:p>
            <a:r>
              <a:rPr lang="en-US" spc="600" dirty="0"/>
              <a:t>Q &amp; A</a:t>
            </a:r>
          </a:p>
        </p:txBody>
      </p:sp>
      <p:sp>
        <p:nvSpPr>
          <p:cNvPr id="2" name="Footer Placeholder 1">
            <a:extLst>
              <a:ext uri="{FF2B5EF4-FFF2-40B4-BE49-F238E27FC236}">
                <a16:creationId xmlns:a16="http://schemas.microsoft.com/office/drawing/2014/main" id="{9FE3A4F2-29CE-4C57-A172-6A0D63EFD700}"/>
              </a:ext>
            </a:extLst>
          </p:cNvPr>
          <p:cNvSpPr>
            <a:spLocks noGrp="1"/>
          </p:cNvSpPr>
          <p:nvPr>
            <p:ph type="ftr" sz="quarter" idx="4294967295"/>
          </p:nvPr>
        </p:nvSpPr>
        <p:spPr>
          <a:xfrm>
            <a:off x="595884" y="6468303"/>
            <a:ext cx="4114800" cy="365125"/>
          </a:xfrm>
        </p:spPr>
        <p:txBody>
          <a:bodyPr/>
          <a:lstStyle/>
          <a:p>
            <a:r>
              <a:rPr lang="en-US" dirty="0"/>
              <a:t>AMLD Africa</a:t>
            </a:r>
          </a:p>
        </p:txBody>
      </p:sp>
      <p:sp>
        <p:nvSpPr>
          <p:cNvPr id="25" name="Rectangle: Single Corner Snipped 24" descr="Footer accent box">
            <a:extLst>
              <a:ext uri="{FF2B5EF4-FFF2-40B4-BE49-F238E27FC236}">
                <a16:creationId xmlns:a16="http://schemas.microsoft.com/office/drawing/2014/main" id="{ADA66B68-D364-4C11-9AA9-052CEAC914E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a:extLst>
              <a:ext uri="{FF2B5EF4-FFF2-40B4-BE49-F238E27FC236}">
                <a16:creationId xmlns:a16="http://schemas.microsoft.com/office/drawing/2014/main" id="{7B17F9E2-0E31-4010-80D8-F343F24E6E14}"/>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16</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id="{097D2725-75F4-45AA-950F-2F67BBF8F754}"/>
              </a:ext>
            </a:extLst>
          </p:cNvPr>
          <p:cNvSpPr>
            <a:spLocks noGrp="1"/>
          </p:cNvSpPr>
          <p:nvPr>
            <p:ph type="title"/>
          </p:nvPr>
        </p:nvSpPr>
        <p:spPr>
          <a:xfrm>
            <a:off x="595884" y="0"/>
            <a:ext cx="11000232" cy="1188720"/>
          </a:xfrm>
        </p:spPr>
        <p:txBody>
          <a:bodyPr/>
          <a:lstStyle/>
          <a:p>
            <a:r>
              <a:rPr lang="en-US" dirty="0"/>
              <a:t>Title:</a:t>
            </a:r>
          </a:p>
        </p:txBody>
      </p:sp>
      <p:pic>
        <p:nvPicPr>
          <p:cNvPr id="5" name="Picture Placeholder 4" descr="Abstract Building" title="Abstract Building">
            <a:extLst>
              <a:ext uri="{FF2B5EF4-FFF2-40B4-BE49-F238E27FC236}">
                <a16:creationId xmlns:a16="http://schemas.microsoft.com/office/drawing/2014/main" id="{A0DC386B-E165-424D-B694-E2C45FFA407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val="1"/>
              </a:ext>
            </a:extLst>
          </p:cNvPr>
          <p:cNvSpPr/>
          <p:nvPr/>
        </p:nvSpPr>
        <p:spPr>
          <a:xfrm flipH="1">
            <a:off x="2743200" y="779761"/>
            <a:ext cx="6682286" cy="513610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val="1"/>
              </a:ext>
            </a:extLst>
          </p:cNvPr>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3050091" y="1034412"/>
            <a:ext cx="6682286" cy="4626799"/>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3D8BBA11-131E-446B-BC9B-D0A09B1AF059}"/>
              </a:ext>
            </a:extLst>
          </p:cNvPr>
          <p:cNvSpPr>
            <a:spLocks noGrp="1"/>
          </p:cNvSpPr>
          <p:nvPr>
            <p:ph type="ftr" sz="quarter" idx="11"/>
          </p:nvPr>
        </p:nvSpPr>
        <p:spPr/>
        <p:txBody>
          <a:bodyPr/>
          <a:lstStyle/>
          <a:p>
            <a:r>
              <a:rPr lang="en-US" dirty="0"/>
              <a:t>AMLD Africa</a:t>
            </a:r>
          </a:p>
        </p:txBody>
      </p:sp>
      <p:sp>
        <p:nvSpPr>
          <p:cNvPr id="9" name="Rectangle: Single Corner Snipped 8" descr="Footer accent box">
            <a:extLst>
              <a:ext uri="{FF2B5EF4-FFF2-40B4-BE49-F238E27FC236}">
                <a16:creationId xmlns:a16="http://schemas.microsoft.com/office/drawing/2014/main" id="{DF712259-BEF9-4B45-8D68-5F74C49207D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206B3DE3-5308-4ADE-BC26-29765480D1E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
        <p:nvSpPr>
          <p:cNvPr id="4" name="TextBox 3">
            <a:extLst>
              <a:ext uri="{FF2B5EF4-FFF2-40B4-BE49-F238E27FC236}">
                <a16:creationId xmlns:a16="http://schemas.microsoft.com/office/drawing/2014/main" id="{5D0D5C5D-30E2-41A9-8DE7-806F34FD5D04}"/>
              </a:ext>
            </a:extLst>
          </p:cNvPr>
          <p:cNvSpPr txBox="1"/>
          <p:nvPr/>
        </p:nvSpPr>
        <p:spPr>
          <a:xfrm>
            <a:off x="3280254" y="1227251"/>
            <a:ext cx="6221960" cy="6309420"/>
          </a:xfrm>
          <a:prstGeom prst="rect">
            <a:avLst/>
          </a:prstGeom>
          <a:noFill/>
        </p:spPr>
        <p:txBody>
          <a:bodyPr wrap="square" rtlCol="0">
            <a:spAutoFit/>
          </a:bodyPr>
          <a:lstStyle/>
          <a:p>
            <a:r>
              <a:rPr lang="en-US" b="1" dirty="0">
                <a:solidFill>
                  <a:schemeClr val="bg1"/>
                </a:solidFill>
              </a:rPr>
              <a:t>Table of Contents</a:t>
            </a:r>
          </a:p>
          <a:p>
            <a:endParaRPr lang="en-US" b="1" dirty="0">
              <a:solidFill>
                <a:schemeClr val="bg1"/>
              </a:solidFill>
            </a:endParaRPr>
          </a:p>
          <a:p>
            <a:endParaRPr lang="en-US" sz="1600" b="1" dirty="0">
              <a:solidFill>
                <a:schemeClr val="bg1"/>
              </a:solidFill>
            </a:endParaRPr>
          </a:p>
          <a:p>
            <a:r>
              <a:rPr lang="en-US" sz="1600" dirty="0">
                <a:solidFill>
                  <a:schemeClr val="bg1"/>
                </a:solidFill>
              </a:rPr>
              <a:t>1- Algorithmic Trading</a:t>
            </a:r>
          </a:p>
          <a:p>
            <a:endParaRPr lang="en-US" sz="1600" dirty="0">
              <a:solidFill>
                <a:schemeClr val="bg1"/>
              </a:solidFill>
            </a:endParaRPr>
          </a:p>
          <a:p>
            <a:r>
              <a:rPr lang="en-US" sz="1600" dirty="0">
                <a:solidFill>
                  <a:schemeClr val="bg1"/>
                </a:solidFill>
              </a:rPr>
              <a:t>2- ML for Algo-Trading (Wide &amp; Deep Learning)</a:t>
            </a:r>
          </a:p>
          <a:p>
            <a:endParaRPr lang="en-US" sz="1600" dirty="0">
              <a:solidFill>
                <a:schemeClr val="bg1"/>
              </a:solidFill>
            </a:endParaRPr>
          </a:p>
          <a:p>
            <a:r>
              <a:rPr lang="en-US" sz="1600" dirty="0">
                <a:solidFill>
                  <a:schemeClr val="bg1"/>
                </a:solidFill>
              </a:rPr>
              <a:t>3- ML for Algo-Trading (Deep Reinforcement Learning)</a:t>
            </a:r>
          </a:p>
          <a:p>
            <a:endParaRPr lang="en-US" sz="1600" dirty="0">
              <a:solidFill>
                <a:schemeClr val="bg1"/>
              </a:solidFill>
            </a:endParaRPr>
          </a:p>
          <a:p>
            <a:r>
              <a:rPr lang="en-US" sz="1600" dirty="0">
                <a:solidFill>
                  <a:schemeClr val="bg1"/>
                </a:solidFill>
              </a:rPr>
              <a:t>4- ML for Algo-Trading (Wide &amp; Deep Reinforcement Learning)</a:t>
            </a:r>
          </a:p>
          <a:p>
            <a:endParaRPr lang="en-US" sz="1600" dirty="0">
              <a:solidFill>
                <a:schemeClr val="bg1"/>
              </a:solidFill>
            </a:endParaRPr>
          </a:p>
          <a:p>
            <a:r>
              <a:rPr lang="en-US" sz="1600" dirty="0">
                <a:solidFill>
                  <a:schemeClr val="bg1"/>
                </a:solidFill>
              </a:rPr>
              <a:t>5- The Sustainable Development in Africa </a:t>
            </a:r>
          </a:p>
          <a:p>
            <a:endParaRPr lang="en-US" sz="1600" dirty="0">
              <a:solidFill>
                <a:schemeClr val="bg1"/>
              </a:solidFill>
            </a:endParaRPr>
          </a:p>
          <a:p>
            <a:r>
              <a:rPr lang="en-US" sz="1600" dirty="0">
                <a:solidFill>
                  <a:schemeClr val="bg1"/>
                </a:solidFill>
              </a:rPr>
              <a:t>6- References</a:t>
            </a:r>
          </a:p>
          <a:p>
            <a:endParaRPr lang="en-US" sz="1600" dirty="0">
              <a:solidFill>
                <a:schemeClr val="bg1"/>
              </a:solidFill>
            </a:endParaRPr>
          </a:p>
          <a:p>
            <a:r>
              <a:rPr lang="en-US" sz="1600" dirty="0">
                <a:solidFill>
                  <a:schemeClr val="bg1"/>
                </a:solidFill>
              </a:rPr>
              <a:t>7- Conclusions and Perspectives</a:t>
            </a:r>
          </a:p>
          <a:p>
            <a:endParaRPr lang="en-US" sz="1600" b="1" dirty="0">
              <a:solidFill>
                <a:schemeClr val="bg1"/>
              </a:solidFill>
            </a:endParaRPr>
          </a:p>
          <a:p>
            <a:endParaRPr lang="en-US" sz="1600" b="1" dirty="0">
              <a:solidFill>
                <a:schemeClr val="bg1"/>
              </a:solidFill>
            </a:endParaRPr>
          </a:p>
          <a:p>
            <a:endParaRPr lang="en-US" sz="1600" b="1" dirty="0">
              <a:solidFill>
                <a:schemeClr val="bg1"/>
              </a:solidFill>
            </a:endParaRPr>
          </a:p>
          <a:p>
            <a:endParaRPr lang="en-US" sz="1600" b="1" dirty="0">
              <a:solidFill>
                <a:schemeClr val="bg1"/>
              </a:solidFill>
            </a:endParaRPr>
          </a:p>
          <a:p>
            <a:endParaRPr lang="en-US" sz="1600" b="1" dirty="0">
              <a:solidFill>
                <a:schemeClr val="bg1"/>
              </a:solidFill>
            </a:endParaRPr>
          </a:p>
          <a:p>
            <a:br>
              <a:rPr lang="en-US" sz="1600" b="1" dirty="0">
                <a:solidFill>
                  <a:schemeClr val="bg1"/>
                </a:solidFill>
              </a:rPr>
            </a:br>
            <a:br>
              <a:rPr lang="en-US" sz="1600" b="1" dirty="0">
                <a:solidFill>
                  <a:schemeClr val="bg1"/>
                </a:solidFill>
              </a:rPr>
            </a:br>
            <a:endParaRPr lang="en-US" sz="1600" b="1" dirty="0">
              <a:solidFill>
                <a:schemeClr val="bg1"/>
              </a:solidFill>
            </a:endParaRPr>
          </a:p>
          <a:p>
            <a:endParaRPr lang="en-US" sz="1600" b="1" dirty="0">
              <a:solidFill>
                <a:schemeClr val="bg1"/>
              </a:solidFill>
            </a:endParaRPr>
          </a:p>
        </p:txBody>
      </p:sp>
    </p:spTree>
    <p:extLst>
      <p:ext uri="{BB962C8B-B14F-4D97-AF65-F5344CB8AC3E}">
        <p14:creationId xmlns:p14="http://schemas.microsoft.com/office/powerpoint/2010/main" val="687145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a:xfrm>
            <a:off x="883521" y="2182339"/>
            <a:ext cx="4351911" cy="2384466"/>
          </a:xfrm>
        </p:spPr>
        <p:txBody>
          <a:bodyPr/>
          <a:lstStyle/>
          <a:p>
            <a:r>
              <a:rPr lang="en-US" b="1" dirty="0"/>
              <a:t>Algorithmic Trading</a:t>
            </a:r>
            <a:endParaRPr lang="en-US" dirty="0"/>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dirty="0"/>
              <a:t>AMLD Africa</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2948305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1188910" y="2302601"/>
            <a:ext cx="5138057" cy="3396749"/>
          </a:xfrm>
        </p:spPr>
        <p:txBody>
          <a:bodyPr>
            <a:normAutofit/>
          </a:bodyPr>
          <a:lstStyle/>
          <a:p>
            <a:pPr algn="ctr"/>
            <a:r>
              <a:rPr lang="en-US" dirty="0"/>
              <a:t>“Algorithmic trading is a type of quant trading that uses pre-specified machine executable instructions to determine the size and timing of trades based on a quantitative model of an asset's price behavior. Over 70 percent of US trading volume is algorithmic. Most of this volume is high-frequency trading.”</a:t>
            </a:r>
            <a:r>
              <a:rPr lang="en-US" sz="1000" dirty="0"/>
              <a:t>[1]</a:t>
            </a:r>
            <a:endParaRPr lang="en-US" dirty="0"/>
          </a:p>
          <a:p>
            <a:pPr marL="0" indent="0" algn="ctr">
              <a:buNone/>
            </a:pPr>
            <a:endParaRPr lang="en-US" dirty="0"/>
          </a:p>
        </p:txBody>
      </p:sp>
      <p:pic>
        <p:nvPicPr>
          <p:cNvPr id="5" name="Picture Placeholder 4" descr="Two Buildings" title="Two Building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a:extLst>
              <a:ext uri="{FF2B5EF4-FFF2-40B4-BE49-F238E27FC236}">
                <a16:creationId xmlns:a16="http://schemas.microsoft.com/office/drawing/2014/main" id="{F17BB2B3-BB1E-4588-97D3-522970C829A4}"/>
              </a:ext>
            </a:extLst>
          </p:cNvPr>
          <p:cNvSpPr>
            <a:spLocks noGrp="1"/>
          </p:cNvSpPr>
          <p:nvPr>
            <p:ph type="ftr" sz="quarter" idx="14"/>
          </p:nvPr>
        </p:nvSpPr>
        <p:spPr/>
        <p:txBody>
          <a:bodyPr/>
          <a:lstStyle/>
          <a:p>
            <a:r>
              <a:rPr lang="en-US" dirty="0"/>
              <a:t>AMLD Africa</a:t>
            </a:r>
          </a:p>
        </p:txBody>
      </p:sp>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4</a:t>
            </a:fld>
            <a:endParaRPr lang="en-US" dirty="0"/>
          </a:p>
        </p:txBody>
      </p:sp>
      <p:sp>
        <p:nvSpPr>
          <p:cNvPr id="6" name="Title 5">
            <a:extLst>
              <a:ext uri="{FF2B5EF4-FFF2-40B4-BE49-F238E27FC236}">
                <a16:creationId xmlns:a16="http://schemas.microsoft.com/office/drawing/2014/main" id="{78EDFABA-0B8B-4849-AF49-667595F8B1AF}"/>
              </a:ext>
            </a:extLst>
          </p:cNvPr>
          <p:cNvSpPr>
            <a:spLocks noGrp="1"/>
          </p:cNvSpPr>
          <p:nvPr>
            <p:ph type="title"/>
          </p:nvPr>
        </p:nvSpPr>
        <p:spPr>
          <a:xfrm>
            <a:off x="965309" y="1323293"/>
            <a:ext cx="5138057" cy="979308"/>
          </a:xfrm>
        </p:spPr>
        <p:txBody>
          <a:bodyPr>
            <a:normAutofit fontScale="90000"/>
          </a:bodyPr>
          <a:lstStyle/>
          <a:p>
            <a:r>
              <a:rPr lang="en-US" sz="3600" b="1" dirty="0"/>
              <a:t>Algorithmic Trading</a:t>
            </a:r>
            <a:br>
              <a:rPr lang="en-US" b="1" dirty="0"/>
            </a:br>
            <a:br>
              <a:rPr lang="en-US" b="1" dirty="0"/>
            </a:br>
            <a:endParaRPr lang="en-US" dirty="0">
              <a:latin typeface="+mj-lt"/>
            </a:endParaRPr>
          </a:p>
        </p:txBody>
      </p:sp>
      <p:sp>
        <p:nvSpPr>
          <p:cNvPr id="12" name="TextBox 11">
            <a:extLst>
              <a:ext uri="{FF2B5EF4-FFF2-40B4-BE49-F238E27FC236}">
                <a16:creationId xmlns:a16="http://schemas.microsoft.com/office/drawing/2014/main" id="{862183D4-9B9A-43A5-B63D-CE900AF3EE69}"/>
              </a:ext>
            </a:extLst>
          </p:cNvPr>
          <p:cNvSpPr txBox="1"/>
          <p:nvPr/>
        </p:nvSpPr>
        <p:spPr>
          <a:xfrm>
            <a:off x="2461991" y="1579571"/>
            <a:ext cx="2144690" cy="313932"/>
          </a:xfrm>
          <a:prstGeom prst="rect">
            <a:avLst/>
          </a:prstGeom>
          <a:noFill/>
        </p:spPr>
        <p:txBody>
          <a:bodyPr wrap="non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600" normalizeH="0" baseline="0" noProof="0" dirty="0">
                <a:ln>
                  <a:noFill/>
                </a:ln>
                <a:solidFill>
                  <a:prstClr val="white"/>
                </a:solidFill>
                <a:effectLst/>
                <a:uLnTx/>
                <a:uFillTx/>
                <a:latin typeface="Calibri"/>
                <a:ea typeface="+mn-ea"/>
                <a:cs typeface="+mn-cs"/>
              </a:rPr>
              <a:t>Introduction</a:t>
            </a:r>
          </a:p>
        </p:txBody>
      </p:sp>
    </p:spTree>
    <p:extLst>
      <p:ext uri="{BB962C8B-B14F-4D97-AF65-F5344CB8AC3E}">
        <p14:creationId xmlns:p14="http://schemas.microsoft.com/office/powerpoint/2010/main" val="48532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998973" y="914400"/>
            <a:ext cx="5138057" cy="979308"/>
          </a:xfrm>
        </p:spPr>
        <p:txBody>
          <a:bodyPr/>
          <a:lstStyle/>
          <a:p>
            <a:r>
              <a:rPr lang="en-US" b="1" dirty="0"/>
              <a:t>Algorithmic Trading</a:t>
            </a:r>
            <a:br>
              <a:rPr lang="en-US" b="1" dirty="0"/>
            </a:br>
            <a:endParaRPr lang="en-US" dirty="0"/>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1171877" y="2257487"/>
            <a:ext cx="5138057" cy="3396749"/>
          </a:xfrm>
        </p:spPr>
        <p:txBody>
          <a:bodyPr>
            <a:normAutofit/>
          </a:bodyPr>
          <a:lstStyle/>
          <a:p>
            <a:pPr marL="0" indent="0">
              <a:buNone/>
            </a:pPr>
            <a:r>
              <a:rPr lang="en-US" dirty="0"/>
              <a:t>“Machine learning (ML) involves algorithms that learn rules or patterns from data to achieve a goal such as minimizing a prediction error. ML algorithms can extract information from data to support or automate key investment activities. These activities include observing the market and analyzing data to form expectations about the future and decide on placing buy or sell orders, as well as managing the resulting portfolio to produce attractive returns relative to the risk.”</a:t>
            </a:r>
            <a:r>
              <a:rPr lang="en-US" sz="1000" dirty="0"/>
              <a:t>[2]</a:t>
            </a:r>
            <a:endParaRPr lang="en-US" dirty="0"/>
          </a:p>
          <a:p>
            <a:pPr marL="0" indent="0">
              <a:buNone/>
            </a:pPr>
            <a:endParaRPr lang="en-US" dirty="0"/>
          </a:p>
        </p:txBody>
      </p:sp>
      <p:pic>
        <p:nvPicPr>
          <p:cNvPr id="5" name="Picture Placeholder 4" descr="Two Buildings" title="Two Building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a:extLst>
              <a:ext uri="{FF2B5EF4-FFF2-40B4-BE49-F238E27FC236}">
                <a16:creationId xmlns:a16="http://schemas.microsoft.com/office/drawing/2014/main" id="{F17BB2B3-BB1E-4588-97D3-522970C829A4}"/>
              </a:ext>
            </a:extLst>
          </p:cNvPr>
          <p:cNvSpPr>
            <a:spLocks noGrp="1"/>
          </p:cNvSpPr>
          <p:nvPr>
            <p:ph type="ftr" sz="quarter" idx="14"/>
          </p:nvPr>
        </p:nvSpPr>
        <p:spPr/>
        <p:txBody>
          <a:bodyPr/>
          <a:lstStyle/>
          <a:p>
            <a:r>
              <a:rPr lang="en-US" dirty="0"/>
              <a:t>AMLD Africa</a:t>
            </a:r>
          </a:p>
        </p:txBody>
      </p:sp>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5</a:t>
            </a:fld>
            <a:endParaRPr lang="en-US" dirty="0"/>
          </a:p>
        </p:txBody>
      </p:sp>
      <p:sp>
        <p:nvSpPr>
          <p:cNvPr id="4" name="TextBox 3">
            <a:extLst>
              <a:ext uri="{FF2B5EF4-FFF2-40B4-BE49-F238E27FC236}">
                <a16:creationId xmlns:a16="http://schemas.microsoft.com/office/drawing/2014/main" id="{A3728499-1EB5-48D4-91B9-674456B9BB9C}"/>
              </a:ext>
            </a:extLst>
          </p:cNvPr>
          <p:cNvSpPr txBox="1"/>
          <p:nvPr/>
        </p:nvSpPr>
        <p:spPr>
          <a:xfrm>
            <a:off x="1665080" y="1555154"/>
            <a:ext cx="3738524" cy="313932"/>
          </a:xfrm>
          <a:prstGeom prst="rect">
            <a:avLst/>
          </a:prstGeom>
          <a:noFill/>
        </p:spPr>
        <p:txBody>
          <a:bodyPr wrap="non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600" normalizeH="0" baseline="0" noProof="0" dirty="0">
                <a:ln>
                  <a:noFill/>
                </a:ln>
                <a:solidFill>
                  <a:prstClr val="white"/>
                </a:solidFill>
                <a:effectLst/>
                <a:uLnTx/>
                <a:uFillTx/>
                <a:latin typeface="Calibri"/>
                <a:ea typeface="+mn-ea"/>
                <a:cs typeface="+mn-cs"/>
              </a:rPr>
              <a:t>With Machine Learning</a:t>
            </a:r>
          </a:p>
        </p:txBody>
      </p:sp>
    </p:spTree>
    <p:extLst>
      <p:ext uri="{BB962C8B-B14F-4D97-AF65-F5344CB8AC3E}">
        <p14:creationId xmlns:p14="http://schemas.microsoft.com/office/powerpoint/2010/main" val="1469023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a:xfrm>
            <a:off x="883521" y="2020673"/>
            <a:ext cx="4351911" cy="2384466"/>
          </a:xfrm>
        </p:spPr>
        <p:txBody>
          <a:bodyPr>
            <a:normAutofit/>
          </a:bodyPr>
          <a:lstStyle/>
          <a:p>
            <a:r>
              <a:rPr lang="en-US" sz="3600" dirty="0">
                <a:solidFill>
                  <a:schemeClr val="bg1"/>
                </a:solidFill>
              </a:rPr>
              <a:t>ML for Algo-Trading</a:t>
            </a:r>
            <a:br>
              <a:rPr lang="en-US" sz="3600" dirty="0">
                <a:solidFill>
                  <a:schemeClr val="bg1"/>
                </a:solidFill>
              </a:rPr>
            </a:br>
            <a:br>
              <a:rPr lang="en-US" dirty="0">
                <a:solidFill>
                  <a:schemeClr val="bg1"/>
                </a:solidFill>
              </a:rPr>
            </a:br>
            <a:r>
              <a:rPr lang="en-US" sz="1600" spc="600" dirty="0">
                <a:solidFill>
                  <a:schemeClr val="bg1"/>
                </a:solidFill>
              </a:rPr>
              <a:t>Wide &amp; Deep Learning</a:t>
            </a:r>
            <a:endParaRPr lang="en-US" spc="600" dirty="0"/>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dirty="0"/>
              <a:t>AMLD Africa</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6</a:t>
            </a:fld>
            <a:endParaRPr lang="en-US" dirty="0"/>
          </a:p>
        </p:txBody>
      </p:sp>
    </p:spTree>
    <p:extLst>
      <p:ext uri="{BB962C8B-B14F-4D97-AF65-F5344CB8AC3E}">
        <p14:creationId xmlns:p14="http://schemas.microsoft.com/office/powerpoint/2010/main" val="3305806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6D306-B4E6-47AF-A7F0-22B0BB044488}"/>
              </a:ext>
            </a:extLst>
          </p:cNvPr>
          <p:cNvSpPr>
            <a:spLocks noGrp="1"/>
          </p:cNvSpPr>
          <p:nvPr>
            <p:ph type="sldNum" sz="quarter" idx="11"/>
          </p:nvPr>
        </p:nvSpPr>
        <p:spPr/>
        <p:txBody>
          <a:bodyPr/>
          <a:lstStyle/>
          <a:p>
            <a:fld id="{8C2E478F-E849-4A8C-AF1F-CBCC78A7CBFA}" type="slidenum">
              <a:rPr lang="en-US" smtClean="0"/>
              <a:pPr/>
              <a:t>7</a:t>
            </a:fld>
            <a:endParaRPr lang="en-US" dirty="0"/>
          </a:p>
        </p:txBody>
      </p:sp>
      <p:sp>
        <p:nvSpPr>
          <p:cNvPr id="6" name="Title 5">
            <a:extLst>
              <a:ext uri="{FF2B5EF4-FFF2-40B4-BE49-F238E27FC236}">
                <a16:creationId xmlns:a16="http://schemas.microsoft.com/office/drawing/2014/main" id="{8B675A9F-1FE5-4A8C-A857-CE6890A1E75B}"/>
              </a:ext>
            </a:extLst>
          </p:cNvPr>
          <p:cNvSpPr>
            <a:spLocks noGrp="1"/>
          </p:cNvSpPr>
          <p:nvPr>
            <p:ph type="title"/>
          </p:nvPr>
        </p:nvSpPr>
        <p:spPr>
          <a:xfrm>
            <a:off x="595884" y="238539"/>
            <a:ext cx="11000232" cy="1188720"/>
          </a:xfrm>
        </p:spPr>
        <p:txBody>
          <a:bodyPr>
            <a:normAutofit/>
          </a:bodyPr>
          <a:lstStyle/>
          <a:p>
            <a:r>
              <a:rPr lang="en-US" sz="3200" b="1" dirty="0"/>
              <a:t>Wide &amp; Deep Learning</a:t>
            </a:r>
            <a:endParaRPr lang="en-US" sz="3200" dirty="0"/>
          </a:p>
        </p:txBody>
      </p:sp>
      <p:pic>
        <p:nvPicPr>
          <p:cNvPr id="8" name="Picture 7">
            <a:extLst>
              <a:ext uri="{FF2B5EF4-FFF2-40B4-BE49-F238E27FC236}">
                <a16:creationId xmlns:a16="http://schemas.microsoft.com/office/drawing/2014/main" id="{B57BEB68-BC39-4D72-ABC9-72A54EB992BE}"/>
              </a:ext>
            </a:extLst>
          </p:cNvPr>
          <p:cNvPicPr>
            <a:picLocks noChangeAspect="1"/>
          </p:cNvPicPr>
          <p:nvPr/>
        </p:nvPicPr>
        <p:blipFill>
          <a:blip r:embed="rId3"/>
          <a:stretch>
            <a:fillRect/>
          </a:stretch>
        </p:blipFill>
        <p:spPr>
          <a:xfrm>
            <a:off x="0" y="3429000"/>
            <a:ext cx="12192000" cy="2712720"/>
          </a:xfrm>
          <a:prstGeom prst="rect">
            <a:avLst/>
          </a:prstGeom>
        </p:spPr>
      </p:pic>
      <p:sp>
        <p:nvSpPr>
          <p:cNvPr id="13" name="Content Placeholder 3">
            <a:extLst>
              <a:ext uri="{FF2B5EF4-FFF2-40B4-BE49-F238E27FC236}">
                <a16:creationId xmlns:a16="http://schemas.microsoft.com/office/drawing/2014/main" id="{78FC9CA5-3CBE-4DC6-A586-3CC5045A244F}"/>
              </a:ext>
            </a:extLst>
          </p:cNvPr>
          <p:cNvSpPr txBox="1">
            <a:spLocks/>
          </p:cNvSpPr>
          <p:nvPr/>
        </p:nvSpPr>
        <p:spPr>
          <a:xfrm>
            <a:off x="376518" y="1326910"/>
            <a:ext cx="11815481" cy="36761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“Can we teach computers to learn like humans do, by combining the power of memorization and generalization?” </a:t>
            </a:r>
            <a:r>
              <a:rPr lang="en-US" sz="1050" dirty="0"/>
              <a:t>[3]</a:t>
            </a:r>
            <a:endParaRPr lang="en-US" sz="1600" dirty="0"/>
          </a:p>
          <a:p>
            <a:pPr marL="0" indent="0">
              <a:buNone/>
            </a:pPr>
            <a:r>
              <a:rPr lang="en-US" sz="1600" dirty="0"/>
              <a:t>Wide &amp; Deep Learning developed at Google Research was the answer to the previous question.</a:t>
            </a:r>
          </a:p>
          <a:p>
            <a:pPr marL="0" indent="0">
              <a:buNone/>
            </a:pPr>
            <a:r>
              <a:rPr lang="en-US" sz="1600" dirty="0"/>
              <a:t>“It's not an easy question to answer, but by jointly training a wide linear model (for memorization) alongside a deep neural network (for generalization), one can combine the strengths of both to bring us one step closer.” </a:t>
            </a:r>
            <a:r>
              <a:rPr lang="en-US" sz="1000" dirty="0"/>
              <a:t>[3]</a:t>
            </a:r>
            <a:endParaRPr lang="en-US" sz="1600" dirty="0"/>
          </a:p>
          <a:p>
            <a:pPr marL="0" indent="0">
              <a:buNone/>
            </a:pPr>
            <a:r>
              <a:rPr lang="en-US" sz="1600" dirty="0"/>
              <a:t>“It's useful for generic large-scale regression and classification problems with sparse inputs (categorical features with a large number of possible feature values), such as recommender systems, search, and ranking problems.” </a:t>
            </a:r>
            <a:r>
              <a:rPr lang="en-US" sz="1000" dirty="0"/>
              <a:t>[3]</a:t>
            </a:r>
            <a:endParaRPr lang="en-US" sz="1600" dirty="0"/>
          </a:p>
        </p:txBody>
      </p:sp>
      <p:sp>
        <p:nvSpPr>
          <p:cNvPr id="17" name="TextBox 16">
            <a:extLst>
              <a:ext uri="{FF2B5EF4-FFF2-40B4-BE49-F238E27FC236}">
                <a16:creationId xmlns:a16="http://schemas.microsoft.com/office/drawing/2014/main" id="{C9923823-D6C5-420F-BA57-9FDDF9718BA7}"/>
              </a:ext>
            </a:extLst>
          </p:cNvPr>
          <p:cNvSpPr txBox="1"/>
          <p:nvPr/>
        </p:nvSpPr>
        <p:spPr>
          <a:xfrm>
            <a:off x="301214" y="6424982"/>
            <a:ext cx="6131858" cy="276999"/>
          </a:xfrm>
          <a:prstGeom prst="rect">
            <a:avLst/>
          </a:prstGeom>
          <a:noFill/>
        </p:spPr>
        <p:txBody>
          <a:bodyPr wrap="square">
            <a:spAutoFit/>
          </a:bodyPr>
          <a:lstStyle/>
          <a:p>
            <a:r>
              <a:rPr lang="en-US" sz="1200" dirty="0">
                <a:solidFill>
                  <a:schemeClr val="bg1"/>
                </a:solidFill>
              </a:rPr>
              <a:t>AMLD Africa</a:t>
            </a:r>
          </a:p>
        </p:txBody>
      </p:sp>
    </p:spTree>
    <p:extLst>
      <p:ext uri="{BB962C8B-B14F-4D97-AF65-F5344CB8AC3E}">
        <p14:creationId xmlns:p14="http://schemas.microsoft.com/office/powerpoint/2010/main" val="59582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a:xfrm>
            <a:off x="883521" y="2229543"/>
            <a:ext cx="4351911" cy="2384466"/>
          </a:xfrm>
        </p:spPr>
        <p:txBody>
          <a:bodyPr/>
          <a:lstStyle/>
          <a:p>
            <a:r>
              <a:rPr lang="en-US" sz="3600" dirty="0">
                <a:solidFill>
                  <a:schemeClr val="bg1"/>
                </a:solidFill>
              </a:rPr>
              <a:t>ML for Algo-Trading</a:t>
            </a:r>
            <a:br>
              <a:rPr lang="en-US" sz="3600" dirty="0">
                <a:solidFill>
                  <a:schemeClr val="bg1"/>
                </a:solidFill>
              </a:rPr>
            </a:br>
            <a:br>
              <a:rPr lang="en-US" sz="4000" dirty="0">
                <a:solidFill>
                  <a:schemeClr val="bg1"/>
                </a:solidFill>
              </a:rPr>
            </a:br>
            <a:r>
              <a:rPr lang="en-US" sz="1600" spc="600" dirty="0">
                <a:solidFill>
                  <a:schemeClr val="bg1"/>
                </a:solidFill>
              </a:rPr>
              <a:t>Deep Reinforcement Learning</a:t>
            </a:r>
            <a:endParaRPr lang="en-US" spc="600" dirty="0"/>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dirty="0"/>
              <a:t>AMLD Africa</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8</a:t>
            </a:fld>
            <a:endParaRPr lang="en-US" dirty="0"/>
          </a:p>
        </p:txBody>
      </p:sp>
    </p:spTree>
    <p:extLst>
      <p:ext uri="{BB962C8B-B14F-4D97-AF65-F5344CB8AC3E}">
        <p14:creationId xmlns:p14="http://schemas.microsoft.com/office/powerpoint/2010/main" val="1683703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sz="2000" dirty="0"/>
              <a:t>Deep Reinforcement Learning</a:t>
            </a:r>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p:txBody>
          <a:bodyPr/>
          <a:lstStyle/>
          <a:p>
            <a:pPr algn="ctr"/>
            <a:r>
              <a:rPr lang="en-US" sz="1600" dirty="0"/>
              <a:t>Introduction</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a:xfrm>
            <a:off x="705110" y="2320572"/>
            <a:ext cx="4226024" cy="3857329"/>
          </a:xfrm>
        </p:spPr>
        <p:txBody>
          <a:bodyPr>
            <a:normAutofit/>
          </a:bodyPr>
          <a:lstStyle/>
          <a:p>
            <a:pPr marL="0" indent="0">
              <a:buNone/>
            </a:pPr>
            <a:r>
              <a:rPr lang="en-US" sz="1600" dirty="0"/>
              <a:t>“Deep reinforcement learning is the combination of reinforcement learning (RL) and deep learning. This field of research has been able to solve a wide range of complex decision-making tasks that were previously out of reach for a machine. </a:t>
            </a:r>
          </a:p>
          <a:p>
            <a:pPr marL="0" indent="0">
              <a:buNone/>
            </a:pPr>
            <a:r>
              <a:rPr lang="en-US" sz="1600" dirty="0"/>
              <a:t>Thus, Deep RL opens up many new applications in domains such as healthcare, robotics, smart grids, finance, and many more.” </a:t>
            </a:r>
            <a:r>
              <a:rPr lang="en-US" sz="1000" dirty="0"/>
              <a:t>[4]</a:t>
            </a:r>
            <a:endParaRPr lang="en-US" sz="1600" dirty="0"/>
          </a:p>
        </p:txBody>
      </p:sp>
      <p:sp>
        <p:nvSpPr>
          <p:cNvPr id="11" name="Footer Placeholder 10">
            <a:extLst>
              <a:ext uri="{FF2B5EF4-FFF2-40B4-BE49-F238E27FC236}">
                <a16:creationId xmlns:a16="http://schemas.microsoft.com/office/drawing/2014/main" id="{27599ABA-671B-4E90-B4E8-5B2482234ACA}"/>
              </a:ext>
            </a:extLst>
          </p:cNvPr>
          <p:cNvSpPr>
            <a:spLocks noGrp="1"/>
          </p:cNvSpPr>
          <p:nvPr>
            <p:ph type="ftr" sz="quarter" idx="17"/>
          </p:nvPr>
        </p:nvSpPr>
        <p:spPr/>
        <p:txBody>
          <a:bodyPr/>
          <a:lstStyle/>
          <a:p>
            <a:r>
              <a:rPr lang="en-US" dirty="0"/>
              <a:t>AMLD Africa</a:t>
            </a:r>
          </a:p>
        </p:txBody>
      </p:sp>
      <p:sp>
        <p:nvSpPr>
          <p:cNvPr id="12" name="Slide Number Placeholder 11">
            <a:extLst>
              <a:ext uri="{FF2B5EF4-FFF2-40B4-BE49-F238E27FC236}">
                <a16:creationId xmlns:a16="http://schemas.microsoft.com/office/drawing/2014/main" id="{A40D7403-0D24-42D0-9DE5-23601D8FBC17}"/>
              </a:ext>
            </a:extLst>
          </p:cNvPr>
          <p:cNvSpPr>
            <a:spLocks noGrp="1"/>
          </p:cNvSpPr>
          <p:nvPr>
            <p:ph type="sldNum" sz="quarter" idx="18"/>
          </p:nvPr>
        </p:nvSpPr>
        <p:spPr/>
        <p:txBody>
          <a:bodyPr/>
          <a:lstStyle/>
          <a:p>
            <a:fld id="{8C2E478F-E849-4A8C-AF1F-CBCC78A7CBFA}" type="slidenum">
              <a:rPr lang="en-US" smtClean="0"/>
              <a:pPr/>
              <a:t>9</a:t>
            </a:fld>
            <a:endParaRPr lang="en-US" dirty="0"/>
          </a:p>
        </p:txBody>
      </p:sp>
      <p:pic>
        <p:nvPicPr>
          <p:cNvPr id="8" name="Content Placeholder 7">
            <a:extLst>
              <a:ext uri="{FF2B5EF4-FFF2-40B4-BE49-F238E27FC236}">
                <a16:creationId xmlns:a16="http://schemas.microsoft.com/office/drawing/2014/main" id="{6CD305BD-3A91-41D3-B1BC-7FEDFDD5D046}"/>
              </a:ext>
            </a:extLst>
          </p:cNvPr>
          <p:cNvPicPr>
            <a:picLocks noGrp="1" noChangeAspect="1"/>
          </p:cNvPicPr>
          <p:nvPr>
            <p:ph sz="quarter" idx="16"/>
          </p:nvPr>
        </p:nvPicPr>
        <p:blipFill>
          <a:blip r:embed="rId3"/>
          <a:stretch>
            <a:fillRect/>
          </a:stretch>
        </p:blipFill>
        <p:spPr>
          <a:xfrm>
            <a:off x="6400800" y="1099001"/>
            <a:ext cx="5219700" cy="4903561"/>
          </a:xfrm>
        </p:spPr>
      </p:pic>
    </p:spTree>
    <p:extLst>
      <p:ext uri="{BB962C8B-B14F-4D97-AF65-F5344CB8AC3E}">
        <p14:creationId xmlns:p14="http://schemas.microsoft.com/office/powerpoint/2010/main" val="1507751133"/>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A0F1FB-B1B3-48EC-BFEE-FC0094A34C28}">
  <ds:schemaRefs>
    <ds:schemaRef ds:uri="http://schemas.microsoft.com/sharepoint/v3/contenttype/forms"/>
  </ds:schemaRefs>
</ds:datastoreItem>
</file>

<file path=customXml/itemProps2.xml><?xml version="1.0" encoding="utf-8"?>
<ds:datastoreItem xmlns:ds="http://schemas.openxmlformats.org/officeDocument/2006/customXml" ds:itemID="{471340EA-4D3D-470F-B5D6-C0F62307940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B834546-CF5A-40F0-B105-33C88EC05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Dark modernist presentation</Template>
  <TotalTime>1645</TotalTime>
  <Words>1663</Words>
  <Application>Microsoft Office PowerPoint</Application>
  <PresentationFormat>Widescreen</PresentationFormat>
  <Paragraphs>203</Paragraphs>
  <Slides>16</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Machine Learning for Algorithmic Trading</vt:lpstr>
      <vt:lpstr>Title:</vt:lpstr>
      <vt:lpstr>Algorithmic Trading</vt:lpstr>
      <vt:lpstr>Algorithmic Trading  </vt:lpstr>
      <vt:lpstr>Algorithmic Trading </vt:lpstr>
      <vt:lpstr>ML for Algo-Trading  Wide &amp; Deep Learning</vt:lpstr>
      <vt:lpstr>Wide &amp; Deep Learning</vt:lpstr>
      <vt:lpstr>ML for Algo-Trading  Deep Reinforcement Learning</vt:lpstr>
      <vt:lpstr>Deep Reinforcement Learning</vt:lpstr>
      <vt:lpstr>Deep Reinforcement Learning</vt:lpstr>
      <vt:lpstr>ML for Algo-Trading  A3C with Wide &amp; Deep Networks  </vt:lpstr>
      <vt:lpstr>Deep Reinforcement Learning for Trading  </vt:lpstr>
      <vt:lpstr>Sustainable Development in Africa</vt:lpstr>
      <vt:lpstr>Title</vt:lpstr>
      <vt:lpstr>Title: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 Fintech</dc:title>
  <dc:creator>Almighty</dc:creator>
  <cp:lastModifiedBy>Almighty</cp:lastModifiedBy>
  <cp:revision>205</cp:revision>
  <dcterms:created xsi:type="dcterms:W3CDTF">2021-05-03T15:11:07Z</dcterms:created>
  <dcterms:modified xsi:type="dcterms:W3CDTF">2021-06-01T18:37:43Z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