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439" r:id="rId6"/>
    <p:sldId id="260" r:id="rId7"/>
    <p:sldId id="2447" r:id="rId8"/>
    <p:sldId id="2448" r:id="rId9"/>
    <p:sldId id="2449" r:id="rId10"/>
    <p:sldId id="2443" r:id="rId11"/>
    <p:sldId id="2450" r:id="rId12"/>
    <p:sldId id="2442" r:id="rId13"/>
    <p:sldId id="2444" r:id="rId14"/>
    <p:sldId id="2451" r:id="rId15"/>
    <p:sldId id="2446" r:id="rId16"/>
    <p:sldId id="2452" r:id="rId17"/>
    <p:sldId id="24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896" autoAdjust="0"/>
  </p:normalViewPr>
  <p:slideViewPr>
    <p:cSldViewPr snapToGrid="0">
      <p:cViewPr varScale="1">
        <p:scale>
          <a:sx n="71" d="100"/>
          <a:sy n="71" d="100"/>
        </p:scale>
        <p:origin x="1138" y="6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5/11/2021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5/11/2021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Jack Farmer</a:t>
            </a:r>
          </a:p>
          <a:p>
            <a:r>
              <a:rPr lang="en-US" dirty="0"/>
              <a:t>Academic Director at New York Institute of Finance </a:t>
            </a:r>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p>
          <a:p>
            <a:r>
              <a:rPr lang="en-US" dirty="0"/>
              <a:t>Stefan Jansen, founder and Lead Data Scientist at Applied AI.</a:t>
            </a:r>
          </a:p>
          <a:p>
            <a:r>
              <a:rPr lang="en-US" dirty="0"/>
              <a:t>https://ml4trading.io/chapter/0</a:t>
            </a:r>
          </a:p>
        </p:txBody>
      </p:sp>
      <p:sp>
        <p:nvSpPr>
          <p:cNvPr id="4" name="Slide Number Placeholder 3"/>
          <p:cNvSpPr>
            <a:spLocks noGrp="1"/>
          </p:cNvSpPr>
          <p:nvPr>
            <p:ph type="sldNum" sz="quarter" idx="5"/>
          </p:nvPr>
        </p:nvSpPr>
        <p:spPr/>
        <p:txBody>
          <a:bodyPr/>
          <a:lstStyle/>
          <a:p>
            <a:fld id="{AA3BE989-76B8-4F13-9267-01FDA45C437A}" type="slidenum">
              <a:rPr lang="en-US" smtClean="0"/>
              <a:t>5</a:t>
            </a:fld>
            <a:endParaRPr lang="en-US" dirty="0"/>
          </a:p>
        </p:txBody>
      </p:sp>
    </p:spTree>
    <p:extLst>
      <p:ext uri="{BB962C8B-B14F-4D97-AF65-F5344CB8AC3E}">
        <p14:creationId xmlns:p14="http://schemas.microsoft.com/office/powerpoint/2010/main" val="4251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[3]</a:t>
            </a:r>
          </a:p>
          <a:p>
            <a:r>
              <a:rPr lang="en-US" dirty="0">
                <a:effectLst/>
                <a:latin typeface="Arial" panose="020B0604020202020204" pitchFamily="34" charset="0"/>
              </a:rPr>
              <a:t>Wide &amp; Deep Learning for Recommender Systems</a:t>
            </a:r>
            <a:endParaRPr lang="en-US" dirty="0"/>
          </a:p>
          <a:p>
            <a:r>
              <a:rPr lang="en-US" dirty="0"/>
              <a:t>https://arxiv.org/pdf/1606.07792.pdf</a:t>
            </a:r>
          </a:p>
          <a:p>
            <a:r>
              <a:rPr lang="en-US" dirty="0"/>
              <a:t>https://ai.googleblog.com/2016/06/wide-deep-learning-better-together-with.html</a:t>
            </a:r>
          </a:p>
        </p:txBody>
      </p:sp>
      <p:sp>
        <p:nvSpPr>
          <p:cNvPr id="4" name="Slide Number Placeholder 3"/>
          <p:cNvSpPr>
            <a:spLocks noGrp="1"/>
          </p:cNvSpPr>
          <p:nvPr>
            <p:ph type="sldNum" sz="quarter" idx="5"/>
          </p:nvPr>
        </p:nvSpPr>
        <p:spPr/>
        <p:txBody>
          <a:bodyPr/>
          <a:lstStyle/>
          <a:p>
            <a:fld id="{AA3BE989-76B8-4F13-9267-01FDA45C437A}" type="slidenum">
              <a:rPr lang="en-US" smtClean="0"/>
              <a:t>7</a:t>
            </a:fld>
            <a:endParaRPr lang="en-US" dirty="0"/>
          </a:p>
        </p:txBody>
      </p:sp>
    </p:spTree>
    <p:extLst>
      <p:ext uri="{BB962C8B-B14F-4D97-AF65-F5344CB8AC3E}">
        <p14:creationId xmlns:p14="http://schemas.microsoft.com/office/powerpoint/2010/main" val="239908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Vincent Francois-</a:t>
            </a:r>
            <a:r>
              <a:rPr lang="en-US" sz="1200" dirty="0" err="1"/>
              <a:t>Lavet</a:t>
            </a:r>
            <a:r>
              <a:rPr lang="en-US" sz="1200" dirty="0"/>
              <a:t>, An Introduction to Deep Reinforcement Learning</a:t>
            </a:r>
            <a:endParaRPr lang="en-US"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https://arxiv.org/abs/1811.12560</a:t>
            </a:r>
            <a:endParaRPr lang="en-US" dirty="0"/>
          </a:p>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51388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[5]</a:t>
            </a:r>
          </a:p>
          <a:p>
            <a:r>
              <a:rPr lang="en-US" dirty="0">
                <a:effectLst/>
                <a:latin typeface="Arial" panose="020B0604020202020204" pitchFamily="34" charset="0"/>
              </a:rPr>
              <a:t>Asynchronous Methods for Deep Reinforcement Learning</a:t>
            </a:r>
          </a:p>
          <a:p>
            <a:r>
              <a:rPr lang="en-US" dirty="0"/>
              <a:t>https://arxiv.org/pdf/1602.01783.pdf</a:t>
            </a:r>
          </a:p>
        </p:txBody>
      </p:sp>
      <p:sp>
        <p:nvSpPr>
          <p:cNvPr id="4" name="Slide Number Placeholder 3"/>
          <p:cNvSpPr>
            <a:spLocks noGrp="1"/>
          </p:cNvSpPr>
          <p:nvPr>
            <p:ph type="sldNum" sz="quarter" idx="5"/>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148301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A3C consists of multiple independent agents(networks) with their own weights, who interact with a different copy of the environment in parallel. </a:t>
            </a:r>
          </a:p>
          <a:p>
            <a:pPr marL="0" indent="0">
              <a:buNone/>
            </a:pPr>
            <a:r>
              <a:rPr lang="en-US" sz="1200" dirty="0"/>
              <a:t>In order to make the Artificial Neural Network more compliant with the Financial markets where the agents operates in, we define a Wide &amp; Deep Models,</a:t>
            </a:r>
          </a:p>
          <a:p>
            <a:pPr marL="0" indent="0">
              <a:buNone/>
            </a:pPr>
            <a:r>
              <a:rPr lang="en-US" sz="1200" dirty="0"/>
              <a:t>where</a:t>
            </a:r>
          </a:p>
        </p:txBody>
      </p:sp>
      <p:sp>
        <p:nvSpPr>
          <p:cNvPr id="4" name="Slide Number Placeholder 3"/>
          <p:cNvSpPr>
            <a:spLocks noGrp="1"/>
          </p:cNvSpPr>
          <p:nvPr>
            <p:ph type="sldNum" sz="quarter" idx="5"/>
          </p:nvPr>
        </p:nvSpPr>
        <p:spPr/>
        <p:txBody>
          <a:bodyPr/>
          <a:lstStyle/>
          <a:p>
            <a:fld id="{AA3BE989-76B8-4F13-9267-01FDA45C437A}" type="slidenum">
              <a:rPr lang="en-US" smtClean="0"/>
              <a:t>12</a:t>
            </a:fld>
            <a:endParaRPr lang="en-US" dirty="0"/>
          </a:p>
        </p:txBody>
      </p:sp>
    </p:spTree>
    <p:extLst>
      <p:ext uri="{BB962C8B-B14F-4D97-AF65-F5344CB8AC3E}">
        <p14:creationId xmlns:p14="http://schemas.microsoft.com/office/powerpoint/2010/main" val="1339384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In a single financial market we can implement A3C that consists of multiple independent agents(networks) with their own weights that can operate in different sectors, who interact with a different copy of the environment in parallel used to simulate different sectors scenarios,</a:t>
            </a:r>
          </a:p>
          <a:p>
            <a:pPr marL="0" indent="0">
              <a:buNone/>
            </a:pPr>
            <a:r>
              <a:rPr lang="en-US" sz="1200" dirty="0"/>
              <a:t>Our idea is to make the Model-Free A3C bound by the market previous behavior and current trends, in order to predict seconds ahead of stock values.</a:t>
            </a:r>
          </a:p>
          <a:p>
            <a:pPr marL="0" indent="0">
              <a:buNone/>
            </a:pPr>
            <a:r>
              <a:rPr lang="en-US" sz="1200" dirty="0"/>
              <a:t>In order to make the Artificial Neural Network more compliant with the Financial markets and their respective sectors where the agents operates 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define a Wide &amp; Deep Models, where wide linear model is used for memorization (historical market/sector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alongside a deep neural network used for generalization (detect new market/sector pattern).</a:t>
            </a:r>
          </a:p>
          <a:p>
            <a:pPr marL="0" indent="0">
              <a:buNone/>
            </a:pPr>
            <a:endParaRPr lang="en-US" sz="1200" dirty="0"/>
          </a:p>
        </p:txBody>
      </p:sp>
      <p:sp>
        <p:nvSpPr>
          <p:cNvPr id="4" name="Slide Number Placeholder 3"/>
          <p:cNvSpPr>
            <a:spLocks noGrp="1"/>
          </p:cNvSpPr>
          <p:nvPr>
            <p:ph type="sldNum" sz="quarter" idx="5"/>
          </p:nvPr>
        </p:nvSpPr>
        <p:spPr/>
        <p:txBody>
          <a:bodyPr/>
          <a:lstStyle/>
          <a:p>
            <a:fld id="{AA3BE989-76B8-4F13-9267-01FDA45C437A}" type="slidenum">
              <a:rPr lang="en-US" smtClean="0"/>
              <a:t>13</a:t>
            </a:fld>
            <a:endParaRPr lang="en-US" dirty="0"/>
          </a:p>
        </p:txBody>
      </p:sp>
    </p:spTree>
    <p:extLst>
      <p:ext uri="{BB962C8B-B14F-4D97-AF65-F5344CB8AC3E}">
        <p14:creationId xmlns:p14="http://schemas.microsoft.com/office/powerpoint/2010/main" val="232405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9" r:id="rId8"/>
    <p:sldLayoutId id="2147483666" r:id="rId9"/>
    <p:sldLayoutId id="2147483670" r:id="rId10"/>
    <p:sldLayoutId id="2147483667" r:id="rId11"/>
    <p:sldLayoutId id="2147483668" r:id="rId12"/>
    <p:sldLayoutId id="2147483665"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AMLD Africa</a:t>
            </a: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b="1" dirty="0"/>
              <a:t>Machine Learning for Algorithmic Trading</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91372" y="4036081"/>
            <a:ext cx="6609256" cy="1224621"/>
          </a:xfrm>
        </p:spPr>
        <p:txBody>
          <a:bodyPr>
            <a:normAutofit/>
          </a:bodyPr>
          <a:lstStyle/>
          <a:p>
            <a:r>
              <a:rPr lang="en-US" sz="1800" dirty="0"/>
              <a:t>By </a:t>
            </a:r>
            <a:r>
              <a:rPr lang="en-US" sz="1800" dirty="0" err="1"/>
              <a:t>Mouafek</a:t>
            </a:r>
            <a:r>
              <a:rPr lang="en-US" sz="1800" dirty="0"/>
              <a:t> </a:t>
            </a:r>
            <a:r>
              <a:rPr lang="en-US" sz="1800" dirty="0" err="1"/>
              <a:t>Ayadi</a:t>
            </a:r>
            <a:endParaRPr lang="en-US" sz="1800" dirty="0"/>
          </a:p>
          <a:p>
            <a:r>
              <a:rPr lang="en-US" sz="1400" dirty="0"/>
              <a:t>Data Scientist at ODDO BHF</a:t>
            </a:r>
          </a:p>
          <a:p>
            <a:endParaRPr lang="en-US" sz="1800" dirty="0"/>
          </a:p>
          <a:p>
            <a:endParaRPr lang="en-US" sz="1800" dirty="0"/>
          </a:p>
        </p:txBody>
      </p:sp>
      <p:sp>
        <p:nvSpPr>
          <p:cNvPr id="12" name="Footer Placeholder 2">
            <a:extLst>
              <a:ext uri="{FF2B5EF4-FFF2-40B4-BE49-F238E27FC236}">
                <a16:creationId xmlns:a16="http://schemas.microsoft.com/office/drawing/2014/main" id="{D457AD60-9A3C-4EB3-AFAA-CEC80ED6663C}"/>
              </a:ext>
            </a:extLst>
          </p:cNvPr>
          <p:cNvSpPr txBox="1">
            <a:spLocks/>
          </p:cNvSpPr>
          <p:nvPr/>
        </p:nvSpPr>
        <p:spPr>
          <a:xfrm>
            <a:off x="595884" y="6468303"/>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rPr>
              <a:t>AMLD Africa</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2000" dirty="0"/>
              <a:t>Deep Reinforcement Learning</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pPr algn="ctr"/>
            <a:r>
              <a:rPr lang="en-US" dirty="0"/>
              <a:t>A3C</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600" dirty="0"/>
              <a:t>The Asynchronous Advantage Actor Critic (A3C) was developed by Google's DeepMind.</a:t>
            </a:r>
          </a:p>
          <a:p>
            <a:pPr marL="0" indent="0">
              <a:buNone/>
            </a:pPr>
            <a:r>
              <a:rPr lang="en-US" sz="1600" dirty="0"/>
              <a:t>A3C consists of multiple independent agents(networks) with their own weights, who interact with a different copy of the environment in parallel. </a:t>
            </a:r>
          </a:p>
          <a:p>
            <a:pPr marL="0" indent="0">
              <a:buNone/>
            </a:pPr>
            <a:r>
              <a:rPr lang="en-US" sz="1600" dirty="0"/>
              <a:t>“We now describe our variants of one-step Q-learning, one-step </a:t>
            </a:r>
            <a:r>
              <a:rPr lang="en-US" sz="1600" dirty="0" err="1"/>
              <a:t>Sarsa</a:t>
            </a:r>
            <a:r>
              <a:rPr lang="en-US" sz="1600" dirty="0"/>
              <a:t>, n-step Q-learning and advantage actor-critic”. </a:t>
            </a:r>
            <a:r>
              <a:rPr lang="en-US" sz="1000" dirty="0"/>
              <a:t>[5]</a:t>
            </a:r>
            <a:endParaRPr lang="en-US" sz="1600" dirty="0"/>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AMLD Africa</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10</a:t>
            </a:fld>
            <a:endParaRPr lang="en-US" dirty="0"/>
          </a:p>
        </p:txBody>
      </p:sp>
      <p:pic>
        <p:nvPicPr>
          <p:cNvPr id="9" name="Content Placeholder 8">
            <a:extLst>
              <a:ext uri="{FF2B5EF4-FFF2-40B4-BE49-F238E27FC236}">
                <a16:creationId xmlns:a16="http://schemas.microsoft.com/office/drawing/2014/main" id="{880046CC-3770-477A-AE1F-A25196EB71BF}"/>
              </a:ext>
            </a:extLst>
          </p:cNvPr>
          <p:cNvPicPr>
            <a:picLocks noGrp="1" noChangeAspect="1"/>
          </p:cNvPicPr>
          <p:nvPr>
            <p:ph sz="quarter" idx="16"/>
          </p:nvPr>
        </p:nvPicPr>
        <p:blipFill>
          <a:blip r:embed="rId3"/>
          <a:stretch>
            <a:fillRect/>
          </a:stretch>
        </p:blipFill>
        <p:spPr>
          <a:xfrm>
            <a:off x="6400800" y="946380"/>
            <a:ext cx="5219700" cy="4965239"/>
          </a:xfrm>
        </p:spPr>
      </p:pic>
    </p:spTree>
    <p:extLst>
      <p:ext uri="{BB962C8B-B14F-4D97-AF65-F5344CB8AC3E}">
        <p14:creationId xmlns:p14="http://schemas.microsoft.com/office/powerpoint/2010/main" val="129265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sz="4000" dirty="0">
                <a:solidFill>
                  <a:schemeClr val="bg1"/>
                </a:solidFill>
              </a:rPr>
              <a:t>ML Algos for </a:t>
            </a:r>
            <a:br>
              <a:rPr lang="en-US" sz="4000" dirty="0">
                <a:solidFill>
                  <a:schemeClr val="bg1"/>
                </a:solidFill>
              </a:rPr>
            </a:br>
            <a:r>
              <a:rPr lang="en-US" sz="4000" dirty="0">
                <a:solidFill>
                  <a:schemeClr val="bg1"/>
                </a:solidFill>
              </a:rPr>
              <a:t>Trading</a:t>
            </a:r>
            <a:br>
              <a:rPr lang="en-US" dirty="0">
                <a:solidFill>
                  <a:schemeClr val="bg1"/>
                </a:solidFill>
              </a:rPr>
            </a:br>
            <a:br>
              <a:rPr lang="en-US" dirty="0">
                <a:solidFill>
                  <a:schemeClr val="bg1"/>
                </a:solidFill>
              </a:rPr>
            </a:br>
            <a:r>
              <a:rPr lang="en-US" sz="2000" dirty="0">
                <a:solidFill>
                  <a:schemeClr val="bg1"/>
                </a:solidFill>
              </a:rPr>
              <a:t>Part 3</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116923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fontScale="90000"/>
          </a:bodyPr>
          <a:lstStyle/>
          <a:p>
            <a:r>
              <a:rPr lang="en-US" sz="3200" dirty="0"/>
              <a:t>Deep Reinforcement Learning for Trading</a:t>
            </a:r>
            <a:br>
              <a:rPr lang="en-US" sz="3200" dirty="0"/>
            </a:br>
            <a:r>
              <a:rPr lang="en-US" sz="2200" spc="0" dirty="0"/>
              <a:t>A3C with Wide &amp; Deep Networks</a:t>
            </a:r>
            <a:br>
              <a:rPr lang="en-US" sz="1400" spc="0" dirty="0"/>
            </a:br>
            <a:endParaRPr lang="en-US" sz="32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AMLD Africa</a:t>
            </a:r>
          </a:p>
        </p:txBody>
      </p:sp>
      <p:pic>
        <p:nvPicPr>
          <p:cNvPr id="4" name="Picture 3">
            <a:extLst>
              <a:ext uri="{FF2B5EF4-FFF2-40B4-BE49-F238E27FC236}">
                <a16:creationId xmlns:a16="http://schemas.microsoft.com/office/drawing/2014/main" id="{1219BB67-D0E1-465C-8978-27EC7B911AF5}"/>
              </a:ext>
            </a:extLst>
          </p:cNvPr>
          <p:cNvPicPr>
            <a:picLocks noChangeAspect="1"/>
          </p:cNvPicPr>
          <p:nvPr/>
        </p:nvPicPr>
        <p:blipFill>
          <a:blip r:embed="rId3"/>
          <a:stretch>
            <a:fillRect/>
          </a:stretch>
        </p:blipFill>
        <p:spPr>
          <a:xfrm>
            <a:off x="456528" y="2484008"/>
            <a:ext cx="5448300" cy="2686050"/>
          </a:xfrm>
          <a:prstGeom prst="rect">
            <a:avLst/>
          </a:prstGeom>
        </p:spPr>
      </p:pic>
      <p:pic>
        <p:nvPicPr>
          <p:cNvPr id="7" name="Picture 6">
            <a:extLst>
              <a:ext uri="{FF2B5EF4-FFF2-40B4-BE49-F238E27FC236}">
                <a16:creationId xmlns:a16="http://schemas.microsoft.com/office/drawing/2014/main" id="{6E47D570-6551-45FE-990A-7E3C1D29E482}"/>
              </a:ext>
            </a:extLst>
          </p:cNvPr>
          <p:cNvPicPr>
            <a:picLocks noChangeAspect="1"/>
          </p:cNvPicPr>
          <p:nvPr/>
        </p:nvPicPr>
        <p:blipFill>
          <a:blip r:embed="rId4"/>
          <a:stretch>
            <a:fillRect/>
          </a:stretch>
        </p:blipFill>
        <p:spPr>
          <a:xfrm>
            <a:off x="7040633" y="1807285"/>
            <a:ext cx="4039743" cy="4388963"/>
          </a:xfrm>
          <a:prstGeom prst="rect">
            <a:avLst/>
          </a:prstGeom>
        </p:spPr>
      </p:pic>
      <p:cxnSp>
        <p:nvCxnSpPr>
          <p:cNvPr id="10" name="Straight Arrow Connector 9">
            <a:extLst>
              <a:ext uri="{FF2B5EF4-FFF2-40B4-BE49-F238E27FC236}">
                <a16:creationId xmlns:a16="http://schemas.microsoft.com/office/drawing/2014/main" id="{FEBA1E7B-9DC8-4715-8864-402BF9A5CAB7}"/>
              </a:ext>
            </a:extLst>
          </p:cNvPr>
          <p:cNvCxnSpPr>
            <a:cxnSpLocks/>
          </p:cNvCxnSpPr>
          <p:nvPr/>
        </p:nvCxnSpPr>
        <p:spPr>
          <a:xfrm flipV="1">
            <a:off x="5904828" y="4130936"/>
            <a:ext cx="1539464" cy="763794"/>
          </a:xfrm>
          <a:prstGeom prst="straightConnector1">
            <a:avLst/>
          </a:prstGeom>
          <a:ln w="22225">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49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13</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fontScale="90000"/>
          </a:bodyPr>
          <a:lstStyle/>
          <a:p>
            <a:r>
              <a:rPr lang="en-US" sz="3200" dirty="0"/>
              <a:t>Deep Reinforcement Learning for Trading</a:t>
            </a:r>
            <a:br>
              <a:rPr lang="en-US" sz="3200" dirty="0"/>
            </a:br>
            <a:r>
              <a:rPr lang="en-US" sz="2200" spc="0" dirty="0"/>
              <a:t>A3C with Wide &amp; Deep Networks</a:t>
            </a:r>
            <a:br>
              <a:rPr lang="en-US" sz="1400" spc="0" dirty="0"/>
            </a:br>
            <a:endParaRPr lang="en-US" sz="32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AMLD Africa</a:t>
            </a:r>
          </a:p>
        </p:txBody>
      </p:sp>
      <p:pic>
        <p:nvPicPr>
          <p:cNvPr id="4" name="Picture 3">
            <a:extLst>
              <a:ext uri="{FF2B5EF4-FFF2-40B4-BE49-F238E27FC236}">
                <a16:creationId xmlns:a16="http://schemas.microsoft.com/office/drawing/2014/main" id="{1219BB67-D0E1-465C-8978-27EC7B911AF5}"/>
              </a:ext>
            </a:extLst>
          </p:cNvPr>
          <p:cNvPicPr>
            <a:picLocks noChangeAspect="1"/>
          </p:cNvPicPr>
          <p:nvPr/>
        </p:nvPicPr>
        <p:blipFill>
          <a:blip r:embed="rId3"/>
          <a:stretch>
            <a:fillRect/>
          </a:stretch>
        </p:blipFill>
        <p:spPr>
          <a:xfrm>
            <a:off x="176830" y="4109421"/>
            <a:ext cx="5448300" cy="2128334"/>
          </a:xfrm>
          <a:prstGeom prst="rect">
            <a:avLst/>
          </a:prstGeom>
        </p:spPr>
      </p:pic>
      <p:sp>
        <p:nvSpPr>
          <p:cNvPr id="15" name="TextBox 14">
            <a:extLst>
              <a:ext uri="{FF2B5EF4-FFF2-40B4-BE49-F238E27FC236}">
                <a16:creationId xmlns:a16="http://schemas.microsoft.com/office/drawing/2014/main" id="{5497ADDB-C67B-4E63-ACED-3DE67A897EB8}"/>
              </a:ext>
            </a:extLst>
          </p:cNvPr>
          <p:cNvSpPr txBox="1"/>
          <p:nvPr/>
        </p:nvSpPr>
        <p:spPr>
          <a:xfrm>
            <a:off x="176829" y="1308031"/>
            <a:ext cx="11678097" cy="2308324"/>
          </a:xfrm>
          <a:prstGeom prst="rect">
            <a:avLst/>
          </a:prstGeom>
          <a:noFill/>
        </p:spPr>
        <p:txBody>
          <a:bodyPr wrap="square">
            <a:spAutoFit/>
          </a:bodyPr>
          <a:lstStyle/>
          <a:p>
            <a:r>
              <a:rPr lang="en-US" sz="1600" dirty="0">
                <a:solidFill>
                  <a:schemeClr val="bg1"/>
                </a:solidFill>
              </a:rPr>
              <a:t>In a single financial market we can implement A3C that consists of multiple independent agents(networks) with their own weights that can operate in different sectors, who interact with a different copy of the environment in parallel used to simulate different sector scenarios.</a:t>
            </a:r>
          </a:p>
          <a:p>
            <a:endParaRPr lang="en-US" sz="1600" dirty="0">
              <a:solidFill>
                <a:schemeClr val="bg1"/>
              </a:solidFill>
            </a:endParaRPr>
          </a:p>
          <a:p>
            <a:r>
              <a:rPr lang="en-US" sz="1600" dirty="0">
                <a:solidFill>
                  <a:schemeClr val="bg1"/>
                </a:solidFill>
              </a:rPr>
              <a:t>Our idea is to make the Model-Free A3C bound by the market previous behavior and current trends, in order to predict seconds ahead of recent stock values.</a:t>
            </a:r>
          </a:p>
          <a:p>
            <a:endParaRPr lang="en-US" sz="1600" dirty="0">
              <a:solidFill>
                <a:schemeClr val="bg1"/>
              </a:solidFill>
            </a:endParaRPr>
          </a:p>
          <a:p>
            <a:r>
              <a:rPr lang="en-US" sz="1600" dirty="0">
                <a:solidFill>
                  <a:schemeClr val="bg1"/>
                </a:solidFill>
              </a:rPr>
              <a:t>In order to make the Artificial Neural Network more compliant with the Financial markets and their respective sectors where the agents operates in, we define a Wide &amp; Deep Models, where wide linear model is used for memorization (historical market/sector pattern),</a:t>
            </a:r>
          </a:p>
          <a:p>
            <a:r>
              <a:rPr lang="en-US" sz="1600" dirty="0">
                <a:solidFill>
                  <a:schemeClr val="bg1"/>
                </a:solidFill>
              </a:rPr>
              <a:t>alongside a deep neural network used for generalization (detect new market/sector pattern).</a:t>
            </a:r>
          </a:p>
        </p:txBody>
      </p:sp>
      <p:pic>
        <p:nvPicPr>
          <p:cNvPr id="20" name="Picture 19">
            <a:extLst>
              <a:ext uri="{FF2B5EF4-FFF2-40B4-BE49-F238E27FC236}">
                <a16:creationId xmlns:a16="http://schemas.microsoft.com/office/drawing/2014/main" id="{1C5A2BC0-352D-4DD4-9656-6E9B4CC5D34B}"/>
              </a:ext>
            </a:extLst>
          </p:cNvPr>
          <p:cNvPicPr>
            <a:picLocks noChangeAspect="1"/>
          </p:cNvPicPr>
          <p:nvPr/>
        </p:nvPicPr>
        <p:blipFill>
          <a:blip r:embed="rId4"/>
          <a:stretch>
            <a:fillRect/>
          </a:stretch>
        </p:blipFill>
        <p:spPr>
          <a:xfrm>
            <a:off x="6015877" y="4018515"/>
            <a:ext cx="6096528" cy="2219240"/>
          </a:xfrm>
          <a:prstGeom prst="rect">
            <a:avLst/>
          </a:prstGeom>
        </p:spPr>
      </p:pic>
      <p:cxnSp>
        <p:nvCxnSpPr>
          <p:cNvPr id="22" name="Straight Arrow Connector 21">
            <a:extLst>
              <a:ext uri="{FF2B5EF4-FFF2-40B4-BE49-F238E27FC236}">
                <a16:creationId xmlns:a16="http://schemas.microsoft.com/office/drawing/2014/main" id="{2570AF64-1B87-47DA-9B77-DBEA2DA447C9}"/>
              </a:ext>
            </a:extLst>
          </p:cNvPr>
          <p:cNvCxnSpPr/>
          <p:nvPr/>
        </p:nvCxnSpPr>
        <p:spPr>
          <a:xfrm flipV="1">
            <a:off x="5540187" y="5128135"/>
            <a:ext cx="1188000" cy="90690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53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Q &amp; A</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AMLD Africa</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b="1" dirty="0"/>
              <a:t>Algorithmic Trading</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98973" y="914400"/>
            <a:ext cx="5138057" cy="979308"/>
          </a:xfrm>
        </p:spPr>
        <p:txBody>
          <a:bodyPr/>
          <a:lstStyle/>
          <a:p>
            <a:r>
              <a:rPr lang="en-US" b="1" dirty="0"/>
              <a:t>Algorithmic Trading</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082230" y="2182866"/>
            <a:ext cx="5138057" cy="3396749"/>
          </a:xfrm>
        </p:spPr>
        <p:txBody>
          <a:bodyPr>
            <a:normAutofit/>
          </a:bodyPr>
          <a:lstStyle/>
          <a:p>
            <a:pPr algn="ctr"/>
            <a:r>
              <a:rPr lang="en-US" dirty="0"/>
              <a:t>“Algorithmic trading is a type of quant trading that uses pre-specified machine executable instructions to determine the size and timing of trades based on a quantitative model of an asset's price behavior. Over 70 percent of US trading volume is algorithmic. Most of this volume is high-frequency trading.”</a:t>
            </a:r>
            <a:r>
              <a:rPr lang="en-US" sz="1000" dirty="0"/>
              <a:t>[1]</a:t>
            </a:r>
            <a:endParaRPr lang="en-US" dirty="0"/>
          </a:p>
          <a:p>
            <a:pPr marL="0" indent="0" algn="ctr">
              <a:buNone/>
            </a:pP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AMLD Africa</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solidFill>
                  <a:schemeClr val="bg1"/>
                </a:solidFill>
              </a:rPr>
              <a:t>ML for </a:t>
            </a:r>
            <a:br>
              <a:rPr lang="en-US" dirty="0">
                <a:solidFill>
                  <a:schemeClr val="bg1"/>
                </a:solidFill>
              </a:rPr>
            </a:br>
            <a:r>
              <a:rPr lang="en-US" dirty="0">
                <a:solidFill>
                  <a:schemeClr val="bg1"/>
                </a:solidFill>
              </a:rPr>
              <a:t>Algo-Trading</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153789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98973" y="914400"/>
            <a:ext cx="5138057" cy="979308"/>
          </a:xfrm>
        </p:spPr>
        <p:txBody>
          <a:bodyPr/>
          <a:lstStyle/>
          <a:p>
            <a:r>
              <a:rPr lang="en-US" dirty="0">
                <a:solidFill>
                  <a:schemeClr val="bg1"/>
                </a:solidFill>
              </a:rPr>
              <a:t>ML for  Algo-Trading</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082230" y="2182866"/>
            <a:ext cx="5138057" cy="3396749"/>
          </a:xfrm>
        </p:spPr>
        <p:txBody>
          <a:bodyPr>
            <a:normAutofit/>
          </a:bodyPr>
          <a:lstStyle/>
          <a:p>
            <a:pPr marL="0" indent="0">
              <a:buNone/>
            </a:pPr>
            <a:r>
              <a:rPr lang="en-US" dirty="0"/>
              <a:t>“Machine learning (ML) involves algorithms that learn rules or patterns from data to achieve a goal such as minimizing a prediction error. ML algorithms can extract information from data to support or automate key investment activities. These activities include observing the market and analyzing data to form expectations about the future and decide on placing buy or sell orders, as well as managing the resulting portfolio to produce attractive returns relative to the risk.”</a:t>
            </a:r>
            <a:r>
              <a:rPr lang="en-US" sz="1000" dirty="0"/>
              <a:t>[2]</a:t>
            </a:r>
            <a:endParaRPr lang="en-US" dirty="0"/>
          </a:p>
          <a:p>
            <a:pPr marL="0" indent="0">
              <a:buNone/>
            </a:pP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AMLD Africa</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146902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sz="4000" dirty="0">
                <a:solidFill>
                  <a:schemeClr val="bg1"/>
                </a:solidFill>
              </a:rPr>
              <a:t>ML Algos for </a:t>
            </a:r>
            <a:br>
              <a:rPr lang="en-US" sz="4000" dirty="0">
                <a:solidFill>
                  <a:schemeClr val="bg1"/>
                </a:solidFill>
              </a:rPr>
            </a:br>
            <a:r>
              <a:rPr lang="en-US" sz="4000" dirty="0">
                <a:solidFill>
                  <a:schemeClr val="bg1"/>
                </a:solidFill>
              </a:rPr>
              <a:t>Trading</a:t>
            </a:r>
            <a:br>
              <a:rPr lang="en-US" dirty="0">
                <a:solidFill>
                  <a:schemeClr val="bg1"/>
                </a:solidFill>
              </a:rPr>
            </a:br>
            <a:br>
              <a:rPr lang="en-US" dirty="0">
                <a:solidFill>
                  <a:schemeClr val="bg1"/>
                </a:solidFill>
              </a:rPr>
            </a:br>
            <a:r>
              <a:rPr lang="en-US" sz="2000" dirty="0">
                <a:solidFill>
                  <a:schemeClr val="bg1"/>
                </a:solidFill>
              </a:rPr>
              <a:t>Part 1</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330580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a:bodyPr>
          <a:lstStyle/>
          <a:p>
            <a:r>
              <a:rPr lang="en-US" sz="3200" b="1" dirty="0"/>
              <a:t>Wide &amp; Deep Learning</a:t>
            </a:r>
            <a:endParaRPr lang="en-US" sz="3200" dirty="0"/>
          </a:p>
        </p:txBody>
      </p:sp>
      <p:pic>
        <p:nvPicPr>
          <p:cNvPr id="8" name="Picture 7">
            <a:extLst>
              <a:ext uri="{FF2B5EF4-FFF2-40B4-BE49-F238E27FC236}">
                <a16:creationId xmlns:a16="http://schemas.microsoft.com/office/drawing/2014/main" id="{B57BEB68-BC39-4D72-ABC9-72A54EB992BE}"/>
              </a:ext>
            </a:extLst>
          </p:cNvPr>
          <p:cNvPicPr>
            <a:picLocks noChangeAspect="1"/>
          </p:cNvPicPr>
          <p:nvPr/>
        </p:nvPicPr>
        <p:blipFill>
          <a:blip r:embed="rId3"/>
          <a:stretch>
            <a:fillRect/>
          </a:stretch>
        </p:blipFill>
        <p:spPr>
          <a:xfrm>
            <a:off x="0" y="3429000"/>
            <a:ext cx="12192000" cy="2712720"/>
          </a:xfrm>
          <a:prstGeom prst="rect">
            <a:avLst/>
          </a:prstGeom>
        </p:spPr>
      </p:pic>
      <p:sp>
        <p:nvSpPr>
          <p:cNvPr id="13" name="Content Placeholder 3">
            <a:extLst>
              <a:ext uri="{FF2B5EF4-FFF2-40B4-BE49-F238E27FC236}">
                <a16:creationId xmlns:a16="http://schemas.microsoft.com/office/drawing/2014/main" id="{78FC9CA5-3CBE-4DC6-A586-3CC5045A244F}"/>
              </a:ext>
            </a:extLst>
          </p:cNvPr>
          <p:cNvSpPr txBox="1">
            <a:spLocks/>
          </p:cNvSpPr>
          <p:nvPr/>
        </p:nvSpPr>
        <p:spPr>
          <a:xfrm>
            <a:off x="376518" y="1326910"/>
            <a:ext cx="11815481" cy="3676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“Can we teach computers to learn like humans do, by combining the power of memorization and generalization?” </a:t>
            </a:r>
            <a:r>
              <a:rPr lang="en-US" sz="1050" dirty="0"/>
              <a:t>[3]</a:t>
            </a:r>
            <a:endParaRPr lang="en-US" sz="1600" dirty="0"/>
          </a:p>
          <a:p>
            <a:pPr marL="0" indent="0">
              <a:buNone/>
            </a:pPr>
            <a:r>
              <a:rPr lang="en-US" sz="1600" dirty="0"/>
              <a:t>Wide &amp; Deep Learning developed at Google Research was the answer to the previous question.</a:t>
            </a:r>
          </a:p>
          <a:p>
            <a:pPr marL="0" indent="0">
              <a:buNone/>
            </a:pPr>
            <a:r>
              <a:rPr lang="en-US" sz="1600" dirty="0"/>
              <a:t>“It's not an easy question to answer, but by jointly training a wide linear model (for memorization) alongside a deep neural network (for generalization), one can combine the strengths of both to bring us one step closer.” </a:t>
            </a:r>
            <a:r>
              <a:rPr lang="en-US" sz="1000" dirty="0"/>
              <a:t>[3]</a:t>
            </a:r>
            <a:endParaRPr lang="en-US" sz="1600" dirty="0"/>
          </a:p>
          <a:p>
            <a:pPr marL="0" indent="0">
              <a:buNone/>
            </a:pPr>
            <a:r>
              <a:rPr lang="en-US" sz="1600" dirty="0"/>
              <a:t>“It's useful for generic large-scale regression and classification problems with sparse inputs (categorical features with a large number of possible feature values), such as recommender systems, search, and ranking problems.” </a:t>
            </a:r>
            <a:r>
              <a:rPr lang="en-US" sz="1000" dirty="0"/>
              <a:t>[3]</a:t>
            </a:r>
            <a:endParaRPr lang="en-US" sz="16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AMLD Africa</a:t>
            </a:r>
          </a:p>
        </p:txBody>
      </p:sp>
    </p:spTree>
    <p:extLst>
      <p:ext uri="{BB962C8B-B14F-4D97-AF65-F5344CB8AC3E}">
        <p14:creationId xmlns:p14="http://schemas.microsoft.com/office/powerpoint/2010/main" val="5958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sz="4000" dirty="0">
                <a:solidFill>
                  <a:schemeClr val="bg1"/>
                </a:solidFill>
              </a:rPr>
              <a:t>ML Algos for </a:t>
            </a:r>
            <a:br>
              <a:rPr lang="en-US" sz="4000" dirty="0">
                <a:solidFill>
                  <a:schemeClr val="bg1"/>
                </a:solidFill>
              </a:rPr>
            </a:br>
            <a:r>
              <a:rPr lang="en-US" sz="4000" dirty="0">
                <a:solidFill>
                  <a:schemeClr val="bg1"/>
                </a:solidFill>
              </a:rPr>
              <a:t>Trading</a:t>
            </a:r>
            <a:br>
              <a:rPr lang="en-US" dirty="0">
                <a:solidFill>
                  <a:schemeClr val="bg1"/>
                </a:solidFill>
              </a:rPr>
            </a:br>
            <a:br>
              <a:rPr lang="en-US" dirty="0">
                <a:solidFill>
                  <a:schemeClr val="bg1"/>
                </a:solidFill>
              </a:rPr>
            </a:br>
            <a:r>
              <a:rPr lang="en-US" sz="2000" dirty="0">
                <a:solidFill>
                  <a:schemeClr val="bg1"/>
                </a:solidFill>
              </a:rPr>
              <a:t>Part 2</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168370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2000" dirty="0"/>
              <a:t>Deep Reinforcement Learning</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pPr algn="ctr"/>
            <a:r>
              <a:rPr lang="en-US" dirty="0"/>
              <a:t>Intro</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600" dirty="0"/>
              <a:t>“Deep reinforcement learning is the combination of reinforcement learning (RL) and deep learning. This field of research has been able to solve a wide range of complex decision-making tasks that were previously out of reach for a machine. </a:t>
            </a:r>
          </a:p>
          <a:p>
            <a:pPr marL="0" indent="0">
              <a:buNone/>
            </a:pPr>
            <a:r>
              <a:rPr lang="en-US" sz="1600" dirty="0"/>
              <a:t>Thus, deep RL opens up many new applications in domains such as healthcare, robotics, smart grids, finance, and many more.” </a:t>
            </a:r>
            <a:r>
              <a:rPr lang="en-US" sz="1000" dirty="0"/>
              <a:t>[4]</a:t>
            </a:r>
            <a:endParaRPr lang="en-US" sz="1600" dirty="0"/>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AMLD Africa</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9</a:t>
            </a:fld>
            <a:endParaRPr lang="en-US" dirty="0"/>
          </a:p>
        </p:txBody>
      </p:sp>
      <p:pic>
        <p:nvPicPr>
          <p:cNvPr id="8" name="Content Placeholder 7">
            <a:extLst>
              <a:ext uri="{FF2B5EF4-FFF2-40B4-BE49-F238E27FC236}">
                <a16:creationId xmlns:a16="http://schemas.microsoft.com/office/drawing/2014/main" id="{6CD305BD-3A91-41D3-B1BC-7FEDFDD5D046}"/>
              </a:ext>
            </a:extLst>
          </p:cNvPr>
          <p:cNvPicPr>
            <a:picLocks noGrp="1" noChangeAspect="1"/>
          </p:cNvPicPr>
          <p:nvPr>
            <p:ph sz="quarter" idx="16"/>
          </p:nvPr>
        </p:nvPicPr>
        <p:blipFill>
          <a:blip r:embed="rId3"/>
          <a:stretch>
            <a:fillRect/>
          </a:stretch>
        </p:blipFill>
        <p:spPr>
          <a:xfrm>
            <a:off x="6400800" y="1099001"/>
            <a:ext cx="5219700" cy="4903561"/>
          </a:xfrm>
        </p:spPr>
      </p:pic>
    </p:spTree>
    <p:extLst>
      <p:ext uri="{BB962C8B-B14F-4D97-AF65-F5344CB8AC3E}">
        <p14:creationId xmlns:p14="http://schemas.microsoft.com/office/powerpoint/2010/main" val="1507751133"/>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1296</TotalTime>
  <Words>984</Words>
  <Application>Microsoft Office PowerPoint</Application>
  <PresentationFormat>Widescreen</PresentationFormat>
  <Paragraphs>95</Paragraphs>
  <Slides>14</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Machine Learning for Algorithmic Trading</vt:lpstr>
      <vt:lpstr>Algorithmic Trading</vt:lpstr>
      <vt:lpstr>Algorithmic Trading</vt:lpstr>
      <vt:lpstr>ML for  Algo-Trading</vt:lpstr>
      <vt:lpstr>ML for  Algo-Trading</vt:lpstr>
      <vt:lpstr>ML Algos for  Trading  Part 1</vt:lpstr>
      <vt:lpstr>Wide &amp; Deep Learning</vt:lpstr>
      <vt:lpstr>ML Algos for  Trading  Part 2</vt:lpstr>
      <vt:lpstr>Deep Reinforcement Learning</vt:lpstr>
      <vt:lpstr>Deep Reinforcement Learning</vt:lpstr>
      <vt:lpstr>ML Algos for  Trading  Part 3</vt:lpstr>
      <vt:lpstr>Deep Reinforcement Learning for Trading A3C with Wide &amp; Deep Networks </vt:lpstr>
      <vt:lpstr>Deep Reinforcement Learning for Trading A3C with Wide &amp; Deep Networks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Fintech</dc:title>
  <dc:creator>Almighty</dc:creator>
  <cp:lastModifiedBy>Almighty</cp:lastModifiedBy>
  <cp:revision>98</cp:revision>
  <dcterms:created xsi:type="dcterms:W3CDTF">2021-05-03T15:11:07Z</dcterms:created>
  <dcterms:modified xsi:type="dcterms:W3CDTF">2021-05-11T15:38:20Z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