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314" r:id="rId3"/>
    <p:sldId id="319" r:id="rId4"/>
    <p:sldId id="320" r:id="rId5"/>
    <p:sldId id="321" r:id="rId6"/>
    <p:sldId id="322" r:id="rId7"/>
    <p:sldId id="323" r:id="rId8"/>
    <p:sldId id="330" r:id="rId9"/>
    <p:sldId id="332" r:id="rId10"/>
    <p:sldId id="373" r:id="rId11"/>
    <p:sldId id="334" r:id="rId12"/>
    <p:sldId id="327" r:id="rId13"/>
    <p:sldId id="382" r:id="rId14"/>
    <p:sldId id="372" r:id="rId15"/>
    <p:sldId id="376" r:id="rId16"/>
    <p:sldId id="329" r:id="rId17"/>
    <p:sldId id="374" r:id="rId18"/>
    <p:sldId id="375" r:id="rId19"/>
    <p:sldId id="324" r:id="rId20"/>
    <p:sldId id="318" r:id="rId21"/>
    <p:sldId id="381" r:id="rId22"/>
    <p:sldId id="377" r:id="rId23"/>
    <p:sldId id="378" r:id="rId24"/>
    <p:sldId id="379" r:id="rId25"/>
    <p:sldId id="380" r:id="rId26"/>
    <p:sldId id="370" r:id="rId27"/>
    <p:sldId id="371" r:id="rId28"/>
    <p:sldId id="383" r:id="rId29"/>
    <p:sldId id="385" r:id="rId30"/>
    <p:sldId id="384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3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B85"/>
    <a:srgbClr val="5D2F5D"/>
    <a:srgbClr val="72B6BA"/>
    <a:srgbClr val="1D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79" autoAdjust="0"/>
  </p:normalViewPr>
  <p:slideViewPr>
    <p:cSldViewPr>
      <p:cViewPr varScale="1">
        <p:scale>
          <a:sx n="62" d="100"/>
          <a:sy n="62" d="100"/>
        </p:scale>
        <p:origin x="1400" y="28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28/03/2017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35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948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705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54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359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50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76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715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3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48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673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809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755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270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335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519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055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319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268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94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0953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56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867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523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9008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837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4942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398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0981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5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93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93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10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62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08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32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28/03/2017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28/03/2017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28/03/2017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28/03/2017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28/03/2017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28/03/2017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28/03/2017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28/03/2017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28/03/2017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28/03/2017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28/03/2017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28/03/2017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pluralsight.com/library/courses/github-windows-developers/table-of-content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developer.mozilla.org/en-US/docs/Web/JavaScript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html5/introduction.html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html5/introduction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html5/introduction.html" TargetMode="External"/><Relationship Id="rId4" Type="http://schemas.openxmlformats.org/officeDocument/2006/relationships/hyperlink" Target="https://www.w3schools.com/tag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html5/introduction.html" TargetMode="External"/><Relationship Id="rId4" Type="http://schemas.openxmlformats.org/officeDocument/2006/relationships/hyperlink" Target="https://www.w3schools.com/tag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" TargetMode="External"/><Relationship Id="rId5" Type="http://schemas.openxmlformats.org/officeDocument/2006/relationships/hyperlink" Target="https://css-tricks.com/" TargetMode="External"/><Relationship Id="rId4" Type="http://schemas.openxmlformats.org/officeDocument/2006/relationships/hyperlink" Target="http://www.w3schools.com/js/default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manuelcubuca/" TargetMode="External"/><Relationship Id="rId4" Type="http://schemas.openxmlformats.org/officeDocument/2006/relationships/hyperlink" Target="mailto:manuelc@justit.co.u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atoSalo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vintageapparelco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w3.org/TR/html5/introduction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html5/introduction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jquery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s://d3js.or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hyperlink" Target="http://getbootstrap.com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6" Type="http://schemas.openxmlformats.org/officeDocument/2006/relationships/hyperlink" Target="https://cordova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hyperlink" Target="https://nodejs.org/en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s://angular.io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s://facebook.github.io/reac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n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&amp; CSS3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Full-Stack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DPP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our training approach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Great believer that practice makes better and also you learn better by doing.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971800" y="3657600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HANDS ON CODING</a:t>
            </a:r>
          </a:p>
        </p:txBody>
      </p:sp>
    </p:spTree>
    <p:extLst>
      <p:ext uri="{BB962C8B-B14F-4D97-AF65-F5344CB8AC3E}">
        <p14:creationId xmlns:p14="http://schemas.microsoft.com/office/powerpoint/2010/main" val="733656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</a:t>
            </a:r>
            <a:r>
              <a:rPr lang="en-US" sz="9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9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ell congratulations you ve made it through the basics section you may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1981200"/>
            <a:ext cx="3781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60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Queen’s Chair</a:t>
            </a:r>
            <a:endParaRPr lang="en-GB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 b="7390"/>
          <a:stretch/>
        </p:blipFill>
        <p:spPr>
          <a:xfrm>
            <a:off x="2026444" y="2057400"/>
            <a:ext cx="509111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52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Hosting account and GitHub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First things first, I will guide you to open a one.com hosting account and also buy a domain name.  Once that is done we will create a FREE account with GitHub.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>
                <a:hlinkClick r:id="rId4"/>
              </a:rPr>
              <a:t>https://app.pluralsight.com/library/courses/github-windows-developers/table-of-contents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971800" y="3657600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ONE.COM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971800" y="4593672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342022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The Web Development Trifecta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86200" y="3128435"/>
            <a:ext cx="1143591" cy="15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29791" y="3128435"/>
            <a:ext cx="1266846" cy="15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86200" y="4700435"/>
            <a:ext cx="241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4724400" cy="46482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HTML5</a:t>
            </a:r>
            <a:r>
              <a:rPr lang="en-US" altLang="en-US" dirty="0"/>
              <a:t> – structures and describes Web page content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CSS3</a:t>
            </a:r>
            <a:r>
              <a:rPr lang="en-US" altLang="en-US" dirty="0"/>
              <a:t> –  provides the formatting and "look" of a Web page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JavaScript</a:t>
            </a:r>
            <a:r>
              <a:rPr lang="en-US" altLang="en-US" dirty="0"/>
              <a:t> – adds interactive, dynamic capabilities to Web pages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2"/>
          <a:stretch/>
        </p:blipFill>
        <p:spPr>
          <a:xfrm>
            <a:off x="7821110" y="4038600"/>
            <a:ext cx="1151054" cy="1323670"/>
          </a:xfrm>
          <a:prstGeom prst="rect">
            <a:avLst/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114800"/>
            <a:ext cx="1152000" cy="1306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7"/>
          <a:stretch/>
        </p:blipFill>
        <p:spPr>
          <a:xfrm>
            <a:off x="6401656" y="2514600"/>
            <a:ext cx="1456270" cy="12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3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HTML5?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2400" dirty="0"/>
              <a:t>Is a collection of standards including CSS3 and JavaScript are part of the new definition:</a:t>
            </a:r>
          </a:p>
          <a:p>
            <a:endParaRPr lang="en-GB" sz="2400" dirty="0"/>
          </a:p>
          <a:p>
            <a:pPr lvl="1"/>
            <a:r>
              <a:rPr lang="en-GB" sz="2200" dirty="0"/>
              <a:t>HTML5 is the newest version of HTML and replaces HTML4</a:t>
            </a:r>
          </a:p>
          <a:p>
            <a:pPr lvl="1"/>
            <a:r>
              <a:rPr lang="en-GB" sz="2200" dirty="0"/>
              <a:t>Eliminates the need and use of plugins such as </a:t>
            </a:r>
            <a:r>
              <a:rPr lang="en-GB" sz="2200" b="1" dirty="0"/>
              <a:t>flash</a:t>
            </a:r>
            <a:r>
              <a:rPr lang="en-GB" sz="2200" dirty="0"/>
              <a:t> and </a:t>
            </a:r>
            <a:r>
              <a:rPr lang="en-GB" sz="2200" b="1" dirty="0"/>
              <a:t>Silverlight</a:t>
            </a:r>
          </a:p>
          <a:p>
            <a:pPr lvl="1"/>
            <a:r>
              <a:rPr lang="en-GB" sz="2200" dirty="0"/>
              <a:t>HTML5 is cross platform application</a:t>
            </a:r>
          </a:p>
          <a:p>
            <a:pPr lvl="1"/>
            <a:r>
              <a:rPr lang="en-GB" sz="2200" dirty="0"/>
              <a:t>Visit the W3C website for 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26" y="4572000"/>
            <a:ext cx="1676400" cy="1676400"/>
          </a:xfrm>
          <a:prstGeom prst="rect">
            <a:avLst/>
          </a:prstGeom>
        </p:spPr>
      </p:pic>
      <p:sp>
        <p:nvSpPr>
          <p:cNvPr id="8" name="Rectangle: Rounded Corners 7">
            <a:hlinkClick r:id="rId5"/>
          </p:cNvPr>
          <p:cNvSpPr/>
          <p:nvPr/>
        </p:nvSpPr>
        <p:spPr>
          <a:xfrm>
            <a:off x="2971800" y="5562600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 History</a:t>
            </a:r>
          </a:p>
        </p:txBody>
      </p:sp>
    </p:spTree>
    <p:extLst>
      <p:ext uri="{BB962C8B-B14F-4D97-AF65-F5344CB8AC3E}">
        <p14:creationId xmlns:p14="http://schemas.microsoft.com/office/powerpoint/2010/main" val="280759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New Features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9" name="Rectangle: Rounded Corners 8">
            <a:hlinkClick r:id="rId4"/>
          </p:cNvPr>
          <p:cNvSpPr/>
          <p:nvPr/>
        </p:nvSpPr>
        <p:spPr>
          <a:xfrm>
            <a:off x="10668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elements and attributes</a:t>
            </a:r>
          </a:p>
        </p:txBody>
      </p:sp>
      <p:sp>
        <p:nvSpPr>
          <p:cNvPr id="7" name="Rectangle: Rounded Corners 6">
            <a:hlinkClick r:id="rId4"/>
          </p:cNvPr>
          <p:cNvSpPr/>
          <p:nvPr/>
        </p:nvSpPr>
        <p:spPr>
          <a:xfrm>
            <a:off x="34671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 for CSS3</a:t>
            </a:r>
          </a:p>
        </p:txBody>
      </p:sp>
      <p:sp>
        <p:nvSpPr>
          <p:cNvPr id="8" name="Rectangle: Rounded Corners 7">
            <a:hlinkClick r:id="rId4"/>
          </p:cNvPr>
          <p:cNvSpPr/>
          <p:nvPr/>
        </p:nvSpPr>
        <p:spPr>
          <a:xfrm>
            <a:off x="58674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form controls</a:t>
            </a:r>
          </a:p>
        </p:txBody>
      </p:sp>
      <p:sp>
        <p:nvSpPr>
          <p:cNvPr id="11" name="Rectangle: Rounded Corners 10">
            <a:hlinkClick r:id="rId4"/>
          </p:cNvPr>
          <p:cNvSpPr/>
          <p:nvPr/>
        </p:nvSpPr>
        <p:spPr>
          <a:xfrm>
            <a:off x="1066800" y="3765693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and audio integration</a:t>
            </a:r>
          </a:p>
        </p:txBody>
      </p:sp>
      <p:sp>
        <p:nvSpPr>
          <p:cNvPr id="12" name="Rectangle: Rounded Corners 11">
            <a:hlinkClick r:id="rId4"/>
          </p:cNvPr>
          <p:cNvSpPr/>
          <p:nvPr/>
        </p:nvSpPr>
        <p:spPr>
          <a:xfrm>
            <a:off x="3467100" y="3765693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 using Canvas</a:t>
            </a:r>
          </a:p>
        </p:txBody>
      </p:sp>
      <p:sp>
        <p:nvSpPr>
          <p:cNvPr id="13" name="Rectangle: Rounded Corners 12">
            <a:hlinkClick r:id="rId4"/>
          </p:cNvPr>
          <p:cNvSpPr/>
          <p:nvPr/>
        </p:nvSpPr>
        <p:spPr>
          <a:xfrm>
            <a:off x="5867400" y="3765693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SVG</a:t>
            </a:r>
          </a:p>
        </p:txBody>
      </p:sp>
      <p:sp>
        <p:nvSpPr>
          <p:cNvPr id="14" name="Rectangle: Rounded Corners 13">
            <a:hlinkClick r:id="rId4"/>
          </p:cNvPr>
          <p:cNvSpPr/>
          <p:nvPr/>
        </p:nvSpPr>
        <p:spPr>
          <a:xfrm>
            <a:off x="1066800" y="52578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Drag and drop</a:t>
            </a:r>
          </a:p>
        </p:txBody>
      </p:sp>
      <p:sp>
        <p:nvSpPr>
          <p:cNvPr id="15" name="Rectangle: Rounded Corners 14">
            <a:hlinkClick r:id="rId4"/>
          </p:cNvPr>
          <p:cNvSpPr/>
          <p:nvPr/>
        </p:nvSpPr>
        <p:spPr>
          <a:xfrm>
            <a:off x="3467100" y="52578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storage</a:t>
            </a:r>
          </a:p>
        </p:txBody>
      </p:sp>
      <p:sp>
        <p:nvSpPr>
          <p:cNvPr id="16" name="Rectangle: Rounded Corners 15">
            <a:hlinkClick r:id="rId4"/>
          </p:cNvPr>
          <p:cNvSpPr/>
          <p:nvPr/>
        </p:nvSpPr>
        <p:spPr>
          <a:xfrm>
            <a:off x="5867400" y="52578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Geolocation</a:t>
            </a:r>
          </a:p>
        </p:txBody>
      </p:sp>
    </p:spTree>
    <p:extLst>
      <p:ext uri="{BB962C8B-B14F-4D97-AF65-F5344CB8AC3E}">
        <p14:creationId xmlns:p14="http://schemas.microsoft.com/office/powerpoint/2010/main" val="3218376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New Semantic Elements </a:t>
            </a: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(block elements)</a:t>
            </a:r>
            <a:endParaRPr lang="en-GB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5079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Full list of HTML tags: </a:t>
            </a:r>
            <a:r>
              <a:rPr lang="en-GB" sz="2400" dirty="0">
                <a:hlinkClick r:id="rId4"/>
              </a:rPr>
              <a:t>https://www.w3schools.com/tags/</a:t>
            </a:r>
            <a:r>
              <a:rPr lang="en-GB" sz="2400" dirty="0"/>
              <a:t> </a:t>
            </a:r>
          </a:p>
        </p:txBody>
      </p:sp>
      <p:sp>
        <p:nvSpPr>
          <p:cNvPr id="9" name="Rectangle: Rounded Corners 8">
            <a:hlinkClick r:id="rId5"/>
          </p:cNvPr>
          <p:cNvSpPr/>
          <p:nvPr/>
        </p:nvSpPr>
        <p:spPr>
          <a:xfrm>
            <a:off x="10668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</a:t>
            </a:r>
          </a:p>
        </p:txBody>
      </p:sp>
      <p:sp>
        <p:nvSpPr>
          <p:cNvPr id="7" name="Rectangle: Rounded Corners 6">
            <a:hlinkClick r:id="rId5"/>
          </p:cNvPr>
          <p:cNvSpPr/>
          <p:nvPr/>
        </p:nvSpPr>
        <p:spPr>
          <a:xfrm>
            <a:off x="34671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</a:p>
        </p:txBody>
      </p:sp>
      <p:sp>
        <p:nvSpPr>
          <p:cNvPr id="8" name="Rectangle: Rounded Corners 7">
            <a:hlinkClick r:id="rId5"/>
          </p:cNvPr>
          <p:cNvSpPr/>
          <p:nvPr/>
        </p:nvSpPr>
        <p:spPr>
          <a:xfrm>
            <a:off x="58674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</a:p>
        </p:txBody>
      </p:sp>
      <p:sp>
        <p:nvSpPr>
          <p:cNvPr id="11" name="Rectangle: Rounded Corners 10">
            <a:hlinkClick r:id="rId5"/>
          </p:cNvPr>
          <p:cNvSpPr/>
          <p:nvPr/>
        </p:nvSpPr>
        <p:spPr>
          <a:xfrm>
            <a:off x="1066800" y="3276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Article</a:t>
            </a:r>
          </a:p>
        </p:txBody>
      </p:sp>
      <p:sp>
        <p:nvSpPr>
          <p:cNvPr id="12" name="Rectangle: Rounded Corners 11">
            <a:hlinkClick r:id="rId5"/>
          </p:cNvPr>
          <p:cNvSpPr/>
          <p:nvPr/>
        </p:nvSpPr>
        <p:spPr>
          <a:xfrm>
            <a:off x="3467100" y="3276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Footer</a:t>
            </a:r>
          </a:p>
        </p:txBody>
      </p:sp>
      <p:sp>
        <p:nvSpPr>
          <p:cNvPr id="13" name="Rectangle: Rounded Corners 12">
            <a:hlinkClick r:id="rId5"/>
          </p:cNvPr>
          <p:cNvSpPr/>
          <p:nvPr/>
        </p:nvSpPr>
        <p:spPr>
          <a:xfrm>
            <a:off x="5867400" y="3276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Aside</a:t>
            </a:r>
          </a:p>
        </p:txBody>
      </p:sp>
      <p:sp>
        <p:nvSpPr>
          <p:cNvPr id="14" name="Rectangle: Rounded Corners 13">
            <a:hlinkClick r:id="rId5"/>
          </p:cNvPr>
          <p:cNvSpPr/>
          <p:nvPr/>
        </p:nvSpPr>
        <p:spPr>
          <a:xfrm>
            <a:off x="1066800" y="427961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</a:t>
            </a:r>
          </a:p>
        </p:txBody>
      </p:sp>
      <p:sp>
        <p:nvSpPr>
          <p:cNvPr id="15" name="Rectangle: Rounded Corners 14">
            <a:hlinkClick r:id="rId5"/>
          </p:cNvPr>
          <p:cNvSpPr/>
          <p:nvPr/>
        </p:nvSpPr>
        <p:spPr>
          <a:xfrm>
            <a:off x="3467100" y="427961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Figcaption</a:t>
            </a:r>
          </a:p>
        </p:txBody>
      </p:sp>
      <p:sp>
        <p:nvSpPr>
          <p:cNvPr id="16" name="Rectangle: Rounded Corners 15">
            <a:hlinkClick r:id="rId5"/>
          </p:cNvPr>
          <p:cNvSpPr/>
          <p:nvPr/>
        </p:nvSpPr>
        <p:spPr>
          <a:xfrm>
            <a:off x="5867400" y="427961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</a:p>
        </p:txBody>
      </p:sp>
      <p:sp>
        <p:nvSpPr>
          <p:cNvPr id="17" name="Rectangle: Rounded Corners 16">
            <a:hlinkClick r:id="rId5"/>
          </p:cNvPr>
          <p:cNvSpPr/>
          <p:nvPr/>
        </p:nvSpPr>
        <p:spPr>
          <a:xfrm>
            <a:off x="1066800" y="5225907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and Audio</a:t>
            </a:r>
          </a:p>
        </p:txBody>
      </p:sp>
      <p:sp>
        <p:nvSpPr>
          <p:cNvPr id="18" name="Rectangle: Rounded Corners 17">
            <a:hlinkClick r:id="rId5"/>
          </p:cNvPr>
          <p:cNvSpPr/>
          <p:nvPr/>
        </p:nvSpPr>
        <p:spPr>
          <a:xfrm>
            <a:off x="3467100" y="5225907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Canvas</a:t>
            </a:r>
          </a:p>
        </p:txBody>
      </p:sp>
      <p:sp>
        <p:nvSpPr>
          <p:cNvPr id="19" name="Rectangle: Rounded Corners 18">
            <a:hlinkClick r:id="rId5"/>
          </p:cNvPr>
          <p:cNvSpPr/>
          <p:nvPr/>
        </p:nvSpPr>
        <p:spPr>
          <a:xfrm>
            <a:off x="5867400" y="5225907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 and Details</a:t>
            </a:r>
          </a:p>
        </p:txBody>
      </p:sp>
    </p:spTree>
    <p:extLst>
      <p:ext uri="{BB962C8B-B14F-4D97-AF65-F5344CB8AC3E}">
        <p14:creationId xmlns:p14="http://schemas.microsoft.com/office/powerpoint/2010/main" val="2246225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New Semantic Elements </a:t>
            </a: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(inline elements)</a:t>
            </a:r>
            <a:endParaRPr lang="en-GB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38983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Full list of HTML tags:</a:t>
            </a:r>
          </a:p>
          <a:p>
            <a:r>
              <a:rPr lang="en-GB" sz="2400" dirty="0"/>
              <a:t> </a:t>
            </a:r>
            <a:r>
              <a:rPr lang="en-GB" sz="2400" dirty="0">
                <a:hlinkClick r:id="rId4"/>
              </a:rPr>
              <a:t>https://www.w3schools.com/tags/</a:t>
            </a:r>
            <a:r>
              <a:rPr lang="en-GB" sz="2400" dirty="0"/>
              <a:t> </a:t>
            </a:r>
          </a:p>
        </p:txBody>
      </p:sp>
      <p:sp>
        <p:nvSpPr>
          <p:cNvPr id="9" name="Rectangle: Rounded Corners 8">
            <a:hlinkClick r:id="rId5"/>
          </p:cNvPr>
          <p:cNvSpPr/>
          <p:nvPr/>
        </p:nvSpPr>
        <p:spPr>
          <a:xfrm>
            <a:off x="10668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</a:t>
            </a:r>
          </a:p>
        </p:txBody>
      </p:sp>
      <p:sp>
        <p:nvSpPr>
          <p:cNvPr id="7" name="Rectangle: Rounded Corners 6">
            <a:hlinkClick r:id="rId5"/>
          </p:cNvPr>
          <p:cNvSpPr/>
          <p:nvPr/>
        </p:nvSpPr>
        <p:spPr>
          <a:xfrm>
            <a:off x="34671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Meter</a:t>
            </a:r>
          </a:p>
        </p:txBody>
      </p:sp>
      <p:sp>
        <p:nvSpPr>
          <p:cNvPr id="8" name="Rectangle: Rounded Corners 7">
            <a:hlinkClick r:id="rId5"/>
          </p:cNvPr>
          <p:cNvSpPr/>
          <p:nvPr/>
        </p:nvSpPr>
        <p:spPr>
          <a:xfrm>
            <a:off x="58674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</a:t>
            </a:r>
          </a:p>
        </p:txBody>
      </p:sp>
      <p:sp>
        <p:nvSpPr>
          <p:cNvPr id="11" name="Rectangle: Rounded Corners 10">
            <a:hlinkClick r:id="rId5"/>
          </p:cNvPr>
          <p:cNvSpPr/>
          <p:nvPr/>
        </p:nvSpPr>
        <p:spPr>
          <a:xfrm>
            <a:off x="1066800" y="3276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12" name="Rectangle: Rounded Corners 11">
            <a:hlinkClick r:id="rId5"/>
          </p:cNvPr>
          <p:cNvSpPr/>
          <p:nvPr/>
        </p:nvSpPr>
        <p:spPr>
          <a:xfrm>
            <a:off x="3467100" y="3276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</a:p>
        </p:txBody>
      </p:sp>
      <p:sp>
        <p:nvSpPr>
          <p:cNvPr id="13" name="Rectangle: Rounded Corners 12">
            <a:hlinkClick r:id="rId5"/>
          </p:cNvPr>
          <p:cNvSpPr/>
          <p:nvPr/>
        </p:nvSpPr>
        <p:spPr>
          <a:xfrm>
            <a:off x="5867400" y="3276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530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3200" dirty="0"/>
              <a:t>Pluralsight video tutorials</a:t>
            </a:r>
          </a:p>
          <a:p>
            <a:pPr marL="274320" lvl="1" indent="0">
              <a:buNone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/>
              <a:t>HTML &amp; CSS </a:t>
            </a:r>
            <a:r>
              <a:rPr lang="en-GB" sz="1900" dirty="0"/>
              <a:t>(book)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hlinkClick r:id="rId4"/>
              </a:rPr>
              <a:t>W3 Schools </a:t>
            </a: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hlinkClick r:id="rId5"/>
              </a:rPr>
              <a:t>CSS3 Tricks </a:t>
            </a: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hlinkClick r:id="rId6"/>
              </a:rPr>
              <a:t>Stack Overflow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63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Font typeface="Wingdings" pitchFamily="2" charset="2"/>
              <a:buNone/>
            </a:pPr>
            <a:r>
              <a:rPr lang="en-US" sz="4800" dirty="0"/>
              <a:t>Manuel Cubuca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4000" dirty="0">
                <a:solidFill>
                  <a:srgbClr val="E31B85"/>
                </a:solidFill>
              </a:rPr>
              <a:t>Technical</a:t>
            </a:r>
            <a:r>
              <a:rPr lang="en-US" sz="3600" dirty="0">
                <a:solidFill>
                  <a:srgbClr val="E31B85"/>
                </a:solidFill>
              </a:rPr>
              <a:t> Trainer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3600" b="1" dirty="0"/>
              <a:t>Email</a:t>
            </a:r>
            <a:r>
              <a:rPr lang="en-US" sz="3600" dirty="0"/>
              <a:t>: </a:t>
            </a:r>
            <a:r>
              <a:rPr lang="en-US" sz="3600" dirty="0">
                <a:hlinkClick r:id="rId4" tooltip="Click to Email Manuel - Just IT Technical Trainer"/>
              </a:rPr>
              <a:t>manuelc@justit.co.uk</a:t>
            </a:r>
            <a:endParaRPr lang="en-US" sz="3600" dirty="0"/>
          </a:p>
          <a:p>
            <a:pPr lvl="1" indent="0" algn="ctr">
              <a:buFont typeface="Wingdings" pitchFamily="2" charset="2"/>
              <a:buNone/>
            </a:pPr>
            <a:endParaRPr lang="en-US" sz="3600" dirty="0"/>
          </a:p>
          <a:p>
            <a:pPr lvl="1" indent="0" algn="ctr">
              <a:buFont typeface="Wingdings" pitchFamily="2" charset="2"/>
              <a:buNone/>
            </a:pPr>
            <a:r>
              <a:rPr lang="en-US" sz="3600" dirty="0">
                <a:hlinkClick r:id="rId5"/>
              </a:rPr>
              <a:t>Official LinkedIn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733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our case study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762000" y="22860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my GitHub account and download the HTML5&amp;CSS3 Part1 folder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762000" y="3843864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https://github.com/biatoSalo</a:t>
            </a:r>
            <a:endParaRPr lang="en-GB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34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and how do I start?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762000" y="22860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house rules, it depends of the company you will be </a:t>
            </a: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for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762000" y="3843864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25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Mockups or Wireframes</a:t>
            </a:r>
            <a:endParaRPr lang="en-GB" sz="5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5800" y="2209800"/>
            <a:ext cx="78486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Full screen background 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667000"/>
            <a:ext cx="1524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Main 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2286000"/>
            <a:ext cx="35814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Main navigation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4572000"/>
            <a:ext cx="13716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Call for action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0" y="5486400"/>
            <a:ext cx="228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47741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Mockups or Wireframes</a:t>
            </a:r>
            <a:endParaRPr lang="en-GB" sz="5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5800" y="2209800"/>
            <a:ext cx="78486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599270"/>
            <a:ext cx="1524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0" y="2603077"/>
            <a:ext cx="1524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2200" y="2599270"/>
            <a:ext cx="1524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7800" y="4309535"/>
            <a:ext cx="1524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0" y="4309535"/>
            <a:ext cx="1524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2200" y="4309535"/>
            <a:ext cx="1524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Product picture</a:t>
            </a:r>
          </a:p>
        </p:txBody>
      </p:sp>
    </p:spTree>
    <p:extLst>
      <p:ext uri="{BB962C8B-B14F-4D97-AF65-F5344CB8AC3E}">
        <p14:creationId xmlns:p14="http://schemas.microsoft.com/office/powerpoint/2010/main" val="1885247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Mockups or Wireframes</a:t>
            </a:r>
            <a:endParaRPr lang="en-GB" sz="5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5800" y="2209800"/>
            <a:ext cx="78486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599270"/>
            <a:ext cx="914400" cy="8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2599270"/>
            <a:ext cx="2133600" cy="1862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Shopping Cart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7800" y="4800599"/>
            <a:ext cx="6248400" cy="9567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Delivery features and options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2599270"/>
            <a:ext cx="914400" cy="8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8600" y="2599270"/>
            <a:ext cx="914400" cy="8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47800" y="3632204"/>
            <a:ext cx="914400" cy="8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42344" y="3632204"/>
            <a:ext cx="914400" cy="8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6888" y="3632204"/>
            <a:ext cx="914400" cy="8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Product picture</a:t>
            </a:r>
          </a:p>
        </p:txBody>
      </p:sp>
    </p:spTree>
    <p:extLst>
      <p:ext uri="{BB962C8B-B14F-4D97-AF65-F5344CB8AC3E}">
        <p14:creationId xmlns:p14="http://schemas.microsoft.com/office/powerpoint/2010/main" val="2595760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Mockups or Wireframes</a:t>
            </a:r>
            <a:endParaRPr lang="en-GB" sz="5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5800" y="2209800"/>
            <a:ext cx="78486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599270"/>
            <a:ext cx="3503488" cy="1862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Contact form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2599270"/>
            <a:ext cx="2133600" cy="1862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Google Maps for location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7800" y="4800599"/>
            <a:ext cx="6248400" cy="9567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Address and social media</a:t>
            </a:r>
          </a:p>
        </p:txBody>
      </p:sp>
    </p:spTree>
    <p:extLst>
      <p:ext uri="{BB962C8B-B14F-4D97-AF65-F5344CB8AC3E}">
        <p14:creationId xmlns:p14="http://schemas.microsoft.com/office/powerpoint/2010/main" val="2849308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we are updating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hlinkClick r:id="rId4"/>
              </a:rPr>
              <a:t>The Vintage Apparel Company</a:t>
            </a:r>
            <a:r>
              <a:rPr lang="en-GB" sz="2400" dirty="0"/>
              <a:t>:</a:t>
            </a:r>
          </a:p>
          <a:p>
            <a:endParaRPr lang="en-GB" sz="24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0" b="4825"/>
          <a:stretch/>
        </p:blipFill>
        <p:spPr>
          <a:xfrm>
            <a:off x="800100" y="2971800"/>
            <a:ext cx="7543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89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 coding from scratch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Modern, user friendly, interactive and responsive:</a:t>
            </a:r>
          </a:p>
          <a:p>
            <a:endParaRPr lang="en-GB" sz="24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9" b="6621"/>
          <a:stretch/>
        </p:blipFill>
        <p:spPr>
          <a:xfrm>
            <a:off x="800100" y="2871038"/>
            <a:ext cx="7543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31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the Basics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2400" dirty="0"/>
              <a:t>CSS: Cascading Style Sheets</a:t>
            </a:r>
          </a:p>
          <a:p>
            <a:endParaRPr lang="en-GB" sz="2400" dirty="0"/>
          </a:p>
          <a:p>
            <a:pPr lvl="1"/>
            <a:r>
              <a:rPr lang="en-GB" sz="2200" dirty="0"/>
              <a:t>We can separate mark-up and styling code</a:t>
            </a:r>
          </a:p>
          <a:p>
            <a:pPr lvl="1"/>
            <a:r>
              <a:rPr lang="en-GB" sz="2200" dirty="0"/>
              <a:t>Link our styles to our webpage</a:t>
            </a:r>
            <a:endParaRPr lang="en-GB" sz="2200" b="1" dirty="0"/>
          </a:p>
          <a:p>
            <a:pPr lvl="1"/>
            <a:r>
              <a:rPr lang="en-GB" sz="2200" dirty="0"/>
              <a:t>Manipulate the layout of our webpage</a:t>
            </a:r>
          </a:p>
          <a:p>
            <a:pPr lvl="1"/>
            <a:r>
              <a:rPr lang="en-GB" sz="2200" dirty="0"/>
              <a:t>Style different elements within our webpage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8" name="Rectangle: Rounded Corners 7">
            <a:hlinkClick r:id="rId4"/>
          </p:cNvPr>
          <p:cNvSpPr/>
          <p:nvPr/>
        </p:nvSpPr>
        <p:spPr>
          <a:xfrm>
            <a:off x="2971800" y="5562600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CSS3 History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3" b="1"/>
          <a:stretch/>
        </p:blipFill>
        <p:spPr>
          <a:xfrm>
            <a:off x="7038448" y="4736382"/>
            <a:ext cx="1151054" cy="16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34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the Basics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2400" dirty="0"/>
              <a:t>CSS: Cascading Style Sheets</a:t>
            </a:r>
          </a:p>
          <a:p>
            <a:endParaRPr lang="en-GB" sz="2400" dirty="0"/>
          </a:p>
          <a:p>
            <a:pPr lvl="1"/>
            <a:r>
              <a:rPr lang="en-GB" sz="2200" dirty="0"/>
              <a:t>The best way to work with CSS is to link it into our head section of our html document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066800" y="3849384"/>
            <a:ext cx="70104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&lt;head&gt;</a:t>
            </a:r>
          </a:p>
          <a:p>
            <a:pPr algn="ctr"/>
            <a:endParaRPr lang="en-GB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&lt;link </a:t>
            </a:r>
            <a:r>
              <a:rPr lang="en-GB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</a:t>
            </a:r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="stylesheet" type="text/</a:t>
            </a:r>
            <a:r>
              <a:rPr lang="en-GB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</a:t>
            </a:r>
            <a:r>
              <a:rPr lang="en-GB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</a:t>
            </a:r>
            <a:r>
              <a:rPr lang="en-GB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/myStyles.css“ /&gt;</a:t>
            </a:r>
          </a:p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</a:p>
          <a:p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&lt;/head&gt;</a:t>
            </a:r>
          </a:p>
        </p:txBody>
      </p:sp>
    </p:spTree>
    <p:extLst>
      <p:ext uri="{BB962C8B-B14F-4D97-AF65-F5344CB8AC3E}">
        <p14:creationId xmlns:p14="http://schemas.microsoft.com/office/powerpoint/2010/main" val="648847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Classroom Rules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no rules – we all adults 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 fontScale="85000" lnSpcReduction="10000"/>
          </a:bodyPr>
          <a:lstStyle/>
          <a:p>
            <a:pPr marL="457200" lvl="1" indent="0" algn="ctr">
              <a:buNone/>
            </a:pPr>
            <a:r>
              <a:rPr lang="en-US" sz="3900" dirty="0"/>
              <a:t>Just respect each other</a:t>
            </a:r>
          </a:p>
          <a:p>
            <a:pPr marL="457200" lvl="1" indent="0" algn="ctr">
              <a:buNone/>
            </a:pPr>
            <a:r>
              <a:rPr lang="en-US" sz="3900" dirty="0"/>
              <a:t>Work together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600" dirty="0"/>
              <a:t>Collaborate and create lasting friendships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4" y="3129489"/>
            <a:ext cx="1123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91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the Basics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2400" dirty="0"/>
              <a:t>CSS is composed of </a:t>
            </a:r>
            <a:r>
              <a:rPr lang="en-GB" sz="2400" b="1" dirty="0"/>
              <a:t>rules</a:t>
            </a:r>
            <a:r>
              <a:rPr lang="en-GB" sz="2400" dirty="0"/>
              <a:t>:</a:t>
            </a:r>
          </a:p>
          <a:p>
            <a:endParaRPr lang="en-GB" sz="2400" dirty="0"/>
          </a:p>
          <a:p>
            <a:pPr marL="274320" lvl="1" indent="0">
              <a:buNone/>
            </a:pPr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8" name="Rectangle: Rounded Corners 7">
            <a:hlinkClick r:id="rId4"/>
          </p:cNvPr>
          <p:cNvSpPr/>
          <p:nvPr/>
        </p:nvSpPr>
        <p:spPr>
          <a:xfrm>
            <a:off x="1066800" y="3581400"/>
            <a:ext cx="32004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ln w="0"/>
              <a:solidFill>
                <a:schemeClr val="tx1"/>
              </a:solidFill>
            </a:endParaRPr>
          </a:p>
          <a:p>
            <a:endParaRPr lang="en-GB" dirty="0">
              <a:ln w="0"/>
              <a:solidFill>
                <a:schemeClr val="tx1"/>
              </a:solidFill>
            </a:endParaRPr>
          </a:p>
          <a:p>
            <a:r>
              <a:rPr lang="en-GB" dirty="0">
                <a:ln w="0"/>
                <a:solidFill>
                  <a:schemeClr val="tx1"/>
                </a:solidFill>
              </a:rPr>
              <a:t>Selector {</a:t>
            </a:r>
          </a:p>
          <a:p>
            <a:r>
              <a:rPr lang="en-GB" dirty="0">
                <a:ln w="0"/>
                <a:solidFill>
                  <a:schemeClr val="tx1"/>
                </a:solidFill>
              </a:rPr>
              <a:t>    property: propertyValue;</a:t>
            </a:r>
          </a:p>
          <a:p>
            <a:r>
              <a:rPr lang="en-GB" dirty="0">
                <a:ln w="0"/>
                <a:solidFill>
                  <a:schemeClr val="tx1"/>
                </a:solidFill>
              </a:rPr>
              <a:t>}</a:t>
            </a:r>
          </a:p>
          <a:p>
            <a:pPr algn="ctr"/>
            <a:endParaRPr lang="en-GB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hlinkClick r:id="rId4"/>
          </p:cNvPr>
          <p:cNvSpPr/>
          <p:nvPr/>
        </p:nvSpPr>
        <p:spPr>
          <a:xfrm>
            <a:off x="4878512" y="3581401"/>
            <a:ext cx="3200400" cy="2057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tx1"/>
              </a:solidFill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</a:endParaRPr>
          </a:p>
          <a:p>
            <a:pPr lvl="1"/>
            <a:endParaRPr lang="en-GB" dirty="0">
              <a:ln w="0"/>
              <a:solidFill>
                <a:schemeClr val="tx1"/>
              </a:solidFill>
            </a:endParaRPr>
          </a:p>
          <a:p>
            <a:pPr lvl="1"/>
            <a:endParaRPr lang="en-GB" dirty="0">
              <a:ln w="0"/>
              <a:solidFill>
                <a:schemeClr val="tx1"/>
              </a:solidFill>
            </a:endParaRPr>
          </a:p>
          <a:p>
            <a:pPr lvl="1"/>
            <a:endParaRPr lang="en-GB" dirty="0">
              <a:ln w="0"/>
              <a:solidFill>
                <a:schemeClr val="tx1"/>
              </a:solidFill>
            </a:endParaRPr>
          </a:p>
          <a:p>
            <a:pPr lvl="1"/>
            <a:r>
              <a:rPr lang="en-GB" dirty="0">
                <a:ln w="0"/>
                <a:solidFill>
                  <a:schemeClr val="tx1"/>
                </a:solidFill>
              </a:rPr>
              <a:t>p {</a:t>
            </a:r>
          </a:p>
          <a:p>
            <a:pPr lvl="1"/>
            <a:r>
              <a:rPr lang="en-GB" dirty="0">
                <a:ln w="0"/>
                <a:solidFill>
                  <a:schemeClr val="tx1"/>
                </a:solidFill>
              </a:rPr>
              <a:t>    color: red;</a:t>
            </a:r>
          </a:p>
          <a:p>
            <a:pPr lvl="1"/>
            <a:r>
              <a:rPr lang="en-GB" dirty="0">
                <a:ln w="0"/>
                <a:solidFill>
                  <a:schemeClr val="tx1"/>
                </a:solidFill>
              </a:rPr>
              <a:t>}</a:t>
            </a:r>
          </a:p>
          <a:p>
            <a:pPr algn="ctr"/>
            <a:endParaRPr lang="en-GB" sz="2400" dirty="0">
              <a:ln w="0"/>
              <a:solidFill>
                <a:schemeClr val="tx1"/>
              </a:solidFill>
            </a:endParaRPr>
          </a:p>
          <a:p>
            <a:pPr algn="ctr"/>
            <a:endParaRPr lang="en-GB" sz="2400" dirty="0">
              <a:ln w="0"/>
              <a:solidFill>
                <a:schemeClr val="tx1"/>
              </a:solidFill>
            </a:endParaRPr>
          </a:p>
          <a:p>
            <a:pPr algn="ctr"/>
            <a:endParaRPr lang="en-GB" sz="2400" dirty="0">
              <a:ln w="0"/>
              <a:solidFill>
                <a:schemeClr val="tx1"/>
              </a:solidFill>
            </a:endParaRPr>
          </a:p>
          <a:p>
            <a:pPr algn="ctr"/>
            <a:endParaRPr lang="en-GB" sz="2400" dirty="0">
              <a:ln w="0"/>
              <a:solidFill>
                <a:schemeClr val="tx1"/>
              </a:solidFill>
            </a:endParaRPr>
          </a:p>
          <a:p>
            <a:pPr algn="ctr"/>
            <a:endParaRPr lang="en-GB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1066800" y="2671235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Selector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4876800" y="2671235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Declaration</a:t>
            </a:r>
          </a:p>
        </p:txBody>
      </p:sp>
    </p:spTree>
    <p:extLst>
      <p:ext uri="{BB962C8B-B14F-4D97-AF65-F5344CB8AC3E}">
        <p14:creationId xmlns:p14="http://schemas.microsoft.com/office/powerpoint/2010/main" val="3633743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Selectors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660392"/>
          </a:xfrm>
        </p:spPr>
        <p:txBody>
          <a:bodyPr>
            <a:normAutofit/>
          </a:bodyPr>
          <a:lstStyle/>
          <a:p>
            <a:r>
              <a:rPr lang="en-GB" sz="2400" dirty="0"/>
              <a:t>Tag name</a:t>
            </a:r>
          </a:p>
          <a:p>
            <a:endParaRPr lang="en-GB" sz="2400" dirty="0"/>
          </a:p>
          <a:p>
            <a:r>
              <a:rPr lang="en-GB" sz="2400" dirty="0"/>
              <a:t>Class name</a:t>
            </a:r>
          </a:p>
          <a:p>
            <a:endParaRPr lang="en-GB" sz="2400" dirty="0"/>
          </a:p>
          <a:p>
            <a:r>
              <a:rPr lang="en-GB" sz="2400" dirty="0"/>
              <a:t>Element ID</a:t>
            </a:r>
          </a:p>
          <a:p>
            <a:endParaRPr lang="en-GB" sz="2400" dirty="0"/>
          </a:p>
          <a:p>
            <a:r>
              <a:rPr lang="en-GB" sz="2400" dirty="0"/>
              <a:t>Combine selector</a:t>
            </a:r>
          </a:p>
          <a:p>
            <a:endParaRPr lang="en-GB" sz="2400" dirty="0"/>
          </a:p>
          <a:p>
            <a:r>
              <a:rPr lang="en-GB" sz="2400" dirty="0"/>
              <a:t>Child selector</a:t>
            </a:r>
          </a:p>
          <a:p>
            <a:endParaRPr lang="en-GB" sz="2400" dirty="0"/>
          </a:p>
          <a:p>
            <a:pPr marL="274320" lvl="1" indent="0">
              <a:buNone/>
            </a:pPr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3581400" y="2121407"/>
            <a:ext cx="4495800" cy="47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</a:rPr>
              <a:t>p { </a:t>
            </a:r>
            <a:r>
              <a:rPr lang="en-GB" dirty="0" err="1">
                <a:ln w="0"/>
                <a:solidFill>
                  <a:schemeClr val="tx1"/>
                </a:solidFill>
              </a:rPr>
              <a:t>color</a:t>
            </a:r>
            <a:r>
              <a:rPr lang="en-GB" dirty="0">
                <a:ln w="0"/>
                <a:solidFill>
                  <a:schemeClr val="tx1"/>
                </a:solidFill>
              </a:rPr>
              <a:t>: red; }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3581400" y="3055105"/>
            <a:ext cx="4495800" cy="47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</a:rPr>
              <a:t>.</a:t>
            </a:r>
            <a:r>
              <a:rPr lang="en-GB" dirty="0" err="1">
                <a:ln w="0"/>
                <a:solidFill>
                  <a:schemeClr val="tx1"/>
                </a:solidFill>
              </a:rPr>
              <a:t>productBox</a:t>
            </a:r>
            <a:r>
              <a:rPr lang="en-GB" dirty="0">
                <a:ln w="0"/>
                <a:solidFill>
                  <a:schemeClr val="tx1"/>
                </a:solidFill>
              </a:rPr>
              <a:t> { width: 200px; }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3581400" y="3988803"/>
            <a:ext cx="4495800" cy="47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</a:rPr>
              <a:t>#</a:t>
            </a:r>
            <a:r>
              <a:rPr lang="en-GB" dirty="0" err="1">
                <a:ln w="0"/>
                <a:solidFill>
                  <a:schemeClr val="tx1"/>
                </a:solidFill>
              </a:rPr>
              <a:t>productID</a:t>
            </a:r>
            <a:r>
              <a:rPr lang="en-GB" dirty="0">
                <a:ln w="0"/>
                <a:solidFill>
                  <a:schemeClr val="tx1"/>
                </a:solidFill>
              </a:rPr>
              <a:t> { font-size: 2em; }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581400" y="4922501"/>
            <a:ext cx="4495800" cy="47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</a:rPr>
              <a:t>.</a:t>
            </a:r>
            <a:r>
              <a:rPr lang="en-GB" dirty="0" err="1">
                <a:ln w="0"/>
                <a:solidFill>
                  <a:schemeClr val="tx1"/>
                </a:solidFill>
              </a:rPr>
              <a:t>p.productSize</a:t>
            </a:r>
            <a:r>
              <a:rPr lang="en-GB" dirty="0">
                <a:ln w="0"/>
                <a:solidFill>
                  <a:schemeClr val="tx1"/>
                </a:solidFill>
              </a:rPr>
              <a:t> { font-size: 2em; }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3581400" y="5852356"/>
            <a:ext cx="4495800" cy="92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</a:rPr>
              <a:t>.</a:t>
            </a:r>
            <a:r>
              <a:rPr lang="en-GB" dirty="0" err="1">
                <a:ln w="0"/>
                <a:solidFill>
                  <a:schemeClr val="tx1"/>
                </a:solidFill>
              </a:rPr>
              <a:t>productSize</a:t>
            </a:r>
            <a:r>
              <a:rPr lang="en-GB" dirty="0">
                <a:ln w="0"/>
                <a:solidFill>
                  <a:schemeClr val="tx1"/>
                </a:solidFill>
              </a:rPr>
              <a:t> a { font-size: 2em; }</a:t>
            </a:r>
          </a:p>
          <a:p>
            <a:r>
              <a:rPr lang="en-GB" dirty="0">
                <a:ln w="0"/>
                <a:solidFill>
                  <a:schemeClr val="tx1"/>
                </a:solidFill>
              </a:rPr>
              <a:t>.</a:t>
            </a:r>
            <a:r>
              <a:rPr lang="en-GB" dirty="0" err="1">
                <a:ln w="0"/>
                <a:solidFill>
                  <a:schemeClr val="tx1"/>
                </a:solidFill>
              </a:rPr>
              <a:t>productSize</a:t>
            </a:r>
            <a:r>
              <a:rPr lang="en-GB" dirty="0">
                <a:ln w="0"/>
                <a:solidFill>
                  <a:schemeClr val="tx1"/>
                </a:solidFill>
              </a:rPr>
              <a:t> &gt; a { font-size: 2em; }</a:t>
            </a:r>
          </a:p>
        </p:txBody>
      </p:sp>
    </p:spTree>
    <p:extLst>
      <p:ext uri="{BB962C8B-B14F-4D97-AF65-F5344CB8AC3E}">
        <p14:creationId xmlns:p14="http://schemas.microsoft.com/office/powerpoint/2010/main" val="4042822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Selectors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660392"/>
          </a:xfrm>
        </p:spPr>
        <p:txBody>
          <a:bodyPr>
            <a:normAutofit/>
          </a:bodyPr>
          <a:lstStyle/>
          <a:p>
            <a:r>
              <a:rPr lang="en-GB" sz="2400" dirty="0"/>
              <a:t>Pseudo classes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Pseudo elements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274320" lvl="1" indent="0">
              <a:buNone/>
            </a:pPr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3581400" y="2121407"/>
            <a:ext cx="4495800" cy="207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</a:rPr>
              <a:t>a: link { </a:t>
            </a:r>
            <a:r>
              <a:rPr lang="en-GB" dirty="0" err="1">
                <a:ln w="0"/>
                <a:solidFill>
                  <a:schemeClr val="tx1"/>
                </a:solidFill>
              </a:rPr>
              <a:t>color</a:t>
            </a:r>
            <a:r>
              <a:rPr lang="en-GB" dirty="0">
                <a:ln w="0"/>
                <a:solidFill>
                  <a:schemeClr val="tx1"/>
                </a:solidFill>
              </a:rPr>
              <a:t>: blue; }</a:t>
            </a:r>
          </a:p>
          <a:p>
            <a:r>
              <a:rPr lang="en-GB" dirty="0">
                <a:ln w="0"/>
                <a:solidFill>
                  <a:schemeClr val="tx1"/>
                </a:solidFill>
              </a:rPr>
              <a:t>a: visited { </a:t>
            </a:r>
            <a:r>
              <a:rPr lang="en-GB" dirty="0" err="1">
                <a:ln w="0"/>
                <a:solidFill>
                  <a:schemeClr val="tx1"/>
                </a:solidFill>
              </a:rPr>
              <a:t>color</a:t>
            </a:r>
            <a:r>
              <a:rPr lang="en-GB" dirty="0">
                <a:ln w="0"/>
                <a:solidFill>
                  <a:schemeClr val="tx1"/>
                </a:solidFill>
              </a:rPr>
              <a:t>: yellow; }</a:t>
            </a:r>
          </a:p>
          <a:p>
            <a:r>
              <a:rPr lang="en-GB" dirty="0">
                <a:ln w="0"/>
                <a:solidFill>
                  <a:schemeClr val="tx1"/>
                </a:solidFill>
              </a:rPr>
              <a:t>a: hover { </a:t>
            </a:r>
            <a:r>
              <a:rPr lang="en-GB" dirty="0" err="1">
                <a:ln w="0"/>
                <a:solidFill>
                  <a:schemeClr val="tx1"/>
                </a:solidFill>
              </a:rPr>
              <a:t>color</a:t>
            </a:r>
            <a:r>
              <a:rPr lang="en-GB" dirty="0">
                <a:ln w="0"/>
                <a:solidFill>
                  <a:schemeClr val="tx1"/>
                </a:solidFill>
              </a:rPr>
              <a:t>: brown; }</a:t>
            </a:r>
          </a:p>
          <a:p>
            <a:r>
              <a:rPr lang="en-GB" dirty="0">
                <a:ln w="0"/>
                <a:solidFill>
                  <a:schemeClr val="tx1"/>
                </a:solidFill>
              </a:rPr>
              <a:t>a: active { </a:t>
            </a:r>
            <a:r>
              <a:rPr lang="en-GB" dirty="0" err="1">
                <a:ln w="0"/>
                <a:solidFill>
                  <a:schemeClr val="tx1"/>
                </a:solidFill>
              </a:rPr>
              <a:t>color</a:t>
            </a:r>
            <a:r>
              <a:rPr lang="en-GB" dirty="0">
                <a:ln w="0"/>
                <a:solidFill>
                  <a:schemeClr val="tx1"/>
                </a:solidFill>
              </a:rPr>
              <a:t>: white; }</a:t>
            </a:r>
          </a:p>
          <a:p>
            <a:endParaRPr lang="en-GB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581400" y="4451603"/>
            <a:ext cx="4495800" cy="47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</a:rPr>
              <a:t>p: first-child { </a:t>
            </a:r>
            <a:r>
              <a:rPr lang="en-GB" dirty="0" err="1">
                <a:ln w="0"/>
                <a:solidFill>
                  <a:schemeClr val="tx1"/>
                </a:solidFill>
              </a:rPr>
              <a:t>color</a:t>
            </a:r>
            <a:r>
              <a:rPr lang="en-GB" dirty="0">
                <a:ln w="0"/>
                <a:solidFill>
                  <a:schemeClr val="tx1"/>
                </a:solidFill>
              </a:rPr>
              <a:t>: red; }</a:t>
            </a:r>
          </a:p>
        </p:txBody>
      </p:sp>
    </p:spTree>
    <p:extLst>
      <p:ext uri="{BB962C8B-B14F-4D97-AF65-F5344CB8AC3E}">
        <p14:creationId xmlns:p14="http://schemas.microsoft.com/office/powerpoint/2010/main" val="1003937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CSS Properties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660392"/>
          </a:xfrm>
        </p:spPr>
        <p:txBody>
          <a:bodyPr>
            <a:normAutofit/>
          </a:bodyPr>
          <a:lstStyle/>
          <a:p>
            <a:r>
              <a:rPr lang="en-GB" sz="2400" dirty="0" err="1"/>
              <a:t>Color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Background</a:t>
            </a:r>
          </a:p>
          <a:p>
            <a:endParaRPr lang="en-GB" sz="1800" dirty="0"/>
          </a:p>
          <a:p>
            <a:r>
              <a:rPr lang="en-GB" sz="1800" dirty="0"/>
              <a:t>Background-colour</a:t>
            </a:r>
          </a:p>
          <a:p>
            <a:r>
              <a:rPr lang="en-GB" sz="1800" dirty="0"/>
              <a:t>Background-image</a:t>
            </a:r>
          </a:p>
          <a:p>
            <a:r>
              <a:rPr lang="en-GB" sz="1800" dirty="0"/>
              <a:t>Background-position</a:t>
            </a:r>
          </a:p>
          <a:p>
            <a:r>
              <a:rPr lang="en-GB" sz="1800" dirty="0"/>
              <a:t>Can use shorthand</a:t>
            </a:r>
          </a:p>
          <a:p>
            <a:endParaRPr lang="en-GB" sz="2400" dirty="0"/>
          </a:p>
          <a:p>
            <a:r>
              <a:rPr lang="en-GB" sz="2400" dirty="0"/>
              <a:t>Text and fonts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274320" lvl="1" indent="0">
              <a:buNone/>
            </a:pPr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3581400" y="2121407"/>
            <a:ext cx="4495800" cy="47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</a:rPr>
              <a:t>h2 { </a:t>
            </a:r>
            <a:r>
              <a:rPr lang="en-GB" dirty="0" err="1">
                <a:ln w="0"/>
                <a:solidFill>
                  <a:schemeClr val="tx1"/>
                </a:solidFill>
              </a:rPr>
              <a:t>color</a:t>
            </a:r>
            <a:r>
              <a:rPr lang="en-GB" dirty="0">
                <a:ln w="0"/>
                <a:solidFill>
                  <a:schemeClr val="tx1"/>
                </a:solidFill>
              </a:rPr>
              <a:t>: #444444; }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3581400" y="3055105"/>
            <a:ext cx="4495800" cy="47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</a:rPr>
              <a:t>footer { background-</a:t>
            </a:r>
            <a:r>
              <a:rPr lang="en-GB" dirty="0" err="1">
                <a:ln w="0"/>
                <a:solidFill>
                  <a:schemeClr val="tx1"/>
                </a:solidFill>
              </a:rPr>
              <a:t>color</a:t>
            </a:r>
            <a:r>
              <a:rPr lang="en-GB" dirty="0">
                <a:ln w="0"/>
                <a:solidFill>
                  <a:schemeClr val="tx1"/>
                </a:solidFill>
              </a:rPr>
              <a:t>: black; }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3580544" y="6019800"/>
            <a:ext cx="4495800" cy="47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</a:rPr>
              <a:t>p { font-size: 2em; }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581400" y="3988803"/>
            <a:ext cx="4495800" cy="1040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</a:rPr>
              <a:t>footer { background-</a:t>
            </a:r>
            <a:r>
              <a:rPr lang="en-GB" dirty="0" err="1">
                <a:ln w="0"/>
                <a:solidFill>
                  <a:schemeClr val="tx1"/>
                </a:solidFill>
              </a:rPr>
              <a:t>color</a:t>
            </a:r>
            <a:r>
              <a:rPr lang="en-GB" dirty="0">
                <a:ln w="0"/>
                <a:solidFill>
                  <a:schemeClr val="tx1"/>
                </a:solidFill>
              </a:rPr>
              <a:t>: black </a:t>
            </a:r>
            <a:r>
              <a:rPr lang="en-GB" dirty="0" err="1">
                <a:ln w="0"/>
                <a:solidFill>
                  <a:schemeClr val="tx1"/>
                </a:solidFill>
              </a:rPr>
              <a:t>url</a:t>
            </a:r>
            <a:r>
              <a:rPr lang="en-GB" dirty="0">
                <a:ln w="0"/>
                <a:solidFill>
                  <a:schemeClr val="tx1"/>
                </a:solidFill>
              </a:rPr>
              <a:t>(“pic1.jpg”) no-repeat fixed </a:t>
            </a:r>
            <a:r>
              <a:rPr lang="en-GB" dirty="0" err="1">
                <a:ln w="0"/>
                <a:solidFill>
                  <a:schemeClr val="tx1"/>
                </a:solidFill>
              </a:rPr>
              <a:t>center</a:t>
            </a:r>
            <a:r>
              <a:rPr lang="en-GB" dirty="0">
                <a:ln w="0"/>
                <a:solidFill>
                  <a:schemeClr val="tx1"/>
                </a:solidFill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284977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CSS Box Model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660392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274320" lvl="1" indent="0">
              <a:buNone/>
            </a:pPr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2" name="Rectangle 1"/>
          <p:cNvSpPr/>
          <p:nvPr/>
        </p:nvSpPr>
        <p:spPr>
          <a:xfrm>
            <a:off x="1066800" y="2209800"/>
            <a:ext cx="7010400" cy="411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24000" y="2590800"/>
            <a:ext cx="6096000" cy="3352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81200" y="3048000"/>
            <a:ext cx="5181600" cy="2514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438400" y="3429000"/>
            <a:ext cx="4267200" cy="1752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962400" y="2173795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Margin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26289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Border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2400" y="3069672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Padding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86200" y="393513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Content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77000" y="358140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67000" y="495300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5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Layout with CSS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2400" dirty="0"/>
              <a:t>CSS can specify how an element will be positioned</a:t>
            </a:r>
          </a:p>
          <a:p>
            <a:endParaRPr lang="en-GB" sz="2400" dirty="0"/>
          </a:p>
          <a:p>
            <a:r>
              <a:rPr lang="en-GB" sz="2400" b="1" dirty="0"/>
              <a:t>Inline:</a:t>
            </a:r>
          </a:p>
          <a:p>
            <a:pPr lvl="1"/>
            <a:r>
              <a:rPr lang="en-GB" sz="2200" dirty="0"/>
              <a:t>The</a:t>
            </a:r>
            <a:r>
              <a:rPr lang="en-GB" sz="2200" b="1" dirty="0"/>
              <a:t> </a:t>
            </a:r>
            <a:r>
              <a:rPr lang="en-GB" sz="2200" dirty="0"/>
              <a:t>element should be displayed next to each other</a:t>
            </a:r>
          </a:p>
          <a:p>
            <a:pPr lvl="1"/>
            <a:r>
              <a:rPr lang="en-GB" sz="2200" dirty="0"/>
              <a:t>&lt;span&gt;, &lt;</a:t>
            </a:r>
            <a:r>
              <a:rPr lang="en-GB" sz="2200" dirty="0" err="1"/>
              <a:t>br</a:t>
            </a:r>
            <a:r>
              <a:rPr lang="en-GB" sz="2200" dirty="0"/>
              <a:t>&gt;, &lt;</a:t>
            </a:r>
            <a:r>
              <a:rPr lang="en-GB" sz="2200" dirty="0" err="1"/>
              <a:t>img</a:t>
            </a:r>
            <a:r>
              <a:rPr lang="en-GB" sz="2200" dirty="0"/>
              <a:t>&gt;, &lt;a&gt;, &lt;td&gt;</a:t>
            </a:r>
          </a:p>
          <a:p>
            <a:pPr marL="274320" lvl="1" indent="0">
              <a:buNone/>
            </a:pPr>
            <a:endParaRPr lang="en-GB" sz="2200" dirty="0"/>
          </a:p>
          <a:p>
            <a:r>
              <a:rPr lang="en-GB" sz="2400" b="1" dirty="0"/>
              <a:t>Block:</a:t>
            </a:r>
          </a:p>
          <a:p>
            <a:pPr lvl="1"/>
            <a:r>
              <a:rPr lang="en-GB" sz="2200" dirty="0"/>
              <a:t>They start on a new line and will take all the space it can horizontally, new content goes beneath</a:t>
            </a:r>
          </a:p>
          <a:p>
            <a:pPr lvl="1"/>
            <a:r>
              <a:rPr lang="en-GB" sz="2200" dirty="0"/>
              <a:t>&lt;div&gt;, &lt;h1&gt;, &lt;p&gt;, &lt;section&gt;, &lt;</a:t>
            </a:r>
            <a:r>
              <a:rPr lang="en-GB" sz="2200" dirty="0" err="1"/>
              <a:t>ul</a:t>
            </a:r>
            <a:r>
              <a:rPr lang="en-GB" sz="2200" dirty="0"/>
              <a:t>&gt;, &lt;article&gt;, &lt;</a:t>
            </a:r>
            <a:r>
              <a:rPr lang="en-GB" sz="2200" dirty="0" err="1"/>
              <a:t>nav</a:t>
            </a:r>
            <a:r>
              <a:rPr lang="en-GB" sz="2200" dirty="0"/>
              <a:t>&gt;</a:t>
            </a:r>
          </a:p>
          <a:p>
            <a:pPr marL="274320" lvl="1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  <a:p>
            <a:pPr marL="274320" lvl="1" indent="0">
              <a:buNone/>
            </a:pPr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760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Layout with CSS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2400" b="1" dirty="0"/>
              <a:t>Float:</a:t>
            </a:r>
          </a:p>
          <a:p>
            <a:pPr lvl="1"/>
            <a:r>
              <a:rPr lang="en-GB" sz="2200" dirty="0"/>
              <a:t>The browser will ignore the normal flow to place elements at the left or right of the content</a:t>
            </a:r>
          </a:p>
          <a:p>
            <a:pPr lvl="1"/>
            <a:r>
              <a:rPr lang="en-GB" sz="2200" dirty="0"/>
              <a:t>It’s value can be left, right or none</a:t>
            </a:r>
          </a:p>
          <a:p>
            <a:r>
              <a:rPr lang="en-GB" sz="2400" b="1" dirty="0"/>
              <a:t>Clear:</a:t>
            </a:r>
          </a:p>
          <a:p>
            <a:pPr lvl="1"/>
            <a:r>
              <a:rPr lang="en-GB" sz="2200" dirty="0"/>
              <a:t>Stops the browser to set elements on the left or right of the content</a:t>
            </a:r>
          </a:p>
          <a:p>
            <a:pPr lvl="1"/>
            <a:r>
              <a:rPr lang="en-GB" sz="2200" dirty="0"/>
              <a:t>Can also have the values left, right or none</a:t>
            </a:r>
          </a:p>
          <a:p>
            <a:pPr lvl="1"/>
            <a:endParaRPr lang="en-GB" sz="2200" dirty="0"/>
          </a:p>
          <a:p>
            <a:pPr marL="274320" lvl="1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  <a:p>
            <a:pPr marL="274320" lvl="1" indent="0">
              <a:buNone/>
            </a:pPr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15607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Layout with CSS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GB" sz="2200" dirty="0"/>
          </a:p>
          <a:p>
            <a:pPr marL="274320" lvl="1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  <a:p>
            <a:pPr marL="274320" lvl="1" indent="0">
              <a:buNone/>
            </a:pPr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2" name="Rectangle 1"/>
          <p:cNvSpPr/>
          <p:nvPr/>
        </p:nvSpPr>
        <p:spPr>
          <a:xfrm>
            <a:off x="1066800" y="2286000"/>
            <a:ext cx="7010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66800" y="3429000"/>
            <a:ext cx="4800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72200" y="3429000"/>
            <a:ext cx="1905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66800" y="5638800"/>
            <a:ext cx="7010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352800" y="24823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Header (normal flow)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47900" y="4158734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Content (float left)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57550" y="5835134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Footer (clear both)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8357" y="3937938"/>
            <a:ext cx="123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Sidebar </a:t>
            </a:r>
          </a:p>
          <a:p>
            <a:r>
              <a:rPr lang="en-GB" b="1" dirty="0"/>
              <a:t>(float left) </a:t>
            </a:r>
          </a:p>
        </p:txBody>
      </p:sp>
    </p:spTree>
    <p:extLst>
      <p:ext uri="{BB962C8B-B14F-4D97-AF65-F5344CB8AC3E}">
        <p14:creationId xmlns:p14="http://schemas.microsoft.com/office/powerpoint/2010/main" val="4154022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I learn JavaScript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JavaScript is rapidly taking over as the programming language for the Web, with very popular JS Frameworks.</a:t>
            </a:r>
          </a:p>
          <a:p>
            <a:r>
              <a:rPr lang="en-GB" sz="2400" dirty="0"/>
              <a:t>Have you heard about </a:t>
            </a:r>
            <a:r>
              <a:rPr lang="en-GB" sz="2400" b="1" dirty="0"/>
              <a:t>Apache Cordova</a:t>
            </a:r>
            <a:r>
              <a:rPr lang="en-GB" sz="2400" dirty="0"/>
              <a:t>?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47" y="3733800"/>
            <a:ext cx="1248876" cy="1248876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39901"/>
            <a:ext cx="914400" cy="1036675"/>
          </a:xfrm>
          <a:prstGeom prst="rect">
            <a:avLst/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239" y="3839901"/>
            <a:ext cx="1036675" cy="1036675"/>
          </a:xfrm>
          <a:prstGeom prst="rect">
            <a:avLst/>
          </a:prstGeom>
        </p:spPr>
      </p:pic>
      <p:pic>
        <p:nvPicPr>
          <p:cNvPr id="8" name="Picture 7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66" y="3839900"/>
            <a:ext cx="1036675" cy="1036675"/>
          </a:xfrm>
          <a:prstGeom prst="rect">
            <a:avLst/>
          </a:prstGeom>
        </p:spPr>
      </p:pic>
      <p:pic>
        <p:nvPicPr>
          <p:cNvPr id="11" name="Picture 10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0343"/>
            <a:ext cx="914400" cy="918057"/>
          </a:xfrm>
          <a:prstGeom prst="rect">
            <a:avLst/>
          </a:prstGeom>
        </p:spPr>
      </p:pic>
      <p:pic>
        <p:nvPicPr>
          <p:cNvPr id="12" name="Picture 11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43" y="5332170"/>
            <a:ext cx="914400" cy="914400"/>
          </a:xfrm>
          <a:prstGeom prst="rect">
            <a:avLst/>
          </a:prstGeom>
        </p:spPr>
      </p:pic>
      <p:pic>
        <p:nvPicPr>
          <p:cNvPr id="13" name="Picture 12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85" y="5316759"/>
            <a:ext cx="914400" cy="914400"/>
          </a:xfrm>
          <a:prstGeom prst="rect">
            <a:avLst/>
          </a:prstGeom>
        </p:spPr>
      </p:pic>
      <p:pic>
        <p:nvPicPr>
          <p:cNvPr id="14" name="Picture 13">
            <a:hlinkClick r:id="rId18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04" y="5324596"/>
            <a:ext cx="914400" cy="8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7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 &amp; Safety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feel unwell please let me know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7200" y="3505200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Info about the building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Careful with cables and drinks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Get breaks away from the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Make sure you comfortable</a:t>
            </a:r>
          </a:p>
        </p:txBody>
      </p:sp>
    </p:spTree>
    <p:extLst>
      <p:ext uri="{BB962C8B-B14F-4D97-AF65-F5344CB8AC3E}">
        <p14:creationId xmlns:p14="http://schemas.microsoft.com/office/powerpoint/2010/main" val="3154746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Structure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Start at 9:30am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 in between (10-15 min)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Lunch break at 1pm (for an hour)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 in between (10-15 min)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We finish at 4:30pm</a:t>
            </a:r>
          </a:p>
        </p:txBody>
      </p:sp>
    </p:spTree>
    <p:extLst>
      <p:ext uri="{BB962C8B-B14F-4D97-AF65-F5344CB8AC3E}">
        <p14:creationId xmlns:p14="http://schemas.microsoft.com/office/powerpoint/2010/main" val="2692870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Overview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and  CSS3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GB" sz="2600" dirty="0"/>
              <a:t>The fundamentals of the </a:t>
            </a:r>
            <a:r>
              <a:rPr lang="en-GB" sz="2600" b="1" dirty="0"/>
              <a:t>HTML5 and CSS3 Mark-up language</a:t>
            </a:r>
            <a:r>
              <a:rPr lang="en-GB" sz="2600" dirty="0"/>
              <a:t>. We will use a case study to apply the most commonly used HTML5 and CSS3 features and a very small part of jQuery for webpage interactivity. 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9554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Overview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aim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600" dirty="0"/>
              <a:t>At the end of this week it is anticipated you will have the knowledge and skills to </a:t>
            </a:r>
            <a:r>
              <a:rPr lang="en-GB" sz="2600" b="1" dirty="0"/>
              <a:t>independently hand code webpages from scratch</a:t>
            </a:r>
            <a:r>
              <a:rPr lang="en-GB" sz="2600" dirty="0"/>
              <a:t> using HTML5 and CSS3, apply interactivity with jQuery and make webpages responsive with Media Queries.  We also anticipate you will gain the knowledge to extend beyond this in the future.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11802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 Outline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321259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Open an Hosting Account with </a:t>
            </a:r>
            <a:r>
              <a:rPr lang="en-GB" sz="2400" dirty="0">
                <a:hlinkClick r:id="rId4"/>
              </a:rPr>
              <a:t>one.com</a:t>
            </a:r>
            <a:endParaRPr lang="en-GB" sz="2400" dirty="0"/>
          </a:p>
          <a:p>
            <a:r>
              <a:rPr lang="en-GB" sz="2400" dirty="0"/>
              <a:t>GitHub Account</a:t>
            </a:r>
          </a:p>
          <a:p>
            <a:r>
              <a:rPr lang="en-GB" sz="2400" dirty="0"/>
              <a:t>HTML5 Overview</a:t>
            </a:r>
          </a:p>
          <a:p>
            <a:r>
              <a:rPr lang="en-GB" sz="2400" dirty="0"/>
              <a:t>Building the Skeleton</a:t>
            </a:r>
          </a:p>
          <a:p>
            <a:r>
              <a:rPr lang="en-GB" sz="2400" dirty="0"/>
              <a:t>Styling with CSS</a:t>
            </a:r>
          </a:p>
          <a:p>
            <a:r>
              <a:rPr lang="en-GB" sz="2400" dirty="0"/>
              <a:t>Interactivity</a:t>
            </a:r>
          </a:p>
          <a:p>
            <a:r>
              <a:rPr lang="en-GB" sz="2400" dirty="0"/>
              <a:t>Media Queries</a:t>
            </a:r>
          </a:p>
        </p:txBody>
      </p:sp>
    </p:spTree>
    <p:extLst>
      <p:ext uri="{BB962C8B-B14F-4D97-AF65-F5344CB8AC3E}">
        <p14:creationId xmlns:p14="http://schemas.microsoft.com/office/powerpoint/2010/main" val="2591992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 Learning Objectives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Learners would have a good understanding of:</a:t>
            </a:r>
          </a:p>
          <a:p>
            <a:endParaRPr lang="en-GB" sz="2400" dirty="0"/>
          </a:p>
          <a:p>
            <a:pPr lvl="1"/>
            <a:r>
              <a:rPr lang="en-GB" sz="2200" dirty="0"/>
              <a:t>What HTML5 is</a:t>
            </a:r>
          </a:p>
          <a:p>
            <a:pPr lvl="1"/>
            <a:r>
              <a:rPr lang="en-GB" sz="2200" dirty="0"/>
              <a:t>Create webpage structure from scratch</a:t>
            </a:r>
          </a:p>
          <a:p>
            <a:pPr lvl="1"/>
            <a:r>
              <a:rPr lang="en-GB" sz="2200" dirty="0"/>
              <a:t>Create and deploy HTML5 structure tags</a:t>
            </a:r>
          </a:p>
          <a:p>
            <a:pPr lvl="1"/>
            <a:r>
              <a:rPr lang="en-GB" sz="2200" dirty="0"/>
              <a:t>Basics of CSS</a:t>
            </a:r>
          </a:p>
          <a:p>
            <a:pPr lvl="1"/>
            <a:r>
              <a:rPr lang="en-GB" sz="2200" dirty="0"/>
              <a:t>Page layout with CSS and CSS3</a:t>
            </a:r>
          </a:p>
          <a:p>
            <a:pPr lvl="1"/>
            <a:r>
              <a:rPr lang="en-GB" sz="2200" dirty="0"/>
              <a:t>jQuery code snippets for webpage interactivity</a:t>
            </a:r>
          </a:p>
          <a:p>
            <a:pPr lvl="1"/>
            <a:r>
              <a:rPr lang="en-GB" sz="2200" dirty="0"/>
              <a:t>Introduction to media queries and how to build responsive webpages for mobile devices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69448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5507</TotalTime>
  <Words>1157</Words>
  <Application>Microsoft Office PowerPoint</Application>
  <PresentationFormat>On-screen Show (4:3)</PresentationFormat>
  <Paragraphs>400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Classroom Rules</vt:lpstr>
      <vt:lpstr>Health &amp; Safety</vt:lpstr>
      <vt:lpstr>Class Structure</vt:lpstr>
      <vt:lpstr>Week 1 Overview</vt:lpstr>
      <vt:lpstr>Week 1 Overviewcont.</vt:lpstr>
      <vt:lpstr>Part 1 Outline</vt:lpstr>
      <vt:lpstr>Part 1 Learning Objectives</vt:lpstr>
      <vt:lpstr>What is our training approach</vt:lpstr>
      <vt:lpstr>Practice and Practice…</vt:lpstr>
      <vt:lpstr>The Queen’s Chair</vt:lpstr>
      <vt:lpstr>Hosting account and GitHub</vt:lpstr>
      <vt:lpstr>The Web Development Trifecta</vt:lpstr>
      <vt:lpstr>What is HTML5?</vt:lpstr>
      <vt:lpstr>HTML5 New Features</vt:lpstr>
      <vt:lpstr>HTML5 New Semantic Elements (block elements)</vt:lpstr>
      <vt:lpstr>HTML5 New Semantic Elements (inline elements)</vt:lpstr>
      <vt:lpstr>Resources</vt:lpstr>
      <vt:lpstr>Building our case study</vt:lpstr>
      <vt:lpstr>Where and how do I start?</vt:lpstr>
      <vt:lpstr>Mockups or Wireframes</vt:lpstr>
      <vt:lpstr>Mockups or Wireframes</vt:lpstr>
      <vt:lpstr>Mockups or Wireframes</vt:lpstr>
      <vt:lpstr>Mockups or Wireframes</vt:lpstr>
      <vt:lpstr>What we are updating</vt:lpstr>
      <vt:lpstr>Hand coding from scratch</vt:lpstr>
      <vt:lpstr>CSS the Basics</vt:lpstr>
      <vt:lpstr>CSS the Basics</vt:lpstr>
      <vt:lpstr>CSS the Basics</vt:lpstr>
      <vt:lpstr>CSS Selectors</vt:lpstr>
      <vt:lpstr>CSS Selectors</vt:lpstr>
      <vt:lpstr>Common CSS Properties</vt:lpstr>
      <vt:lpstr>The CSS Box Model</vt:lpstr>
      <vt:lpstr>Page Layout with CSS</vt:lpstr>
      <vt:lpstr>Page Layout with CSS</vt:lpstr>
      <vt:lpstr>Page Layout with CSS</vt:lpstr>
      <vt:lpstr>Why should I learn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Manuel Cubuca</cp:lastModifiedBy>
  <cp:revision>607</cp:revision>
  <dcterms:created xsi:type="dcterms:W3CDTF">2016-08-01T07:52:37Z</dcterms:created>
  <dcterms:modified xsi:type="dcterms:W3CDTF">2017-03-28T08:34:19Z</dcterms:modified>
</cp:coreProperties>
</file>