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83" r:id="rId2"/>
    <p:sldId id="294" r:id="rId3"/>
    <p:sldId id="289" r:id="rId4"/>
    <p:sldId id="290" r:id="rId5"/>
    <p:sldId id="295" r:id="rId6"/>
    <p:sldId id="292" r:id="rId7"/>
    <p:sldId id="293" r:id="rId8"/>
  </p:sldIdLst>
  <p:sldSz cx="12801600" cy="9601200" type="A3"/>
  <p:notesSz cx="14597063" cy="211074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747"/>
    <a:srgbClr val="FF7C80"/>
    <a:srgbClr val="FF9933"/>
    <a:srgbClr val="5F5F5F"/>
    <a:srgbClr val="F5E903"/>
    <a:srgbClr val="F6F60A"/>
    <a:srgbClr val="FFCC00"/>
    <a:srgbClr val="969696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1685" autoAdjust="0"/>
  </p:normalViewPr>
  <p:slideViewPr>
    <p:cSldViewPr>
      <p:cViewPr varScale="1">
        <p:scale>
          <a:sx n="87" d="100"/>
          <a:sy n="87" d="100"/>
        </p:scale>
        <p:origin x="-1584" y="-120"/>
      </p:cViewPr>
      <p:guideLst>
        <p:guide orient="horz" pos="3024"/>
        <p:guide pos="40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4" d="100"/>
          <a:sy n="44" d="100"/>
        </p:scale>
        <p:origin x="-3618" y="-126"/>
      </p:cViewPr>
      <p:guideLst>
        <p:guide orient="horz" pos="6648"/>
        <p:guide pos="459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324600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6900" tIns="98450" rIns="196900" bIns="98450" numCol="1" anchor="t" anchorCtr="0" compatLnSpc="1">
            <a:prstTxWarp prst="textNoShape">
              <a:avLst/>
            </a:prstTxWarp>
          </a:bodyPr>
          <a:lstStyle>
            <a:lvl1pPr defTabSz="1968500">
              <a:defRPr sz="2600" smtClean="0">
                <a:cs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8272463" y="0"/>
            <a:ext cx="6324600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6900" tIns="98450" rIns="196900" bIns="98450" numCol="1" anchor="t" anchorCtr="0" compatLnSpc="1">
            <a:prstTxWarp prst="textNoShape">
              <a:avLst/>
            </a:prstTxWarp>
          </a:bodyPr>
          <a:lstStyle>
            <a:lvl1pPr algn="r" defTabSz="1968500">
              <a:defRPr sz="2600" smtClean="0">
                <a:cs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20051713"/>
            <a:ext cx="6324600" cy="105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6900" tIns="98450" rIns="196900" bIns="98450" numCol="1" anchor="b" anchorCtr="0" compatLnSpc="1">
            <a:prstTxWarp prst="textNoShape">
              <a:avLst/>
            </a:prstTxWarp>
          </a:bodyPr>
          <a:lstStyle>
            <a:lvl1pPr defTabSz="1968500">
              <a:defRPr sz="2600" smtClean="0">
                <a:cs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8272463" y="20051713"/>
            <a:ext cx="6324600" cy="105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6900" tIns="98450" rIns="196900" bIns="98450" numCol="1" anchor="b" anchorCtr="0" compatLnSpc="1">
            <a:prstTxWarp prst="textNoShape">
              <a:avLst/>
            </a:prstTxWarp>
          </a:bodyPr>
          <a:lstStyle>
            <a:lvl1pPr algn="r" defTabSz="1968500">
              <a:defRPr sz="2600" smtClean="0">
                <a:cs typeface="Arial" charset="0"/>
              </a:defRPr>
            </a:lvl1pPr>
          </a:lstStyle>
          <a:p>
            <a:pPr>
              <a:defRPr/>
            </a:pPr>
            <a:fld id="{3B279122-079D-4EEF-9456-9214BDE4483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104322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326188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cs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8267700" y="0"/>
            <a:ext cx="6326188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22475" y="1582738"/>
            <a:ext cx="10553700" cy="7915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460500" y="10026650"/>
            <a:ext cx="11677650" cy="949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20048538"/>
            <a:ext cx="6326188" cy="105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cs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8267700" y="20048538"/>
            <a:ext cx="6326188" cy="105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Arial" charset="0"/>
              </a:defRPr>
            </a:lvl1pPr>
          </a:lstStyle>
          <a:p>
            <a:pPr>
              <a:defRPr/>
            </a:pPr>
            <a:fld id="{37D02E4C-0AF9-41F7-AEAD-AA5730329B7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382837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endParaRPr lang="en-US" dirty="0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/>
            <a:fld id="{A297D990-9DEE-414E-8307-5A523D6BF1D8}" type="slidenum">
              <a:rPr lang="en-US" altLang="ja-JP" sz="1200"/>
              <a:pPr eaLnBrk="1" hangingPunct="1"/>
              <a:t>1</a:t>
            </a:fld>
            <a:endParaRPr lang="en-US" altLang="ja-JP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D02E4C-0AF9-41F7-AEAD-AA5730329B72}" type="slidenum">
              <a:rPr lang="en-US" altLang="ja-JP" smtClean="0"/>
              <a:pPr>
                <a:defRPr/>
              </a:pPr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74722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438" y="2982913"/>
            <a:ext cx="10880725" cy="2057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875" y="5440363"/>
            <a:ext cx="8959850" cy="24542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0BF354-36E4-4F31-BFB8-E01BB2CAA452}" type="datetimeFigureOut">
              <a:rPr lang="en-US"/>
              <a:pPr>
                <a:defRPr/>
              </a:pPr>
              <a:t>9/3/2013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3CE042-A140-4424-88BD-6333F225AE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61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F3F1EE-9980-4BE1-8C05-BCF9E920C52E}" type="datetimeFigureOut">
              <a:rPr lang="en-US"/>
              <a:pPr>
                <a:defRPr/>
              </a:pPr>
              <a:t>9/3/2013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D1821F-F2A5-4C1B-8465-0C6557DB7A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92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2113" y="384175"/>
            <a:ext cx="2879725" cy="81930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9763" y="384175"/>
            <a:ext cx="8489950" cy="81930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4F0DE1-7EF3-49E6-B0DF-A8C0604AD15D}" type="datetimeFigureOut">
              <a:rPr lang="en-US"/>
              <a:pPr>
                <a:defRPr/>
              </a:pPr>
              <a:t>9/3/2013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F53FE7-7574-439F-9FCF-DE7A1D967F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78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885942-344C-4FB2-9208-D82C2B2DBDF4}" type="datetimeFigureOut">
              <a:rPr lang="en-US"/>
              <a:pPr>
                <a:defRPr/>
              </a:pPr>
              <a:t>9/3/2013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23F101-4B92-4F85-99F7-B58BE52FD8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208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6169025"/>
            <a:ext cx="10880725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4068763"/>
            <a:ext cx="10880725" cy="210026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193D3E-3436-41AF-B6B9-863AC3EDB2AE}" type="datetimeFigureOut">
              <a:rPr lang="en-US"/>
              <a:pPr>
                <a:defRPr/>
              </a:pPr>
              <a:t>9/3/2013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A2C23-4530-411D-B588-77CD4E0BA8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882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9763" y="2239963"/>
            <a:ext cx="5684837" cy="633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77000" y="2239963"/>
            <a:ext cx="5684838" cy="633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B1348-BDE6-4D84-892A-8F215908F862}" type="datetimeFigureOut">
              <a:rPr lang="en-US"/>
              <a:pPr>
                <a:defRPr/>
              </a:pPr>
              <a:t>9/3/2013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439790-424A-400E-A8ED-71A8FE35DA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483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9763" y="2149475"/>
            <a:ext cx="5656262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9763" y="3044825"/>
            <a:ext cx="5656262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2400" y="2149475"/>
            <a:ext cx="5659438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2400" y="3044825"/>
            <a:ext cx="5659438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8B905-A002-470B-8A16-EBAD7D0BAEC9}" type="datetimeFigureOut">
              <a:rPr lang="en-US"/>
              <a:pPr>
                <a:defRPr/>
              </a:pPr>
              <a:t>9/3/2013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AB8205-40AF-4011-AC5F-8CD57E9A20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57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2D3B12-9B4C-4A67-B98F-3E34386BF6C7}" type="datetimeFigureOut">
              <a:rPr lang="en-US"/>
              <a:pPr>
                <a:defRPr/>
              </a:pPr>
              <a:t>9/3/2013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D8E987-7C0B-42D8-9F95-DC7154E510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38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E683E-141E-4B95-BD77-EDCEEEB2F47F}" type="datetimeFigureOut">
              <a:rPr lang="en-US"/>
              <a:pPr>
                <a:defRPr/>
              </a:pPr>
              <a:t>9/3/2013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63529-8BD1-44DD-AE58-538252192E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76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763" y="382588"/>
            <a:ext cx="4211637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388" y="382588"/>
            <a:ext cx="715645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9763" y="2009775"/>
            <a:ext cx="4211637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DDA59F-515F-41FF-B851-58B79D8F45D7}" type="datetimeFigureOut">
              <a:rPr lang="en-US"/>
              <a:pPr>
                <a:defRPr/>
              </a:pPr>
              <a:t>9/3/2013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B75963-5151-4502-898D-7A3C6D756B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7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838" y="6721475"/>
            <a:ext cx="7680325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838" y="857250"/>
            <a:ext cx="7680325" cy="5761038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838" y="7513638"/>
            <a:ext cx="7680325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53376D-6A99-4BA8-81BB-694F8BFAE4B2}" type="datetimeFigureOut">
              <a:rPr lang="en-US"/>
              <a:pPr>
                <a:defRPr/>
              </a:pPr>
              <a:t>9/3/2013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B3A9DB-138C-41F3-B2C8-F84EF259AC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929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39763" y="384175"/>
            <a:ext cx="1152207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39763" y="2239963"/>
            <a:ext cx="11522075" cy="633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9763" y="8899525"/>
            <a:ext cx="2987675" cy="5111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solidFill>
                  <a:srgbClr val="898989"/>
                </a:solidFill>
                <a:cs typeface="Arial" charset="0"/>
              </a:defRPr>
            </a:lvl1pPr>
          </a:lstStyle>
          <a:p>
            <a:pPr>
              <a:defRPr/>
            </a:pPr>
            <a:fld id="{97BEF722-66D9-420D-8A9F-0DD13A3F4F7C}" type="datetimeFigureOut">
              <a:rPr lang="en-US"/>
              <a:pPr>
                <a:defRPr/>
              </a:pPr>
              <a:t>9/3/2013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563" y="8899525"/>
            <a:ext cx="4054475" cy="5111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200" smtClean="0">
                <a:solidFill>
                  <a:srgbClr val="898989"/>
                </a:solidFill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163" y="8899525"/>
            <a:ext cx="2987675" cy="5111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solidFill>
                  <a:srgbClr val="898989"/>
                </a:solidFill>
                <a:cs typeface="Arial" charset="0"/>
              </a:defRPr>
            </a:lvl1pPr>
          </a:lstStyle>
          <a:p>
            <a:pPr>
              <a:defRPr/>
            </a:pPr>
            <a:fld id="{C3DE65BE-D9BA-4A7A-8659-3FE25C3E29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microsoft.com/office/2007/relationships/hdphoto" Target="../media/hdphoto1.wdp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26" Type="http://schemas.openxmlformats.org/officeDocument/2006/relationships/image" Target="../media/image52.png"/><Relationship Id="rId3" Type="http://schemas.openxmlformats.org/officeDocument/2006/relationships/image" Target="../media/image30.png"/><Relationship Id="rId21" Type="http://schemas.openxmlformats.org/officeDocument/2006/relationships/image" Target="../media/image47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5" Type="http://schemas.openxmlformats.org/officeDocument/2006/relationships/image" Target="../media/image51.png"/><Relationship Id="rId2" Type="http://schemas.openxmlformats.org/officeDocument/2006/relationships/image" Target="../media/image29.png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24" Type="http://schemas.openxmlformats.org/officeDocument/2006/relationships/image" Target="../media/image50.png"/><Relationship Id="rId5" Type="http://schemas.openxmlformats.org/officeDocument/2006/relationships/image" Target="../media/image31.jpeg"/><Relationship Id="rId15" Type="http://schemas.openxmlformats.org/officeDocument/2006/relationships/image" Target="../media/image41.png"/><Relationship Id="rId23" Type="http://schemas.openxmlformats.org/officeDocument/2006/relationships/image" Target="../media/image49.png"/><Relationship Id="rId10" Type="http://schemas.openxmlformats.org/officeDocument/2006/relationships/image" Target="../media/image36.png"/><Relationship Id="rId19" Type="http://schemas.openxmlformats.org/officeDocument/2006/relationships/image" Target="../media/image45.png"/><Relationship Id="rId4" Type="http://schemas.openxmlformats.org/officeDocument/2006/relationships/image" Target="../media/image22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Relationship Id="rId22" Type="http://schemas.openxmlformats.org/officeDocument/2006/relationships/image" Target="../media/image48.png"/><Relationship Id="rId27" Type="http://schemas.openxmlformats.org/officeDocument/2006/relationships/image" Target="../media/image5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10.png"/><Relationship Id="rId18" Type="http://schemas.openxmlformats.org/officeDocument/2006/relationships/image" Target="../media/image66.png"/><Relationship Id="rId26" Type="http://schemas.openxmlformats.org/officeDocument/2006/relationships/image" Target="../media/image74.png"/><Relationship Id="rId3" Type="http://schemas.openxmlformats.org/officeDocument/2006/relationships/image" Target="../media/image54.png"/><Relationship Id="rId21" Type="http://schemas.openxmlformats.org/officeDocument/2006/relationships/image" Target="../media/image69.png"/><Relationship Id="rId7" Type="http://schemas.openxmlformats.org/officeDocument/2006/relationships/image" Target="../media/image58.png"/><Relationship Id="rId12" Type="http://schemas.openxmlformats.org/officeDocument/2006/relationships/image" Target="../media/image62.png"/><Relationship Id="rId17" Type="http://schemas.openxmlformats.org/officeDocument/2006/relationships/image" Target="../media/image65.png"/><Relationship Id="rId25" Type="http://schemas.openxmlformats.org/officeDocument/2006/relationships/image" Target="../media/image73.png"/><Relationship Id="rId2" Type="http://schemas.openxmlformats.org/officeDocument/2006/relationships/image" Target="../media/image22.png"/><Relationship Id="rId16" Type="http://schemas.openxmlformats.org/officeDocument/2006/relationships/image" Target="../media/image64.png"/><Relationship Id="rId20" Type="http://schemas.openxmlformats.org/officeDocument/2006/relationships/image" Target="../media/image68.png"/><Relationship Id="rId29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11" Type="http://schemas.openxmlformats.org/officeDocument/2006/relationships/image" Target="../media/image210.png"/><Relationship Id="rId24" Type="http://schemas.openxmlformats.org/officeDocument/2006/relationships/image" Target="../media/image72.png"/><Relationship Id="rId5" Type="http://schemas.openxmlformats.org/officeDocument/2006/relationships/image" Target="../media/image56.png"/><Relationship Id="rId15" Type="http://schemas.openxmlformats.org/officeDocument/2006/relationships/image" Target="../media/image63.png"/><Relationship Id="rId23" Type="http://schemas.openxmlformats.org/officeDocument/2006/relationships/image" Target="../media/image71.png"/><Relationship Id="rId28" Type="http://schemas.openxmlformats.org/officeDocument/2006/relationships/image" Target="../media/image76.png"/><Relationship Id="rId10" Type="http://schemas.openxmlformats.org/officeDocument/2006/relationships/image" Target="../media/image61.png"/><Relationship Id="rId19" Type="http://schemas.openxmlformats.org/officeDocument/2006/relationships/image" Target="../media/image67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710.png"/><Relationship Id="rId22" Type="http://schemas.openxmlformats.org/officeDocument/2006/relationships/image" Target="../media/image70.png"/><Relationship Id="rId27" Type="http://schemas.openxmlformats.org/officeDocument/2006/relationships/image" Target="../media/image75.png"/><Relationship Id="rId30" Type="http://schemas.openxmlformats.org/officeDocument/2006/relationships/image" Target="../media/image7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0.png"/><Relationship Id="rId13" Type="http://schemas.openxmlformats.org/officeDocument/2006/relationships/image" Target="../media/image650.png"/><Relationship Id="rId18" Type="http://schemas.openxmlformats.org/officeDocument/2006/relationships/image" Target="../media/image700.png"/><Relationship Id="rId26" Type="http://schemas.openxmlformats.org/officeDocument/2006/relationships/image" Target="../media/image780.png"/><Relationship Id="rId39" Type="http://schemas.openxmlformats.org/officeDocument/2006/relationships/image" Target="../media/image85.png"/><Relationship Id="rId21" Type="http://schemas.openxmlformats.org/officeDocument/2006/relationships/image" Target="../media/image730.png"/><Relationship Id="rId34" Type="http://schemas.openxmlformats.org/officeDocument/2006/relationships/image" Target="../media/image80.png"/><Relationship Id="rId42" Type="http://schemas.openxmlformats.org/officeDocument/2006/relationships/image" Target="../media/image88.png"/><Relationship Id="rId7" Type="http://schemas.openxmlformats.org/officeDocument/2006/relationships/image" Target="../media/image590.png"/><Relationship Id="rId12" Type="http://schemas.openxmlformats.org/officeDocument/2006/relationships/image" Target="../media/image640.png"/><Relationship Id="rId17" Type="http://schemas.openxmlformats.org/officeDocument/2006/relationships/image" Target="../media/image690.png"/><Relationship Id="rId25" Type="http://schemas.openxmlformats.org/officeDocument/2006/relationships/image" Target="../media/image770.png"/><Relationship Id="rId33" Type="http://schemas.openxmlformats.org/officeDocument/2006/relationships/image" Target="../media/image790.png"/><Relationship Id="rId2" Type="http://schemas.openxmlformats.org/officeDocument/2006/relationships/image" Target="../media/image61.png"/><Relationship Id="rId29" Type="http://schemas.openxmlformats.org/officeDocument/2006/relationships/image" Target="../media/image83.png"/><Relationship Id="rId16" Type="http://schemas.openxmlformats.org/officeDocument/2006/relationships/image" Target="../media/image680.png"/><Relationship Id="rId20" Type="http://schemas.openxmlformats.org/officeDocument/2006/relationships/image" Target="../media/image720.png"/><Relationship Id="rId41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0.png"/><Relationship Id="rId11" Type="http://schemas.openxmlformats.org/officeDocument/2006/relationships/image" Target="../media/image630.png"/><Relationship Id="rId32" Type="http://schemas.openxmlformats.org/officeDocument/2006/relationships/image" Target="../media/image79.png"/><Relationship Id="rId24" Type="http://schemas.openxmlformats.org/officeDocument/2006/relationships/image" Target="../media/image760.png"/><Relationship Id="rId37" Type="http://schemas.openxmlformats.org/officeDocument/2006/relationships/image" Target="../media/image83.png"/><Relationship Id="rId40" Type="http://schemas.openxmlformats.org/officeDocument/2006/relationships/image" Target="../media/image84.png"/><Relationship Id="rId28" Type="http://schemas.openxmlformats.org/officeDocument/2006/relationships/image" Target="../media/image82.png"/><Relationship Id="rId5" Type="http://schemas.openxmlformats.org/officeDocument/2006/relationships/image" Target="../media/image570.png"/><Relationship Id="rId15" Type="http://schemas.openxmlformats.org/officeDocument/2006/relationships/image" Target="../media/image670.png"/><Relationship Id="rId23" Type="http://schemas.openxmlformats.org/officeDocument/2006/relationships/image" Target="../media/image750.png"/><Relationship Id="rId36" Type="http://schemas.openxmlformats.org/officeDocument/2006/relationships/image" Target="../media/image82.png"/><Relationship Id="rId31" Type="http://schemas.openxmlformats.org/officeDocument/2006/relationships/image" Target="../media/image24.png"/><Relationship Id="rId10" Type="http://schemas.openxmlformats.org/officeDocument/2006/relationships/image" Target="../media/image620.png"/><Relationship Id="rId44" Type="http://schemas.openxmlformats.org/officeDocument/2006/relationships/image" Target="../media/image86.png"/><Relationship Id="rId30" Type="http://schemas.openxmlformats.org/officeDocument/2006/relationships/image" Target="../media/image22.png"/><Relationship Id="rId4" Type="http://schemas.openxmlformats.org/officeDocument/2006/relationships/image" Target="../media/image560.png"/><Relationship Id="rId9" Type="http://schemas.openxmlformats.org/officeDocument/2006/relationships/image" Target="../media/image611.png"/><Relationship Id="rId14" Type="http://schemas.openxmlformats.org/officeDocument/2006/relationships/image" Target="../media/image660.png"/><Relationship Id="rId22" Type="http://schemas.openxmlformats.org/officeDocument/2006/relationships/image" Target="../media/image740.png"/><Relationship Id="rId35" Type="http://schemas.openxmlformats.org/officeDocument/2006/relationships/image" Target="../media/image81.png"/><Relationship Id="rId43" Type="http://schemas.openxmlformats.org/officeDocument/2006/relationships/image" Target="../media/image8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99.png"/><Relationship Id="rId3" Type="http://schemas.openxmlformats.org/officeDocument/2006/relationships/image" Target="../media/image90.png"/><Relationship Id="rId7" Type="http://schemas.openxmlformats.org/officeDocument/2006/relationships/image" Target="../media/image94.jpeg"/><Relationship Id="rId12" Type="http://schemas.openxmlformats.org/officeDocument/2006/relationships/image" Target="../media/image41.png"/><Relationship Id="rId17" Type="http://schemas.openxmlformats.org/officeDocument/2006/relationships/image" Target="../media/image103.jpeg"/><Relationship Id="rId2" Type="http://schemas.openxmlformats.org/officeDocument/2006/relationships/image" Target="../media/image22.png"/><Relationship Id="rId16" Type="http://schemas.openxmlformats.org/officeDocument/2006/relationships/image" Target="../media/image10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3.jpeg"/><Relationship Id="rId11" Type="http://schemas.openxmlformats.org/officeDocument/2006/relationships/image" Target="../media/image98.png"/><Relationship Id="rId5" Type="http://schemas.openxmlformats.org/officeDocument/2006/relationships/image" Target="../media/image92.png"/><Relationship Id="rId15" Type="http://schemas.openxmlformats.org/officeDocument/2006/relationships/image" Target="../media/image101.png"/><Relationship Id="rId10" Type="http://schemas.openxmlformats.org/officeDocument/2006/relationships/image" Target="../media/image97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Relationship Id="rId14" Type="http://schemas.openxmlformats.org/officeDocument/2006/relationships/image" Target="../media/image10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13" Type="http://schemas.openxmlformats.org/officeDocument/2006/relationships/image" Target="../media/image110.png"/><Relationship Id="rId18" Type="http://schemas.openxmlformats.org/officeDocument/2006/relationships/image" Target="../media/image116.png"/><Relationship Id="rId3" Type="http://schemas.openxmlformats.org/officeDocument/2006/relationships/image" Target="../media/image104.png"/><Relationship Id="rId21" Type="http://schemas.openxmlformats.org/officeDocument/2006/relationships/image" Target="../media/image118.png"/><Relationship Id="rId7" Type="http://schemas.openxmlformats.org/officeDocument/2006/relationships/image" Target="../media/image84.png"/><Relationship Id="rId12" Type="http://schemas.openxmlformats.org/officeDocument/2006/relationships/image" Target="../media/image109.png"/><Relationship Id="rId17" Type="http://schemas.openxmlformats.org/officeDocument/2006/relationships/image" Target="../media/image114.png"/><Relationship Id="rId2" Type="http://schemas.openxmlformats.org/officeDocument/2006/relationships/image" Target="../media/image22.png"/><Relationship Id="rId16" Type="http://schemas.openxmlformats.org/officeDocument/2006/relationships/image" Target="../media/image113.png"/><Relationship Id="rId20" Type="http://schemas.openxmlformats.org/officeDocument/2006/relationships/image" Target="../media/image1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08.jpeg"/><Relationship Id="rId24" Type="http://schemas.openxmlformats.org/officeDocument/2006/relationships/image" Target="../media/image103.jpeg"/><Relationship Id="rId5" Type="http://schemas.openxmlformats.org/officeDocument/2006/relationships/image" Target="../media/image105.png"/><Relationship Id="rId15" Type="http://schemas.openxmlformats.org/officeDocument/2006/relationships/image" Target="../media/image112.png"/><Relationship Id="rId23" Type="http://schemas.openxmlformats.org/officeDocument/2006/relationships/image" Target="../media/image121.png"/><Relationship Id="rId10" Type="http://schemas.openxmlformats.org/officeDocument/2006/relationships/image" Target="../media/image107.jpeg"/><Relationship Id="rId19" Type="http://schemas.openxmlformats.org/officeDocument/2006/relationships/image" Target="../media/image117.png"/><Relationship Id="rId4" Type="http://schemas.openxmlformats.org/officeDocument/2006/relationships/image" Target="../media/image93.jpeg"/><Relationship Id="rId9" Type="http://schemas.openxmlformats.org/officeDocument/2006/relationships/image" Target="../media/image97.png"/><Relationship Id="rId14" Type="http://schemas.openxmlformats.org/officeDocument/2006/relationships/image" Target="../media/image111.png"/><Relationship Id="rId22" Type="http://schemas.openxmlformats.org/officeDocument/2006/relationships/image" Target="../media/image1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Picture 2" descr="H:\ETRobocon\main\common\images\mask_icons\line_trac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4" t="10641" r="9738" b="12292"/>
          <a:stretch>
            <a:fillRect/>
          </a:stretch>
        </p:blipFill>
        <p:spPr bwMode="auto">
          <a:xfrm>
            <a:off x="10577264" y="1109995"/>
            <a:ext cx="648072" cy="594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C:\mwWork\et_robocon\etrobocon2013\svn\projects\et_robocon\documentation\architect_documentation\doc_resources\doc_images\mask_icons\nxt_standalon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77" y="2640360"/>
            <a:ext cx="524383" cy="804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7" name="Picture 2" descr="C:\mwWork\et_robocon\etrobocon2013\svn\projects\et_robocon\documentation\architect_documentation\doc_resources\doc_images\mask_icons\nxt_standalon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352" y="2640360"/>
            <a:ext cx="524383" cy="804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2" name="TextBox 251"/>
          <p:cNvSpPr txBox="1"/>
          <p:nvPr/>
        </p:nvSpPr>
        <p:spPr>
          <a:xfrm>
            <a:off x="11225336" y="1891932"/>
            <a:ext cx="1579308" cy="820436"/>
          </a:xfrm>
          <a:prstGeom prst="rect">
            <a:avLst/>
          </a:prstGeom>
          <a:solidFill>
            <a:schemeClr val="bg1"/>
          </a:solidFill>
          <a:effectLst>
            <a:softEdge rad="127000"/>
          </a:effectLst>
        </p:spPr>
        <p:txBody>
          <a:bodyPr/>
          <a:lstStyle/>
          <a:p>
            <a:pPr>
              <a:defRPr/>
            </a:pPr>
            <a:r>
              <a:rPr lang="en-US" sz="1000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NXT1</a:t>
            </a:r>
            <a:r>
              <a:rPr lang="en-US" sz="1000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and</a:t>
            </a: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000" b="1" dirty="0" smtClean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NXT2</a:t>
            </a: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park at the end of the performance, simultaneously.</a:t>
            </a:r>
            <a:endParaRPr lang="en-U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51" name="Picture 2" descr="C:\mwWork\et_robocon\etrobocon2013\svn\projects\et_robocon\documentation\architect_documentation\doc_resources\doc_images\mask_icons\stand_on_tail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7" t="24981" r="16645" b="20622"/>
          <a:stretch/>
        </p:blipFill>
        <p:spPr bwMode="auto">
          <a:xfrm>
            <a:off x="10548345" y="1892463"/>
            <a:ext cx="748999" cy="747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/>
          <p:cNvGrpSpPr/>
          <p:nvPr/>
        </p:nvGrpSpPr>
        <p:grpSpPr>
          <a:xfrm>
            <a:off x="3041550" y="1062418"/>
            <a:ext cx="7575042" cy="6618502"/>
            <a:chOff x="3041550" y="608346"/>
            <a:chExt cx="7575042" cy="6429161"/>
          </a:xfrm>
        </p:grpSpPr>
        <p:pic>
          <p:nvPicPr>
            <p:cNvPr id="2058" name="Picture 166" descr="C:\mwWork\et_robocon\etrobocon2013\svn\projects\et_robocon\models\plant\ArenaCadFiles\Arena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1550" y="608346"/>
              <a:ext cx="7575042" cy="6429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6925197" y="2095250"/>
              <a:ext cx="670990" cy="10323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https://encrypted-tbn2.gstatic.com/images?q=tbn:ANd9GcTMkeajgpHcHgOzfECIdlUggJibl4VNPHLMW5Bke0g4MN5c-a6TWQiys6Cb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485" y="2640360"/>
            <a:ext cx="554249" cy="493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3" name="Straight Connector 122"/>
          <p:cNvCxnSpPr>
            <a:stCxn id="116" idx="2"/>
            <a:endCxn id="103" idx="1"/>
          </p:cNvCxnSpPr>
          <p:nvPr/>
        </p:nvCxnSpPr>
        <p:spPr>
          <a:xfrm>
            <a:off x="393436" y="3576464"/>
            <a:ext cx="937242" cy="497257"/>
          </a:xfrm>
          <a:prstGeom prst="line">
            <a:avLst/>
          </a:prstGeom>
          <a:ln w="28575">
            <a:solidFill>
              <a:schemeClr val="tx2"/>
            </a:solidFill>
            <a:prstDash val="solid"/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" name="TextBox 62"/>
          <p:cNvSpPr txBox="1">
            <a:spLocks noChangeArrowheads="1"/>
          </p:cNvSpPr>
          <p:nvPr/>
        </p:nvSpPr>
        <p:spPr bwMode="auto">
          <a:xfrm>
            <a:off x="0" y="-6350"/>
            <a:ext cx="12801600" cy="52322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2800" b="1" dirty="0" smtClean="0">
                <a:solidFill>
                  <a:schemeClr val="bg1"/>
                </a:solidFill>
                <a:latin typeface="Verdana" pitchFamily="34" charset="0"/>
              </a:rPr>
              <a:t>1. ARCHITECT PERFORMANCE</a:t>
            </a:r>
            <a:endParaRPr lang="en-US" sz="28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pic>
        <p:nvPicPr>
          <p:cNvPr id="2051" name="Picture 6" descr="H:\ETRobocon\main\common\images\mask_icons\move_forward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31" t="15952" r="19473" b="16736"/>
          <a:stretch>
            <a:fillRect/>
          </a:stretch>
        </p:blipFill>
        <p:spPr bwMode="auto">
          <a:xfrm>
            <a:off x="-687" y="7906506"/>
            <a:ext cx="70167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2" name="Group 3"/>
          <p:cNvGrpSpPr>
            <a:grpSpLocks/>
          </p:cNvGrpSpPr>
          <p:nvPr/>
        </p:nvGrpSpPr>
        <p:grpSpPr bwMode="auto">
          <a:xfrm>
            <a:off x="10659495" y="2641054"/>
            <a:ext cx="1991900" cy="287338"/>
            <a:chOff x="8642478" y="263525"/>
            <a:chExt cx="1991899" cy="287338"/>
          </a:xfrm>
        </p:grpSpPr>
        <p:sp>
          <p:nvSpPr>
            <p:cNvPr id="2178" name="TextBox 42"/>
            <p:cNvSpPr txBox="1">
              <a:spLocks noChangeArrowheads="1"/>
            </p:cNvSpPr>
            <p:nvPr/>
          </p:nvSpPr>
          <p:spPr bwMode="auto">
            <a:xfrm>
              <a:off x="8958146" y="314861"/>
              <a:ext cx="1676231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200" b="1" dirty="0" smtClean="0">
                  <a:solidFill>
                    <a:srgbClr val="002060"/>
                  </a:solidFill>
                  <a:latin typeface="Verdana" pitchFamily="34" charset="0"/>
                </a:rPr>
                <a:t>RESCUE MISSION</a:t>
              </a:r>
              <a:endParaRPr lang="en-US" b="1" dirty="0">
                <a:solidFill>
                  <a:srgbClr val="D27800"/>
                </a:solidFill>
                <a:latin typeface="Arial" charset="0"/>
              </a:endParaRPr>
            </a:p>
          </p:txBody>
        </p:sp>
        <p:sp>
          <p:nvSpPr>
            <p:cNvPr id="175" name="Flowchart: Connector 174"/>
            <p:cNvSpPr/>
            <p:nvPr/>
          </p:nvSpPr>
          <p:spPr bwMode="auto">
            <a:xfrm>
              <a:off x="8642478" y="263525"/>
              <a:ext cx="285750" cy="287338"/>
            </a:xfrm>
            <a:prstGeom prst="flowChartConnector">
              <a:avLst/>
            </a:prstGeom>
            <a:solidFill>
              <a:srgbClr val="324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8001" tIns="64001" rIns="128001" bIns="64001" anchor="ctr"/>
            <a:lstStyle/>
            <a:p>
              <a:pPr algn="ctr">
                <a:defRPr/>
              </a:pPr>
              <a:r>
                <a:rPr lang="en-US" sz="1400" b="1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14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057" name="Group 2"/>
          <p:cNvGrpSpPr>
            <a:grpSpLocks/>
          </p:cNvGrpSpPr>
          <p:nvPr/>
        </p:nvGrpSpPr>
        <p:grpSpPr bwMode="auto">
          <a:xfrm>
            <a:off x="3034322" y="7480551"/>
            <a:ext cx="2058110" cy="287338"/>
            <a:chOff x="269300" y="6672808"/>
            <a:chExt cx="2058464" cy="287337"/>
          </a:xfrm>
        </p:grpSpPr>
        <p:sp>
          <p:nvSpPr>
            <p:cNvPr id="170" name="Flowchart: Connector 169"/>
            <p:cNvSpPr/>
            <p:nvPr/>
          </p:nvSpPr>
          <p:spPr bwMode="auto">
            <a:xfrm>
              <a:off x="269300" y="6672808"/>
              <a:ext cx="285799" cy="287337"/>
            </a:xfrm>
            <a:prstGeom prst="flowChartConnector">
              <a:avLst/>
            </a:prstGeom>
            <a:solidFill>
              <a:srgbClr val="324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8001" tIns="64001" rIns="128001" bIns="64001" anchor="ctr"/>
            <a:lstStyle/>
            <a:p>
              <a:pPr algn="ctr">
                <a:defRPr/>
              </a:pPr>
              <a:r>
                <a:rPr lang="en-US" sz="1400" b="1" dirty="0" smtClean="0">
                  <a:latin typeface="Arial" pitchFamily="34" charset="0"/>
                  <a:cs typeface="Arial" pitchFamily="34" charset="0"/>
                </a:rPr>
                <a:t>3</a:t>
              </a:r>
              <a:endParaRPr lang="en-US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77" name="TextBox 42"/>
            <p:cNvSpPr txBox="1">
              <a:spLocks noChangeArrowheads="1"/>
            </p:cNvSpPr>
            <p:nvPr/>
          </p:nvSpPr>
          <p:spPr bwMode="auto">
            <a:xfrm>
              <a:off x="590557" y="6724142"/>
              <a:ext cx="1737207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200" b="1" dirty="0" smtClean="0">
                  <a:solidFill>
                    <a:srgbClr val="002060"/>
                  </a:solidFill>
                  <a:latin typeface="Verdana" pitchFamily="34" charset="0"/>
                </a:rPr>
                <a:t>BRIDGE CROSSING</a:t>
              </a:r>
              <a:endParaRPr lang="en-US" sz="1200" b="1" dirty="0">
                <a:solidFill>
                  <a:srgbClr val="D27800"/>
                </a:solidFill>
                <a:latin typeface="Arial" charset="0"/>
              </a:endParaRPr>
            </a:p>
          </p:txBody>
        </p:sp>
      </p:grpSp>
      <p:pic>
        <p:nvPicPr>
          <p:cNvPr id="2068" name="Picture 2" descr="H:\ETRobocon\main\common\images\mask_icons\line_tracing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4" t="10641" r="9738" b="12292"/>
          <a:stretch>
            <a:fillRect/>
          </a:stretch>
        </p:blipFill>
        <p:spPr bwMode="auto">
          <a:xfrm>
            <a:off x="9781917" y="8105791"/>
            <a:ext cx="778187" cy="713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72" name="Group 1"/>
          <p:cNvGrpSpPr>
            <a:grpSpLocks/>
          </p:cNvGrpSpPr>
          <p:nvPr/>
        </p:nvGrpSpPr>
        <p:grpSpPr bwMode="auto">
          <a:xfrm>
            <a:off x="8492447" y="7482015"/>
            <a:ext cx="1927290" cy="287337"/>
            <a:chOff x="6542306" y="6975480"/>
            <a:chExt cx="1926820" cy="287337"/>
          </a:xfrm>
        </p:grpSpPr>
        <p:sp>
          <p:nvSpPr>
            <p:cNvPr id="206" name="Flowchart: Connector 205"/>
            <p:cNvSpPr/>
            <p:nvPr/>
          </p:nvSpPr>
          <p:spPr bwMode="auto">
            <a:xfrm>
              <a:off x="6542306" y="6975480"/>
              <a:ext cx="285680" cy="287337"/>
            </a:xfrm>
            <a:prstGeom prst="flowChartConnector">
              <a:avLst/>
            </a:prstGeom>
            <a:solidFill>
              <a:srgbClr val="324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8001" tIns="64001" rIns="128001" bIns="64001" anchor="ctr"/>
            <a:lstStyle/>
            <a:p>
              <a:pPr algn="ctr">
                <a:defRPr/>
              </a:pPr>
              <a:r>
                <a:rPr lang="en-US" sz="1400" b="1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en-US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75" name="TextBox 42"/>
            <p:cNvSpPr txBox="1">
              <a:spLocks noChangeArrowheads="1"/>
            </p:cNvSpPr>
            <p:nvPr/>
          </p:nvSpPr>
          <p:spPr bwMode="auto">
            <a:xfrm>
              <a:off x="6859401" y="7026814"/>
              <a:ext cx="1609725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200" b="1" dirty="0" smtClean="0">
                  <a:solidFill>
                    <a:srgbClr val="002060"/>
                  </a:solidFill>
                  <a:latin typeface="Verdana" pitchFamily="34" charset="0"/>
                </a:rPr>
                <a:t>LINE TRACKING</a:t>
              </a:r>
              <a:endParaRPr lang="en-US" sz="1200" b="1" dirty="0">
                <a:solidFill>
                  <a:srgbClr val="D27800"/>
                </a:solidFill>
                <a:latin typeface="Arial" charset="0"/>
              </a:endParaRPr>
            </a:p>
          </p:txBody>
        </p:sp>
      </p:grpSp>
      <p:grpSp>
        <p:nvGrpSpPr>
          <p:cNvPr id="2073" name="Group 2"/>
          <p:cNvGrpSpPr>
            <a:grpSpLocks/>
          </p:cNvGrpSpPr>
          <p:nvPr/>
        </p:nvGrpSpPr>
        <p:grpSpPr bwMode="auto">
          <a:xfrm>
            <a:off x="4074923" y="7735818"/>
            <a:ext cx="1106487" cy="1123950"/>
            <a:chOff x="1622425" y="7061200"/>
            <a:chExt cx="1106488" cy="1123776"/>
          </a:xfrm>
        </p:grpSpPr>
        <p:sp>
          <p:nvSpPr>
            <p:cNvPr id="14" name="Rectangle 13"/>
            <p:cNvSpPr/>
            <p:nvPr/>
          </p:nvSpPr>
          <p:spPr>
            <a:xfrm>
              <a:off x="1824037" y="7902445"/>
              <a:ext cx="688976" cy="1428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grpSp>
          <p:nvGrpSpPr>
            <p:cNvPr id="2170" name="Group 1"/>
            <p:cNvGrpSpPr>
              <a:grpSpLocks/>
            </p:cNvGrpSpPr>
            <p:nvPr/>
          </p:nvGrpSpPr>
          <p:grpSpPr bwMode="auto">
            <a:xfrm>
              <a:off x="1622425" y="7061200"/>
              <a:ext cx="1106488" cy="1123776"/>
              <a:chOff x="1622425" y="7061200"/>
              <a:chExt cx="1106488" cy="1123776"/>
            </a:xfrm>
          </p:grpSpPr>
          <p:pic>
            <p:nvPicPr>
              <p:cNvPr id="2171" name="Picture 168" descr="C:\mwWork\et_robocon\etrobocon2013\svn\projects\et_robocon\documentation\architect_documentation\doc_resources\doc_images\mask_icons\balance.png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720" t="8791" r="4018" b="22282"/>
              <a:stretch>
                <a:fillRect/>
              </a:stretch>
            </p:blipFill>
            <p:spPr bwMode="auto">
              <a:xfrm>
                <a:off x="1622425" y="7061200"/>
                <a:ext cx="1106488" cy="835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" name="Oval 14"/>
              <p:cNvSpPr/>
              <p:nvPr/>
            </p:nvSpPr>
            <p:spPr>
              <a:xfrm>
                <a:off x="1763712" y="7969109"/>
                <a:ext cx="215900" cy="21586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216" name="Oval 215"/>
              <p:cNvSpPr/>
              <p:nvPr/>
            </p:nvSpPr>
            <p:spPr>
              <a:xfrm>
                <a:off x="2368551" y="7969109"/>
                <a:ext cx="215900" cy="21586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  <a:ea typeface="ＭＳ Ｐゴシック" pitchFamily="34" charset="-128"/>
                </a:endParaRPr>
              </a:p>
            </p:txBody>
          </p:sp>
        </p:grpSp>
      </p:grpSp>
      <p:pic>
        <p:nvPicPr>
          <p:cNvPr id="2074" name="Picture 155" descr="C:\mwWork\et_robocon\etrobocon2013\svn\projects\et_robocon\documentation\architect_documentation\doc_resources\doc_images\mask_icons\rampup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2" t="7957" r="6392" b="6992"/>
          <a:stretch>
            <a:fillRect/>
          </a:stretch>
        </p:blipFill>
        <p:spPr bwMode="auto">
          <a:xfrm>
            <a:off x="3072303" y="7879834"/>
            <a:ext cx="1072422" cy="113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3" name="Straight Connector 182"/>
          <p:cNvCxnSpPr/>
          <p:nvPr/>
        </p:nvCxnSpPr>
        <p:spPr bwMode="auto">
          <a:xfrm flipH="1">
            <a:off x="3785998" y="8170793"/>
            <a:ext cx="619126" cy="223973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  <a:prstDash val="sysDash"/>
            <a:headEnd type="triangle" w="med" len="lg"/>
            <a:tailEnd type="none" w="med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 bwMode="auto">
          <a:xfrm flipH="1">
            <a:off x="5063935" y="8648631"/>
            <a:ext cx="577850" cy="0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  <a:prstDash val="sysDash"/>
            <a:headEnd type="triangle" w="med" len="lg"/>
            <a:tailEnd type="none" w="med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 bwMode="auto">
          <a:xfrm flipH="1">
            <a:off x="6502681" y="8642281"/>
            <a:ext cx="579438" cy="0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  <a:prstDash val="sysDash"/>
            <a:headEnd type="triangle" w="med" len="lg"/>
            <a:tailEnd type="none" w="med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7" name="TextBox 226"/>
          <p:cNvSpPr txBox="1"/>
          <p:nvPr/>
        </p:nvSpPr>
        <p:spPr>
          <a:xfrm>
            <a:off x="4089290" y="8963379"/>
            <a:ext cx="1295626" cy="239988"/>
          </a:xfrm>
          <a:prstGeom prst="rect">
            <a:avLst/>
          </a:prstGeom>
          <a:solidFill>
            <a:schemeClr val="bg1"/>
          </a:solidFill>
          <a:effectLst>
            <a:softEdge rad="127000"/>
          </a:effectLst>
        </p:spPr>
        <p:txBody>
          <a:bodyPr/>
          <a:lstStyle/>
          <a:p>
            <a:pPr>
              <a:defRPr/>
            </a:pPr>
            <a:r>
              <a:rPr lang="en-US" sz="1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II. Land </a:t>
            </a:r>
            <a:r>
              <a:rPr lang="en-US" sz="1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on </a:t>
            </a:r>
            <a:r>
              <a:rPr lang="en-US" sz="1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rover</a:t>
            </a:r>
            <a:endParaRPr lang="en-US" sz="1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5370244" y="8967516"/>
            <a:ext cx="1431312" cy="372798"/>
          </a:xfrm>
          <a:prstGeom prst="rect">
            <a:avLst/>
          </a:prstGeom>
          <a:solidFill>
            <a:schemeClr val="bg1"/>
          </a:solidFill>
          <a:effectLst>
            <a:softEdge rad="127000"/>
          </a:effectLst>
        </p:spPr>
        <p:txBody>
          <a:bodyPr/>
          <a:lstStyle/>
          <a:p>
            <a:pPr algn="ctr">
              <a:defRPr/>
            </a:pPr>
            <a:r>
              <a:rPr lang="en-US" sz="1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III. Balance </a:t>
            </a:r>
            <a:r>
              <a:rPr lang="en-US" sz="1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on</a:t>
            </a:r>
            <a:br>
              <a:rPr lang="en-US" sz="1000" b="1" dirty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moving </a:t>
            </a:r>
            <a:r>
              <a:rPr lang="en-US" sz="1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rover</a:t>
            </a:r>
            <a:endParaRPr lang="en-US" sz="1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229" name="Straight Connector 228"/>
          <p:cNvCxnSpPr/>
          <p:nvPr/>
        </p:nvCxnSpPr>
        <p:spPr bwMode="auto">
          <a:xfrm flipH="1">
            <a:off x="8970773" y="8562906"/>
            <a:ext cx="790575" cy="0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  <a:prstDash val="sysDash"/>
            <a:headEnd type="triangle" w="med" len="lg"/>
            <a:tailEnd type="none" w="med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3" name="Flowchart: Connector 82"/>
          <p:cNvSpPr/>
          <p:nvPr/>
        </p:nvSpPr>
        <p:spPr bwMode="auto">
          <a:xfrm>
            <a:off x="6031999" y="5305350"/>
            <a:ext cx="285750" cy="287338"/>
          </a:xfrm>
          <a:prstGeom prst="flowChartConnector">
            <a:avLst/>
          </a:prstGeom>
          <a:solidFill>
            <a:srgbClr val="324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01" tIns="64001" rIns="128001" bIns="64001" anchor="ctr"/>
          <a:lstStyle/>
          <a:p>
            <a:pPr algn="ctr">
              <a:defRPr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3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Flowchart: Connector 83"/>
          <p:cNvSpPr/>
          <p:nvPr/>
        </p:nvSpPr>
        <p:spPr bwMode="auto">
          <a:xfrm>
            <a:off x="5464000" y="3239004"/>
            <a:ext cx="287338" cy="285750"/>
          </a:xfrm>
          <a:prstGeom prst="flowChartConnector">
            <a:avLst/>
          </a:prstGeom>
          <a:solidFill>
            <a:srgbClr val="324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01" tIns="64001" rIns="128001" bIns="64001" anchor="ctr"/>
          <a:lstStyle/>
          <a:p>
            <a:pPr algn="ctr">
              <a:defRPr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6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093" name="Group 5"/>
          <p:cNvGrpSpPr>
            <a:grpSpLocks/>
          </p:cNvGrpSpPr>
          <p:nvPr/>
        </p:nvGrpSpPr>
        <p:grpSpPr bwMode="auto">
          <a:xfrm>
            <a:off x="64096" y="4585271"/>
            <a:ext cx="2294418" cy="287337"/>
            <a:chOff x="213207" y="2424113"/>
            <a:chExt cx="2294353" cy="287337"/>
          </a:xfrm>
        </p:grpSpPr>
        <p:sp>
          <p:nvSpPr>
            <p:cNvPr id="173" name="Flowchart: Connector 172"/>
            <p:cNvSpPr/>
            <p:nvPr/>
          </p:nvSpPr>
          <p:spPr bwMode="auto">
            <a:xfrm>
              <a:off x="213207" y="2424113"/>
              <a:ext cx="285742" cy="287337"/>
            </a:xfrm>
            <a:prstGeom prst="flowChartConnector">
              <a:avLst/>
            </a:prstGeom>
            <a:solidFill>
              <a:srgbClr val="324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8001" tIns="64001" rIns="128001" bIns="64001" anchor="ctr"/>
            <a:lstStyle/>
            <a:p>
              <a:pPr algn="ctr">
                <a:defRPr/>
              </a:pPr>
              <a:r>
                <a:rPr lang="en-US" sz="1400" b="1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en-US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68" name="TextBox 42"/>
            <p:cNvSpPr txBox="1">
              <a:spLocks noChangeArrowheads="1"/>
            </p:cNvSpPr>
            <p:nvPr/>
          </p:nvSpPr>
          <p:spPr bwMode="auto">
            <a:xfrm>
              <a:off x="557318" y="2475448"/>
              <a:ext cx="1950242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200" b="1" dirty="0" smtClean="0">
                  <a:solidFill>
                    <a:srgbClr val="002060"/>
                  </a:solidFill>
                  <a:latin typeface="Verdana" pitchFamily="34" charset="0"/>
                </a:rPr>
                <a:t>LINE TRACKING</a:t>
              </a:r>
              <a:endParaRPr lang="en-US" sz="1200" b="1" dirty="0">
                <a:solidFill>
                  <a:srgbClr val="D27800"/>
                </a:solidFill>
                <a:latin typeface="Arial" charset="0"/>
              </a:endParaRPr>
            </a:p>
          </p:txBody>
        </p:sp>
      </p:grpSp>
      <p:sp>
        <p:nvSpPr>
          <p:cNvPr id="87" name="Right Arrow 86"/>
          <p:cNvSpPr/>
          <p:nvPr/>
        </p:nvSpPr>
        <p:spPr>
          <a:xfrm rot="5400000">
            <a:off x="11601897" y="8368124"/>
            <a:ext cx="234950" cy="288925"/>
          </a:xfrm>
          <a:prstGeom prst="rightArrow">
            <a:avLst/>
          </a:prstGeom>
          <a:solidFill>
            <a:srgbClr val="324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srgbClr val="FFFFFF"/>
              </a:solidFill>
              <a:ea typeface="ＭＳ Ｐゴシック" pitchFamily="34" charset="-128"/>
              <a:cs typeface="Arial" charset="0"/>
            </a:endParaRPr>
          </a:p>
        </p:txBody>
      </p:sp>
      <p:grpSp>
        <p:nvGrpSpPr>
          <p:cNvPr id="2095" name="Group 88"/>
          <p:cNvGrpSpPr>
            <a:grpSpLocks/>
          </p:cNvGrpSpPr>
          <p:nvPr/>
        </p:nvGrpSpPr>
        <p:grpSpPr bwMode="auto">
          <a:xfrm>
            <a:off x="5525898" y="7735818"/>
            <a:ext cx="1106487" cy="1123950"/>
            <a:chOff x="1622425" y="7061200"/>
            <a:chExt cx="1106488" cy="1123776"/>
          </a:xfrm>
        </p:grpSpPr>
        <p:sp>
          <p:nvSpPr>
            <p:cNvPr id="90" name="Rectangle 89"/>
            <p:cNvSpPr/>
            <p:nvPr/>
          </p:nvSpPr>
          <p:spPr>
            <a:xfrm>
              <a:off x="1824037" y="7902445"/>
              <a:ext cx="688976" cy="1428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grpSp>
          <p:nvGrpSpPr>
            <p:cNvPr id="2163" name="Group 90"/>
            <p:cNvGrpSpPr>
              <a:grpSpLocks/>
            </p:cNvGrpSpPr>
            <p:nvPr/>
          </p:nvGrpSpPr>
          <p:grpSpPr bwMode="auto">
            <a:xfrm>
              <a:off x="1622425" y="7061200"/>
              <a:ext cx="1106488" cy="1123776"/>
              <a:chOff x="1622425" y="7061200"/>
              <a:chExt cx="1106488" cy="1123776"/>
            </a:xfrm>
          </p:grpSpPr>
          <p:pic>
            <p:nvPicPr>
              <p:cNvPr id="2164" name="Picture 168" descr="C:\mwWork\et_robocon\etrobocon2013\svn\projects\et_robocon\documentation\architect_documentation\doc_resources\doc_images\mask_icons\balance.png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720" t="8791" r="4018" b="22282"/>
              <a:stretch>
                <a:fillRect/>
              </a:stretch>
            </p:blipFill>
            <p:spPr bwMode="auto">
              <a:xfrm>
                <a:off x="1622425" y="7061200"/>
                <a:ext cx="1106488" cy="835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3" name="Oval 92"/>
              <p:cNvSpPr/>
              <p:nvPr/>
            </p:nvSpPr>
            <p:spPr>
              <a:xfrm>
                <a:off x="1763712" y="7969109"/>
                <a:ext cx="215900" cy="21586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2368551" y="7969109"/>
                <a:ext cx="215900" cy="21586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  <a:ea typeface="ＭＳ Ｐゴシック" pitchFamily="34" charset="-128"/>
                </a:endParaRPr>
              </a:p>
            </p:txBody>
          </p:sp>
        </p:grpSp>
      </p:grpSp>
      <p:grpSp>
        <p:nvGrpSpPr>
          <p:cNvPr id="2096" name="Group 94"/>
          <p:cNvGrpSpPr>
            <a:grpSpLocks/>
          </p:cNvGrpSpPr>
          <p:nvPr/>
        </p:nvGrpSpPr>
        <p:grpSpPr bwMode="auto">
          <a:xfrm>
            <a:off x="6929248" y="7735818"/>
            <a:ext cx="1106487" cy="1123950"/>
            <a:chOff x="1622425" y="7061200"/>
            <a:chExt cx="1106488" cy="1123776"/>
          </a:xfrm>
        </p:grpSpPr>
        <p:sp>
          <p:nvSpPr>
            <p:cNvPr id="96" name="Rectangle 95"/>
            <p:cNvSpPr/>
            <p:nvPr/>
          </p:nvSpPr>
          <p:spPr>
            <a:xfrm>
              <a:off x="1824037" y="7902445"/>
              <a:ext cx="688976" cy="1428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grpSp>
          <p:nvGrpSpPr>
            <p:cNvPr id="2158" name="Group 96"/>
            <p:cNvGrpSpPr>
              <a:grpSpLocks/>
            </p:cNvGrpSpPr>
            <p:nvPr/>
          </p:nvGrpSpPr>
          <p:grpSpPr bwMode="auto">
            <a:xfrm>
              <a:off x="1622425" y="7061200"/>
              <a:ext cx="1106488" cy="1123776"/>
              <a:chOff x="1622425" y="7061200"/>
              <a:chExt cx="1106488" cy="1123776"/>
            </a:xfrm>
          </p:grpSpPr>
          <p:pic>
            <p:nvPicPr>
              <p:cNvPr id="2159" name="Picture 168" descr="C:\mwWork\et_robocon\etrobocon2013\svn\projects\et_robocon\documentation\architect_documentation\doc_resources\doc_images\mask_icons\balance.png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720" t="8791" r="4018" b="22282"/>
              <a:stretch>
                <a:fillRect/>
              </a:stretch>
            </p:blipFill>
            <p:spPr bwMode="auto">
              <a:xfrm>
                <a:off x="1622425" y="7061200"/>
                <a:ext cx="1106488" cy="835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0" name="Oval 99"/>
              <p:cNvSpPr/>
              <p:nvPr/>
            </p:nvSpPr>
            <p:spPr>
              <a:xfrm>
                <a:off x="2368551" y="7969109"/>
                <a:ext cx="215900" cy="21586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1763712" y="7969109"/>
                <a:ext cx="215900" cy="21586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  <a:ea typeface="ＭＳ Ｐゴシック" pitchFamily="34" charset="-128"/>
                </a:endParaRPr>
              </a:p>
            </p:txBody>
          </p:sp>
        </p:grpSp>
      </p:grpSp>
      <p:pic>
        <p:nvPicPr>
          <p:cNvPr id="2097" name="Picture 154" descr="C:\mwWork\et_robocon\etrobocon2013\svn\projects\et_robocon\documentation\architect_documentation\doc_resources\doc_images\mask_icons\ramp_descend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7148" y="8091418"/>
            <a:ext cx="9906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2" name="Straight Connector 231"/>
          <p:cNvCxnSpPr/>
          <p:nvPr/>
        </p:nvCxnSpPr>
        <p:spPr bwMode="auto">
          <a:xfrm flipH="1" flipV="1">
            <a:off x="7746810" y="8204131"/>
            <a:ext cx="604838" cy="215900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  <a:prstDash val="sysDash"/>
            <a:headEnd type="triangle" w="med" len="lg"/>
            <a:tailEnd type="none" w="med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2" name="Flowchart: Connector 101"/>
          <p:cNvSpPr/>
          <p:nvPr/>
        </p:nvSpPr>
        <p:spPr bwMode="auto">
          <a:xfrm>
            <a:off x="8275290" y="3217119"/>
            <a:ext cx="285750" cy="287337"/>
          </a:xfrm>
          <a:prstGeom prst="flowChartConnector">
            <a:avLst/>
          </a:prstGeom>
          <a:solidFill>
            <a:srgbClr val="324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01" tIns="64001" rIns="128001" bIns="64001" anchor="ctr"/>
          <a:lstStyle/>
          <a:p>
            <a:pPr algn="ctr">
              <a:defRPr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5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151" name="Group 2"/>
          <p:cNvGrpSpPr>
            <a:grpSpLocks/>
          </p:cNvGrpSpPr>
          <p:nvPr/>
        </p:nvGrpSpPr>
        <p:grpSpPr bwMode="auto">
          <a:xfrm>
            <a:off x="10671618" y="4043202"/>
            <a:ext cx="2049484" cy="923638"/>
            <a:chOff x="9739669" y="3508371"/>
            <a:chExt cx="2471381" cy="1262062"/>
          </a:xfrm>
        </p:grpSpPr>
        <p:pic>
          <p:nvPicPr>
            <p:cNvPr id="2153" name="Picture 153" descr="C:\mwWork\et_robocon\etrobocon2013\svn\projects\et_robocon\documentation\architect_documentation\doc_resources\doc_images\mask_icons\double - down1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90114" y="3508371"/>
              <a:ext cx="2420936" cy="1262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9" name="TextBox 178"/>
            <p:cNvSpPr txBox="1"/>
            <p:nvPr/>
          </p:nvSpPr>
          <p:spPr>
            <a:xfrm>
              <a:off x="9739669" y="4490121"/>
              <a:ext cx="2057003" cy="258283"/>
            </a:xfrm>
            <a:prstGeom prst="rect">
              <a:avLst/>
            </a:prstGeom>
            <a:noFill/>
            <a:effectLst>
              <a:softEdge rad="127000"/>
            </a:effectLst>
          </p:spPr>
          <p:txBody>
            <a:bodyPr/>
            <a:lstStyle/>
            <a:p>
              <a:pPr>
                <a:defRPr/>
              </a:pPr>
              <a:r>
                <a:rPr lang="en-US" sz="1000" b="1" dirty="0" smtClean="0">
                  <a:solidFill>
                    <a:srgbClr val="00B05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NXT1</a:t>
              </a:r>
              <a:r>
                <a:rPr lang="en-US" sz="1000" dirty="0" smtClean="0">
                  <a:solidFill>
                    <a:schemeClr val="tx2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 tips seesaw</a:t>
              </a:r>
              <a:endParaRPr lang="en-US" sz="10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2145" name="Group 3"/>
          <p:cNvGrpSpPr>
            <a:grpSpLocks/>
          </p:cNvGrpSpPr>
          <p:nvPr/>
        </p:nvGrpSpPr>
        <p:grpSpPr bwMode="auto">
          <a:xfrm>
            <a:off x="10663736" y="5171029"/>
            <a:ext cx="2057468" cy="1019947"/>
            <a:chOff x="9709574" y="4970463"/>
            <a:chExt cx="2501476" cy="1394835"/>
          </a:xfrm>
        </p:grpSpPr>
        <p:pic>
          <p:nvPicPr>
            <p:cNvPr id="2147" name="Picture 156" descr="C:\mwWork\et_robocon\etrobocon2013\svn\projects\et_robocon\documentation\architect_documentation\doc_resources\doc_images\mask_icons\double - both 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75825" y="4970463"/>
              <a:ext cx="2435225" cy="127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0" name="TextBox 179"/>
            <p:cNvSpPr txBox="1"/>
            <p:nvPr/>
          </p:nvSpPr>
          <p:spPr>
            <a:xfrm>
              <a:off x="9709574" y="5980016"/>
              <a:ext cx="2497886" cy="385282"/>
            </a:xfrm>
            <a:prstGeom prst="rect">
              <a:avLst/>
            </a:prstGeom>
            <a:noFill/>
            <a:effectLst>
              <a:softEdge rad="127000"/>
            </a:effectLst>
          </p:spPr>
          <p:txBody>
            <a:bodyPr/>
            <a:lstStyle/>
            <a:p>
              <a:pPr>
                <a:defRPr/>
              </a:pPr>
              <a:r>
                <a:rPr lang="en-US" sz="1000" b="1" dirty="0" smtClean="0">
                  <a:solidFill>
                    <a:srgbClr val="00B05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NXT1</a:t>
              </a:r>
              <a:r>
                <a:rPr lang="en-US" sz="1000" dirty="0" smtClean="0">
                  <a:solidFill>
                    <a:schemeClr val="tx2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 &amp; </a:t>
              </a:r>
              <a:r>
                <a:rPr lang="en-US" sz="1000" b="1" dirty="0" smtClean="0">
                  <a:solidFill>
                    <a:srgbClr val="00B0F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NXT2 </a:t>
              </a:r>
              <a:r>
                <a:rPr lang="en-US" sz="1000" dirty="0" smtClean="0">
                  <a:solidFill>
                    <a:schemeClr val="tx2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on seesaw</a:t>
              </a:r>
              <a:endParaRPr lang="en-US" sz="10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2139" name="Group 4"/>
          <p:cNvGrpSpPr>
            <a:grpSpLocks/>
          </p:cNvGrpSpPr>
          <p:nvPr/>
        </p:nvGrpSpPr>
        <p:grpSpPr bwMode="auto">
          <a:xfrm>
            <a:off x="10675565" y="6330052"/>
            <a:ext cx="2037821" cy="941044"/>
            <a:chOff x="9729884" y="6465888"/>
            <a:chExt cx="2512916" cy="1287462"/>
          </a:xfrm>
        </p:grpSpPr>
        <p:pic>
          <p:nvPicPr>
            <p:cNvPr id="2141" name="Picture 157" descr="C:\mwWork\et_robocon\etrobocon2013\svn\projects\et_robocon\documentation\architect_documentation\doc_resources\doc_images\mask_icons\double - both_dow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75825" y="6465888"/>
              <a:ext cx="2466975" cy="1287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1" name="TextBox 210"/>
            <p:cNvSpPr txBox="1"/>
            <p:nvPr/>
          </p:nvSpPr>
          <p:spPr>
            <a:xfrm>
              <a:off x="9729884" y="7467539"/>
              <a:ext cx="2432528" cy="255406"/>
            </a:xfrm>
            <a:prstGeom prst="rect">
              <a:avLst/>
            </a:prstGeom>
            <a:noFill/>
            <a:effectLst>
              <a:softEdge rad="127000"/>
            </a:effectLst>
          </p:spPr>
          <p:txBody>
            <a:bodyPr/>
            <a:lstStyle/>
            <a:p>
              <a:pPr>
                <a:defRPr/>
              </a:pPr>
              <a:r>
                <a:rPr lang="en-US" sz="1000" b="1" dirty="0">
                  <a:solidFill>
                    <a:srgbClr val="00B05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NXT1</a:t>
              </a:r>
              <a:r>
                <a:rPr lang="en-US" sz="1000" dirty="0">
                  <a:solidFill>
                    <a:schemeClr val="tx2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 &amp; </a:t>
              </a:r>
              <a:r>
                <a:rPr lang="en-US" sz="1000" b="1" dirty="0">
                  <a:solidFill>
                    <a:srgbClr val="00B0F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NXT2 </a:t>
              </a:r>
              <a:r>
                <a:rPr lang="en-US" sz="1000" dirty="0" smtClean="0">
                  <a:solidFill>
                    <a:schemeClr val="tx2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tip </a:t>
              </a:r>
              <a:r>
                <a:rPr lang="en-US" sz="1000" dirty="0">
                  <a:solidFill>
                    <a:schemeClr val="tx2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s</a:t>
              </a:r>
              <a:r>
                <a:rPr lang="en-US" sz="1000" dirty="0" smtClean="0">
                  <a:solidFill>
                    <a:schemeClr val="tx2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eesaw</a:t>
              </a:r>
              <a:endParaRPr lang="en-US" sz="10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2133" name="Group 5"/>
          <p:cNvGrpSpPr>
            <a:grpSpLocks/>
          </p:cNvGrpSpPr>
          <p:nvPr/>
        </p:nvGrpSpPr>
        <p:grpSpPr bwMode="auto">
          <a:xfrm>
            <a:off x="10696143" y="7466002"/>
            <a:ext cx="2022108" cy="1000314"/>
            <a:chOff x="9714448" y="8075367"/>
            <a:chExt cx="2496602" cy="1369879"/>
          </a:xfrm>
        </p:grpSpPr>
        <p:pic>
          <p:nvPicPr>
            <p:cNvPr id="2135" name="Picture 167" descr="C:\mwWork\et_robocon\etrobocon2013\svn\projects\et_robocon\documentation\architect_documentation\doc_resources\doc_images\mask_icons\double - onedown_one2go.png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64713" y="8075367"/>
              <a:ext cx="2446337" cy="127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2" name="TextBox 211"/>
            <p:cNvSpPr txBox="1"/>
            <p:nvPr/>
          </p:nvSpPr>
          <p:spPr>
            <a:xfrm>
              <a:off x="9714448" y="9059965"/>
              <a:ext cx="2475084" cy="385281"/>
            </a:xfrm>
            <a:prstGeom prst="rect">
              <a:avLst/>
            </a:prstGeom>
            <a:noFill/>
            <a:effectLst>
              <a:softEdge rad="127000"/>
            </a:effectLst>
          </p:spPr>
          <p:txBody>
            <a:bodyPr/>
            <a:lstStyle/>
            <a:p>
              <a:pPr>
                <a:defRPr/>
              </a:pPr>
              <a:r>
                <a:rPr lang="en-US" sz="1000" b="1" dirty="0">
                  <a:solidFill>
                    <a:srgbClr val="00B05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NXT1</a:t>
              </a:r>
              <a:r>
                <a:rPr lang="en-US" sz="1000" dirty="0">
                  <a:solidFill>
                    <a:schemeClr val="tx2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 </a:t>
              </a:r>
              <a:r>
                <a:rPr lang="en-US" sz="1000" dirty="0" smtClean="0">
                  <a:solidFill>
                    <a:schemeClr val="tx2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leaves seesaw</a:t>
              </a:r>
              <a:endParaRPr lang="en-US" sz="10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2127" name="Group 10"/>
          <p:cNvGrpSpPr>
            <a:grpSpLocks/>
          </p:cNvGrpSpPr>
          <p:nvPr/>
        </p:nvGrpSpPr>
        <p:grpSpPr bwMode="auto">
          <a:xfrm>
            <a:off x="10721281" y="8622528"/>
            <a:ext cx="2008587" cy="930600"/>
            <a:chOff x="8957823" y="7969225"/>
            <a:chExt cx="2422525" cy="1273175"/>
          </a:xfrm>
        </p:grpSpPr>
        <p:pic>
          <p:nvPicPr>
            <p:cNvPr id="2129" name="Picture 88" descr="C:\mwWork\et_robocon\etrobocon2013\svn\projects\et_robocon\documentation\architect_documentation\doc_resources\doc_images\mask_icons\double - allrescued.png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6179" y="7969225"/>
              <a:ext cx="2381250" cy="1273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5" name="TextBox 74"/>
            <p:cNvSpPr txBox="1"/>
            <p:nvPr/>
          </p:nvSpPr>
          <p:spPr>
            <a:xfrm>
              <a:off x="8957823" y="8951244"/>
              <a:ext cx="2422525" cy="192640"/>
            </a:xfrm>
            <a:prstGeom prst="rect">
              <a:avLst/>
            </a:prstGeom>
            <a:noFill/>
            <a:effectLst>
              <a:softEdge rad="127000"/>
            </a:effectLst>
          </p:spPr>
          <p:txBody>
            <a:bodyPr/>
            <a:lstStyle/>
            <a:p>
              <a:pPr>
                <a:defRPr/>
              </a:pPr>
              <a:r>
                <a:rPr lang="en-US" sz="1000" b="1" dirty="0" smtClean="0">
                  <a:solidFill>
                    <a:srgbClr val="00B0F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NXT2 </a:t>
              </a:r>
              <a:r>
                <a:rPr lang="en-US" sz="1000" dirty="0" smtClean="0">
                  <a:solidFill>
                    <a:schemeClr val="tx2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rescued</a:t>
              </a:r>
              <a:endParaRPr lang="en-US" sz="10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2120" name="Group 1"/>
          <p:cNvGrpSpPr>
            <a:grpSpLocks/>
          </p:cNvGrpSpPr>
          <p:nvPr/>
        </p:nvGrpSpPr>
        <p:grpSpPr bwMode="auto">
          <a:xfrm>
            <a:off x="10664551" y="2929724"/>
            <a:ext cx="2053710" cy="924798"/>
            <a:chOff x="9734074" y="2032000"/>
            <a:chExt cx="2476976" cy="1263650"/>
          </a:xfrm>
        </p:grpSpPr>
        <p:pic>
          <p:nvPicPr>
            <p:cNvPr id="2123" name="Picture 152" descr="C:\mwWork\et_robocon\etrobocon2013\svn\projects\et_robocon\documentation\architect_documentation\doc_resources\doc_images\mask_icons\double - up.png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88525" y="2032000"/>
              <a:ext cx="2422525" cy="1263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8" name="TextBox 177"/>
            <p:cNvSpPr txBox="1"/>
            <p:nvPr/>
          </p:nvSpPr>
          <p:spPr>
            <a:xfrm>
              <a:off x="9734074" y="3007449"/>
              <a:ext cx="1921418" cy="226606"/>
            </a:xfrm>
            <a:prstGeom prst="rect">
              <a:avLst/>
            </a:prstGeom>
            <a:noFill/>
            <a:effectLst>
              <a:softEdge rad="127000"/>
            </a:effectLst>
          </p:spPr>
          <p:txBody>
            <a:bodyPr/>
            <a:lstStyle/>
            <a:p>
              <a:pPr>
                <a:defRPr/>
              </a:pPr>
              <a:r>
                <a:rPr lang="en-US" sz="1000" b="1" dirty="0" smtClean="0">
                  <a:solidFill>
                    <a:srgbClr val="00B05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NXT1</a:t>
              </a:r>
              <a:r>
                <a:rPr lang="en-US" sz="1000" dirty="0" smtClean="0">
                  <a:solidFill>
                    <a:schemeClr val="tx2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 on seesaw</a:t>
              </a:r>
              <a:endParaRPr lang="en-US" sz="10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6858110" y="8957929"/>
            <a:ext cx="1341312" cy="271462"/>
          </a:xfrm>
          <a:prstGeom prst="rect">
            <a:avLst/>
          </a:prstGeom>
          <a:solidFill>
            <a:schemeClr val="bg1"/>
          </a:solidFill>
          <a:effectLst>
            <a:softEdge rad="127000"/>
          </a:effectLst>
        </p:spPr>
        <p:txBody>
          <a:bodyPr/>
          <a:lstStyle/>
          <a:p>
            <a:pPr algn="ctr">
              <a:defRPr/>
            </a:pPr>
            <a:r>
              <a:rPr lang="en-US" sz="1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VI. End </a:t>
            </a:r>
            <a:r>
              <a:rPr lang="en-US" sz="1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of </a:t>
            </a:r>
            <a:r>
              <a:rPr lang="en-US" sz="1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bridge cross</a:t>
            </a:r>
            <a:endParaRPr lang="en-US" sz="1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19" name="TextBox 42"/>
          <p:cNvSpPr txBox="1">
            <a:spLocks noChangeArrowheads="1"/>
          </p:cNvSpPr>
          <p:nvPr/>
        </p:nvSpPr>
        <p:spPr bwMode="auto">
          <a:xfrm>
            <a:off x="90357" y="552128"/>
            <a:ext cx="281401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 b="1" dirty="0" smtClean="0">
                <a:solidFill>
                  <a:srgbClr val="002060"/>
                </a:solidFill>
                <a:latin typeface="Verdana" pitchFamily="34" charset="0"/>
              </a:rPr>
              <a:t>SETUP CONFIGURATION</a:t>
            </a:r>
            <a:endParaRPr lang="en-US" sz="1200" b="1" dirty="0">
              <a:solidFill>
                <a:srgbClr val="D27800"/>
              </a:solidFill>
              <a:latin typeface="Arial" charset="0"/>
            </a:endParaRPr>
          </a:p>
        </p:txBody>
      </p:sp>
      <p:sp>
        <p:nvSpPr>
          <p:cNvPr id="112" name="Right Arrow 111"/>
          <p:cNvSpPr/>
          <p:nvPr/>
        </p:nvSpPr>
        <p:spPr>
          <a:xfrm rot="5400000">
            <a:off x="11601897" y="7225182"/>
            <a:ext cx="234950" cy="288925"/>
          </a:xfrm>
          <a:prstGeom prst="rightArrow">
            <a:avLst/>
          </a:prstGeom>
          <a:solidFill>
            <a:srgbClr val="324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srgbClr val="FFFFFF"/>
              </a:solidFill>
              <a:ea typeface="ＭＳ Ｐゴシック" pitchFamily="34" charset="-128"/>
              <a:cs typeface="Arial" charset="0"/>
            </a:endParaRPr>
          </a:p>
        </p:txBody>
      </p:sp>
      <p:sp>
        <p:nvSpPr>
          <p:cNvPr id="113" name="Right Arrow 112"/>
          <p:cNvSpPr/>
          <p:nvPr/>
        </p:nvSpPr>
        <p:spPr>
          <a:xfrm rot="5400000">
            <a:off x="11601897" y="6073054"/>
            <a:ext cx="234950" cy="288925"/>
          </a:xfrm>
          <a:prstGeom prst="rightArrow">
            <a:avLst/>
          </a:prstGeom>
          <a:solidFill>
            <a:srgbClr val="324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srgbClr val="FFFFFF"/>
              </a:solidFill>
              <a:ea typeface="ＭＳ Ｐゴシック" pitchFamily="34" charset="-128"/>
              <a:cs typeface="Arial" charset="0"/>
            </a:endParaRPr>
          </a:p>
        </p:txBody>
      </p:sp>
      <p:sp>
        <p:nvSpPr>
          <p:cNvPr id="114" name="Right Arrow 113"/>
          <p:cNvSpPr/>
          <p:nvPr/>
        </p:nvSpPr>
        <p:spPr>
          <a:xfrm rot="5400000">
            <a:off x="11602691" y="4935721"/>
            <a:ext cx="233363" cy="288925"/>
          </a:xfrm>
          <a:prstGeom prst="rightArrow">
            <a:avLst/>
          </a:prstGeom>
          <a:solidFill>
            <a:srgbClr val="324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srgbClr val="FFFFFF"/>
              </a:solidFill>
              <a:ea typeface="ＭＳ Ｐゴシック" pitchFamily="34" charset="-128"/>
              <a:cs typeface="Arial" charset="0"/>
            </a:endParaRPr>
          </a:p>
        </p:txBody>
      </p:sp>
      <p:sp>
        <p:nvSpPr>
          <p:cNvPr id="115" name="Right Arrow 114"/>
          <p:cNvSpPr/>
          <p:nvPr/>
        </p:nvSpPr>
        <p:spPr>
          <a:xfrm rot="5400000">
            <a:off x="11601897" y="3814316"/>
            <a:ext cx="234950" cy="288925"/>
          </a:xfrm>
          <a:prstGeom prst="rightArrow">
            <a:avLst/>
          </a:prstGeom>
          <a:solidFill>
            <a:srgbClr val="324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srgbClr val="FFFFFF"/>
              </a:solidFill>
              <a:ea typeface="ＭＳ Ｐゴシック" pitchFamily="34" charset="-128"/>
              <a:cs typeface="Arial" charset="0"/>
            </a:endParaRPr>
          </a:p>
        </p:txBody>
      </p:sp>
      <p:pic>
        <p:nvPicPr>
          <p:cNvPr id="103" name="Picture 18" descr="http://www.raspberrypi.org/wp-content/uploads/2012/03/Raspi_Colour_R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678" y="3795685"/>
            <a:ext cx="461610" cy="556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1139826" y="3077865"/>
            <a:ext cx="820738" cy="282575"/>
            <a:chOff x="2004914" y="5542160"/>
            <a:chExt cx="820738" cy="282575"/>
          </a:xfrm>
        </p:grpSpPr>
        <p:sp>
          <p:nvSpPr>
            <p:cNvPr id="105" name="Rectangle 104"/>
            <p:cNvSpPr/>
            <p:nvPr/>
          </p:nvSpPr>
          <p:spPr bwMode="auto">
            <a:xfrm>
              <a:off x="2065239" y="5542160"/>
              <a:ext cx="688975" cy="1428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106" name="Oval 105"/>
            <p:cNvSpPr/>
            <p:nvPr/>
          </p:nvSpPr>
          <p:spPr bwMode="auto">
            <a:xfrm>
              <a:off x="2004914" y="5608835"/>
              <a:ext cx="215900" cy="2159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107" name="Oval 106"/>
            <p:cNvSpPr/>
            <p:nvPr/>
          </p:nvSpPr>
          <p:spPr bwMode="auto">
            <a:xfrm>
              <a:off x="2609752" y="5608835"/>
              <a:ext cx="215900" cy="2159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pic>
        <p:nvPicPr>
          <p:cNvPr id="109" name="Picture 22" descr="http://upload.wikimedia.org/wikipedia/commons/thumb/d/da/Bluetooth.svg/170px-Bluetooth.svg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184" y="3720480"/>
            <a:ext cx="152700" cy="232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" name="TextBox 41"/>
          <p:cNvSpPr txBox="1">
            <a:spLocks noChangeArrowheads="1"/>
          </p:cNvSpPr>
          <p:nvPr/>
        </p:nvSpPr>
        <p:spPr bwMode="auto">
          <a:xfrm>
            <a:off x="1216224" y="2530460"/>
            <a:ext cx="704039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</a:rPr>
              <a:t>ROVER</a:t>
            </a:r>
            <a:endParaRPr lang="en-US" sz="1400" b="1" dirty="0">
              <a:solidFill>
                <a:srgbClr val="002060"/>
              </a:solidFill>
              <a:latin typeface="Verdana" pitchFamily="34" charset="0"/>
            </a:endParaRPr>
          </a:p>
        </p:txBody>
      </p:sp>
      <p:sp>
        <p:nvSpPr>
          <p:cNvPr id="117" name="TextBox 150"/>
          <p:cNvSpPr txBox="1">
            <a:spLocks noChangeArrowheads="1"/>
          </p:cNvSpPr>
          <p:nvPr/>
        </p:nvSpPr>
        <p:spPr bwMode="auto">
          <a:xfrm>
            <a:off x="1216224" y="4290295"/>
            <a:ext cx="61907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cs typeface="Arial" charset="0"/>
              </a:rPr>
              <a:t>Master</a:t>
            </a:r>
          </a:p>
        </p:txBody>
      </p:sp>
      <p:sp>
        <p:nvSpPr>
          <p:cNvPr id="121" name="TextBox 150"/>
          <p:cNvSpPr txBox="1">
            <a:spLocks noChangeArrowheads="1"/>
          </p:cNvSpPr>
          <p:nvPr/>
        </p:nvSpPr>
        <p:spPr bwMode="auto">
          <a:xfrm>
            <a:off x="1296710" y="3258235"/>
            <a:ext cx="53732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cs typeface="Arial" charset="0"/>
              </a:rPr>
              <a:t>Slave</a:t>
            </a:r>
          </a:p>
        </p:txBody>
      </p:sp>
      <p:cxnSp>
        <p:nvCxnSpPr>
          <p:cNvPr id="124" name="Straight Connector 123"/>
          <p:cNvCxnSpPr>
            <a:stCxn id="235" idx="2"/>
            <a:endCxn id="103" idx="3"/>
          </p:cNvCxnSpPr>
          <p:nvPr/>
        </p:nvCxnSpPr>
        <p:spPr>
          <a:xfrm flipH="1">
            <a:off x="1792288" y="3576464"/>
            <a:ext cx="833396" cy="497257"/>
          </a:xfrm>
          <a:prstGeom prst="line">
            <a:avLst/>
          </a:prstGeom>
          <a:ln w="28575">
            <a:solidFill>
              <a:schemeClr val="tx2"/>
            </a:solidFill>
            <a:prstDash val="solid"/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21" idx="2"/>
            <a:endCxn id="103" idx="0"/>
          </p:cNvCxnSpPr>
          <p:nvPr/>
        </p:nvCxnSpPr>
        <p:spPr>
          <a:xfrm flipH="1">
            <a:off x="1561483" y="3504456"/>
            <a:ext cx="3891" cy="291229"/>
          </a:xfrm>
          <a:prstGeom prst="line">
            <a:avLst/>
          </a:prstGeom>
          <a:ln w="28575">
            <a:solidFill>
              <a:schemeClr val="tx2"/>
            </a:solidFill>
            <a:prstDash val="solid"/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Flowchart: Connector 121"/>
          <p:cNvSpPr/>
          <p:nvPr/>
        </p:nvSpPr>
        <p:spPr bwMode="auto">
          <a:xfrm>
            <a:off x="8179844" y="5089326"/>
            <a:ext cx="285750" cy="287338"/>
          </a:xfrm>
          <a:prstGeom prst="flowChartConnector">
            <a:avLst/>
          </a:prstGeom>
          <a:solidFill>
            <a:srgbClr val="324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01" tIns="64001" rIns="128001" bIns="64001" anchor="ctr"/>
          <a:lstStyle/>
          <a:p>
            <a:pPr algn="ctr">
              <a:defRPr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4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33" name="Group 3"/>
          <p:cNvGrpSpPr>
            <a:grpSpLocks/>
          </p:cNvGrpSpPr>
          <p:nvPr/>
        </p:nvGrpSpPr>
        <p:grpSpPr bwMode="auto">
          <a:xfrm>
            <a:off x="10680577" y="565458"/>
            <a:ext cx="1768895" cy="287338"/>
            <a:chOff x="8704263" y="263525"/>
            <a:chExt cx="1768894" cy="287338"/>
          </a:xfrm>
        </p:grpSpPr>
        <p:sp>
          <p:nvSpPr>
            <p:cNvPr id="134" name="TextBox 42"/>
            <p:cNvSpPr txBox="1">
              <a:spLocks noChangeArrowheads="1"/>
            </p:cNvSpPr>
            <p:nvPr/>
          </p:nvSpPr>
          <p:spPr bwMode="auto">
            <a:xfrm>
              <a:off x="9026740" y="314861"/>
              <a:ext cx="1446417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200" b="1" dirty="0" smtClean="0">
                  <a:solidFill>
                    <a:srgbClr val="002060"/>
                  </a:solidFill>
                  <a:latin typeface="Verdana" pitchFamily="34" charset="0"/>
                </a:rPr>
                <a:t>FINALE</a:t>
              </a:r>
              <a:endParaRPr lang="en-US" sz="1200" b="1" dirty="0">
                <a:solidFill>
                  <a:srgbClr val="D27800"/>
                </a:solidFill>
                <a:latin typeface="Arial" charset="0"/>
              </a:endParaRPr>
            </a:p>
          </p:txBody>
        </p:sp>
        <p:sp>
          <p:nvSpPr>
            <p:cNvPr id="135" name="Flowchart: Connector 134"/>
            <p:cNvSpPr/>
            <p:nvPr/>
          </p:nvSpPr>
          <p:spPr bwMode="auto">
            <a:xfrm>
              <a:off x="8704263" y="263525"/>
              <a:ext cx="285750" cy="287338"/>
            </a:xfrm>
            <a:prstGeom prst="flowChartConnector">
              <a:avLst/>
            </a:prstGeom>
            <a:solidFill>
              <a:srgbClr val="324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8001" tIns="64001" rIns="128001" bIns="64001" anchor="ctr"/>
            <a:lstStyle/>
            <a:p>
              <a:pPr algn="ctr">
                <a:defRPr/>
              </a:pPr>
              <a:r>
                <a:rPr lang="en-US" sz="1400" b="1" dirty="0" smtClean="0">
                  <a:latin typeface="Arial" pitchFamily="34" charset="0"/>
                  <a:cs typeface="Arial" pitchFamily="34" charset="0"/>
                </a:rPr>
                <a:t>6</a:t>
              </a:r>
              <a:endParaRPr lang="en-US" sz="1400" b="1" dirty="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126" name="Straight Connector 125"/>
          <p:cNvCxnSpPr/>
          <p:nvPr/>
        </p:nvCxnSpPr>
        <p:spPr>
          <a:xfrm flipV="1">
            <a:off x="0" y="508818"/>
            <a:ext cx="12804644" cy="2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Group 5"/>
          <p:cNvGrpSpPr>
            <a:grpSpLocks/>
          </p:cNvGrpSpPr>
          <p:nvPr/>
        </p:nvGrpSpPr>
        <p:grpSpPr bwMode="auto">
          <a:xfrm>
            <a:off x="43100" y="7492549"/>
            <a:ext cx="2282062" cy="287337"/>
            <a:chOff x="213207" y="2424113"/>
            <a:chExt cx="2281997" cy="287337"/>
          </a:xfrm>
        </p:grpSpPr>
        <p:sp>
          <p:nvSpPr>
            <p:cNvPr id="129" name="Flowchart: Connector 128"/>
            <p:cNvSpPr/>
            <p:nvPr/>
          </p:nvSpPr>
          <p:spPr bwMode="auto">
            <a:xfrm>
              <a:off x="213207" y="2424113"/>
              <a:ext cx="285742" cy="287337"/>
            </a:xfrm>
            <a:prstGeom prst="flowChartConnector">
              <a:avLst/>
            </a:prstGeom>
            <a:solidFill>
              <a:srgbClr val="324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8001" tIns="64001" rIns="128001" bIns="64001" anchor="ctr"/>
            <a:lstStyle/>
            <a:p>
              <a:pPr algn="ctr">
                <a:defRPr/>
              </a:pPr>
              <a:r>
                <a:rPr lang="en-US" sz="1400" b="1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0" name="TextBox 42"/>
            <p:cNvSpPr txBox="1">
              <a:spLocks noChangeArrowheads="1"/>
            </p:cNvSpPr>
            <p:nvPr/>
          </p:nvSpPr>
          <p:spPr bwMode="auto">
            <a:xfrm>
              <a:off x="544962" y="2475448"/>
              <a:ext cx="1950242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200" b="1" dirty="0" smtClean="0">
                  <a:solidFill>
                    <a:srgbClr val="002060"/>
                  </a:solidFill>
                  <a:latin typeface="Verdana" pitchFamily="34" charset="0"/>
                </a:rPr>
                <a:t>START PERFORMANCE</a:t>
              </a:r>
              <a:endParaRPr lang="en-US" sz="1200" b="1" dirty="0">
                <a:solidFill>
                  <a:srgbClr val="D27800"/>
                </a:solidFill>
                <a:latin typeface="Arial" charset="0"/>
              </a:endParaRPr>
            </a:p>
          </p:txBody>
        </p:sp>
      </p:grpSp>
      <p:pic>
        <p:nvPicPr>
          <p:cNvPr id="131" name="Picture 2" descr="H:\ETRobocon\main\common\images\mask_icons\line_tracing.pn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4" t="10641" r="9738" b="12292"/>
          <a:stretch>
            <a:fillRect/>
          </a:stretch>
        </p:blipFill>
        <p:spPr bwMode="auto">
          <a:xfrm>
            <a:off x="-7911" y="4887918"/>
            <a:ext cx="690059" cy="63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" name="TextBox 136"/>
          <p:cNvSpPr txBox="1"/>
          <p:nvPr/>
        </p:nvSpPr>
        <p:spPr>
          <a:xfrm>
            <a:off x="8252776" y="8963379"/>
            <a:ext cx="1508572" cy="380144"/>
          </a:xfrm>
          <a:prstGeom prst="rect">
            <a:avLst/>
          </a:prstGeom>
          <a:solidFill>
            <a:schemeClr val="bg1"/>
          </a:solidFill>
          <a:effectLst>
            <a:softEdge rad="127000"/>
          </a:effectLst>
        </p:spPr>
        <p:txBody>
          <a:bodyPr/>
          <a:lstStyle/>
          <a:p>
            <a:pPr algn="ctr">
              <a:defRPr/>
            </a:pPr>
            <a:r>
              <a:rPr lang="en-US" sz="1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V. Move down ramp</a:t>
            </a:r>
            <a:endParaRPr lang="en-US" sz="1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2918826" y="8963379"/>
            <a:ext cx="1297906" cy="271462"/>
          </a:xfrm>
          <a:prstGeom prst="rect">
            <a:avLst/>
          </a:prstGeom>
          <a:solidFill>
            <a:schemeClr val="bg1"/>
          </a:solidFill>
          <a:effectLst>
            <a:softEdge rad="127000"/>
          </a:effectLst>
        </p:spPr>
        <p:txBody>
          <a:bodyPr/>
          <a:lstStyle/>
          <a:p>
            <a:pPr algn="ctr">
              <a:defRPr/>
            </a:pPr>
            <a:r>
              <a:rPr lang="en-US" sz="1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I. Go on ramp</a:t>
            </a:r>
            <a:endParaRPr lang="en-US" sz="1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9" name="TextBox 41"/>
          <p:cNvSpPr txBox="1">
            <a:spLocks noChangeArrowheads="1"/>
          </p:cNvSpPr>
          <p:nvPr/>
        </p:nvSpPr>
        <p:spPr bwMode="auto">
          <a:xfrm>
            <a:off x="651882" y="4800600"/>
            <a:ext cx="213514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</a:rPr>
              <a:t>I. Start from Outer Course</a:t>
            </a:r>
            <a:endParaRPr lang="en-US" sz="1400" b="1" dirty="0">
              <a:solidFill>
                <a:srgbClr val="002060"/>
              </a:solidFill>
              <a:latin typeface="Verdana" pitchFamily="34" charset="0"/>
            </a:endParaRPr>
          </a:p>
        </p:txBody>
      </p:sp>
      <p:sp>
        <p:nvSpPr>
          <p:cNvPr id="150" name="Flowchart: Connector 149"/>
          <p:cNvSpPr/>
          <p:nvPr/>
        </p:nvSpPr>
        <p:spPr bwMode="auto">
          <a:xfrm>
            <a:off x="3160440" y="3577158"/>
            <a:ext cx="285750" cy="287338"/>
          </a:xfrm>
          <a:prstGeom prst="flowChartConnector">
            <a:avLst/>
          </a:prstGeom>
          <a:solidFill>
            <a:srgbClr val="324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01" tIns="64001" rIns="128001" bIns="64001" anchor="ctr"/>
          <a:lstStyle/>
          <a:p>
            <a:pPr algn="ctr">
              <a:defRPr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2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682149" y="4944616"/>
            <a:ext cx="2359402" cy="560754"/>
          </a:xfrm>
          <a:prstGeom prst="rect">
            <a:avLst/>
          </a:prstGeom>
          <a:solidFill>
            <a:schemeClr val="bg1"/>
          </a:solidFill>
          <a:effectLst>
            <a:softEdge rad="127000"/>
          </a:effectLst>
        </p:spPr>
        <p:txBody>
          <a:bodyPr/>
          <a:lstStyle/>
          <a:p>
            <a:pPr>
              <a:defRPr/>
            </a:pPr>
            <a:r>
              <a:rPr lang="en-US" sz="1000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NXT1</a:t>
            </a:r>
            <a:r>
              <a:rPr lang="en-US" sz="1000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starts from the outer course. </a:t>
            </a:r>
            <a:r>
              <a:rPr lang="en-US" sz="1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It will perform two short-cuts through the basic stage.</a:t>
            </a:r>
            <a:endParaRPr lang="en-U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4" name="TextBox 41"/>
          <p:cNvSpPr txBox="1">
            <a:spLocks noChangeArrowheads="1"/>
          </p:cNvSpPr>
          <p:nvPr/>
        </p:nvSpPr>
        <p:spPr bwMode="auto">
          <a:xfrm>
            <a:off x="799563" y="7875128"/>
            <a:ext cx="205184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</a:rPr>
              <a:t>I. </a:t>
            </a:r>
            <a:r>
              <a:rPr lang="en-US" sz="1000" b="1" dirty="0" smtClean="0">
                <a:solidFill>
                  <a:srgbClr val="00B050"/>
                </a:solidFill>
                <a:latin typeface="Verdana" pitchFamily="34" charset="0"/>
              </a:rPr>
              <a:t>NXT1</a:t>
            </a:r>
            <a:endParaRPr lang="en-US" sz="1400" b="1" dirty="0">
              <a:solidFill>
                <a:srgbClr val="00B050"/>
              </a:solidFill>
              <a:latin typeface="Verdana" pitchFamily="34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799562" y="8041552"/>
            <a:ext cx="2012631" cy="679872"/>
          </a:xfrm>
          <a:prstGeom prst="rect">
            <a:avLst/>
          </a:prstGeom>
          <a:solidFill>
            <a:schemeClr val="bg1"/>
          </a:solidFill>
          <a:effectLst>
            <a:softEdge rad="127000"/>
          </a:effectLst>
        </p:spPr>
        <p:txBody>
          <a:bodyPr/>
          <a:lstStyle/>
          <a:p>
            <a:pPr>
              <a:defRPr/>
            </a:pPr>
            <a:r>
              <a:rPr lang="en-US" sz="1000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NXT1</a:t>
            </a: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enters performance stage through outer line and moves towards the up-ramp.</a:t>
            </a:r>
            <a:endParaRPr lang="en-U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6" name="Picture 2" descr="C:\mwWork\et_robocon\etrobocon2013\svn\projects\et_robocon\documentation\architect_documentation\doc_resources\doc_images\mask_icons\stand_on_tail.png"/>
          <p:cNvPicPr>
            <a:picLocks noChangeAspect="1" noChangeArrowheads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7" t="24981" r="16645" b="20622"/>
          <a:stretch/>
        </p:blipFill>
        <p:spPr bwMode="auto">
          <a:xfrm>
            <a:off x="-28908" y="8697413"/>
            <a:ext cx="918889" cy="9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1" name="TextBox 41"/>
          <p:cNvSpPr txBox="1">
            <a:spLocks noChangeArrowheads="1"/>
          </p:cNvSpPr>
          <p:nvPr/>
        </p:nvSpPr>
        <p:spPr bwMode="auto">
          <a:xfrm>
            <a:off x="792318" y="8837163"/>
            <a:ext cx="201987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</a:rPr>
              <a:t>II. </a:t>
            </a:r>
            <a:r>
              <a:rPr lang="en-US" sz="1000" b="1" dirty="0" smtClean="0">
                <a:solidFill>
                  <a:srgbClr val="00B0F0"/>
                </a:solidFill>
                <a:latin typeface="Verdana" pitchFamily="34" charset="0"/>
              </a:rPr>
              <a:t>NXT2</a:t>
            </a:r>
            <a:endParaRPr lang="en-US" sz="1400" b="1" dirty="0">
              <a:solidFill>
                <a:srgbClr val="00B0F0"/>
              </a:solidFill>
              <a:latin typeface="Verdana" pitchFamily="34" charset="0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792318" y="9003587"/>
            <a:ext cx="2051846" cy="679872"/>
          </a:xfrm>
          <a:prstGeom prst="rect">
            <a:avLst/>
          </a:prstGeom>
          <a:solidFill>
            <a:schemeClr val="bg1"/>
          </a:solidFill>
          <a:effectLst>
            <a:softEdge rad="127000"/>
          </a:effectLst>
        </p:spPr>
        <p:txBody>
          <a:bodyPr/>
          <a:lstStyle/>
          <a:p>
            <a:pPr>
              <a:defRPr/>
            </a:pPr>
            <a:r>
              <a:rPr lang="en-US" sz="1000" b="1" dirty="0" smtClean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NXT2</a:t>
            </a: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parked with tail down waiting for </a:t>
            </a:r>
            <a:r>
              <a:rPr lang="en-US" sz="1000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NXT1</a:t>
            </a: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to rescue.</a:t>
            </a:r>
            <a:endParaRPr lang="en-U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77" name="Picture 2" descr="C:\mwWork\et_robocon\etrobocon2013\svn\projects\et_robocon\documentation\architect_documentation\doc_resources\doc_images\mask_icons\stand_on_tail.png"/>
          <p:cNvPicPr>
            <a:picLocks noChangeAspect="1" noChangeArrowheads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7" t="24981" r="16645" b="20622"/>
          <a:stretch/>
        </p:blipFill>
        <p:spPr bwMode="auto">
          <a:xfrm flipH="1">
            <a:off x="9684412" y="2928392"/>
            <a:ext cx="918889" cy="9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1" name="TextBox 180"/>
          <p:cNvSpPr txBox="1"/>
          <p:nvPr/>
        </p:nvSpPr>
        <p:spPr>
          <a:xfrm>
            <a:off x="11225336" y="1027836"/>
            <a:ext cx="1579308" cy="820436"/>
          </a:xfrm>
          <a:prstGeom prst="rect">
            <a:avLst/>
          </a:prstGeom>
          <a:solidFill>
            <a:schemeClr val="bg1"/>
          </a:solidFill>
          <a:effectLst>
            <a:softEdge rad="127000"/>
          </a:effectLst>
        </p:spPr>
        <p:txBody>
          <a:bodyPr/>
          <a:lstStyle/>
          <a:p>
            <a:pPr>
              <a:defRPr/>
            </a:pPr>
            <a:r>
              <a:rPr lang="en-US" sz="1000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NXT1</a:t>
            </a:r>
            <a:r>
              <a:rPr lang="en-US" sz="1000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and</a:t>
            </a: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000" b="1" dirty="0" smtClean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NXT2</a:t>
            </a: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line-track towards corner of the stage.</a:t>
            </a:r>
            <a:endParaRPr lang="en-U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2" name="TextBox 41"/>
          <p:cNvSpPr txBox="1">
            <a:spLocks noChangeArrowheads="1"/>
          </p:cNvSpPr>
          <p:nvPr/>
        </p:nvSpPr>
        <p:spPr bwMode="auto">
          <a:xfrm>
            <a:off x="10591758" y="840160"/>
            <a:ext cx="257779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</a:rPr>
              <a:t>I. Synchronized Line-Track:</a:t>
            </a:r>
            <a:endParaRPr lang="en-US" sz="1400" b="1" dirty="0">
              <a:solidFill>
                <a:srgbClr val="002060"/>
              </a:solidFill>
              <a:latin typeface="Verdana" pitchFamily="34" charset="0"/>
            </a:endParaRPr>
          </a:p>
        </p:txBody>
      </p:sp>
      <p:sp>
        <p:nvSpPr>
          <p:cNvPr id="119" name="TextBox 41"/>
          <p:cNvSpPr txBox="1">
            <a:spLocks noChangeArrowheads="1"/>
          </p:cNvSpPr>
          <p:nvPr/>
        </p:nvSpPr>
        <p:spPr bwMode="auto">
          <a:xfrm>
            <a:off x="9872978" y="3618275"/>
            <a:ext cx="57099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sz="1000" b="1" dirty="0" smtClean="0">
                <a:solidFill>
                  <a:srgbClr val="00B0F0"/>
                </a:solidFill>
                <a:latin typeface="Verdana" pitchFamily="34" charset="0"/>
              </a:rPr>
              <a:t>NXT2</a:t>
            </a:r>
            <a:endParaRPr lang="en-US" sz="1000" b="1" dirty="0">
              <a:solidFill>
                <a:srgbClr val="00B0F0"/>
              </a:solidFill>
              <a:latin typeface="Verdana" pitchFamily="34" charset="0"/>
            </a:endParaRPr>
          </a:p>
        </p:txBody>
      </p:sp>
      <p:sp>
        <p:nvSpPr>
          <p:cNvPr id="184" name="TextBox 41"/>
          <p:cNvSpPr txBox="1">
            <a:spLocks noChangeArrowheads="1"/>
          </p:cNvSpPr>
          <p:nvPr/>
        </p:nvSpPr>
        <p:spPr bwMode="auto">
          <a:xfrm>
            <a:off x="1" y="809963"/>
            <a:ext cx="208032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</a:rPr>
              <a:t>I. Up &amp; Down Ramp</a:t>
            </a:r>
            <a:endParaRPr lang="en-US" sz="1400" b="1" dirty="0">
              <a:solidFill>
                <a:srgbClr val="002060"/>
              </a:solidFill>
              <a:latin typeface="Verdana" pitchFamily="34" charset="0"/>
            </a:endParaRPr>
          </a:p>
        </p:txBody>
      </p:sp>
      <p:sp>
        <p:nvSpPr>
          <p:cNvPr id="185" name="TextBox 41"/>
          <p:cNvSpPr txBox="1">
            <a:spLocks noChangeArrowheads="1"/>
          </p:cNvSpPr>
          <p:nvPr/>
        </p:nvSpPr>
        <p:spPr bwMode="auto">
          <a:xfrm>
            <a:off x="0" y="1602051"/>
            <a:ext cx="205184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</a:rPr>
              <a:t>II. Seesaw</a:t>
            </a:r>
            <a:endParaRPr lang="en-US" sz="1400" b="1" dirty="0">
              <a:solidFill>
                <a:srgbClr val="002060"/>
              </a:solidFill>
              <a:latin typeface="Verdana" pitchFamily="34" charset="0"/>
            </a:endParaRPr>
          </a:p>
        </p:txBody>
      </p:sp>
      <p:sp>
        <p:nvSpPr>
          <p:cNvPr id="188" name="TextBox 41"/>
          <p:cNvSpPr txBox="1">
            <a:spLocks noChangeArrowheads="1"/>
          </p:cNvSpPr>
          <p:nvPr/>
        </p:nvSpPr>
        <p:spPr bwMode="auto">
          <a:xfrm>
            <a:off x="14236" y="2347463"/>
            <a:ext cx="205184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</a:rPr>
              <a:t>III. Communications</a:t>
            </a:r>
            <a:endParaRPr lang="en-US" sz="1400" b="1" dirty="0">
              <a:solidFill>
                <a:srgbClr val="002060"/>
              </a:solidFill>
              <a:latin typeface="Verdana" pitchFamily="34" charset="0"/>
            </a:endParaRPr>
          </a:p>
        </p:txBody>
      </p:sp>
      <p:sp>
        <p:nvSpPr>
          <p:cNvPr id="95" name="TextBox 41"/>
          <p:cNvSpPr txBox="1">
            <a:spLocks noChangeArrowheads="1"/>
          </p:cNvSpPr>
          <p:nvPr/>
        </p:nvSpPr>
        <p:spPr bwMode="auto">
          <a:xfrm>
            <a:off x="90358" y="2507958"/>
            <a:ext cx="57309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000" b="1" dirty="0">
                <a:solidFill>
                  <a:srgbClr val="00B050"/>
                </a:solidFill>
                <a:latin typeface="Verdana" pitchFamily="34" charset="0"/>
              </a:rPr>
              <a:t>NXT1</a:t>
            </a:r>
            <a:endParaRPr lang="en-US" sz="1400" b="1" dirty="0">
              <a:solidFill>
                <a:srgbClr val="00B050"/>
              </a:solidFill>
              <a:latin typeface="Verdana" pitchFamily="34" charset="0"/>
            </a:endParaRPr>
          </a:p>
        </p:txBody>
      </p:sp>
      <p:sp>
        <p:nvSpPr>
          <p:cNvPr id="116" name="TextBox 150"/>
          <p:cNvSpPr txBox="1">
            <a:spLocks noChangeArrowheads="1"/>
          </p:cNvSpPr>
          <p:nvPr/>
        </p:nvSpPr>
        <p:spPr bwMode="auto">
          <a:xfrm>
            <a:off x="136104" y="3345719"/>
            <a:ext cx="514663" cy="230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cs typeface="Arial" charset="0"/>
              </a:rPr>
              <a:t>Slave</a:t>
            </a:r>
          </a:p>
        </p:txBody>
      </p:sp>
      <p:sp>
        <p:nvSpPr>
          <p:cNvPr id="193" name="TextBox 192"/>
          <p:cNvSpPr txBox="1"/>
          <p:nvPr/>
        </p:nvSpPr>
        <p:spPr>
          <a:xfrm>
            <a:off x="8239769" y="4568352"/>
            <a:ext cx="12163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Navigation Line</a:t>
            </a:r>
            <a:endParaRPr lang="en-U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94" name="Curved Connector 193"/>
          <p:cNvCxnSpPr>
            <a:stCxn id="193" idx="1"/>
          </p:cNvCxnSpPr>
          <p:nvPr/>
        </p:nvCxnSpPr>
        <p:spPr>
          <a:xfrm rot="10800000" flipV="1">
            <a:off x="7843663" y="4691463"/>
            <a:ext cx="396106" cy="613192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ight Triangle 69"/>
          <p:cNvSpPr/>
          <p:nvPr/>
        </p:nvSpPr>
        <p:spPr>
          <a:xfrm>
            <a:off x="64096" y="1368307"/>
            <a:ext cx="1175572" cy="191933"/>
          </a:xfrm>
          <a:prstGeom prst="rt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ight Triangle 201"/>
          <p:cNvSpPr/>
          <p:nvPr/>
        </p:nvSpPr>
        <p:spPr>
          <a:xfrm flipH="1">
            <a:off x="64096" y="1056184"/>
            <a:ext cx="955930" cy="245364"/>
          </a:xfrm>
          <a:prstGeom prst="rt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TextBox 202"/>
          <p:cNvSpPr txBox="1"/>
          <p:nvPr/>
        </p:nvSpPr>
        <p:spPr>
          <a:xfrm>
            <a:off x="1400280" y="945034"/>
            <a:ext cx="1657870" cy="554648"/>
          </a:xfrm>
          <a:prstGeom prst="rect">
            <a:avLst/>
          </a:prstGeom>
          <a:solidFill>
            <a:schemeClr val="bg1"/>
          </a:solidFill>
          <a:effectLst>
            <a:softEdge rad="127000"/>
          </a:effectLst>
        </p:spPr>
        <p:txBody>
          <a:bodyPr/>
          <a:lstStyle/>
          <a:p>
            <a:pPr>
              <a:defRPr/>
            </a:pPr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Length: </a:t>
            </a:r>
          </a:p>
          <a:p>
            <a:pPr>
              <a:defRPr/>
            </a:pPr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Height: </a:t>
            </a:r>
          </a:p>
          <a:p>
            <a:pPr>
              <a:defRPr/>
            </a:pPr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Steepness: </a:t>
            </a:r>
          </a:p>
          <a:p>
            <a:pPr>
              <a:defRPr/>
            </a:pPr>
            <a:endParaRPr lang="en-U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1267157" y="1479451"/>
            <a:ext cx="2120200" cy="368821"/>
          </a:xfrm>
          <a:prstGeom prst="rect">
            <a:avLst/>
          </a:prstGeom>
          <a:solidFill>
            <a:schemeClr val="bg1"/>
          </a:solidFill>
          <a:effectLst>
            <a:softEdge rad="127000"/>
          </a:effectLst>
        </p:spPr>
        <p:txBody>
          <a:bodyPr/>
          <a:lstStyle/>
          <a:p>
            <a:pPr>
              <a:defRPr/>
            </a:pPr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Down Ramp: 5% steep</a:t>
            </a:r>
            <a:endParaRPr lang="en-U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904371" y="2202973"/>
            <a:ext cx="2120200" cy="368821"/>
          </a:xfrm>
          <a:prstGeom prst="rect">
            <a:avLst/>
          </a:prstGeom>
          <a:solidFill>
            <a:schemeClr val="bg1"/>
          </a:solidFill>
          <a:effectLst>
            <a:softEdge rad="127000"/>
          </a:effectLst>
        </p:spPr>
        <p:txBody>
          <a:bodyPr/>
          <a:lstStyle/>
          <a:p>
            <a:pPr>
              <a:defRPr/>
            </a:pPr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Seesaw: 5% steep</a:t>
            </a:r>
            <a:endParaRPr lang="en-U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34" name="TextBox 41"/>
          <p:cNvSpPr txBox="1">
            <a:spLocks noChangeArrowheads="1"/>
          </p:cNvSpPr>
          <p:nvPr/>
        </p:nvSpPr>
        <p:spPr bwMode="auto">
          <a:xfrm>
            <a:off x="2371325" y="2507958"/>
            <a:ext cx="57309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000" b="1" dirty="0" smtClean="0">
                <a:solidFill>
                  <a:srgbClr val="00B0F0"/>
                </a:solidFill>
                <a:latin typeface="Verdana" pitchFamily="34" charset="0"/>
              </a:rPr>
              <a:t>NXT2</a:t>
            </a:r>
            <a:endParaRPr lang="en-US" sz="1400" b="1" dirty="0">
              <a:solidFill>
                <a:srgbClr val="00B0F0"/>
              </a:solidFill>
              <a:latin typeface="Verdana" pitchFamily="34" charset="0"/>
            </a:endParaRPr>
          </a:p>
        </p:txBody>
      </p:sp>
      <p:sp>
        <p:nvSpPr>
          <p:cNvPr id="235" name="TextBox 150"/>
          <p:cNvSpPr txBox="1">
            <a:spLocks noChangeArrowheads="1"/>
          </p:cNvSpPr>
          <p:nvPr/>
        </p:nvSpPr>
        <p:spPr bwMode="auto">
          <a:xfrm>
            <a:off x="2368352" y="3345719"/>
            <a:ext cx="514663" cy="230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cs typeface="Arial" charset="0"/>
              </a:rPr>
              <a:t>Slave</a:t>
            </a:r>
          </a:p>
        </p:txBody>
      </p:sp>
      <p:pic>
        <p:nvPicPr>
          <p:cNvPr id="245" name="Picture 22" descr="http://upload.wikimedia.org/wikipedia/commons/thumb/d/da/Bluetooth.svg/170px-Bluetooth.svg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656" y="3692688"/>
            <a:ext cx="152700" cy="232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6" name="TextBox 41"/>
          <p:cNvSpPr txBox="1">
            <a:spLocks noChangeArrowheads="1"/>
          </p:cNvSpPr>
          <p:nvPr/>
        </p:nvSpPr>
        <p:spPr bwMode="auto">
          <a:xfrm>
            <a:off x="-7912" y="5503396"/>
            <a:ext cx="306606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</a:rPr>
              <a:t>II-Shortcut1. Outer to Inner Track</a:t>
            </a:r>
            <a:endParaRPr lang="en-US" sz="1400" b="1" dirty="0">
              <a:solidFill>
                <a:srgbClr val="002060"/>
              </a:solidFill>
              <a:latin typeface="Verdana" pitchFamily="34" charset="0"/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4133" y="5740787"/>
            <a:ext cx="1727364" cy="552793"/>
          </a:xfrm>
          <a:prstGeom prst="rect">
            <a:avLst/>
          </a:prstGeom>
          <a:solidFill>
            <a:schemeClr val="bg1"/>
          </a:solidFill>
          <a:effectLst>
            <a:softEdge rad="127000"/>
          </a:effectLst>
        </p:spPr>
        <p:txBody>
          <a:bodyPr/>
          <a:lstStyle/>
          <a:p>
            <a:pPr>
              <a:defRPr/>
            </a:pPr>
            <a:r>
              <a:rPr lang="en-US" sz="1000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NXT1</a:t>
            </a:r>
            <a:r>
              <a:rPr lang="en-US" sz="1000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cuts across to outer track and realigns line-track using inner-track line.  </a:t>
            </a:r>
            <a:endParaRPr lang="en-U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1719454" y="6800573"/>
            <a:ext cx="1296970" cy="647213"/>
            <a:chOff x="1402043" y="5706135"/>
            <a:chExt cx="1627528" cy="1082139"/>
          </a:xfrm>
        </p:grpSpPr>
        <p:pic>
          <p:nvPicPr>
            <p:cNvPr id="1028" name="Picture 4" descr="C:\mwWork\et_robocon\etrobocon2013\svn\projects\et_robocon\documentation\architect_documentation\doc_resources\doc_images\mask_icons\architect_track_shortcut_only.png"/>
            <p:cNvPicPr>
              <a:picLocks noChangeAspect="1" noChangeArrowheads="1"/>
            </p:cNvPicPr>
            <p:nvPr/>
          </p:nvPicPr>
          <p:blipFill rotWithShape="1"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340" r="52126" b="49073"/>
            <a:stretch/>
          </p:blipFill>
          <p:spPr bwMode="auto">
            <a:xfrm>
              <a:off x="1402043" y="5706135"/>
              <a:ext cx="1627528" cy="10821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8" name="Freeform 247"/>
            <p:cNvSpPr/>
            <p:nvPr/>
          </p:nvSpPr>
          <p:spPr>
            <a:xfrm>
              <a:off x="1846647" y="5974626"/>
              <a:ext cx="665721" cy="406628"/>
            </a:xfrm>
            <a:custGeom>
              <a:avLst/>
              <a:gdLst>
                <a:gd name="connsiteX0" fmla="*/ 8248 w 446398"/>
                <a:gd name="connsiteY0" fmla="*/ 0 h 152687"/>
                <a:gd name="connsiteX1" fmla="*/ 8248 w 446398"/>
                <a:gd name="connsiteY1" fmla="*/ 123825 h 152687"/>
                <a:gd name="connsiteX2" fmla="*/ 93973 w 446398"/>
                <a:gd name="connsiteY2" fmla="*/ 146050 h 152687"/>
                <a:gd name="connsiteX3" fmla="*/ 341623 w 446398"/>
                <a:gd name="connsiteY3" fmla="*/ 142875 h 152687"/>
                <a:gd name="connsiteX4" fmla="*/ 446398 w 446398"/>
                <a:gd name="connsiteY4" fmla="*/ 38100 h 152687"/>
                <a:gd name="connsiteX5" fmla="*/ 446398 w 446398"/>
                <a:gd name="connsiteY5" fmla="*/ 38100 h 152687"/>
                <a:gd name="connsiteX6" fmla="*/ 446398 w 446398"/>
                <a:gd name="connsiteY6" fmla="*/ 38100 h 152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6398" h="152687">
                  <a:moveTo>
                    <a:pt x="8248" y="0"/>
                  </a:moveTo>
                  <a:cubicBezTo>
                    <a:pt x="1104" y="49741"/>
                    <a:pt x="-6039" y="99483"/>
                    <a:pt x="8248" y="123825"/>
                  </a:cubicBezTo>
                  <a:cubicBezTo>
                    <a:pt x="22535" y="148167"/>
                    <a:pt x="38411" y="142875"/>
                    <a:pt x="93973" y="146050"/>
                  </a:cubicBezTo>
                  <a:cubicBezTo>
                    <a:pt x="149535" y="149225"/>
                    <a:pt x="282886" y="160867"/>
                    <a:pt x="341623" y="142875"/>
                  </a:cubicBezTo>
                  <a:cubicBezTo>
                    <a:pt x="400360" y="124883"/>
                    <a:pt x="446398" y="38100"/>
                    <a:pt x="446398" y="38100"/>
                  </a:cubicBezTo>
                  <a:lnTo>
                    <a:pt x="446398" y="38100"/>
                  </a:lnTo>
                  <a:lnTo>
                    <a:pt x="446398" y="38100"/>
                  </a:lnTo>
                </a:path>
              </a:pathLst>
            </a:cu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3" name="TextBox 41"/>
          <p:cNvSpPr txBox="1">
            <a:spLocks noChangeArrowheads="1"/>
          </p:cNvSpPr>
          <p:nvPr/>
        </p:nvSpPr>
        <p:spPr bwMode="auto">
          <a:xfrm>
            <a:off x="10577264" y="1717719"/>
            <a:ext cx="258083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</a:rPr>
              <a:t>II. Synchronized Parking:</a:t>
            </a:r>
            <a:endParaRPr lang="en-US" sz="1400" b="1" dirty="0">
              <a:solidFill>
                <a:srgbClr val="002060"/>
              </a:solidFill>
              <a:latin typeface="Verdana" pitchFamily="34" charset="0"/>
            </a:endParaRPr>
          </a:p>
        </p:txBody>
      </p:sp>
      <p:pic>
        <p:nvPicPr>
          <p:cNvPr id="254" name="Picture 6" descr="H:\ETRobocon\main\common\images\mask_icons\move_forward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31" t="15952" r="19473" b="16736"/>
          <a:stretch>
            <a:fillRect/>
          </a:stretch>
        </p:blipFill>
        <p:spPr bwMode="auto">
          <a:xfrm>
            <a:off x="3016424" y="3864994"/>
            <a:ext cx="70167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5" name="Straight Connector 254"/>
          <p:cNvCxnSpPr/>
          <p:nvPr/>
        </p:nvCxnSpPr>
        <p:spPr>
          <a:xfrm flipH="1">
            <a:off x="3029572" y="511551"/>
            <a:ext cx="28578" cy="9113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>
            <a:off x="-30082" y="4512568"/>
            <a:ext cx="308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>
          <a:xfrm flipV="1">
            <a:off x="-82488" y="7447786"/>
            <a:ext cx="10661961" cy="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/>
          <p:nvPr/>
        </p:nvCxnSpPr>
        <p:spPr>
          <a:xfrm flipH="1">
            <a:off x="10594070" y="508818"/>
            <a:ext cx="28578" cy="9113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>
            <a:off x="10603301" y="2641054"/>
            <a:ext cx="22013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0" name="Picture 65" descr="logo647.png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80" b="11098"/>
          <a:stretch>
            <a:fillRect/>
          </a:stretch>
        </p:blipFill>
        <p:spPr bwMode="auto">
          <a:xfrm>
            <a:off x="11000275" y="48072"/>
            <a:ext cx="1804369" cy="399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" name="TextBox 41"/>
          <p:cNvSpPr txBox="1">
            <a:spLocks noChangeArrowheads="1"/>
          </p:cNvSpPr>
          <p:nvPr/>
        </p:nvSpPr>
        <p:spPr bwMode="auto">
          <a:xfrm>
            <a:off x="3729373" y="4294150"/>
            <a:ext cx="57099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sz="1000" b="1" dirty="0" smtClean="0">
                <a:solidFill>
                  <a:srgbClr val="00B050"/>
                </a:solidFill>
                <a:latin typeface="Verdana" pitchFamily="34" charset="0"/>
              </a:rPr>
              <a:t>NXT1</a:t>
            </a:r>
            <a:endParaRPr lang="en-US" sz="1000" b="1" dirty="0">
              <a:solidFill>
                <a:srgbClr val="00B050"/>
              </a:solidFill>
              <a:latin typeface="Verdana" pitchFamily="34" charset="0"/>
            </a:endParaRPr>
          </a:p>
        </p:txBody>
      </p:sp>
      <p:sp>
        <p:nvSpPr>
          <p:cNvPr id="80" name="Flowchart: Connector 79"/>
          <p:cNvSpPr/>
          <p:nvPr/>
        </p:nvSpPr>
        <p:spPr bwMode="auto">
          <a:xfrm>
            <a:off x="6691114" y="569878"/>
            <a:ext cx="285750" cy="287338"/>
          </a:xfrm>
          <a:prstGeom prst="flowChartConnector">
            <a:avLst/>
          </a:prstGeom>
          <a:solidFill>
            <a:srgbClr val="324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01" tIns="64001" rIns="128001" bIns="64001" anchor="ctr"/>
          <a:lstStyle/>
          <a:p>
            <a:pPr algn="ctr">
              <a:defRPr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1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Parallelogram 24"/>
          <p:cNvSpPr/>
          <p:nvPr/>
        </p:nvSpPr>
        <p:spPr>
          <a:xfrm rot="1244018">
            <a:off x="9682516" y="4607299"/>
            <a:ext cx="753968" cy="778357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9" name="Picture 18" descr="http://www.raspberrypi.org/wp-content/uploads/2012/03/Raspi_Colour_R.png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4202" y="4758942"/>
            <a:ext cx="268542" cy="323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0" name="Freeform 199"/>
          <p:cNvSpPr/>
          <p:nvPr/>
        </p:nvSpPr>
        <p:spPr>
          <a:xfrm>
            <a:off x="3305292" y="4580808"/>
            <a:ext cx="403542" cy="219792"/>
          </a:xfrm>
          <a:custGeom>
            <a:avLst/>
            <a:gdLst>
              <a:gd name="connsiteX0" fmla="*/ 0 w 266700"/>
              <a:gd name="connsiteY0" fmla="*/ 0 h 228600"/>
              <a:gd name="connsiteX1" fmla="*/ 82550 w 266700"/>
              <a:gd name="connsiteY1" fmla="*/ 139700 h 228600"/>
              <a:gd name="connsiteX2" fmla="*/ 266700 w 266700"/>
              <a:gd name="connsiteY2" fmla="*/ 22860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700" h="228600">
                <a:moveTo>
                  <a:pt x="0" y="0"/>
                </a:moveTo>
                <a:cubicBezTo>
                  <a:pt x="19050" y="50800"/>
                  <a:pt x="38100" y="101600"/>
                  <a:pt x="82550" y="139700"/>
                </a:cubicBezTo>
                <a:cubicBezTo>
                  <a:pt x="127000" y="177800"/>
                  <a:pt x="196850" y="203200"/>
                  <a:pt x="266700" y="228600"/>
                </a:cubicBezTo>
              </a:path>
            </a:pathLst>
          </a:cu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TextBox 41"/>
          <p:cNvSpPr txBox="1">
            <a:spLocks noChangeArrowheads="1"/>
          </p:cNvSpPr>
          <p:nvPr/>
        </p:nvSpPr>
        <p:spPr bwMode="auto">
          <a:xfrm>
            <a:off x="-7912" y="6483359"/>
            <a:ext cx="302433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</a:rPr>
              <a:t>II-Shortcut2. Cut through Outer track</a:t>
            </a:r>
            <a:endParaRPr lang="en-US" sz="1400" b="1" dirty="0">
              <a:solidFill>
                <a:srgbClr val="002060"/>
              </a:solidFill>
              <a:latin typeface="Verdana" pitchFamily="34" charset="0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14236" y="6744988"/>
            <a:ext cx="1717261" cy="503884"/>
          </a:xfrm>
          <a:prstGeom prst="rect">
            <a:avLst/>
          </a:prstGeom>
          <a:solidFill>
            <a:schemeClr val="bg1"/>
          </a:solidFill>
          <a:effectLst>
            <a:softEdge rad="127000"/>
          </a:effectLst>
        </p:spPr>
        <p:txBody>
          <a:bodyPr/>
          <a:lstStyle/>
          <a:p>
            <a:pPr>
              <a:defRPr/>
            </a:pPr>
            <a:r>
              <a:rPr lang="en-US" sz="1000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NXT1</a:t>
            </a:r>
            <a:r>
              <a:rPr lang="en-US" sz="1000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cuts through inner and outer track then tracks using inner-track. </a:t>
            </a:r>
            <a:endParaRPr lang="en-U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266" name="Group 265"/>
          <p:cNvGrpSpPr/>
          <p:nvPr/>
        </p:nvGrpSpPr>
        <p:grpSpPr>
          <a:xfrm>
            <a:off x="1744664" y="5757434"/>
            <a:ext cx="1284908" cy="771274"/>
            <a:chOff x="4837058" y="517525"/>
            <a:chExt cx="1029587" cy="504554"/>
          </a:xfrm>
        </p:grpSpPr>
        <p:grpSp>
          <p:nvGrpSpPr>
            <p:cNvPr id="268" name="Group 267"/>
            <p:cNvGrpSpPr/>
            <p:nvPr/>
          </p:nvGrpSpPr>
          <p:grpSpPr>
            <a:xfrm>
              <a:off x="4837058" y="517525"/>
              <a:ext cx="1029587" cy="504554"/>
              <a:chOff x="9155023" y="517525"/>
              <a:chExt cx="1040163" cy="514322"/>
            </a:xfrm>
          </p:grpSpPr>
          <p:pic>
            <p:nvPicPr>
              <p:cNvPr id="275" name="Picture 3" descr="C:\mwWork\et_robocon\etrobocon2013\svn\projects\et_robocon\documentation\architect_documentation\doc_resources\doc_images\mask_icons\architect_track_overview.png"/>
              <p:cNvPicPr>
                <a:picLocks noChangeAspect="1" noChangeArrowheads="1"/>
              </p:cNvPicPr>
              <p:nvPr/>
            </p:nvPicPr>
            <p:blipFill rotWithShape="1"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6002" r="26906" b="76124"/>
              <a:stretch/>
            </p:blipFill>
            <p:spPr bwMode="auto">
              <a:xfrm>
                <a:off x="9155023" y="517525"/>
                <a:ext cx="1040163" cy="5143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76" name="Straight Arrow Connector 275"/>
              <p:cNvCxnSpPr/>
              <p:nvPr/>
            </p:nvCxnSpPr>
            <p:spPr>
              <a:xfrm flipH="1">
                <a:off x="9526976" y="646918"/>
                <a:ext cx="403725" cy="16870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269" name="Straight Connector 268"/>
            <p:cNvCxnSpPr/>
            <p:nvPr/>
          </p:nvCxnSpPr>
          <p:spPr>
            <a:xfrm>
              <a:off x="5662438" y="572139"/>
              <a:ext cx="6350" cy="22733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/>
          </p:nvCxnSpPr>
          <p:spPr>
            <a:xfrm>
              <a:off x="5198888" y="696144"/>
              <a:ext cx="6350" cy="22733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7" name="Picture 3"/>
          <p:cNvPicPr>
            <a:picLocks noChangeAspect="1" noChangeArrowheads="1"/>
          </p:cNvPicPr>
          <p:nvPr/>
        </p:nvPicPr>
        <p:blipFill>
          <a:blip r:embed="rId27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6" y="1816892"/>
            <a:ext cx="1852412" cy="359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86" name="Curved Connector 185"/>
          <p:cNvCxnSpPr>
            <a:stCxn id="189" idx="0"/>
          </p:cNvCxnSpPr>
          <p:nvPr/>
        </p:nvCxnSpPr>
        <p:spPr>
          <a:xfrm rot="5400000" flipH="1" flipV="1">
            <a:off x="9524721" y="5190075"/>
            <a:ext cx="718220" cy="520049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>
            <a:off x="8686562" y="5809209"/>
            <a:ext cx="1874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Communication Station </a:t>
            </a:r>
          </a:p>
          <a:p>
            <a:pPr algn="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(Raspberry Pi)</a:t>
            </a:r>
            <a:endParaRPr lang="en-U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059945" y="524852"/>
            <a:ext cx="3572439" cy="2384784"/>
            <a:chOff x="-5230647" y="1072203"/>
            <a:chExt cx="4558973" cy="3004051"/>
          </a:xfrm>
        </p:grpSpPr>
        <p:grpSp>
          <p:nvGrpSpPr>
            <p:cNvPr id="219" name="Group 218"/>
            <p:cNvGrpSpPr/>
            <p:nvPr/>
          </p:nvGrpSpPr>
          <p:grpSpPr>
            <a:xfrm>
              <a:off x="-5230647" y="1072203"/>
              <a:ext cx="4558973" cy="3004051"/>
              <a:chOff x="2402414" y="541450"/>
              <a:chExt cx="4558973" cy="3004051"/>
            </a:xfrm>
          </p:grpSpPr>
          <p:grpSp>
            <p:nvGrpSpPr>
              <p:cNvPr id="220" name="Group 219"/>
              <p:cNvGrpSpPr/>
              <p:nvPr/>
            </p:nvGrpSpPr>
            <p:grpSpPr>
              <a:xfrm>
                <a:off x="2402414" y="541450"/>
                <a:ext cx="4558973" cy="3004051"/>
                <a:chOff x="7388717" y="517524"/>
                <a:chExt cx="3240074" cy="2154194"/>
              </a:xfrm>
            </p:grpSpPr>
            <p:pic>
              <p:nvPicPr>
                <p:cNvPr id="223" name="Picture 3" descr="C:\mwWork\et_robocon\etrobocon2013\svn\projects\et_robocon\documentation\architect_documentation\doc_resources\doc_images\mask_icons\architect_track_overview.png"/>
                <p:cNvPicPr>
                  <a:picLocks noChangeAspect="1" noChangeArrowheads="1"/>
                </p:cNvPicPr>
                <p:nvPr/>
              </p:nvPicPr>
              <p:blipFill rotWithShape="1">
                <a:blip r:embed="rId2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15613"/>
                <a:stretch/>
              </p:blipFill>
              <p:spPr bwMode="auto">
                <a:xfrm>
                  <a:off x="7388717" y="517524"/>
                  <a:ext cx="3240074" cy="215419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224" name="Straight Arrow Connector 223"/>
                <p:cNvCxnSpPr/>
                <p:nvPr/>
              </p:nvCxnSpPr>
              <p:spPr>
                <a:xfrm flipH="1">
                  <a:off x="9526976" y="646918"/>
                  <a:ext cx="403725" cy="168706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225" name="Freeform 224"/>
                <p:cNvSpPr/>
                <p:nvPr/>
              </p:nvSpPr>
              <p:spPr>
                <a:xfrm>
                  <a:off x="7666459" y="778304"/>
                  <a:ext cx="390525" cy="257175"/>
                </a:xfrm>
                <a:custGeom>
                  <a:avLst/>
                  <a:gdLst>
                    <a:gd name="connsiteX0" fmla="*/ 390525 w 390525"/>
                    <a:gd name="connsiteY0" fmla="*/ 0 h 257175"/>
                    <a:gd name="connsiteX1" fmla="*/ 139700 w 390525"/>
                    <a:gd name="connsiteY1" fmla="*/ 98425 h 257175"/>
                    <a:gd name="connsiteX2" fmla="*/ 0 w 390525"/>
                    <a:gd name="connsiteY2" fmla="*/ 257175 h 2571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90525" h="257175">
                      <a:moveTo>
                        <a:pt x="390525" y="0"/>
                      </a:moveTo>
                      <a:cubicBezTo>
                        <a:pt x="297656" y="27781"/>
                        <a:pt x="204787" y="55563"/>
                        <a:pt x="139700" y="98425"/>
                      </a:cubicBezTo>
                      <a:cubicBezTo>
                        <a:pt x="74613" y="141287"/>
                        <a:pt x="37306" y="199231"/>
                        <a:pt x="0" y="257175"/>
                      </a:cubicBezTo>
                    </a:path>
                  </a:pathLst>
                </a:custGeom>
                <a:ln>
                  <a:headEnd type="none"/>
                  <a:tailEnd type="arrow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Freeform 230"/>
                <p:cNvSpPr/>
                <p:nvPr/>
              </p:nvSpPr>
              <p:spPr>
                <a:xfrm>
                  <a:off x="7607514" y="1200200"/>
                  <a:ext cx="391810" cy="152687"/>
                </a:xfrm>
                <a:custGeom>
                  <a:avLst/>
                  <a:gdLst>
                    <a:gd name="connsiteX0" fmla="*/ 8248 w 446398"/>
                    <a:gd name="connsiteY0" fmla="*/ 0 h 152687"/>
                    <a:gd name="connsiteX1" fmla="*/ 8248 w 446398"/>
                    <a:gd name="connsiteY1" fmla="*/ 123825 h 152687"/>
                    <a:gd name="connsiteX2" fmla="*/ 93973 w 446398"/>
                    <a:gd name="connsiteY2" fmla="*/ 146050 h 152687"/>
                    <a:gd name="connsiteX3" fmla="*/ 341623 w 446398"/>
                    <a:gd name="connsiteY3" fmla="*/ 142875 h 152687"/>
                    <a:gd name="connsiteX4" fmla="*/ 446398 w 446398"/>
                    <a:gd name="connsiteY4" fmla="*/ 38100 h 152687"/>
                    <a:gd name="connsiteX5" fmla="*/ 446398 w 446398"/>
                    <a:gd name="connsiteY5" fmla="*/ 38100 h 152687"/>
                    <a:gd name="connsiteX6" fmla="*/ 446398 w 446398"/>
                    <a:gd name="connsiteY6" fmla="*/ 38100 h 1526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46398" h="152687">
                      <a:moveTo>
                        <a:pt x="8248" y="0"/>
                      </a:moveTo>
                      <a:cubicBezTo>
                        <a:pt x="1104" y="49741"/>
                        <a:pt x="-6039" y="99483"/>
                        <a:pt x="8248" y="123825"/>
                      </a:cubicBezTo>
                      <a:cubicBezTo>
                        <a:pt x="22535" y="148167"/>
                        <a:pt x="38411" y="142875"/>
                        <a:pt x="93973" y="146050"/>
                      </a:cubicBezTo>
                      <a:cubicBezTo>
                        <a:pt x="149535" y="149225"/>
                        <a:pt x="282886" y="160867"/>
                        <a:pt x="341623" y="142875"/>
                      </a:cubicBezTo>
                      <a:cubicBezTo>
                        <a:pt x="400360" y="124883"/>
                        <a:pt x="446398" y="38100"/>
                        <a:pt x="446398" y="38100"/>
                      </a:cubicBezTo>
                      <a:lnTo>
                        <a:pt x="446398" y="38100"/>
                      </a:lnTo>
                      <a:lnTo>
                        <a:pt x="446398" y="38100"/>
                      </a:lnTo>
                    </a:path>
                  </a:pathLst>
                </a:custGeom>
                <a:ln>
                  <a:tailEnd type="arrow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Freeform 232"/>
                <p:cNvSpPr/>
                <p:nvPr/>
              </p:nvSpPr>
              <p:spPr>
                <a:xfrm>
                  <a:off x="8612807" y="2208574"/>
                  <a:ext cx="297127" cy="283980"/>
                </a:xfrm>
                <a:custGeom>
                  <a:avLst/>
                  <a:gdLst>
                    <a:gd name="connsiteX0" fmla="*/ 0 w 266700"/>
                    <a:gd name="connsiteY0" fmla="*/ 0 h 228600"/>
                    <a:gd name="connsiteX1" fmla="*/ 82550 w 266700"/>
                    <a:gd name="connsiteY1" fmla="*/ 139700 h 228600"/>
                    <a:gd name="connsiteX2" fmla="*/ 266700 w 266700"/>
                    <a:gd name="connsiteY2" fmla="*/ 228600 h 228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66700" h="228600">
                      <a:moveTo>
                        <a:pt x="0" y="0"/>
                      </a:moveTo>
                      <a:cubicBezTo>
                        <a:pt x="19050" y="50800"/>
                        <a:pt x="38100" y="101600"/>
                        <a:pt x="82550" y="139700"/>
                      </a:cubicBezTo>
                      <a:cubicBezTo>
                        <a:pt x="127000" y="177800"/>
                        <a:pt x="196850" y="203200"/>
                        <a:pt x="266700" y="228600"/>
                      </a:cubicBezTo>
                    </a:path>
                  </a:pathLst>
                </a:custGeom>
                <a:ln>
                  <a:tailEnd type="arrow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6" name="Straight Arrow Connector 235"/>
                <p:cNvCxnSpPr/>
                <p:nvPr/>
              </p:nvCxnSpPr>
              <p:spPr>
                <a:xfrm flipH="1">
                  <a:off x="8929015" y="778304"/>
                  <a:ext cx="452016" cy="1249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1" name="Rectangle 220"/>
              <p:cNvSpPr/>
              <p:nvPr/>
            </p:nvSpPr>
            <p:spPr>
              <a:xfrm>
                <a:off x="5205716" y="1993165"/>
                <a:ext cx="1127032" cy="7428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37" name="Straight Connector 236"/>
            <p:cNvCxnSpPr/>
            <p:nvPr/>
          </p:nvCxnSpPr>
          <p:spPr>
            <a:xfrm>
              <a:off x="-1572077" y="1149839"/>
              <a:ext cx="9027" cy="323152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>
              <a:off x="-2231018" y="1326113"/>
              <a:ext cx="9027" cy="323152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>
              <a:off x="-3790361" y="1370277"/>
              <a:ext cx="0" cy="231871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>
              <a:off x="-5026333" y="2042634"/>
              <a:ext cx="314289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flipV="1">
              <a:off x="-3871480" y="2349714"/>
              <a:ext cx="278188" cy="50179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>
              <a:off x="-4444656" y="2012308"/>
              <a:ext cx="239071" cy="174394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Freeform 242"/>
            <p:cNvSpPr/>
            <p:nvPr/>
          </p:nvSpPr>
          <p:spPr>
            <a:xfrm>
              <a:off x="-4241443" y="1983192"/>
              <a:ext cx="487436" cy="185743"/>
            </a:xfrm>
            <a:custGeom>
              <a:avLst/>
              <a:gdLst>
                <a:gd name="connsiteX0" fmla="*/ 0 w 342900"/>
                <a:gd name="connsiteY0" fmla="*/ 22716 h 130666"/>
                <a:gd name="connsiteX1" fmla="*/ 107950 w 342900"/>
                <a:gd name="connsiteY1" fmla="*/ 3666 h 130666"/>
                <a:gd name="connsiteX2" fmla="*/ 203200 w 342900"/>
                <a:gd name="connsiteY2" fmla="*/ 3666 h 130666"/>
                <a:gd name="connsiteX3" fmla="*/ 285750 w 342900"/>
                <a:gd name="connsiteY3" fmla="*/ 41766 h 130666"/>
                <a:gd name="connsiteX4" fmla="*/ 342900 w 342900"/>
                <a:gd name="connsiteY4" fmla="*/ 130666 h 130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0" h="130666">
                  <a:moveTo>
                    <a:pt x="0" y="22716"/>
                  </a:moveTo>
                  <a:cubicBezTo>
                    <a:pt x="37041" y="14778"/>
                    <a:pt x="74083" y="6841"/>
                    <a:pt x="107950" y="3666"/>
                  </a:cubicBezTo>
                  <a:cubicBezTo>
                    <a:pt x="141817" y="491"/>
                    <a:pt x="173567" y="-2684"/>
                    <a:pt x="203200" y="3666"/>
                  </a:cubicBezTo>
                  <a:cubicBezTo>
                    <a:pt x="232833" y="10016"/>
                    <a:pt x="262467" y="20599"/>
                    <a:pt x="285750" y="41766"/>
                  </a:cubicBezTo>
                  <a:cubicBezTo>
                    <a:pt x="309033" y="62933"/>
                    <a:pt x="325966" y="96799"/>
                    <a:pt x="342900" y="130666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1" name="Straight Connector 260"/>
            <p:cNvCxnSpPr/>
            <p:nvPr/>
          </p:nvCxnSpPr>
          <p:spPr>
            <a:xfrm>
              <a:off x="-2988545" y="3859748"/>
              <a:ext cx="20258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Arc 261"/>
            <p:cNvSpPr/>
            <p:nvPr/>
          </p:nvSpPr>
          <p:spPr>
            <a:xfrm>
              <a:off x="-1094595" y="3628401"/>
              <a:ext cx="263897" cy="231347"/>
            </a:xfrm>
            <a:prstGeom prst="arc">
              <a:avLst>
                <a:gd name="adj1" fmla="val 12194"/>
                <a:gd name="adj2" fmla="val 545004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4" name="Straight Connector 263"/>
            <p:cNvCxnSpPr/>
            <p:nvPr/>
          </p:nvCxnSpPr>
          <p:spPr>
            <a:xfrm flipV="1">
              <a:off x="-830698" y="3508114"/>
              <a:ext cx="0" cy="2359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Arc 277"/>
            <p:cNvSpPr/>
            <p:nvPr/>
          </p:nvSpPr>
          <p:spPr>
            <a:xfrm>
              <a:off x="-1300313" y="3319627"/>
              <a:ext cx="469615" cy="376974"/>
            </a:xfrm>
            <a:prstGeom prst="arc">
              <a:avLst>
                <a:gd name="adj1" fmla="val 16493931"/>
                <a:gd name="adj2" fmla="val 173557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Arc 278"/>
            <p:cNvSpPr/>
            <p:nvPr/>
          </p:nvSpPr>
          <p:spPr>
            <a:xfrm>
              <a:off x="-2202312" y="3077285"/>
              <a:ext cx="469784" cy="456392"/>
            </a:xfrm>
            <a:prstGeom prst="arc">
              <a:avLst>
                <a:gd name="adj1" fmla="val 5334968"/>
                <a:gd name="adj2" fmla="val 1221555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0" name="Straight Connector 279"/>
            <p:cNvCxnSpPr/>
            <p:nvPr/>
          </p:nvCxnSpPr>
          <p:spPr>
            <a:xfrm flipV="1">
              <a:off x="-1969279" y="3316897"/>
              <a:ext cx="919891" cy="2167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1" name="Arc 280"/>
            <p:cNvSpPr/>
            <p:nvPr/>
          </p:nvSpPr>
          <p:spPr>
            <a:xfrm>
              <a:off x="-2567348" y="2806664"/>
              <a:ext cx="469784" cy="456392"/>
            </a:xfrm>
            <a:prstGeom prst="arc">
              <a:avLst>
                <a:gd name="adj1" fmla="val 2124921"/>
                <a:gd name="adj2" fmla="val 1086731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2" name="Straight Connector 281"/>
            <p:cNvCxnSpPr>
              <a:stCxn id="281" idx="0"/>
            </p:cNvCxnSpPr>
            <p:nvPr/>
          </p:nvCxnSpPr>
          <p:spPr>
            <a:xfrm flipV="1">
              <a:off x="-2142911" y="1755711"/>
              <a:ext cx="1270690" cy="14139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flipV="1">
              <a:off x="-2567348" y="2191919"/>
              <a:ext cx="0" cy="8447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/>
          </p:nvCxnSpPr>
          <p:spPr>
            <a:xfrm>
              <a:off x="-2993915" y="3702951"/>
              <a:ext cx="0" cy="204416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85" name="TextBox 62"/>
            <p:cNvSpPr txBox="1">
              <a:spLocks noChangeArrowheads="1"/>
            </p:cNvSpPr>
            <p:nvPr/>
          </p:nvSpPr>
          <p:spPr bwMode="auto">
            <a:xfrm>
              <a:off x="-3029108" y="1750279"/>
              <a:ext cx="2129852" cy="3276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r>
                <a:rPr lang="en-US" sz="900" b="1" dirty="0" smtClean="0">
                  <a:solidFill>
                    <a:srgbClr val="002060"/>
                  </a:solidFill>
                  <a:latin typeface="Verdana" pitchFamily="34" charset="0"/>
                </a:rPr>
                <a:t>Performance Stage</a:t>
              </a:r>
              <a:endParaRPr lang="en-US" sz="900" b="1" dirty="0">
                <a:solidFill>
                  <a:srgbClr val="002060"/>
                </a:solidFill>
                <a:latin typeface="Verdana" pitchFamily="34" charset="0"/>
              </a:endParaRPr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5073811" y="7462643"/>
            <a:ext cx="312896" cy="312896"/>
            <a:chOff x="1529393" y="2851522"/>
            <a:chExt cx="312896" cy="312896"/>
          </a:xfrm>
        </p:grpSpPr>
        <p:sp>
          <p:nvSpPr>
            <p:cNvPr id="196" name="Oval 195"/>
            <p:cNvSpPr/>
            <p:nvPr/>
          </p:nvSpPr>
          <p:spPr>
            <a:xfrm>
              <a:off x="1529393" y="2851522"/>
              <a:ext cx="312896" cy="31289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7" name="Isosceles Triangle 196"/>
            <p:cNvSpPr/>
            <p:nvPr/>
          </p:nvSpPr>
          <p:spPr>
            <a:xfrm>
              <a:off x="1561637" y="2856385"/>
              <a:ext cx="89016" cy="244598"/>
            </a:xfrm>
            <a:prstGeom prst="triangle">
              <a:avLst>
                <a:gd name="adj" fmla="val 1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Isosceles Triangle 197"/>
            <p:cNvSpPr/>
            <p:nvPr/>
          </p:nvSpPr>
          <p:spPr>
            <a:xfrm>
              <a:off x="1725042" y="2856385"/>
              <a:ext cx="89016" cy="244597"/>
            </a:xfrm>
            <a:prstGeom prst="triangle">
              <a:avLst>
                <a:gd name="adj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1" name="Straight Connector 200"/>
            <p:cNvCxnSpPr/>
            <p:nvPr/>
          </p:nvCxnSpPr>
          <p:spPr>
            <a:xfrm flipH="1">
              <a:off x="1650653" y="2928392"/>
              <a:ext cx="7438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 flipH="1">
              <a:off x="1651209" y="2978683"/>
              <a:ext cx="7438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" name="Group 206"/>
          <p:cNvGrpSpPr/>
          <p:nvPr/>
        </p:nvGrpSpPr>
        <p:grpSpPr>
          <a:xfrm>
            <a:off x="12487258" y="2619116"/>
            <a:ext cx="312896" cy="312896"/>
            <a:chOff x="2998997" y="2854085"/>
            <a:chExt cx="312896" cy="312896"/>
          </a:xfrm>
        </p:grpSpPr>
        <p:sp>
          <p:nvSpPr>
            <p:cNvPr id="208" name="Oval 207"/>
            <p:cNvSpPr/>
            <p:nvPr/>
          </p:nvSpPr>
          <p:spPr>
            <a:xfrm>
              <a:off x="2998997" y="2854085"/>
              <a:ext cx="312896" cy="31289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9" name="Isosceles Triangle 208"/>
            <p:cNvSpPr/>
            <p:nvPr/>
          </p:nvSpPr>
          <p:spPr>
            <a:xfrm>
              <a:off x="3084470" y="3014272"/>
              <a:ext cx="144016" cy="93012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 rot="1294928">
              <a:off x="3025730" y="3000556"/>
              <a:ext cx="258865" cy="274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/>
            <p:cNvSpPr/>
            <p:nvPr/>
          </p:nvSpPr>
          <p:spPr>
            <a:xfrm>
              <a:off x="3073290" y="2911884"/>
              <a:ext cx="68578" cy="685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/>
            <p:cNvSpPr/>
            <p:nvPr/>
          </p:nvSpPr>
          <p:spPr>
            <a:xfrm>
              <a:off x="3194197" y="2959481"/>
              <a:ext cx="68578" cy="685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8" name="Group 217"/>
          <p:cNvGrpSpPr/>
          <p:nvPr/>
        </p:nvGrpSpPr>
        <p:grpSpPr>
          <a:xfrm>
            <a:off x="1883326" y="4534256"/>
            <a:ext cx="312896" cy="312896"/>
            <a:chOff x="6656015" y="1072081"/>
            <a:chExt cx="312896" cy="312896"/>
          </a:xfrm>
        </p:grpSpPr>
        <p:sp>
          <p:nvSpPr>
            <p:cNvPr id="244" name="Oval 243"/>
            <p:cNvSpPr/>
            <p:nvPr/>
          </p:nvSpPr>
          <p:spPr>
            <a:xfrm>
              <a:off x="6656015" y="1072081"/>
              <a:ext cx="312896" cy="31289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9" name="Curved Connector 248"/>
            <p:cNvCxnSpPr/>
            <p:nvPr/>
          </p:nvCxnSpPr>
          <p:spPr>
            <a:xfrm rot="5400000" flipH="1" flipV="1">
              <a:off x="6701838" y="1119067"/>
              <a:ext cx="221250" cy="221250"/>
            </a:xfrm>
            <a:prstGeom prst="curvedConnector5">
              <a:avLst>
                <a:gd name="adj1" fmla="val 3230"/>
                <a:gd name="adj2" fmla="val 46449"/>
                <a:gd name="adj3" fmla="val 94619"/>
              </a:avLst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/>
        </p:nvGrpSpPr>
        <p:grpSpPr>
          <a:xfrm>
            <a:off x="10235449" y="7452444"/>
            <a:ext cx="312896" cy="312896"/>
            <a:chOff x="6656015" y="1072081"/>
            <a:chExt cx="312896" cy="312896"/>
          </a:xfrm>
        </p:grpSpPr>
        <p:sp>
          <p:nvSpPr>
            <p:cNvPr id="256" name="Oval 255"/>
            <p:cNvSpPr/>
            <p:nvPr/>
          </p:nvSpPr>
          <p:spPr>
            <a:xfrm>
              <a:off x="6656015" y="1072081"/>
              <a:ext cx="312896" cy="31289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57" name="Curved Connector 256"/>
            <p:cNvCxnSpPr/>
            <p:nvPr/>
          </p:nvCxnSpPr>
          <p:spPr>
            <a:xfrm rot="5400000" flipH="1" flipV="1">
              <a:off x="6701838" y="1119067"/>
              <a:ext cx="221250" cy="221250"/>
            </a:xfrm>
            <a:prstGeom prst="curvedConnector5">
              <a:avLst>
                <a:gd name="adj1" fmla="val 3230"/>
                <a:gd name="adj2" fmla="val 46449"/>
                <a:gd name="adj3" fmla="val 94619"/>
              </a:avLst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17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2"/>
          <p:cNvSpPr txBox="1">
            <a:spLocks noChangeArrowheads="1"/>
          </p:cNvSpPr>
          <p:nvPr/>
        </p:nvSpPr>
        <p:spPr bwMode="auto">
          <a:xfrm>
            <a:off x="0" y="-6350"/>
            <a:ext cx="12804644" cy="523875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2800" b="1" dirty="0" smtClean="0">
                <a:solidFill>
                  <a:schemeClr val="bg1"/>
                </a:solidFill>
                <a:latin typeface="Verdana" pitchFamily="34" charset="0"/>
              </a:rPr>
              <a:t>2. REQUIREMENTS ANALYSIS</a:t>
            </a:r>
            <a:endParaRPr lang="en-US" sz="28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511551"/>
            <a:ext cx="129535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65" descr="logo64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80" b="11098"/>
          <a:stretch>
            <a:fillRect/>
          </a:stretch>
        </p:blipFill>
        <p:spPr bwMode="auto">
          <a:xfrm>
            <a:off x="11000275" y="48072"/>
            <a:ext cx="1804369" cy="399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62"/>
          <p:cNvSpPr txBox="1">
            <a:spLocks noChangeArrowheads="1"/>
          </p:cNvSpPr>
          <p:nvPr/>
        </p:nvSpPr>
        <p:spPr bwMode="auto">
          <a:xfrm>
            <a:off x="-11148" y="521965"/>
            <a:ext cx="36036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b="1" dirty="0" smtClean="0">
                <a:solidFill>
                  <a:srgbClr val="002060"/>
                </a:solidFill>
                <a:latin typeface="Verdana" pitchFamily="34" charset="0"/>
              </a:rPr>
              <a:t>1: REQUIREMENTS ANALYSIS</a:t>
            </a:r>
            <a:endParaRPr lang="en-US" sz="1200" b="1" dirty="0">
              <a:solidFill>
                <a:srgbClr val="002060"/>
              </a:solidFill>
              <a:latin typeface="Verdana" pitchFamily="34" charset="0"/>
            </a:endParaRPr>
          </a:p>
        </p:txBody>
      </p:sp>
      <p:sp>
        <p:nvSpPr>
          <p:cNvPr id="20" name="TextBox 62"/>
          <p:cNvSpPr txBox="1">
            <a:spLocks noChangeArrowheads="1"/>
          </p:cNvSpPr>
          <p:nvPr/>
        </p:nvSpPr>
        <p:spPr bwMode="auto">
          <a:xfrm>
            <a:off x="6404756" y="532383"/>
            <a:ext cx="41005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b="1" dirty="0" smtClean="0">
                <a:solidFill>
                  <a:srgbClr val="002060"/>
                </a:solidFill>
                <a:latin typeface="Verdana" pitchFamily="34" charset="0"/>
              </a:rPr>
              <a:t>3:. NON-FUNCTIONAL REQUIREMENTS</a:t>
            </a:r>
            <a:endParaRPr lang="en-US" sz="1200" b="1" dirty="0">
              <a:solidFill>
                <a:srgbClr val="002060"/>
              </a:solidFill>
              <a:latin typeface="Verdana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855174" y="1128192"/>
            <a:ext cx="1313378" cy="5040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&lt;&lt;Requirement&gt;&gt;</a:t>
            </a:r>
          </a:p>
          <a:p>
            <a:pPr algn="ctr"/>
            <a:r>
              <a:rPr lang="en-US" sz="900" dirty="0" smtClean="0"/>
              <a:t>Successful Architect Performance</a:t>
            </a:r>
            <a:endParaRPr lang="en-US" sz="900" dirty="0"/>
          </a:p>
        </p:txBody>
      </p:sp>
      <p:sp>
        <p:nvSpPr>
          <p:cNvPr id="23" name="Rounded Rectangle 22"/>
          <p:cNvSpPr/>
          <p:nvPr/>
        </p:nvSpPr>
        <p:spPr>
          <a:xfrm>
            <a:off x="3880520" y="3371503"/>
            <a:ext cx="1155713" cy="6095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&lt;&lt;Requirement&gt;&gt;</a:t>
            </a:r>
          </a:p>
          <a:p>
            <a:pPr algn="ctr"/>
            <a:r>
              <a:rPr lang="en-US" sz="900" dirty="0" smtClean="0"/>
              <a:t>Successful </a:t>
            </a:r>
          </a:p>
          <a:p>
            <a:pPr algn="ctr"/>
            <a:r>
              <a:rPr lang="en-US" sz="900" b="1" dirty="0" smtClean="0"/>
              <a:t>BRIDGE CROSSING</a:t>
            </a:r>
            <a:endParaRPr lang="en-US" sz="900" b="1" dirty="0"/>
          </a:p>
        </p:txBody>
      </p:sp>
      <p:sp>
        <p:nvSpPr>
          <p:cNvPr id="32" name="Rounded Rectangle 31"/>
          <p:cNvSpPr/>
          <p:nvPr/>
        </p:nvSpPr>
        <p:spPr>
          <a:xfrm>
            <a:off x="2005986" y="4406036"/>
            <a:ext cx="1082446" cy="61058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&lt;&lt;Requirement&gt;&gt;</a:t>
            </a:r>
          </a:p>
          <a:p>
            <a:pPr algn="ctr"/>
            <a:r>
              <a:rPr lang="en-US" sz="900" dirty="0" smtClean="0"/>
              <a:t>Sufficient navigation track design</a:t>
            </a:r>
            <a:endParaRPr lang="en-US" sz="900" dirty="0"/>
          </a:p>
        </p:txBody>
      </p:sp>
      <p:sp>
        <p:nvSpPr>
          <p:cNvPr id="33" name="Rounded Rectangle 32"/>
          <p:cNvSpPr/>
          <p:nvPr/>
        </p:nvSpPr>
        <p:spPr>
          <a:xfrm>
            <a:off x="32632" y="6030225"/>
            <a:ext cx="1255089" cy="7279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&lt;&lt;Requirement&gt;&gt;</a:t>
            </a:r>
          </a:p>
          <a:p>
            <a:pPr algn="ctr"/>
            <a:r>
              <a:rPr lang="en-US" sz="900" dirty="0" smtClean="0"/>
              <a:t>Minimize time to finish basic stage. </a:t>
            </a:r>
          </a:p>
          <a:p>
            <a:pPr algn="ctr"/>
            <a:r>
              <a:rPr lang="en-US" sz="900" dirty="0" smtClean="0"/>
              <a:t>Goal: &lt; 30 seconds</a:t>
            </a:r>
            <a:endParaRPr lang="en-US" sz="900" dirty="0"/>
          </a:p>
        </p:txBody>
      </p:sp>
      <p:sp>
        <p:nvSpPr>
          <p:cNvPr id="41" name="Rounded Rectangle 40"/>
          <p:cNvSpPr/>
          <p:nvPr/>
        </p:nvSpPr>
        <p:spPr>
          <a:xfrm>
            <a:off x="1432248" y="2000813"/>
            <a:ext cx="1113257" cy="63594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&lt;&lt;Requirement&gt;&gt;</a:t>
            </a:r>
          </a:p>
          <a:p>
            <a:pPr algn="ctr"/>
            <a:r>
              <a:rPr lang="en-US" sz="900" dirty="0" smtClean="0"/>
              <a:t>Excellent model documentation</a:t>
            </a:r>
            <a:endParaRPr lang="en-US" sz="900" dirty="0"/>
          </a:p>
        </p:txBody>
      </p:sp>
      <p:sp>
        <p:nvSpPr>
          <p:cNvPr id="43" name="Rounded Rectangle 42"/>
          <p:cNvSpPr/>
          <p:nvPr/>
        </p:nvSpPr>
        <p:spPr>
          <a:xfrm>
            <a:off x="136104" y="3371506"/>
            <a:ext cx="1255089" cy="60953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&lt;&lt; Requirement&gt;</a:t>
            </a:r>
          </a:p>
          <a:p>
            <a:pPr algn="ctr"/>
            <a:r>
              <a:rPr lang="en-US" sz="900" dirty="0" smtClean="0"/>
              <a:t>Complete  performance within 2 </a:t>
            </a:r>
            <a:r>
              <a:rPr lang="en-US" sz="900" dirty="0" err="1" smtClean="0"/>
              <a:t>mins</a:t>
            </a:r>
            <a:endParaRPr lang="en-US" sz="900" dirty="0"/>
          </a:p>
        </p:txBody>
      </p:sp>
      <p:sp>
        <p:nvSpPr>
          <p:cNvPr id="44" name="Rounded Rectangle 43"/>
          <p:cNvSpPr/>
          <p:nvPr/>
        </p:nvSpPr>
        <p:spPr>
          <a:xfrm>
            <a:off x="3880520" y="2000813"/>
            <a:ext cx="1125539" cy="63594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&lt;&lt;Requirement&gt;&gt;</a:t>
            </a:r>
          </a:p>
          <a:p>
            <a:pPr algn="ctr"/>
            <a:r>
              <a:rPr lang="en-US" sz="900" dirty="0" smtClean="0"/>
              <a:t>Successful Basic Stage</a:t>
            </a:r>
            <a:endParaRPr lang="en-US" sz="900" dirty="0"/>
          </a:p>
        </p:txBody>
      </p:sp>
      <p:sp>
        <p:nvSpPr>
          <p:cNvPr id="45" name="Rounded Rectangle 44"/>
          <p:cNvSpPr/>
          <p:nvPr/>
        </p:nvSpPr>
        <p:spPr>
          <a:xfrm>
            <a:off x="5104656" y="2000813"/>
            <a:ext cx="1156283" cy="63594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&lt;&lt;Requirement&gt;&gt;</a:t>
            </a:r>
          </a:p>
          <a:p>
            <a:pPr algn="ctr"/>
            <a:r>
              <a:rPr lang="en-US" sz="900" dirty="0" smtClean="0"/>
              <a:t>Successful Performance Stage</a:t>
            </a:r>
            <a:endParaRPr lang="en-US" sz="900" dirty="0"/>
          </a:p>
        </p:txBody>
      </p:sp>
      <p:sp>
        <p:nvSpPr>
          <p:cNvPr id="51" name="Rounded Rectangle 50"/>
          <p:cNvSpPr/>
          <p:nvPr/>
        </p:nvSpPr>
        <p:spPr>
          <a:xfrm>
            <a:off x="2656384" y="2000813"/>
            <a:ext cx="1115162" cy="63954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&lt;&lt; Requirement&gt;&gt;</a:t>
            </a:r>
          </a:p>
          <a:p>
            <a:pPr algn="ctr"/>
            <a:r>
              <a:rPr lang="en-US" sz="900" dirty="0" smtClean="0"/>
              <a:t>Not disqualify</a:t>
            </a:r>
            <a:endParaRPr lang="en-US" sz="900" dirty="0"/>
          </a:p>
        </p:txBody>
      </p:sp>
      <p:sp>
        <p:nvSpPr>
          <p:cNvPr id="74" name="Rounded Rectangle 73"/>
          <p:cNvSpPr/>
          <p:nvPr/>
        </p:nvSpPr>
        <p:spPr>
          <a:xfrm>
            <a:off x="5643559" y="3371504"/>
            <a:ext cx="1117281" cy="63700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&lt;&lt;Requirement&gt;&gt;</a:t>
            </a:r>
          </a:p>
          <a:p>
            <a:pPr algn="ctr"/>
            <a:r>
              <a:rPr lang="en-US" sz="900" dirty="0" smtClean="0"/>
              <a:t>Successful</a:t>
            </a:r>
          </a:p>
          <a:p>
            <a:pPr algn="ctr"/>
            <a:r>
              <a:rPr lang="en-US" sz="900" b="1" dirty="0" smtClean="0"/>
              <a:t>RESCUE MISSION</a:t>
            </a:r>
            <a:endParaRPr lang="en-US" sz="900" b="1" dirty="0"/>
          </a:p>
        </p:txBody>
      </p:sp>
      <p:sp>
        <p:nvSpPr>
          <p:cNvPr id="92" name="Rounded Rectangle 91"/>
          <p:cNvSpPr/>
          <p:nvPr/>
        </p:nvSpPr>
        <p:spPr>
          <a:xfrm>
            <a:off x="1936304" y="3371505"/>
            <a:ext cx="1221529" cy="6095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&lt;&lt;Requirement&gt;&gt;</a:t>
            </a:r>
          </a:p>
          <a:p>
            <a:pPr algn="ctr"/>
            <a:r>
              <a:rPr lang="en-US" sz="900" dirty="0" smtClean="0"/>
              <a:t>Successful</a:t>
            </a:r>
          </a:p>
          <a:p>
            <a:pPr algn="ctr"/>
            <a:r>
              <a:rPr lang="en-US" sz="900" b="1" dirty="0" smtClean="0"/>
              <a:t>LINE-TRACKING</a:t>
            </a:r>
            <a:endParaRPr lang="en-US" sz="900" b="1" dirty="0"/>
          </a:p>
        </p:txBody>
      </p:sp>
      <p:sp>
        <p:nvSpPr>
          <p:cNvPr id="188" name="Rounded Rectangle 187"/>
          <p:cNvSpPr/>
          <p:nvPr/>
        </p:nvSpPr>
        <p:spPr>
          <a:xfrm>
            <a:off x="64096" y="2000813"/>
            <a:ext cx="1252812" cy="63594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&lt;&lt;Requirement&gt;&gt;</a:t>
            </a:r>
          </a:p>
          <a:p>
            <a:pPr algn="ctr"/>
            <a:r>
              <a:rPr lang="en-US" sz="900" dirty="0" smtClean="0"/>
              <a:t>Efficient Development Process</a:t>
            </a:r>
            <a:endParaRPr lang="en-US" sz="900" dirty="0"/>
          </a:p>
        </p:txBody>
      </p:sp>
      <p:sp>
        <p:nvSpPr>
          <p:cNvPr id="194" name="Rounded Rectangle 193"/>
          <p:cNvSpPr/>
          <p:nvPr/>
        </p:nvSpPr>
        <p:spPr>
          <a:xfrm>
            <a:off x="9590128" y="1560239"/>
            <a:ext cx="1295200" cy="504057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&lt;&lt;Requirement&gt;&gt;</a:t>
            </a:r>
          </a:p>
          <a:p>
            <a:pPr algn="ctr"/>
            <a:r>
              <a:rPr lang="en-US" sz="900" dirty="0" smtClean="0"/>
              <a:t>Efficient  Development  Process</a:t>
            </a:r>
            <a:endParaRPr lang="en-US" sz="900" dirty="0"/>
          </a:p>
        </p:txBody>
      </p:sp>
      <p:cxnSp>
        <p:nvCxnSpPr>
          <p:cNvPr id="214" name="Straight Arrow Connector 213"/>
          <p:cNvCxnSpPr>
            <a:stCxn id="32" idx="0"/>
            <a:endCxn id="92" idx="2"/>
          </p:cNvCxnSpPr>
          <p:nvPr/>
        </p:nvCxnSpPr>
        <p:spPr>
          <a:xfrm flipH="1" flipV="1">
            <a:off x="2547069" y="3981042"/>
            <a:ext cx="140" cy="42499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ounded Rectangle 221"/>
          <p:cNvSpPr/>
          <p:nvPr/>
        </p:nvSpPr>
        <p:spPr>
          <a:xfrm>
            <a:off x="9035040" y="3072408"/>
            <a:ext cx="1110175" cy="43204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Use of MATLAB &amp; Simulink</a:t>
            </a:r>
            <a:endParaRPr lang="en-US" sz="900" dirty="0"/>
          </a:p>
        </p:txBody>
      </p:sp>
      <p:sp>
        <p:nvSpPr>
          <p:cNvPr id="223" name="Rounded Rectangle 222"/>
          <p:cNvSpPr/>
          <p:nvPr/>
        </p:nvSpPr>
        <p:spPr>
          <a:xfrm>
            <a:off x="6839772" y="1560242"/>
            <a:ext cx="1175259" cy="47051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&lt;&lt;Requirement&gt;&gt;</a:t>
            </a:r>
          </a:p>
          <a:p>
            <a:pPr algn="ctr"/>
            <a:r>
              <a:rPr lang="en-US" sz="900" dirty="0" smtClean="0"/>
              <a:t>Configuration Management</a:t>
            </a:r>
            <a:endParaRPr lang="en-US" sz="900" dirty="0"/>
          </a:p>
        </p:txBody>
      </p:sp>
      <p:sp>
        <p:nvSpPr>
          <p:cNvPr id="226" name="Rounded Rectangle 225"/>
          <p:cNvSpPr/>
          <p:nvPr/>
        </p:nvSpPr>
        <p:spPr>
          <a:xfrm>
            <a:off x="10245004" y="2360492"/>
            <a:ext cx="1213705" cy="46178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&lt;&lt;Requirement&gt;&gt;</a:t>
            </a:r>
          </a:p>
          <a:p>
            <a:pPr algn="ctr"/>
            <a:r>
              <a:rPr lang="en-US" sz="900" dirty="0" smtClean="0"/>
              <a:t>Use Rapid-Prototyping process</a:t>
            </a:r>
            <a:endParaRPr lang="en-US" sz="900" dirty="0"/>
          </a:p>
        </p:txBody>
      </p:sp>
      <p:cxnSp>
        <p:nvCxnSpPr>
          <p:cNvPr id="227" name="Straight Arrow Connector 226"/>
          <p:cNvCxnSpPr>
            <a:stCxn id="226" idx="0"/>
            <a:endCxn id="194" idx="2"/>
          </p:cNvCxnSpPr>
          <p:nvPr/>
        </p:nvCxnSpPr>
        <p:spPr>
          <a:xfrm flipH="1" flipV="1">
            <a:off x="10237728" y="2064296"/>
            <a:ext cx="614129" cy="29619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>
            <a:stCxn id="235" idx="0"/>
            <a:endCxn id="226" idx="2"/>
          </p:cNvCxnSpPr>
          <p:nvPr/>
        </p:nvCxnSpPr>
        <p:spPr>
          <a:xfrm flipV="1">
            <a:off x="10851856" y="2822280"/>
            <a:ext cx="1" cy="25012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ounded Rectangle 234"/>
          <p:cNvSpPr/>
          <p:nvPr/>
        </p:nvSpPr>
        <p:spPr>
          <a:xfrm>
            <a:off x="10296768" y="3072408"/>
            <a:ext cx="1110175" cy="43204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Use of Simulink Target Hardware Support Package</a:t>
            </a:r>
            <a:endParaRPr lang="en-US" sz="900" dirty="0"/>
          </a:p>
        </p:txBody>
      </p:sp>
      <p:sp>
        <p:nvSpPr>
          <p:cNvPr id="239" name="Rounded Rectangle 238"/>
          <p:cNvSpPr/>
          <p:nvPr/>
        </p:nvSpPr>
        <p:spPr>
          <a:xfrm>
            <a:off x="8183849" y="1560240"/>
            <a:ext cx="1241287" cy="504057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&lt;&lt;Requirement&gt;&gt;</a:t>
            </a:r>
          </a:p>
          <a:p>
            <a:pPr algn="ctr"/>
            <a:r>
              <a:rPr lang="en-US" sz="900" dirty="0" smtClean="0"/>
              <a:t>Parallel Development Process</a:t>
            </a:r>
            <a:endParaRPr lang="en-US" sz="900" dirty="0"/>
          </a:p>
        </p:txBody>
      </p:sp>
      <p:cxnSp>
        <p:nvCxnSpPr>
          <p:cNvPr id="250" name="Straight Arrow Connector 249"/>
          <p:cNvCxnSpPr>
            <a:stCxn id="335" idx="0"/>
            <a:endCxn id="223" idx="2"/>
          </p:cNvCxnSpPr>
          <p:nvPr/>
        </p:nvCxnSpPr>
        <p:spPr>
          <a:xfrm flipV="1">
            <a:off x="7082499" y="2030752"/>
            <a:ext cx="344903" cy="34592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ounded Rectangle 259"/>
          <p:cNvSpPr/>
          <p:nvPr/>
        </p:nvSpPr>
        <p:spPr>
          <a:xfrm>
            <a:off x="5032648" y="8473008"/>
            <a:ext cx="749027" cy="43204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Step Detection</a:t>
            </a:r>
            <a:endParaRPr lang="en-US" sz="1000" dirty="0"/>
          </a:p>
        </p:txBody>
      </p:sp>
      <p:sp>
        <p:nvSpPr>
          <p:cNvPr id="261" name="Rounded Rectangle 260"/>
          <p:cNvSpPr/>
          <p:nvPr/>
        </p:nvSpPr>
        <p:spPr>
          <a:xfrm>
            <a:off x="5824736" y="8473008"/>
            <a:ext cx="880019" cy="43204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Step-off Ramp Detection</a:t>
            </a:r>
            <a:endParaRPr lang="en-US" sz="1000" dirty="0"/>
          </a:p>
        </p:txBody>
      </p:sp>
      <p:sp>
        <p:nvSpPr>
          <p:cNvPr id="263" name="Rounded Rectangle 262"/>
          <p:cNvSpPr/>
          <p:nvPr/>
        </p:nvSpPr>
        <p:spPr>
          <a:xfrm>
            <a:off x="208112" y="8479845"/>
            <a:ext cx="864096" cy="43204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Blind run for shortcut</a:t>
            </a:r>
          </a:p>
        </p:txBody>
      </p:sp>
      <p:sp>
        <p:nvSpPr>
          <p:cNvPr id="268" name="Rounded Rectangle 267"/>
          <p:cNvSpPr/>
          <p:nvPr/>
        </p:nvSpPr>
        <p:spPr>
          <a:xfrm>
            <a:off x="7768952" y="8473169"/>
            <a:ext cx="857172" cy="43204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Distance Sensor detection</a:t>
            </a:r>
            <a:endParaRPr lang="en-US" sz="1000" dirty="0"/>
          </a:p>
        </p:txBody>
      </p:sp>
      <p:sp>
        <p:nvSpPr>
          <p:cNvPr id="275" name="Rounded Rectangle 274"/>
          <p:cNvSpPr/>
          <p:nvPr/>
        </p:nvSpPr>
        <p:spPr>
          <a:xfrm>
            <a:off x="5032649" y="4394998"/>
            <a:ext cx="1147374" cy="7085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&lt;&lt;Requirement&gt;&gt;</a:t>
            </a:r>
          </a:p>
          <a:p>
            <a:pPr algn="ctr"/>
            <a:r>
              <a:rPr lang="en-US" sz="900" dirty="0" smtClean="0"/>
              <a:t>Rover  to move </a:t>
            </a:r>
            <a:r>
              <a:rPr lang="en-US" sz="1000" b="1" dirty="0" smtClean="0">
                <a:solidFill>
                  <a:srgbClr val="00B050"/>
                </a:solidFill>
              </a:rPr>
              <a:t>NXT1</a:t>
            </a:r>
            <a:r>
              <a:rPr lang="en-US" sz="1000" dirty="0" smtClean="0"/>
              <a:t> </a:t>
            </a:r>
            <a:r>
              <a:rPr lang="en-US" sz="900" dirty="0" smtClean="0"/>
              <a:t>from one ramp to the other ramp  </a:t>
            </a:r>
            <a:endParaRPr lang="en-US" sz="900" dirty="0"/>
          </a:p>
        </p:txBody>
      </p:sp>
      <p:cxnSp>
        <p:nvCxnSpPr>
          <p:cNvPr id="278" name="Straight Arrow Connector 277"/>
          <p:cNvCxnSpPr>
            <a:stCxn id="275" idx="0"/>
            <a:endCxn id="23" idx="2"/>
          </p:cNvCxnSpPr>
          <p:nvPr/>
        </p:nvCxnSpPr>
        <p:spPr>
          <a:xfrm flipH="1" flipV="1">
            <a:off x="4458377" y="3981042"/>
            <a:ext cx="1147959" cy="41395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Rounded Rectangle 287"/>
          <p:cNvSpPr/>
          <p:nvPr/>
        </p:nvSpPr>
        <p:spPr>
          <a:xfrm>
            <a:off x="6832848" y="8473330"/>
            <a:ext cx="890450" cy="43172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Rover drive control</a:t>
            </a:r>
            <a:endParaRPr lang="en-US" sz="1000" dirty="0"/>
          </a:p>
        </p:txBody>
      </p:sp>
      <p:sp>
        <p:nvSpPr>
          <p:cNvPr id="294" name="Rounded Rectangle 293"/>
          <p:cNvSpPr/>
          <p:nvPr/>
        </p:nvSpPr>
        <p:spPr>
          <a:xfrm>
            <a:off x="5248672" y="6030224"/>
            <a:ext cx="1113821" cy="71499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&lt;&lt;Requirement&gt;&gt;</a:t>
            </a:r>
          </a:p>
          <a:p>
            <a:pPr algn="ctr"/>
            <a:r>
              <a:rPr lang="en-US" sz="900" dirty="0" smtClean="0"/>
              <a:t>Rover must move straight from one ramp to other</a:t>
            </a:r>
            <a:endParaRPr lang="en-US" sz="900" dirty="0"/>
          </a:p>
        </p:txBody>
      </p:sp>
      <p:cxnSp>
        <p:nvCxnSpPr>
          <p:cNvPr id="296" name="Straight Arrow Connector 295"/>
          <p:cNvCxnSpPr>
            <a:stCxn id="288" idx="0"/>
            <a:endCxn id="294" idx="2"/>
          </p:cNvCxnSpPr>
          <p:nvPr/>
        </p:nvCxnSpPr>
        <p:spPr>
          <a:xfrm flipH="1" flipV="1">
            <a:off x="5805583" y="6745214"/>
            <a:ext cx="1472490" cy="172811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Rounded Rectangle 301"/>
          <p:cNvSpPr/>
          <p:nvPr/>
        </p:nvSpPr>
        <p:spPr>
          <a:xfrm>
            <a:off x="7696944" y="4406036"/>
            <a:ext cx="1334654" cy="68229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&lt;&lt;Requirement&gt;&gt; </a:t>
            </a:r>
          </a:p>
          <a:p>
            <a:pPr algn="ctr"/>
            <a:r>
              <a:rPr lang="en-US" sz="1000" b="1" dirty="0" smtClean="0">
                <a:solidFill>
                  <a:srgbClr val="00B050"/>
                </a:solidFill>
              </a:rPr>
              <a:t>NXT1 </a:t>
            </a:r>
            <a:r>
              <a:rPr lang="en-US" sz="900" dirty="0" smtClean="0"/>
              <a:t>and </a:t>
            </a:r>
            <a:r>
              <a:rPr lang="en-US" sz="1000" b="1" dirty="0" smtClean="0">
                <a:solidFill>
                  <a:srgbClr val="00B0F0"/>
                </a:solidFill>
              </a:rPr>
              <a:t>NXT2</a:t>
            </a:r>
            <a:r>
              <a:rPr lang="en-US" sz="1000" dirty="0" smtClean="0">
                <a:solidFill>
                  <a:srgbClr val="00B0F0"/>
                </a:solidFill>
              </a:rPr>
              <a:t> </a:t>
            </a:r>
            <a:r>
              <a:rPr lang="en-US" sz="900" dirty="0" smtClean="0"/>
              <a:t>must line-track </a:t>
            </a:r>
            <a:r>
              <a:rPr lang="en-US" sz="900" dirty="0"/>
              <a:t>in </a:t>
            </a:r>
            <a:r>
              <a:rPr lang="en-US" sz="900" dirty="0" smtClean="0"/>
              <a:t>synchronously.</a:t>
            </a:r>
            <a:endParaRPr lang="en-US" sz="900" dirty="0"/>
          </a:p>
        </p:txBody>
      </p:sp>
      <p:sp>
        <p:nvSpPr>
          <p:cNvPr id="307" name="Rounded Rectangle 306"/>
          <p:cNvSpPr/>
          <p:nvPr/>
        </p:nvSpPr>
        <p:spPr>
          <a:xfrm>
            <a:off x="9137104" y="4406036"/>
            <a:ext cx="1421087" cy="68229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&lt;&lt;Requirement&gt;&gt;</a:t>
            </a:r>
          </a:p>
          <a:p>
            <a:pPr algn="ctr"/>
            <a:r>
              <a:rPr lang="en-US" sz="1000" b="1" dirty="0" smtClean="0">
                <a:solidFill>
                  <a:srgbClr val="00B050"/>
                </a:solidFill>
              </a:rPr>
              <a:t>NXT1</a:t>
            </a:r>
            <a:r>
              <a:rPr lang="en-US" sz="1000" dirty="0" smtClean="0">
                <a:solidFill>
                  <a:srgbClr val="00B050"/>
                </a:solidFill>
              </a:rPr>
              <a:t> </a:t>
            </a:r>
            <a:r>
              <a:rPr lang="en-US" sz="900" dirty="0" smtClean="0"/>
              <a:t>and </a:t>
            </a:r>
            <a:r>
              <a:rPr lang="en-US" sz="1000" b="1" dirty="0" smtClean="0">
                <a:solidFill>
                  <a:srgbClr val="00B0F0"/>
                </a:solidFill>
              </a:rPr>
              <a:t>NXT2</a:t>
            </a:r>
            <a:r>
              <a:rPr lang="en-US" sz="1000" dirty="0" smtClean="0">
                <a:solidFill>
                  <a:srgbClr val="00B0F0"/>
                </a:solidFill>
              </a:rPr>
              <a:t> </a:t>
            </a:r>
            <a:r>
              <a:rPr lang="en-US" sz="900" dirty="0" smtClean="0"/>
              <a:t>must perform parking synchronously.</a:t>
            </a:r>
            <a:endParaRPr lang="en-US" sz="900" dirty="0"/>
          </a:p>
        </p:txBody>
      </p:sp>
      <p:sp>
        <p:nvSpPr>
          <p:cNvPr id="318" name="Rounded Rectangle 317"/>
          <p:cNvSpPr/>
          <p:nvPr/>
        </p:nvSpPr>
        <p:spPr>
          <a:xfrm>
            <a:off x="2013066" y="5196644"/>
            <a:ext cx="1075366" cy="5400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Build custom track for navigation</a:t>
            </a:r>
            <a:endParaRPr lang="en-US" sz="1000" dirty="0"/>
          </a:p>
        </p:txBody>
      </p:sp>
      <p:cxnSp>
        <p:nvCxnSpPr>
          <p:cNvPr id="319" name="Straight Arrow Connector 318"/>
          <p:cNvCxnSpPr>
            <a:stCxn id="318" idx="0"/>
            <a:endCxn id="32" idx="2"/>
          </p:cNvCxnSpPr>
          <p:nvPr/>
        </p:nvCxnSpPr>
        <p:spPr>
          <a:xfrm flipH="1" flipV="1">
            <a:off x="2547209" y="5016624"/>
            <a:ext cx="3540" cy="18002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Rounded Rectangle 325"/>
          <p:cNvSpPr/>
          <p:nvPr/>
        </p:nvSpPr>
        <p:spPr>
          <a:xfrm>
            <a:off x="9035042" y="2362798"/>
            <a:ext cx="1110174" cy="46618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&lt;&lt;Requirement&gt;&gt;</a:t>
            </a:r>
          </a:p>
          <a:p>
            <a:pPr algn="ctr"/>
            <a:r>
              <a:rPr lang="en-US" sz="900" dirty="0" smtClean="0"/>
              <a:t>Use Model-Based Design  process</a:t>
            </a:r>
            <a:endParaRPr lang="en-US" sz="900" dirty="0"/>
          </a:p>
        </p:txBody>
      </p:sp>
      <p:sp>
        <p:nvSpPr>
          <p:cNvPr id="335" name="Rounded Rectangle 334"/>
          <p:cNvSpPr/>
          <p:nvPr/>
        </p:nvSpPr>
        <p:spPr>
          <a:xfrm>
            <a:off x="6544816" y="2376672"/>
            <a:ext cx="1075366" cy="34994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Use of SVN</a:t>
            </a:r>
            <a:endParaRPr lang="en-US" sz="900" dirty="0"/>
          </a:p>
        </p:txBody>
      </p:sp>
      <p:cxnSp>
        <p:nvCxnSpPr>
          <p:cNvPr id="337" name="Straight Arrow Connector 336"/>
          <p:cNvCxnSpPr>
            <a:stCxn id="338" idx="0"/>
            <a:endCxn id="239" idx="2"/>
          </p:cNvCxnSpPr>
          <p:nvPr/>
        </p:nvCxnSpPr>
        <p:spPr>
          <a:xfrm flipV="1">
            <a:off x="8334415" y="2064297"/>
            <a:ext cx="470078" cy="31237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Rounded Rectangle 337"/>
          <p:cNvSpPr/>
          <p:nvPr/>
        </p:nvSpPr>
        <p:spPr>
          <a:xfrm>
            <a:off x="7796732" y="2376672"/>
            <a:ext cx="1075366" cy="34993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Use of Simulink Projects</a:t>
            </a:r>
            <a:endParaRPr lang="en-US" sz="900" dirty="0"/>
          </a:p>
        </p:txBody>
      </p:sp>
      <p:cxnSp>
        <p:nvCxnSpPr>
          <p:cNvPr id="340" name="Straight Arrow Connector 339"/>
          <p:cNvCxnSpPr>
            <a:stCxn id="338" idx="0"/>
            <a:endCxn id="223" idx="2"/>
          </p:cNvCxnSpPr>
          <p:nvPr/>
        </p:nvCxnSpPr>
        <p:spPr>
          <a:xfrm flipH="1" flipV="1">
            <a:off x="7427402" y="2030752"/>
            <a:ext cx="907013" cy="34592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Arrow Connector 343"/>
          <p:cNvCxnSpPr>
            <a:stCxn id="338" idx="0"/>
            <a:endCxn id="194" idx="2"/>
          </p:cNvCxnSpPr>
          <p:nvPr/>
        </p:nvCxnSpPr>
        <p:spPr>
          <a:xfrm flipV="1">
            <a:off x="8334415" y="2064296"/>
            <a:ext cx="1903313" cy="31237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Arrow Connector 347"/>
          <p:cNvCxnSpPr>
            <a:stCxn id="326" idx="0"/>
            <a:endCxn id="194" idx="2"/>
          </p:cNvCxnSpPr>
          <p:nvPr/>
        </p:nvCxnSpPr>
        <p:spPr>
          <a:xfrm flipV="1">
            <a:off x="9590129" y="2064296"/>
            <a:ext cx="647599" cy="29850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/>
          <p:cNvCxnSpPr>
            <a:stCxn id="222" idx="0"/>
            <a:endCxn id="326" idx="2"/>
          </p:cNvCxnSpPr>
          <p:nvPr/>
        </p:nvCxnSpPr>
        <p:spPr>
          <a:xfrm flipV="1">
            <a:off x="9590128" y="2828978"/>
            <a:ext cx="1" cy="24343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Rounded Rectangle 372"/>
          <p:cNvSpPr/>
          <p:nvPr/>
        </p:nvSpPr>
        <p:spPr>
          <a:xfrm>
            <a:off x="8705056" y="8473008"/>
            <a:ext cx="1030786" cy="43204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Bluetooth communication</a:t>
            </a:r>
            <a:endParaRPr lang="en-US" sz="1000" dirty="0"/>
          </a:p>
        </p:txBody>
      </p:sp>
      <p:cxnSp>
        <p:nvCxnSpPr>
          <p:cNvPr id="206" name="Straight Arrow Connector 205"/>
          <p:cNvCxnSpPr>
            <a:stCxn id="557" idx="0"/>
            <a:endCxn id="33" idx="2"/>
          </p:cNvCxnSpPr>
          <p:nvPr/>
        </p:nvCxnSpPr>
        <p:spPr>
          <a:xfrm flipH="1" flipV="1">
            <a:off x="660177" y="6758143"/>
            <a:ext cx="1926576" cy="56273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Rounded Rectangle 228"/>
          <p:cNvSpPr/>
          <p:nvPr/>
        </p:nvSpPr>
        <p:spPr>
          <a:xfrm>
            <a:off x="4177169" y="8472686"/>
            <a:ext cx="798691" cy="43204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Speed Control</a:t>
            </a:r>
            <a:endParaRPr lang="en-US" sz="1000" dirty="0"/>
          </a:p>
        </p:txBody>
      </p:sp>
      <p:cxnSp>
        <p:nvCxnSpPr>
          <p:cNvPr id="215" name="Elbow Connector 214"/>
          <p:cNvCxnSpPr>
            <a:stCxn id="9" idx="2"/>
            <a:endCxn id="51" idx="0"/>
          </p:cNvCxnSpPr>
          <p:nvPr/>
        </p:nvCxnSpPr>
        <p:spPr>
          <a:xfrm rot="5400000">
            <a:off x="3178632" y="1667581"/>
            <a:ext cx="368565" cy="297898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Elbow Connector 216"/>
          <p:cNvCxnSpPr>
            <a:stCxn id="9" idx="2"/>
            <a:endCxn id="44" idx="0"/>
          </p:cNvCxnSpPr>
          <p:nvPr/>
        </p:nvCxnSpPr>
        <p:spPr>
          <a:xfrm rot="16200000" flipH="1">
            <a:off x="3793294" y="1350816"/>
            <a:ext cx="368565" cy="931427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Elbow Connector 219"/>
          <p:cNvCxnSpPr>
            <a:stCxn id="9" idx="2"/>
            <a:endCxn id="41" idx="0"/>
          </p:cNvCxnSpPr>
          <p:nvPr/>
        </p:nvCxnSpPr>
        <p:spPr>
          <a:xfrm rot="5400000">
            <a:off x="2566088" y="1055037"/>
            <a:ext cx="368565" cy="1522986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Elbow Connector 224"/>
          <p:cNvCxnSpPr>
            <a:stCxn id="9" idx="2"/>
            <a:endCxn id="45" idx="0"/>
          </p:cNvCxnSpPr>
          <p:nvPr/>
        </p:nvCxnSpPr>
        <p:spPr>
          <a:xfrm rot="16200000" flipH="1">
            <a:off x="4413048" y="731062"/>
            <a:ext cx="368565" cy="2170935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Elbow Connector 236"/>
          <p:cNvCxnSpPr>
            <a:stCxn id="9" idx="2"/>
            <a:endCxn id="188" idx="0"/>
          </p:cNvCxnSpPr>
          <p:nvPr/>
        </p:nvCxnSpPr>
        <p:spPr>
          <a:xfrm rot="5400000">
            <a:off x="1916901" y="405850"/>
            <a:ext cx="368565" cy="2821361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>
            <a:off x="-79920" y="2859381"/>
            <a:ext cx="6475682" cy="4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Rounded Rectangle 261"/>
          <p:cNvSpPr/>
          <p:nvPr/>
        </p:nvSpPr>
        <p:spPr>
          <a:xfrm>
            <a:off x="8590767" y="834484"/>
            <a:ext cx="1554448" cy="41054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&lt;&lt;Requirement&gt;&gt;</a:t>
            </a:r>
          </a:p>
          <a:p>
            <a:pPr algn="ctr"/>
            <a:r>
              <a:rPr lang="en-US" sz="900" dirty="0" smtClean="0"/>
              <a:t>Efficient Development Structure</a:t>
            </a:r>
            <a:endParaRPr lang="en-US" sz="900" dirty="0"/>
          </a:p>
        </p:txBody>
      </p:sp>
      <p:cxnSp>
        <p:nvCxnSpPr>
          <p:cNvPr id="265" name="Straight Connector 264"/>
          <p:cNvCxnSpPr/>
          <p:nvPr/>
        </p:nvCxnSpPr>
        <p:spPr>
          <a:xfrm flipH="1">
            <a:off x="6400800" y="541832"/>
            <a:ext cx="296" cy="2318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Elbow Connector 272"/>
          <p:cNvCxnSpPr>
            <a:stCxn id="262" idx="2"/>
            <a:endCxn id="194" idx="0"/>
          </p:cNvCxnSpPr>
          <p:nvPr/>
        </p:nvCxnSpPr>
        <p:spPr>
          <a:xfrm rot="16200000" flipH="1">
            <a:off x="9645255" y="967765"/>
            <a:ext cx="315209" cy="86973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0" name="Elbow Connector 289"/>
          <p:cNvCxnSpPr>
            <a:stCxn id="262" idx="2"/>
            <a:endCxn id="223" idx="0"/>
          </p:cNvCxnSpPr>
          <p:nvPr/>
        </p:nvCxnSpPr>
        <p:spPr>
          <a:xfrm rot="5400000">
            <a:off x="8240091" y="432342"/>
            <a:ext cx="315212" cy="194058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5" name="Elbow Connector 294"/>
          <p:cNvCxnSpPr>
            <a:stCxn id="262" idx="2"/>
            <a:endCxn id="239" idx="0"/>
          </p:cNvCxnSpPr>
          <p:nvPr/>
        </p:nvCxnSpPr>
        <p:spPr>
          <a:xfrm rot="5400000">
            <a:off x="8928637" y="1120886"/>
            <a:ext cx="315210" cy="563498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4" name="Rounded Rectangle 313"/>
          <p:cNvSpPr/>
          <p:nvPr/>
        </p:nvSpPr>
        <p:spPr>
          <a:xfrm>
            <a:off x="11015529" y="1554793"/>
            <a:ext cx="1244167" cy="50950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&lt;&lt;Requirement&gt;&gt;</a:t>
            </a:r>
          </a:p>
          <a:p>
            <a:pPr algn="ctr"/>
            <a:r>
              <a:rPr lang="en-US" sz="900" dirty="0" smtClean="0"/>
              <a:t>Efficient  Verification Process</a:t>
            </a:r>
            <a:endParaRPr lang="en-US" sz="900" dirty="0"/>
          </a:p>
        </p:txBody>
      </p:sp>
      <p:cxnSp>
        <p:nvCxnSpPr>
          <p:cNvPr id="316" name="Elbow Connector 315"/>
          <p:cNvCxnSpPr>
            <a:stCxn id="262" idx="2"/>
            <a:endCxn id="314" idx="0"/>
          </p:cNvCxnSpPr>
          <p:nvPr/>
        </p:nvCxnSpPr>
        <p:spPr>
          <a:xfrm rot="16200000" flipH="1">
            <a:off x="10347921" y="265100"/>
            <a:ext cx="309763" cy="2269622"/>
          </a:xfrm>
          <a:prstGeom prst="bentConnector3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7" name="Straight Arrow Connector 326"/>
          <p:cNvCxnSpPr>
            <a:stCxn id="335" idx="0"/>
            <a:endCxn id="239" idx="2"/>
          </p:cNvCxnSpPr>
          <p:nvPr/>
        </p:nvCxnSpPr>
        <p:spPr>
          <a:xfrm flipV="1">
            <a:off x="7082499" y="2064297"/>
            <a:ext cx="1721994" cy="31237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Rounded Rectangle 362"/>
          <p:cNvSpPr/>
          <p:nvPr/>
        </p:nvSpPr>
        <p:spPr>
          <a:xfrm>
            <a:off x="11541148" y="2352328"/>
            <a:ext cx="1196356" cy="46995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&lt;&lt;Requirement&gt;</a:t>
            </a:r>
          </a:p>
          <a:p>
            <a:pPr algn="ctr"/>
            <a:r>
              <a:rPr lang="en-US" sz="900" dirty="0" smtClean="0"/>
              <a:t>Use a tool to log test signals for verification</a:t>
            </a:r>
            <a:endParaRPr lang="en-US" sz="900" dirty="0"/>
          </a:p>
        </p:txBody>
      </p:sp>
      <p:cxnSp>
        <p:nvCxnSpPr>
          <p:cNvPr id="398" name="Straight Arrow Connector 397"/>
          <p:cNvCxnSpPr>
            <a:stCxn id="226" idx="0"/>
            <a:endCxn id="314" idx="2"/>
          </p:cNvCxnSpPr>
          <p:nvPr/>
        </p:nvCxnSpPr>
        <p:spPr>
          <a:xfrm flipV="1">
            <a:off x="10851857" y="2064297"/>
            <a:ext cx="785756" cy="29619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Arrow Connector 400"/>
          <p:cNvCxnSpPr>
            <a:stCxn id="363" idx="0"/>
            <a:endCxn id="314" idx="2"/>
          </p:cNvCxnSpPr>
          <p:nvPr/>
        </p:nvCxnSpPr>
        <p:spPr>
          <a:xfrm flipH="1" flipV="1">
            <a:off x="11637613" y="2064297"/>
            <a:ext cx="501713" cy="28803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6" name="Rounded Rectangle 405"/>
          <p:cNvSpPr/>
          <p:nvPr/>
        </p:nvSpPr>
        <p:spPr>
          <a:xfrm>
            <a:off x="11585376" y="3072408"/>
            <a:ext cx="1110175" cy="43204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Develop and use Bluetooth data logging tool</a:t>
            </a:r>
            <a:endParaRPr lang="en-US" sz="900" dirty="0"/>
          </a:p>
        </p:txBody>
      </p:sp>
      <p:cxnSp>
        <p:nvCxnSpPr>
          <p:cNvPr id="407" name="Straight Arrow Connector 406"/>
          <p:cNvCxnSpPr>
            <a:stCxn id="406" idx="0"/>
            <a:endCxn id="363" idx="2"/>
          </p:cNvCxnSpPr>
          <p:nvPr/>
        </p:nvCxnSpPr>
        <p:spPr>
          <a:xfrm flipH="1" flipV="1">
            <a:off x="12139326" y="2822280"/>
            <a:ext cx="1138" cy="25012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Connector 411"/>
          <p:cNvCxnSpPr/>
          <p:nvPr/>
        </p:nvCxnSpPr>
        <p:spPr>
          <a:xfrm flipH="1">
            <a:off x="8872098" y="3929033"/>
            <a:ext cx="3929502" cy="7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7" name="TextBox 62"/>
          <p:cNvSpPr txBox="1">
            <a:spLocks noChangeArrowheads="1"/>
          </p:cNvSpPr>
          <p:nvPr/>
        </p:nvSpPr>
        <p:spPr bwMode="auto">
          <a:xfrm>
            <a:off x="-7912" y="2856384"/>
            <a:ext cx="32662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b="1" dirty="0" smtClean="0">
                <a:solidFill>
                  <a:srgbClr val="002060"/>
                </a:solidFill>
                <a:latin typeface="Verdana" pitchFamily="34" charset="0"/>
              </a:rPr>
              <a:t>2: FUNCTIONAL REQUIREMENTS</a:t>
            </a:r>
            <a:endParaRPr lang="en-US" sz="1200" b="1" dirty="0">
              <a:solidFill>
                <a:srgbClr val="002060"/>
              </a:solidFill>
              <a:latin typeface="Verdana" pitchFamily="34" charset="0"/>
            </a:endParaRPr>
          </a:p>
        </p:txBody>
      </p:sp>
      <p:sp>
        <p:nvSpPr>
          <p:cNvPr id="448" name="Rounded Rectangle 447"/>
          <p:cNvSpPr/>
          <p:nvPr/>
        </p:nvSpPr>
        <p:spPr>
          <a:xfrm>
            <a:off x="7271439" y="3371503"/>
            <a:ext cx="1217593" cy="63176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&lt;&lt;Requirement&gt;&gt;</a:t>
            </a:r>
          </a:p>
          <a:p>
            <a:pPr algn="ctr"/>
            <a:r>
              <a:rPr lang="en-US" sz="900" dirty="0" smtClean="0"/>
              <a:t>Successful </a:t>
            </a:r>
          </a:p>
          <a:p>
            <a:pPr algn="ctr"/>
            <a:r>
              <a:rPr lang="en-US" sz="900" b="1" dirty="0" smtClean="0"/>
              <a:t>FINALE PERFORMANCE</a:t>
            </a:r>
            <a:endParaRPr lang="en-US" sz="900" b="1" dirty="0"/>
          </a:p>
        </p:txBody>
      </p:sp>
      <p:cxnSp>
        <p:nvCxnSpPr>
          <p:cNvPr id="449" name="Straight Arrow Connector 448"/>
          <p:cNvCxnSpPr>
            <a:stCxn id="448" idx="0"/>
            <a:endCxn id="45" idx="2"/>
          </p:cNvCxnSpPr>
          <p:nvPr/>
        </p:nvCxnSpPr>
        <p:spPr>
          <a:xfrm flipH="1" flipV="1">
            <a:off x="5682798" y="2636756"/>
            <a:ext cx="2197438" cy="73474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Arrow Connector 452"/>
          <p:cNvCxnSpPr>
            <a:stCxn id="74" idx="0"/>
            <a:endCxn id="45" idx="2"/>
          </p:cNvCxnSpPr>
          <p:nvPr/>
        </p:nvCxnSpPr>
        <p:spPr>
          <a:xfrm flipH="1" flipV="1">
            <a:off x="5682798" y="2636756"/>
            <a:ext cx="519402" cy="73474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Arrow Connector 473"/>
          <p:cNvCxnSpPr>
            <a:stCxn id="23" idx="0"/>
            <a:endCxn id="45" idx="2"/>
          </p:cNvCxnSpPr>
          <p:nvPr/>
        </p:nvCxnSpPr>
        <p:spPr>
          <a:xfrm flipV="1">
            <a:off x="4458377" y="2636756"/>
            <a:ext cx="1224421" cy="73474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Straight Arrow Connector 495"/>
          <p:cNvCxnSpPr>
            <a:stCxn id="33" idx="0"/>
            <a:endCxn id="43" idx="2"/>
          </p:cNvCxnSpPr>
          <p:nvPr/>
        </p:nvCxnSpPr>
        <p:spPr>
          <a:xfrm flipV="1">
            <a:off x="660177" y="3981042"/>
            <a:ext cx="103472" cy="2049183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6" name="Curved Connector 1105"/>
          <p:cNvCxnSpPr>
            <a:stCxn id="92" idx="0"/>
            <a:endCxn id="44" idx="2"/>
          </p:cNvCxnSpPr>
          <p:nvPr/>
        </p:nvCxnSpPr>
        <p:spPr>
          <a:xfrm rot="5400000" flipH="1" flipV="1">
            <a:off x="3127804" y="2056020"/>
            <a:ext cx="734750" cy="1896221"/>
          </a:xfrm>
          <a:prstGeom prst="curvedConnector3">
            <a:avLst>
              <a:gd name="adj1" fmla="val 27112"/>
            </a:avLst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9" name="Freeform 1108"/>
          <p:cNvSpPr/>
          <p:nvPr/>
        </p:nvSpPr>
        <p:spPr>
          <a:xfrm>
            <a:off x="1072208" y="2636756"/>
            <a:ext cx="2352333" cy="734750"/>
          </a:xfrm>
          <a:custGeom>
            <a:avLst/>
            <a:gdLst>
              <a:gd name="connsiteX0" fmla="*/ 0 w 2672065"/>
              <a:gd name="connsiteY0" fmla="*/ 514350 h 514350"/>
              <a:gd name="connsiteX1" fmla="*/ 904875 w 2672065"/>
              <a:gd name="connsiteY1" fmla="*/ 438150 h 514350"/>
              <a:gd name="connsiteX2" fmla="*/ 1562100 w 2672065"/>
              <a:gd name="connsiteY2" fmla="*/ 409575 h 514350"/>
              <a:gd name="connsiteX3" fmla="*/ 2571750 w 2672065"/>
              <a:gd name="connsiteY3" fmla="*/ 276225 h 514350"/>
              <a:gd name="connsiteX4" fmla="*/ 2581275 w 2672065"/>
              <a:gd name="connsiteY4" fmla="*/ 0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2065" h="514350">
                <a:moveTo>
                  <a:pt x="0" y="514350"/>
                </a:moveTo>
                <a:lnTo>
                  <a:pt x="904875" y="438150"/>
                </a:lnTo>
                <a:cubicBezTo>
                  <a:pt x="1165225" y="420687"/>
                  <a:pt x="1284288" y="436562"/>
                  <a:pt x="1562100" y="409575"/>
                </a:cubicBezTo>
                <a:cubicBezTo>
                  <a:pt x="1839912" y="382588"/>
                  <a:pt x="2401887" y="344488"/>
                  <a:pt x="2571750" y="276225"/>
                </a:cubicBezTo>
                <a:cubicBezTo>
                  <a:pt x="2741613" y="207962"/>
                  <a:pt x="2661444" y="103981"/>
                  <a:pt x="2581275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" name="Rounded Rectangle 513"/>
          <p:cNvSpPr/>
          <p:nvPr/>
        </p:nvSpPr>
        <p:spPr>
          <a:xfrm>
            <a:off x="1144216" y="8473008"/>
            <a:ext cx="949595" cy="43204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Ambient Light Elimination</a:t>
            </a:r>
            <a:endParaRPr lang="en-US" sz="1000" dirty="0"/>
          </a:p>
        </p:txBody>
      </p:sp>
      <p:sp>
        <p:nvSpPr>
          <p:cNvPr id="515" name="Rounded Rectangle 514"/>
          <p:cNvSpPr/>
          <p:nvPr/>
        </p:nvSpPr>
        <p:spPr>
          <a:xfrm>
            <a:off x="3236422" y="8472686"/>
            <a:ext cx="860122" cy="43204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Current Angle Estimation</a:t>
            </a:r>
            <a:endParaRPr lang="en-US" sz="1000" dirty="0"/>
          </a:p>
        </p:txBody>
      </p:sp>
      <p:sp>
        <p:nvSpPr>
          <p:cNvPr id="516" name="Rounded Rectangle 515"/>
          <p:cNvSpPr/>
          <p:nvPr/>
        </p:nvSpPr>
        <p:spPr>
          <a:xfrm>
            <a:off x="2171006" y="8479845"/>
            <a:ext cx="989434" cy="42488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Switching PID Parameters</a:t>
            </a:r>
            <a:endParaRPr lang="en-US" sz="1000" dirty="0"/>
          </a:p>
        </p:txBody>
      </p:sp>
      <p:cxnSp>
        <p:nvCxnSpPr>
          <p:cNvPr id="520" name="Straight Arrow Connector 519"/>
          <p:cNvCxnSpPr>
            <a:stCxn id="307" idx="0"/>
            <a:endCxn id="448" idx="2"/>
          </p:cNvCxnSpPr>
          <p:nvPr/>
        </p:nvCxnSpPr>
        <p:spPr>
          <a:xfrm flipH="1" flipV="1">
            <a:off x="7880236" y="4003266"/>
            <a:ext cx="1967412" cy="40277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Straight Arrow Connector 526"/>
          <p:cNvCxnSpPr>
            <a:stCxn id="302" idx="0"/>
            <a:endCxn id="448" idx="2"/>
          </p:cNvCxnSpPr>
          <p:nvPr/>
        </p:nvCxnSpPr>
        <p:spPr>
          <a:xfrm flipH="1" flipV="1">
            <a:off x="7880236" y="4003266"/>
            <a:ext cx="484035" cy="40277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7" name="Rounded Rectangle 556"/>
          <p:cNvSpPr/>
          <p:nvPr/>
        </p:nvSpPr>
        <p:spPr>
          <a:xfrm>
            <a:off x="2013066" y="7320880"/>
            <a:ext cx="1147374" cy="62246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&lt;&lt;Requirement&gt;&gt;</a:t>
            </a:r>
          </a:p>
          <a:p>
            <a:pPr algn="ctr"/>
            <a:r>
              <a:rPr lang="en-US" sz="900" dirty="0" smtClean="0"/>
              <a:t>Efficient &amp; reliable </a:t>
            </a:r>
            <a:r>
              <a:rPr lang="en-US" sz="900" b="1" dirty="0" smtClean="0"/>
              <a:t>LINE-TRACKING </a:t>
            </a:r>
            <a:r>
              <a:rPr lang="en-US" sz="900" dirty="0" smtClean="0"/>
              <a:t>algorithm</a:t>
            </a:r>
            <a:endParaRPr lang="en-US" sz="900" dirty="0"/>
          </a:p>
        </p:txBody>
      </p:sp>
      <p:cxnSp>
        <p:nvCxnSpPr>
          <p:cNvPr id="576" name="Straight Arrow Connector 575"/>
          <p:cNvCxnSpPr>
            <a:stCxn id="263" idx="0"/>
            <a:endCxn id="33" idx="2"/>
          </p:cNvCxnSpPr>
          <p:nvPr/>
        </p:nvCxnSpPr>
        <p:spPr>
          <a:xfrm flipV="1">
            <a:off x="640160" y="6758143"/>
            <a:ext cx="20017" cy="172170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Straight Arrow Connector 607"/>
          <p:cNvCxnSpPr>
            <a:stCxn id="514" idx="0"/>
            <a:endCxn id="557" idx="2"/>
          </p:cNvCxnSpPr>
          <p:nvPr/>
        </p:nvCxnSpPr>
        <p:spPr>
          <a:xfrm flipV="1">
            <a:off x="1619014" y="7943345"/>
            <a:ext cx="967739" cy="529663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" name="Rounded Rectangle 613"/>
          <p:cNvSpPr/>
          <p:nvPr/>
        </p:nvSpPr>
        <p:spPr>
          <a:xfrm>
            <a:off x="8661823" y="6024736"/>
            <a:ext cx="1195361" cy="70206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&lt;&lt;Requirement&gt;&gt; </a:t>
            </a:r>
          </a:p>
          <a:p>
            <a:pPr algn="ctr"/>
            <a:r>
              <a:rPr lang="en-US" sz="1000" b="1" dirty="0" smtClean="0">
                <a:solidFill>
                  <a:srgbClr val="00B050"/>
                </a:solidFill>
              </a:rPr>
              <a:t>NXT1</a:t>
            </a:r>
            <a:r>
              <a:rPr lang="en-US" sz="1000" dirty="0" smtClean="0">
                <a:solidFill>
                  <a:srgbClr val="00B050"/>
                </a:solidFill>
              </a:rPr>
              <a:t> </a:t>
            </a:r>
            <a:r>
              <a:rPr lang="en-US" sz="900" dirty="0" smtClean="0"/>
              <a:t>and </a:t>
            </a:r>
            <a:r>
              <a:rPr lang="en-US" sz="1000" b="1" dirty="0" smtClean="0">
                <a:solidFill>
                  <a:srgbClr val="00B0F0"/>
                </a:solidFill>
              </a:rPr>
              <a:t>NXT2</a:t>
            </a:r>
            <a:r>
              <a:rPr lang="en-US" sz="1000" dirty="0" smtClean="0">
                <a:solidFill>
                  <a:srgbClr val="00B0F0"/>
                </a:solidFill>
              </a:rPr>
              <a:t> </a:t>
            </a:r>
            <a:r>
              <a:rPr lang="en-US" sz="900" dirty="0" smtClean="0"/>
              <a:t>must communicate with each other</a:t>
            </a:r>
            <a:endParaRPr lang="en-US" sz="900" dirty="0"/>
          </a:p>
        </p:txBody>
      </p:sp>
      <p:cxnSp>
        <p:nvCxnSpPr>
          <p:cNvPr id="725" name="Straight Connector 724"/>
          <p:cNvCxnSpPr/>
          <p:nvPr/>
        </p:nvCxnSpPr>
        <p:spPr>
          <a:xfrm flipH="1" flipV="1">
            <a:off x="6400800" y="2860119"/>
            <a:ext cx="24712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0" name="Straight Connector 729"/>
          <p:cNvCxnSpPr/>
          <p:nvPr/>
        </p:nvCxnSpPr>
        <p:spPr>
          <a:xfrm>
            <a:off x="8872098" y="2856384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1" name="Rounded Rectangle 860"/>
          <p:cNvSpPr/>
          <p:nvPr/>
        </p:nvSpPr>
        <p:spPr>
          <a:xfrm>
            <a:off x="1422180" y="6030224"/>
            <a:ext cx="1162196" cy="7279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&lt;&lt;Requirement&gt;&gt;</a:t>
            </a:r>
          </a:p>
          <a:p>
            <a:pPr algn="ctr"/>
            <a:r>
              <a:rPr lang="en-US" sz="900" dirty="0" smtClean="0"/>
              <a:t>Finish architect performance  in </a:t>
            </a:r>
          </a:p>
          <a:p>
            <a:pPr algn="ctr"/>
            <a:r>
              <a:rPr lang="en-US" sz="900" dirty="0" smtClean="0"/>
              <a:t>1 min and 30 seconds</a:t>
            </a:r>
            <a:endParaRPr lang="en-US" sz="900" dirty="0"/>
          </a:p>
        </p:txBody>
      </p:sp>
      <p:cxnSp>
        <p:nvCxnSpPr>
          <p:cNvPr id="862" name="Straight Arrow Connector 861"/>
          <p:cNvCxnSpPr>
            <a:stCxn id="861" idx="0"/>
            <a:endCxn id="43" idx="2"/>
          </p:cNvCxnSpPr>
          <p:nvPr/>
        </p:nvCxnSpPr>
        <p:spPr>
          <a:xfrm flipH="1" flipV="1">
            <a:off x="763649" y="3981042"/>
            <a:ext cx="1239629" cy="204918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6" name="Rounded Rectangle 905"/>
          <p:cNvSpPr/>
          <p:nvPr/>
        </p:nvSpPr>
        <p:spPr>
          <a:xfrm>
            <a:off x="3667766" y="4401440"/>
            <a:ext cx="1220866" cy="68689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&lt;&lt;Requirement&gt;&gt;</a:t>
            </a:r>
          </a:p>
          <a:p>
            <a:pPr algn="ctr"/>
            <a:r>
              <a:rPr lang="en-US" sz="1000" b="1" dirty="0" smtClean="0">
                <a:solidFill>
                  <a:srgbClr val="00B050"/>
                </a:solidFill>
              </a:rPr>
              <a:t>NXT1 </a:t>
            </a:r>
            <a:r>
              <a:rPr lang="en-US" sz="900" dirty="0" smtClean="0"/>
              <a:t>shall go up and down the ramp.</a:t>
            </a:r>
            <a:endParaRPr lang="en-US" sz="900" dirty="0"/>
          </a:p>
        </p:txBody>
      </p:sp>
      <p:sp>
        <p:nvSpPr>
          <p:cNvPr id="912" name="Rounded Rectangle 911"/>
          <p:cNvSpPr/>
          <p:nvPr/>
        </p:nvSpPr>
        <p:spPr>
          <a:xfrm>
            <a:off x="6395762" y="4398219"/>
            <a:ext cx="1157166" cy="70206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&lt;&lt;Requirement&gt;&gt; </a:t>
            </a:r>
          </a:p>
          <a:p>
            <a:pPr algn="ctr"/>
            <a:r>
              <a:rPr lang="en-US" sz="1000" b="1" dirty="0" smtClean="0">
                <a:solidFill>
                  <a:srgbClr val="00B050"/>
                </a:solidFill>
              </a:rPr>
              <a:t>NXT1</a:t>
            </a:r>
            <a:r>
              <a:rPr lang="en-US" sz="1000" dirty="0" smtClean="0">
                <a:solidFill>
                  <a:srgbClr val="00B050"/>
                </a:solidFill>
              </a:rPr>
              <a:t> </a:t>
            </a:r>
            <a:r>
              <a:rPr lang="en-US" sz="900" dirty="0" smtClean="0"/>
              <a:t>to tip over the seesaw and rescue NXT2</a:t>
            </a:r>
            <a:endParaRPr lang="en-US" sz="900" dirty="0"/>
          </a:p>
        </p:txBody>
      </p:sp>
      <p:cxnSp>
        <p:nvCxnSpPr>
          <p:cNvPr id="913" name="Straight Arrow Connector 912"/>
          <p:cNvCxnSpPr>
            <a:stCxn id="516" idx="0"/>
            <a:endCxn id="557" idx="2"/>
          </p:cNvCxnSpPr>
          <p:nvPr/>
        </p:nvCxnSpPr>
        <p:spPr>
          <a:xfrm flipH="1" flipV="1">
            <a:off x="2586753" y="7943345"/>
            <a:ext cx="78970" cy="53650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4" name="Straight Arrow Connector 923"/>
          <p:cNvCxnSpPr>
            <a:stCxn id="294" idx="0"/>
            <a:endCxn id="275" idx="2"/>
          </p:cNvCxnSpPr>
          <p:nvPr/>
        </p:nvCxnSpPr>
        <p:spPr>
          <a:xfrm flipH="1" flipV="1">
            <a:off x="5606336" y="5103502"/>
            <a:ext cx="199247" cy="92672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9" name="Straight Arrow Connector 938"/>
          <p:cNvCxnSpPr>
            <a:stCxn id="557" idx="0"/>
            <a:endCxn id="861" idx="2"/>
          </p:cNvCxnSpPr>
          <p:nvPr/>
        </p:nvCxnSpPr>
        <p:spPr>
          <a:xfrm flipH="1" flipV="1">
            <a:off x="2003278" y="6758143"/>
            <a:ext cx="583475" cy="56273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Straight Arrow Connector 941"/>
          <p:cNvCxnSpPr>
            <a:stCxn id="33" idx="0"/>
            <a:endCxn id="92" idx="2"/>
          </p:cNvCxnSpPr>
          <p:nvPr/>
        </p:nvCxnSpPr>
        <p:spPr>
          <a:xfrm flipV="1">
            <a:off x="660177" y="3981042"/>
            <a:ext cx="1886892" cy="2049183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0" name="Straight Arrow Connector 949"/>
          <p:cNvCxnSpPr>
            <a:stCxn id="906" idx="0"/>
            <a:endCxn id="23" idx="2"/>
          </p:cNvCxnSpPr>
          <p:nvPr/>
        </p:nvCxnSpPr>
        <p:spPr>
          <a:xfrm flipV="1">
            <a:off x="4278199" y="3981042"/>
            <a:ext cx="180178" cy="42039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5" name="Straight Arrow Connector 954"/>
          <p:cNvCxnSpPr>
            <a:stCxn id="260" idx="0"/>
            <a:endCxn id="906" idx="2"/>
          </p:cNvCxnSpPr>
          <p:nvPr/>
        </p:nvCxnSpPr>
        <p:spPr>
          <a:xfrm flipH="1" flipV="1">
            <a:off x="4278199" y="5088335"/>
            <a:ext cx="1128963" cy="3384673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8" name="Straight Arrow Connector 957"/>
          <p:cNvCxnSpPr>
            <a:stCxn id="261" idx="0"/>
            <a:endCxn id="906" idx="2"/>
          </p:cNvCxnSpPr>
          <p:nvPr/>
        </p:nvCxnSpPr>
        <p:spPr>
          <a:xfrm flipH="1" flipV="1">
            <a:off x="4278199" y="5088335"/>
            <a:ext cx="1986547" cy="3384673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0" name="Rounded Rectangle 969"/>
          <p:cNvSpPr/>
          <p:nvPr/>
        </p:nvSpPr>
        <p:spPr>
          <a:xfrm>
            <a:off x="2936413" y="6043152"/>
            <a:ext cx="1160131" cy="70206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&lt;&lt;Requirement&gt;&gt; </a:t>
            </a:r>
          </a:p>
          <a:p>
            <a:pPr algn="ctr"/>
            <a:r>
              <a:rPr lang="en-US" sz="900" dirty="0" smtClean="0"/>
              <a:t>NXT shall line track while on a ramp.</a:t>
            </a:r>
            <a:endParaRPr lang="en-US" sz="900" dirty="0"/>
          </a:p>
        </p:txBody>
      </p:sp>
      <p:cxnSp>
        <p:nvCxnSpPr>
          <p:cNvPr id="971" name="Straight Arrow Connector 970"/>
          <p:cNvCxnSpPr>
            <a:stCxn id="557" idx="0"/>
            <a:endCxn id="970" idx="2"/>
          </p:cNvCxnSpPr>
          <p:nvPr/>
        </p:nvCxnSpPr>
        <p:spPr>
          <a:xfrm flipV="1">
            <a:off x="2586753" y="6745214"/>
            <a:ext cx="929726" cy="57566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Straight Arrow Connector 973"/>
          <p:cNvCxnSpPr>
            <a:stCxn id="970" idx="0"/>
            <a:endCxn id="906" idx="2"/>
          </p:cNvCxnSpPr>
          <p:nvPr/>
        </p:nvCxnSpPr>
        <p:spPr>
          <a:xfrm flipV="1">
            <a:off x="3516479" y="5088335"/>
            <a:ext cx="761720" cy="95481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0" name="Straight Arrow Connector 989"/>
          <p:cNvCxnSpPr>
            <a:stCxn id="268" idx="0"/>
          </p:cNvCxnSpPr>
          <p:nvPr/>
        </p:nvCxnSpPr>
        <p:spPr>
          <a:xfrm flipH="1" flipV="1">
            <a:off x="5741963" y="5100281"/>
            <a:ext cx="2455575" cy="33728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9" name="Straight Arrow Connector 998"/>
          <p:cNvCxnSpPr>
            <a:stCxn id="912" idx="0"/>
            <a:endCxn id="74" idx="2"/>
          </p:cNvCxnSpPr>
          <p:nvPr/>
        </p:nvCxnSpPr>
        <p:spPr>
          <a:xfrm flipH="1" flipV="1">
            <a:off x="6202200" y="4008512"/>
            <a:ext cx="772145" cy="38970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2" name="Rounded Rectangle 1001"/>
          <p:cNvSpPr/>
          <p:nvPr/>
        </p:nvSpPr>
        <p:spPr>
          <a:xfrm>
            <a:off x="7296341" y="6024736"/>
            <a:ext cx="1195361" cy="70206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&lt;&lt;Requirement&gt;&gt; </a:t>
            </a:r>
          </a:p>
          <a:p>
            <a:pPr algn="ctr"/>
            <a:r>
              <a:rPr lang="en-US" sz="1000" b="1" dirty="0" smtClean="0">
                <a:solidFill>
                  <a:srgbClr val="00B050"/>
                </a:solidFill>
              </a:rPr>
              <a:t>NXT1</a:t>
            </a:r>
            <a:r>
              <a:rPr lang="en-US" sz="1000" dirty="0" smtClean="0">
                <a:solidFill>
                  <a:srgbClr val="00B050"/>
                </a:solidFill>
              </a:rPr>
              <a:t> </a:t>
            </a:r>
            <a:r>
              <a:rPr lang="en-US" sz="900" dirty="0" smtClean="0"/>
              <a:t>and Rover must communicate with each other</a:t>
            </a:r>
            <a:endParaRPr lang="en-US" sz="900" dirty="0"/>
          </a:p>
        </p:txBody>
      </p:sp>
      <p:cxnSp>
        <p:nvCxnSpPr>
          <p:cNvPr id="1003" name="Straight Arrow Connector 1002"/>
          <p:cNvCxnSpPr>
            <a:stCxn id="1002" idx="0"/>
            <a:endCxn id="275" idx="2"/>
          </p:cNvCxnSpPr>
          <p:nvPr/>
        </p:nvCxnSpPr>
        <p:spPr>
          <a:xfrm flipH="1" flipV="1">
            <a:off x="5606336" y="5103502"/>
            <a:ext cx="2287686" cy="92123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6" name="Straight Arrow Connector 1005"/>
          <p:cNvCxnSpPr>
            <a:stCxn id="373" idx="0"/>
            <a:endCxn id="1002" idx="2"/>
          </p:cNvCxnSpPr>
          <p:nvPr/>
        </p:nvCxnSpPr>
        <p:spPr>
          <a:xfrm flipH="1" flipV="1">
            <a:off x="7894022" y="6726798"/>
            <a:ext cx="1326427" cy="174621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4" name="Straight Arrow Connector 1013"/>
          <p:cNvCxnSpPr>
            <a:stCxn id="229" idx="0"/>
            <a:endCxn id="557" idx="3"/>
          </p:cNvCxnSpPr>
          <p:nvPr/>
        </p:nvCxnSpPr>
        <p:spPr>
          <a:xfrm flipH="1" flipV="1">
            <a:off x="3160440" y="7632113"/>
            <a:ext cx="1416075" cy="840573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8" name="Straight Arrow Connector 1247"/>
          <p:cNvCxnSpPr>
            <a:stCxn id="373" idx="0"/>
            <a:endCxn id="614" idx="2"/>
          </p:cNvCxnSpPr>
          <p:nvPr/>
        </p:nvCxnSpPr>
        <p:spPr>
          <a:xfrm flipV="1">
            <a:off x="9220449" y="6726798"/>
            <a:ext cx="39055" cy="174621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9" name="Straight Arrow Connector 1248"/>
          <p:cNvCxnSpPr>
            <a:stCxn id="970" idx="0"/>
            <a:endCxn id="912" idx="2"/>
          </p:cNvCxnSpPr>
          <p:nvPr/>
        </p:nvCxnSpPr>
        <p:spPr>
          <a:xfrm flipV="1">
            <a:off x="3516479" y="5100281"/>
            <a:ext cx="3457866" cy="94287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0" name="Straight Arrow Connector 1249"/>
          <p:cNvCxnSpPr>
            <a:stCxn id="614" idx="0"/>
            <a:endCxn id="912" idx="2"/>
          </p:cNvCxnSpPr>
          <p:nvPr/>
        </p:nvCxnSpPr>
        <p:spPr>
          <a:xfrm flipH="1" flipV="1">
            <a:off x="6974345" y="5100281"/>
            <a:ext cx="2285159" cy="92445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1" name="Straight Arrow Connector 1250"/>
          <p:cNvCxnSpPr>
            <a:stCxn id="970" idx="0"/>
            <a:endCxn id="302" idx="2"/>
          </p:cNvCxnSpPr>
          <p:nvPr/>
        </p:nvCxnSpPr>
        <p:spPr>
          <a:xfrm flipV="1">
            <a:off x="3516479" y="5088335"/>
            <a:ext cx="4847792" cy="95481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2" name="Straight Arrow Connector 1251"/>
          <p:cNvCxnSpPr>
            <a:stCxn id="614" idx="0"/>
            <a:endCxn id="302" idx="2"/>
          </p:cNvCxnSpPr>
          <p:nvPr/>
        </p:nvCxnSpPr>
        <p:spPr>
          <a:xfrm flipH="1" flipV="1">
            <a:off x="8364271" y="5088335"/>
            <a:ext cx="895233" cy="93640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3" name="Straight Arrow Connector 1252"/>
          <p:cNvCxnSpPr>
            <a:stCxn id="614" idx="0"/>
            <a:endCxn id="307" idx="2"/>
          </p:cNvCxnSpPr>
          <p:nvPr/>
        </p:nvCxnSpPr>
        <p:spPr>
          <a:xfrm flipV="1">
            <a:off x="9259504" y="5088335"/>
            <a:ext cx="588144" cy="93640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4" name="Straight Arrow Connector 1253"/>
          <p:cNvCxnSpPr>
            <a:stCxn id="970" idx="0"/>
            <a:endCxn id="307" idx="2"/>
          </p:cNvCxnSpPr>
          <p:nvPr/>
        </p:nvCxnSpPr>
        <p:spPr>
          <a:xfrm flipV="1">
            <a:off x="3516479" y="5088335"/>
            <a:ext cx="6331169" cy="95481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1" name="Straight Arrow Connector 1260"/>
          <p:cNvCxnSpPr>
            <a:stCxn id="515" idx="0"/>
            <a:endCxn id="557" idx="2"/>
          </p:cNvCxnSpPr>
          <p:nvPr/>
        </p:nvCxnSpPr>
        <p:spPr>
          <a:xfrm flipH="1" flipV="1">
            <a:off x="2586753" y="7943345"/>
            <a:ext cx="1079730" cy="52934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6" name="Rounded Rectangle 1265"/>
          <p:cNvSpPr/>
          <p:nvPr/>
        </p:nvSpPr>
        <p:spPr>
          <a:xfrm>
            <a:off x="64097" y="8256984"/>
            <a:ext cx="9937104" cy="864096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8" name="Rounded Rectangle 1267"/>
          <p:cNvSpPr/>
          <p:nvPr/>
        </p:nvSpPr>
        <p:spPr>
          <a:xfrm>
            <a:off x="10140181" y="7680920"/>
            <a:ext cx="2520279" cy="36004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Element Technologies</a:t>
            </a:r>
            <a:endParaRPr lang="en-US" b="1" dirty="0"/>
          </a:p>
        </p:txBody>
      </p:sp>
      <p:cxnSp>
        <p:nvCxnSpPr>
          <p:cNvPr id="1270" name="Straight Connector 1269"/>
          <p:cNvCxnSpPr>
            <a:stCxn id="1268" idx="1"/>
            <a:endCxn id="1266" idx="3"/>
          </p:cNvCxnSpPr>
          <p:nvPr/>
        </p:nvCxnSpPr>
        <p:spPr>
          <a:xfrm flipH="1">
            <a:off x="10001201" y="7860940"/>
            <a:ext cx="138980" cy="828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2" name="Rounded Rectangle 1281"/>
          <p:cNvSpPr/>
          <p:nvPr/>
        </p:nvSpPr>
        <p:spPr>
          <a:xfrm>
            <a:off x="8921080" y="9193088"/>
            <a:ext cx="615033" cy="36004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6</a:t>
            </a:r>
            <a:endParaRPr lang="en-US" sz="1050" b="1" dirty="0"/>
          </a:p>
        </p:txBody>
      </p:sp>
      <p:cxnSp>
        <p:nvCxnSpPr>
          <p:cNvPr id="1283" name="Straight Connector 1282"/>
          <p:cNvCxnSpPr>
            <a:stCxn id="373" idx="2"/>
            <a:endCxn id="1282" idx="0"/>
          </p:cNvCxnSpPr>
          <p:nvPr/>
        </p:nvCxnSpPr>
        <p:spPr>
          <a:xfrm>
            <a:off x="9220449" y="8905056"/>
            <a:ext cx="8148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4" name="Rounded Rectangle 1293"/>
          <p:cNvSpPr/>
          <p:nvPr/>
        </p:nvSpPr>
        <p:spPr>
          <a:xfrm>
            <a:off x="5968752" y="9193088"/>
            <a:ext cx="615033" cy="36004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PG.5</a:t>
            </a:r>
            <a:endParaRPr lang="en-US" sz="1050" b="1" dirty="0"/>
          </a:p>
        </p:txBody>
      </p:sp>
      <p:cxnSp>
        <p:nvCxnSpPr>
          <p:cNvPr id="1295" name="Straight Connector 1294"/>
          <p:cNvCxnSpPr>
            <a:stCxn id="261" idx="2"/>
            <a:endCxn id="1294" idx="0"/>
          </p:cNvCxnSpPr>
          <p:nvPr/>
        </p:nvCxnSpPr>
        <p:spPr>
          <a:xfrm>
            <a:off x="6264746" y="8905056"/>
            <a:ext cx="11523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0" name="Rounded Rectangle 1299"/>
          <p:cNvSpPr/>
          <p:nvPr/>
        </p:nvSpPr>
        <p:spPr>
          <a:xfrm>
            <a:off x="4273599" y="9193088"/>
            <a:ext cx="615033" cy="36004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5.1</a:t>
            </a:r>
            <a:endParaRPr lang="en-US" sz="1050" b="1" dirty="0"/>
          </a:p>
        </p:txBody>
      </p:sp>
      <p:cxnSp>
        <p:nvCxnSpPr>
          <p:cNvPr id="1301" name="Straight Connector 1300"/>
          <p:cNvCxnSpPr>
            <a:stCxn id="229" idx="2"/>
            <a:endCxn id="1300" idx="0"/>
          </p:cNvCxnSpPr>
          <p:nvPr/>
        </p:nvCxnSpPr>
        <p:spPr>
          <a:xfrm>
            <a:off x="4576515" y="8904734"/>
            <a:ext cx="4601" cy="288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1" name="Rounded Rectangle 1310"/>
          <p:cNvSpPr/>
          <p:nvPr/>
        </p:nvSpPr>
        <p:spPr>
          <a:xfrm>
            <a:off x="1287721" y="9193088"/>
            <a:ext cx="678063" cy="36004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5.1.A</a:t>
            </a:r>
            <a:endParaRPr lang="en-US" sz="1050" b="1" dirty="0"/>
          </a:p>
        </p:txBody>
      </p:sp>
      <p:cxnSp>
        <p:nvCxnSpPr>
          <p:cNvPr id="1312" name="Straight Connector 1311"/>
          <p:cNvCxnSpPr>
            <a:stCxn id="514" idx="2"/>
            <a:endCxn id="1311" idx="0"/>
          </p:cNvCxnSpPr>
          <p:nvPr/>
        </p:nvCxnSpPr>
        <p:spPr>
          <a:xfrm>
            <a:off x="1619014" y="8905056"/>
            <a:ext cx="7739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5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7144" y="3733883"/>
            <a:ext cx="689634" cy="13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9" name="Picture 3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942" y="3549155"/>
            <a:ext cx="723900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6" name="Rounded Rectangle 145"/>
          <p:cNvSpPr/>
          <p:nvPr/>
        </p:nvSpPr>
        <p:spPr>
          <a:xfrm>
            <a:off x="3360249" y="9193088"/>
            <a:ext cx="615033" cy="36004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5.2</a:t>
            </a:r>
            <a:endParaRPr lang="en-US" sz="1050" b="1" dirty="0"/>
          </a:p>
        </p:txBody>
      </p:sp>
      <p:cxnSp>
        <p:nvCxnSpPr>
          <p:cNvPr id="147" name="Straight Connector 146"/>
          <p:cNvCxnSpPr/>
          <p:nvPr/>
        </p:nvCxnSpPr>
        <p:spPr>
          <a:xfrm>
            <a:off x="3661882" y="8911892"/>
            <a:ext cx="4601" cy="288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ounded Rectangle 148"/>
          <p:cNvSpPr/>
          <p:nvPr/>
        </p:nvSpPr>
        <p:spPr>
          <a:xfrm>
            <a:off x="5065687" y="9200246"/>
            <a:ext cx="615033" cy="36004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5.4</a:t>
            </a:r>
            <a:endParaRPr lang="en-US" sz="1050" b="1" dirty="0"/>
          </a:p>
        </p:txBody>
      </p:sp>
      <p:cxnSp>
        <p:nvCxnSpPr>
          <p:cNvPr id="150" name="Straight Connector 149"/>
          <p:cNvCxnSpPr/>
          <p:nvPr/>
        </p:nvCxnSpPr>
        <p:spPr>
          <a:xfrm>
            <a:off x="5392688" y="8904734"/>
            <a:ext cx="4601" cy="288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ounded Rectangle 150"/>
          <p:cNvSpPr/>
          <p:nvPr/>
        </p:nvSpPr>
        <p:spPr>
          <a:xfrm>
            <a:off x="6976864" y="9193088"/>
            <a:ext cx="615033" cy="36004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7.1</a:t>
            </a:r>
            <a:endParaRPr lang="en-US" sz="1050" b="1" dirty="0"/>
          </a:p>
        </p:txBody>
      </p:sp>
      <p:cxnSp>
        <p:nvCxnSpPr>
          <p:cNvPr id="158" name="Straight Connector 157"/>
          <p:cNvCxnSpPr/>
          <p:nvPr/>
        </p:nvCxnSpPr>
        <p:spPr>
          <a:xfrm>
            <a:off x="7310353" y="8904734"/>
            <a:ext cx="677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ounded Rectangle 159"/>
          <p:cNvSpPr/>
          <p:nvPr/>
        </p:nvSpPr>
        <p:spPr>
          <a:xfrm>
            <a:off x="7873999" y="9192766"/>
            <a:ext cx="615033" cy="36004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7.1</a:t>
            </a:r>
            <a:endParaRPr lang="en-US" sz="1050" b="1" dirty="0"/>
          </a:p>
        </p:txBody>
      </p:sp>
      <p:cxnSp>
        <p:nvCxnSpPr>
          <p:cNvPr id="161" name="Straight Connector 160"/>
          <p:cNvCxnSpPr/>
          <p:nvPr/>
        </p:nvCxnSpPr>
        <p:spPr>
          <a:xfrm>
            <a:off x="8177079" y="8914259"/>
            <a:ext cx="677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ounded Rectangle 161"/>
          <p:cNvSpPr/>
          <p:nvPr/>
        </p:nvSpPr>
        <p:spPr>
          <a:xfrm>
            <a:off x="2348867" y="9202291"/>
            <a:ext cx="615033" cy="36004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5.1.B</a:t>
            </a:r>
            <a:endParaRPr lang="en-US" sz="1050" b="1" dirty="0"/>
          </a:p>
        </p:txBody>
      </p:sp>
      <p:cxnSp>
        <p:nvCxnSpPr>
          <p:cNvPr id="163" name="Straight Connector 162"/>
          <p:cNvCxnSpPr>
            <a:endCxn id="162" idx="0"/>
          </p:cNvCxnSpPr>
          <p:nvPr/>
        </p:nvCxnSpPr>
        <p:spPr>
          <a:xfrm flipH="1">
            <a:off x="2656384" y="8914259"/>
            <a:ext cx="12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ounded Rectangle 166"/>
          <p:cNvSpPr/>
          <p:nvPr/>
        </p:nvSpPr>
        <p:spPr>
          <a:xfrm>
            <a:off x="352129" y="9193088"/>
            <a:ext cx="576064" cy="36004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5.1</a:t>
            </a:r>
            <a:endParaRPr lang="en-US" sz="1050" b="1" dirty="0"/>
          </a:p>
        </p:txBody>
      </p:sp>
      <p:cxnSp>
        <p:nvCxnSpPr>
          <p:cNvPr id="168" name="Straight Connector 167"/>
          <p:cNvCxnSpPr>
            <a:stCxn id="263" idx="2"/>
            <a:endCxn id="167" idx="0"/>
          </p:cNvCxnSpPr>
          <p:nvPr/>
        </p:nvCxnSpPr>
        <p:spPr>
          <a:xfrm>
            <a:off x="640160" y="8911892"/>
            <a:ext cx="1" cy="281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>
            <a:stCxn id="260" idx="0"/>
          </p:cNvCxnSpPr>
          <p:nvPr/>
        </p:nvCxnSpPr>
        <p:spPr>
          <a:xfrm flipV="1">
            <a:off x="5407162" y="5106634"/>
            <a:ext cx="1847788" cy="336637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10140181" y="9192766"/>
            <a:ext cx="2412048" cy="352707"/>
          </a:xfrm>
          <a:prstGeom prst="rect">
            <a:avLst/>
          </a:prstGeom>
          <a:solidFill>
            <a:schemeClr val="bg1"/>
          </a:solidFill>
          <a:effectLst>
            <a:softEdge rad="127000"/>
          </a:effectLst>
        </p:spPr>
        <p:txBody>
          <a:bodyPr/>
          <a:lstStyle/>
          <a:p>
            <a:pPr>
              <a:defRPr/>
            </a:pPr>
            <a:r>
              <a:rPr lang="en-US" sz="1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Please refer to the following sections for details. </a:t>
            </a:r>
            <a:endParaRPr lang="en-US" sz="1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84" name="Straight Connector 183"/>
          <p:cNvCxnSpPr>
            <a:stCxn id="183" idx="1"/>
            <a:endCxn id="1282" idx="3"/>
          </p:cNvCxnSpPr>
          <p:nvPr/>
        </p:nvCxnSpPr>
        <p:spPr>
          <a:xfrm flipH="1">
            <a:off x="9536113" y="9369120"/>
            <a:ext cx="604068" cy="3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-20870" y="784465"/>
            <a:ext cx="6351926" cy="559751"/>
          </a:xfrm>
          <a:prstGeom prst="rect">
            <a:avLst/>
          </a:prstGeom>
          <a:noFill/>
          <a:effectLst>
            <a:softEdge rad="127000"/>
          </a:effectLst>
        </p:spPr>
        <p:txBody>
          <a:bodyPr/>
          <a:lstStyle/>
          <a:p>
            <a:pPr>
              <a:defRPr/>
            </a:pPr>
            <a:r>
              <a:rPr lang="en-US" sz="1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 following is high-level requirement for the architect performance based on the concept design stage. </a:t>
            </a:r>
          </a:p>
        </p:txBody>
      </p:sp>
      <p:sp>
        <p:nvSpPr>
          <p:cNvPr id="195" name="TextBox 194"/>
          <p:cNvSpPr txBox="1"/>
          <p:nvPr/>
        </p:nvSpPr>
        <p:spPr>
          <a:xfrm>
            <a:off x="-7912" y="1222413"/>
            <a:ext cx="2553417" cy="559751"/>
          </a:xfrm>
          <a:prstGeom prst="rect">
            <a:avLst/>
          </a:prstGeom>
          <a:noFill/>
          <a:effectLst>
            <a:softEdge rad="127000"/>
          </a:effectLst>
        </p:spPr>
        <p:txBody>
          <a:bodyPr/>
          <a:lstStyle/>
          <a:p>
            <a:pPr>
              <a:defRPr/>
            </a:pPr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Requirements are further divided into functional and non-functional requirements. </a:t>
            </a:r>
            <a:endParaRPr lang="en-U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74" name="Straight Connector 173"/>
          <p:cNvCxnSpPr>
            <a:stCxn id="235" idx="2"/>
          </p:cNvCxnSpPr>
          <p:nvPr/>
        </p:nvCxnSpPr>
        <p:spPr>
          <a:xfrm>
            <a:off x="10851856" y="3504456"/>
            <a:ext cx="5087" cy="229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>
            <a:stCxn id="406" idx="2"/>
          </p:cNvCxnSpPr>
          <p:nvPr/>
        </p:nvCxnSpPr>
        <p:spPr>
          <a:xfrm flipH="1">
            <a:off x="10856943" y="3504456"/>
            <a:ext cx="1283521" cy="229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ounded Rectangle 168"/>
          <p:cNvSpPr/>
          <p:nvPr/>
        </p:nvSpPr>
        <p:spPr>
          <a:xfrm>
            <a:off x="10649272" y="3733883"/>
            <a:ext cx="432048" cy="27463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3.5</a:t>
            </a:r>
            <a:endParaRPr lang="en-US" sz="1050" b="1" dirty="0"/>
          </a:p>
        </p:txBody>
      </p:sp>
      <p:cxnSp>
        <p:nvCxnSpPr>
          <p:cNvPr id="170" name="Straight Connector 169"/>
          <p:cNvCxnSpPr>
            <a:endCxn id="169" idx="0"/>
          </p:cNvCxnSpPr>
          <p:nvPr/>
        </p:nvCxnSpPr>
        <p:spPr>
          <a:xfrm>
            <a:off x="10851856" y="3504456"/>
            <a:ext cx="13440" cy="229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endCxn id="175" idx="0"/>
          </p:cNvCxnSpPr>
          <p:nvPr/>
        </p:nvCxnSpPr>
        <p:spPr>
          <a:xfrm flipH="1">
            <a:off x="12139962" y="3504456"/>
            <a:ext cx="502" cy="229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ounded Rectangle 171"/>
          <p:cNvSpPr/>
          <p:nvPr/>
        </p:nvSpPr>
        <p:spPr>
          <a:xfrm>
            <a:off x="7480921" y="2894288"/>
            <a:ext cx="413102" cy="25012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3.3</a:t>
            </a:r>
            <a:endParaRPr lang="en-US" sz="1050" b="1" dirty="0"/>
          </a:p>
        </p:txBody>
      </p:sp>
      <p:sp>
        <p:nvSpPr>
          <p:cNvPr id="175" name="Rounded Rectangle 174"/>
          <p:cNvSpPr/>
          <p:nvPr/>
        </p:nvSpPr>
        <p:spPr>
          <a:xfrm>
            <a:off x="11902459" y="3733882"/>
            <a:ext cx="475005" cy="27463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3.6</a:t>
            </a:r>
            <a:endParaRPr lang="en-US" sz="1050" b="1" dirty="0"/>
          </a:p>
        </p:txBody>
      </p:sp>
      <p:cxnSp>
        <p:nvCxnSpPr>
          <p:cNvPr id="180" name="Straight Connector 179"/>
          <p:cNvCxnSpPr>
            <a:endCxn id="172" idx="0"/>
          </p:cNvCxnSpPr>
          <p:nvPr/>
        </p:nvCxnSpPr>
        <p:spPr>
          <a:xfrm>
            <a:off x="7082499" y="2726612"/>
            <a:ext cx="604973" cy="167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endCxn id="172" idx="0"/>
          </p:cNvCxnSpPr>
          <p:nvPr/>
        </p:nvCxnSpPr>
        <p:spPr>
          <a:xfrm flipH="1">
            <a:off x="7687472" y="2726610"/>
            <a:ext cx="646943" cy="167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2" name="Group 181"/>
          <p:cNvGrpSpPr/>
          <p:nvPr/>
        </p:nvGrpSpPr>
        <p:grpSpPr>
          <a:xfrm>
            <a:off x="6625069" y="3772585"/>
            <a:ext cx="312896" cy="312896"/>
            <a:chOff x="2998997" y="2854085"/>
            <a:chExt cx="312896" cy="312896"/>
          </a:xfrm>
        </p:grpSpPr>
        <p:sp>
          <p:nvSpPr>
            <p:cNvPr id="185" name="Oval 184"/>
            <p:cNvSpPr/>
            <p:nvPr/>
          </p:nvSpPr>
          <p:spPr>
            <a:xfrm>
              <a:off x="2998997" y="2854085"/>
              <a:ext cx="312896" cy="31289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7" name="Isosceles Triangle 186"/>
            <p:cNvSpPr/>
            <p:nvPr/>
          </p:nvSpPr>
          <p:spPr>
            <a:xfrm>
              <a:off x="3084470" y="3014272"/>
              <a:ext cx="144016" cy="93012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 rot="1294928">
              <a:off x="3025730" y="3000556"/>
              <a:ext cx="258865" cy="274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/>
            <p:cNvSpPr/>
            <p:nvPr/>
          </p:nvSpPr>
          <p:spPr>
            <a:xfrm>
              <a:off x="3073290" y="2911884"/>
              <a:ext cx="68578" cy="685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3194197" y="2959481"/>
              <a:ext cx="68578" cy="685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3" name="Group 192"/>
          <p:cNvGrpSpPr/>
          <p:nvPr/>
        </p:nvGrpSpPr>
        <p:grpSpPr>
          <a:xfrm>
            <a:off x="4909239" y="3772585"/>
            <a:ext cx="312896" cy="312896"/>
            <a:chOff x="1529393" y="2851522"/>
            <a:chExt cx="312896" cy="312896"/>
          </a:xfrm>
        </p:grpSpPr>
        <p:sp>
          <p:nvSpPr>
            <p:cNvPr id="196" name="Oval 195"/>
            <p:cNvSpPr/>
            <p:nvPr/>
          </p:nvSpPr>
          <p:spPr>
            <a:xfrm>
              <a:off x="1529393" y="2851522"/>
              <a:ext cx="312896" cy="31289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7" name="Isosceles Triangle 196"/>
            <p:cNvSpPr/>
            <p:nvPr/>
          </p:nvSpPr>
          <p:spPr>
            <a:xfrm>
              <a:off x="1561637" y="2856385"/>
              <a:ext cx="89016" cy="244598"/>
            </a:xfrm>
            <a:prstGeom prst="triangle">
              <a:avLst>
                <a:gd name="adj" fmla="val 1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Isosceles Triangle 197"/>
            <p:cNvSpPr/>
            <p:nvPr/>
          </p:nvSpPr>
          <p:spPr>
            <a:xfrm>
              <a:off x="1725042" y="2856385"/>
              <a:ext cx="89016" cy="244597"/>
            </a:xfrm>
            <a:prstGeom prst="triangle">
              <a:avLst>
                <a:gd name="adj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9" name="Straight Connector 198"/>
            <p:cNvCxnSpPr/>
            <p:nvPr/>
          </p:nvCxnSpPr>
          <p:spPr>
            <a:xfrm flipH="1">
              <a:off x="1650653" y="2928392"/>
              <a:ext cx="7438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 flipH="1">
              <a:off x="1651209" y="2978683"/>
              <a:ext cx="7438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Group 200"/>
          <p:cNvGrpSpPr/>
          <p:nvPr/>
        </p:nvGrpSpPr>
        <p:grpSpPr>
          <a:xfrm>
            <a:off x="2970974" y="7739503"/>
            <a:ext cx="312896" cy="312896"/>
            <a:chOff x="6656015" y="1072081"/>
            <a:chExt cx="312896" cy="312896"/>
          </a:xfrm>
        </p:grpSpPr>
        <p:sp>
          <p:nvSpPr>
            <p:cNvPr id="202" name="Oval 201"/>
            <p:cNvSpPr/>
            <p:nvPr/>
          </p:nvSpPr>
          <p:spPr>
            <a:xfrm>
              <a:off x="6656015" y="1072081"/>
              <a:ext cx="312896" cy="31289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3" name="Curved Connector 202"/>
            <p:cNvCxnSpPr/>
            <p:nvPr/>
          </p:nvCxnSpPr>
          <p:spPr>
            <a:xfrm rot="5400000" flipH="1" flipV="1">
              <a:off x="6701838" y="1119067"/>
              <a:ext cx="221250" cy="221250"/>
            </a:xfrm>
            <a:prstGeom prst="curvedConnector5">
              <a:avLst>
                <a:gd name="adj1" fmla="val 3230"/>
                <a:gd name="adj2" fmla="val 46449"/>
                <a:gd name="adj3" fmla="val 94619"/>
              </a:avLst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/>
          <p:cNvGrpSpPr/>
          <p:nvPr/>
        </p:nvGrpSpPr>
        <p:grpSpPr>
          <a:xfrm>
            <a:off x="3954597" y="8275530"/>
            <a:ext cx="394660" cy="354388"/>
            <a:chOff x="8531766" y="448511"/>
            <a:chExt cx="394660" cy="354388"/>
          </a:xfrm>
        </p:grpSpPr>
        <p:sp>
          <p:nvSpPr>
            <p:cNvPr id="209" name="Oval 208"/>
            <p:cNvSpPr/>
            <p:nvPr/>
          </p:nvSpPr>
          <p:spPr>
            <a:xfrm>
              <a:off x="8572648" y="490003"/>
              <a:ext cx="312896" cy="312896"/>
            </a:xfrm>
            <a:prstGeom prst="ellipse">
              <a:avLst/>
            </a:prstGeom>
            <a:solidFill>
              <a:srgbClr val="FF993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TextBox 209"/>
                <p:cNvSpPr txBox="1"/>
                <p:nvPr/>
              </p:nvSpPr>
              <p:spPr>
                <a:xfrm>
                  <a:off x="8531766" y="448511"/>
                  <a:ext cx="39466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smtClean="0">
                            <a:latin typeface="Cambria Math"/>
                          </a:rPr>
                          <m:t>𝛟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210" name="TextBox 2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1766" y="448511"/>
                  <a:ext cx="394660" cy="33855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1" name="Group 230"/>
          <p:cNvGrpSpPr/>
          <p:nvPr/>
        </p:nvGrpSpPr>
        <p:grpSpPr>
          <a:xfrm>
            <a:off x="5649134" y="8308816"/>
            <a:ext cx="312896" cy="312896"/>
            <a:chOff x="5164976" y="2857330"/>
            <a:chExt cx="312896" cy="312896"/>
          </a:xfrm>
        </p:grpSpPr>
        <p:sp>
          <p:nvSpPr>
            <p:cNvPr id="233" name="Oval 232"/>
            <p:cNvSpPr/>
            <p:nvPr/>
          </p:nvSpPr>
          <p:spPr>
            <a:xfrm>
              <a:off x="5164976" y="2857330"/>
              <a:ext cx="312896" cy="312896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4" name="Isosceles Triangle 233"/>
            <p:cNvSpPr/>
            <p:nvPr/>
          </p:nvSpPr>
          <p:spPr>
            <a:xfrm>
              <a:off x="5186943" y="2936908"/>
              <a:ext cx="258904" cy="161838"/>
            </a:xfrm>
            <a:prstGeom prst="triangle">
              <a:avLst>
                <a:gd name="adj" fmla="val 1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6" name="Group 235"/>
            <p:cNvGrpSpPr/>
            <p:nvPr/>
          </p:nvGrpSpPr>
          <p:grpSpPr>
            <a:xfrm>
              <a:off x="5216359" y="2891068"/>
              <a:ext cx="133076" cy="126759"/>
              <a:chOff x="11905937" y="8086166"/>
              <a:chExt cx="237415" cy="226145"/>
            </a:xfrm>
          </p:grpSpPr>
          <p:cxnSp>
            <p:nvCxnSpPr>
              <p:cNvPr id="238" name="Straight Connector 237"/>
              <p:cNvCxnSpPr/>
              <p:nvPr/>
            </p:nvCxnSpPr>
            <p:spPr>
              <a:xfrm flipH="1" flipV="1">
                <a:off x="11905937" y="8250207"/>
                <a:ext cx="108286" cy="62104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  <a:beve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/>
              <p:cNvCxnSpPr/>
              <p:nvPr/>
            </p:nvCxnSpPr>
            <p:spPr>
              <a:xfrm flipH="1">
                <a:off x="11905937" y="8250207"/>
                <a:ext cx="123526" cy="1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  <a:beve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 flipH="1" flipV="1">
                <a:off x="11972582" y="8148104"/>
                <a:ext cx="56880" cy="102103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  <a:beve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 flipH="1" flipV="1">
                <a:off x="11981106" y="8148104"/>
                <a:ext cx="87087" cy="69764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  <a:beve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 flipH="1" flipV="1">
                <a:off x="12061558" y="8086166"/>
                <a:ext cx="6704" cy="131702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  <a:beve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/>
              <p:cNvCxnSpPr/>
              <p:nvPr/>
            </p:nvCxnSpPr>
            <p:spPr>
              <a:xfrm flipH="1" flipV="1">
                <a:off x="12064911" y="8089437"/>
                <a:ext cx="78441" cy="160771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  <a:beve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7123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5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975" y="6821940"/>
            <a:ext cx="3309892" cy="2764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 descr="C:\Users\scastro\AppData\Local\Temp\SNAGHTMLe12f57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2114" y="3179964"/>
            <a:ext cx="1635390" cy="886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0" y="511551"/>
            <a:ext cx="129535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5" descr="logo64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80" b="11098"/>
          <a:stretch>
            <a:fillRect/>
          </a:stretch>
        </p:blipFill>
        <p:spPr bwMode="auto">
          <a:xfrm>
            <a:off x="22122" y="3541135"/>
            <a:ext cx="1748756" cy="38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62"/>
          <p:cNvSpPr txBox="1">
            <a:spLocks noChangeArrowheads="1"/>
          </p:cNvSpPr>
          <p:nvPr/>
        </p:nvSpPr>
        <p:spPr bwMode="auto">
          <a:xfrm>
            <a:off x="5408" y="521965"/>
            <a:ext cx="45231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b="1" dirty="0" smtClean="0">
                <a:solidFill>
                  <a:srgbClr val="002060"/>
                </a:solidFill>
                <a:latin typeface="Verdana" pitchFamily="34" charset="0"/>
              </a:rPr>
              <a:t>1: DEVELOPMENT ENVIRONMENT</a:t>
            </a:r>
            <a:endParaRPr lang="en-US" sz="1200" b="1" dirty="0">
              <a:solidFill>
                <a:srgbClr val="002060"/>
              </a:solidFill>
              <a:latin typeface="Verdana" pitchFamily="34" charset="0"/>
            </a:endParaRPr>
          </a:p>
        </p:txBody>
      </p:sp>
      <p:sp>
        <p:nvSpPr>
          <p:cNvPr id="20" name="TextBox 62"/>
          <p:cNvSpPr txBox="1">
            <a:spLocks noChangeArrowheads="1"/>
          </p:cNvSpPr>
          <p:nvPr/>
        </p:nvSpPr>
        <p:spPr bwMode="auto">
          <a:xfrm>
            <a:off x="-943" y="4066150"/>
            <a:ext cx="27538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b="1" dirty="0" smtClean="0">
                <a:solidFill>
                  <a:srgbClr val="002060"/>
                </a:solidFill>
                <a:latin typeface="Verdana" pitchFamily="34" charset="0"/>
              </a:rPr>
              <a:t>3: PROJECT MANAGEMENT</a:t>
            </a:r>
            <a:endParaRPr lang="en-US" sz="1200" b="1" dirty="0">
              <a:solidFill>
                <a:srgbClr val="002060"/>
              </a:solidFill>
              <a:latin typeface="Verdana" pitchFamily="34" charset="0"/>
            </a:endParaRPr>
          </a:p>
        </p:txBody>
      </p:sp>
      <p:sp>
        <p:nvSpPr>
          <p:cNvPr id="31" name="TextBox 62"/>
          <p:cNvSpPr txBox="1">
            <a:spLocks noChangeArrowheads="1"/>
          </p:cNvSpPr>
          <p:nvPr/>
        </p:nvSpPr>
        <p:spPr bwMode="auto">
          <a:xfrm>
            <a:off x="-943" y="6816823"/>
            <a:ext cx="3449415" cy="28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b="1" dirty="0" smtClean="0">
                <a:solidFill>
                  <a:srgbClr val="002060"/>
                </a:solidFill>
                <a:latin typeface="Verdana" pitchFamily="34" charset="0"/>
              </a:rPr>
              <a:t>5: RAPID PROTOTYPING</a:t>
            </a:r>
            <a:endParaRPr lang="en-US" sz="1200" b="1" dirty="0">
              <a:solidFill>
                <a:srgbClr val="002060"/>
              </a:solidFill>
              <a:latin typeface="Verdana" pitchFamily="34" charset="0"/>
            </a:endParaRPr>
          </a:p>
        </p:txBody>
      </p:sp>
      <p:sp>
        <p:nvSpPr>
          <p:cNvPr id="34" name="TextBox 62"/>
          <p:cNvSpPr txBox="1">
            <a:spLocks noChangeArrowheads="1"/>
          </p:cNvSpPr>
          <p:nvPr/>
        </p:nvSpPr>
        <p:spPr bwMode="auto">
          <a:xfrm>
            <a:off x="3193519" y="509624"/>
            <a:ext cx="36036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b="1" dirty="0" smtClean="0">
                <a:solidFill>
                  <a:srgbClr val="002060"/>
                </a:solidFill>
                <a:latin typeface="Verdana" pitchFamily="34" charset="0"/>
              </a:rPr>
              <a:t>2: MODEL-BASED DESIGN</a:t>
            </a:r>
            <a:endParaRPr lang="en-US" sz="1200" b="1" dirty="0">
              <a:solidFill>
                <a:srgbClr val="002060"/>
              </a:solidFill>
              <a:latin typeface="Verdana" pitchFamily="34" charset="0"/>
            </a:endParaRPr>
          </a:p>
        </p:txBody>
      </p:sp>
      <p:sp>
        <p:nvSpPr>
          <p:cNvPr id="29" name="TextBox 62"/>
          <p:cNvSpPr txBox="1">
            <a:spLocks noChangeArrowheads="1"/>
          </p:cNvSpPr>
          <p:nvPr/>
        </p:nvSpPr>
        <p:spPr bwMode="auto">
          <a:xfrm>
            <a:off x="0" y="-6350"/>
            <a:ext cx="12804644" cy="523875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2800" b="1" dirty="0">
                <a:solidFill>
                  <a:schemeClr val="bg1"/>
                </a:solidFill>
                <a:latin typeface="Verdana" pitchFamily="34" charset="0"/>
              </a:rPr>
              <a:t>3. DEVELOPMENT PROCESS AND TOOLS</a:t>
            </a:r>
          </a:p>
        </p:txBody>
      </p:sp>
      <p:pic>
        <p:nvPicPr>
          <p:cNvPr id="6" name="Picture 65" descr="logo64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80" b="11098"/>
          <a:stretch>
            <a:fillRect/>
          </a:stretch>
        </p:blipFill>
        <p:spPr bwMode="auto">
          <a:xfrm>
            <a:off x="10933135" y="55959"/>
            <a:ext cx="1804369" cy="399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" name="Straight Connector 29"/>
          <p:cNvCxnSpPr/>
          <p:nvPr/>
        </p:nvCxnSpPr>
        <p:spPr>
          <a:xfrm flipV="1">
            <a:off x="0" y="4077787"/>
            <a:ext cx="12804644" cy="2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138706" y="521965"/>
            <a:ext cx="0" cy="3568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62"/>
          <p:cNvSpPr txBox="1">
            <a:spLocks noChangeArrowheads="1"/>
          </p:cNvSpPr>
          <p:nvPr/>
        </p:nvSpPr>
        <p:spPr bwMode="auto">
          <a:xfrm>
            <a:off x="6377419" y="6824462"/>
            <a:ext cx="33021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b="1" dirty="0" smtClean="0">
                <a:solidFill>
                  <a:srgbClr val="002060"/>
                </a:solidFill>
                <a:latin typeface="Verdana" pitchFamily="34" charset="0"/>
              </a:rPr>
              <a:t>6: MODEL TEST AND VERIFICATION</a:t>
            </a:r>
            <a:endParaRPr lang="en-US" sz="1200" b="1" dirty="0">
              <a:solidFill>
                <a:srgbClr val="002060"/>
              </a:solidFill>
              <a:latin typeface="Verdana" pitchFamily="34" charset="0"/>
            </a:endParaRPr>
          </a:p>
        </p:txBody>
      </p:sp>
      <p:pic>
        <p:nvPicPr>
          <p:cNvPr id="2" name="Picture 2" descr="http://m.eet.com/media/1045145/MworksMechtronFig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1353" y="648123"/>
            <a:ext cx="3414550" cy="3189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44592" y="1238276"/>
            <a:ext cx="314892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We use the </a:t>
            </a:r>
            <a:r>
              <a:rPr lang="en-US" sz="12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MATLAB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and </a:t>
            </a:r>
            <a:r>
              <a:rPr lang="en-US" sz="12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Simulink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environment throughout the entire development process.</a:t>
            </a:r>
          </a:p>
          <a:p>
            <a:endParaRPr lang="en-US" sz="1200" dirty="0" smtClean="0">
              <a:solidFill>
                <a:schemeClr val="accent6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These tools facilitate:</a:t>
            </a:r>
            <a:endParaRPr lang="en-US" sz="1000" dirty="0">
              <a:solidFill>
                <a:schemeClr val="accent6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Requirements linking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System-level design</a:t>
            </a:r>
          </a:p>
          <a:p>
            <a:pPr marL="406400" lvl="1" indent="-177800">
              <a:buFont typeface="Arial" pitchFamily="34" charset="0"/>
              <a:buChar char="•"/>
            </a:pP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Model architecture</a:t>
            </a:r>
          </a:p>
          <a:p>
            <a:pPr marL="406400" lvl="1" indent="-177800">
              <a:buFont typeface="Arial" pitchFamily="34" charset="0"/>
              <a:buChar char="•"/>
            </a:pP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Configuration management</a:t>
            </a:r>
          </a:p>
          <a:p>
            <a:pPr marL="406400" lvl="1" indent="-177800">
              <a:buFont typeface="Arial" pitchFamily="34" charset="0"/>
              <a:buChar char="•"/>
            </a:pP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Data management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Algorithm Design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Rapid Prototyping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Verification and Validation</a:t>
            </a:r>
          </a:p>
          <a:p>
            <a:endParaRPr lang="en-US" sz="1000" dirty="0" smtClean="0">
              <a:solidFill>
                <a:schemeClr val="accent6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026" name="Picture 2" descr="http://inside-files.mathworks.com/public/Larry_Kyrala/www/blog/matlab-meets-renderman/lbran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163" y="777970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mwWork\et_robocon\etrobocon2013\svn\projects\et_robocon\documentation\architect_documentation\doc_resources\doc_images\SimulinkMark_RGB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491" y="815832"/>
            <a:ext cx="428331" cy="428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07320" y="3444911"/>
            <a:ext cx="14490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Accelerating the pace of engineering and science.</a:t>
            </a:r>
            <a:endParaRPr lang="en-US" sz="1000" i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3649" y="7130478"/>
            <a:ext cx="250266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We can automatically generate code from Simulink models and build them onto low-cost embedded systems using </a:t>
            </a:r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Simulink Support Packages for Target Hardware</a:t>
            </a: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endParaRPr lang="en-US" sz="1000" b="1" dirty="0">
              <a:solidFill>
                <a:schemeClr val="accent6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This enables us to reuse simulation algorithms and automatically build them on the performance embedded devices:</a:t>
            </a:r>
          </a:p>
          <a:p>
            <a:endParaRPr lang="en-US" sz="1000" dirty="0">
              <a:solidFill>
                <a:schemeClr val="accent6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LEGO Mindstorms NXT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Arduino Mega 2560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Raspberry Pi</a:t>
            </a:r>
          </a:p>
          <a:p>
            <a:endParaRPr lang="en-US" sz="1000" dirty="0" smtClean="0">
              <a:solidFill>
                <a:schemeClr val="accent6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5" name="TextBox 62"/>
          <p:cNvSpPr txBox="1">
            <a:spLocks noChangeArrowheads="1"/>
          </p:cNvSpPr>
          <p:nvPr/>
        </p:nvSpPr>
        <p:spPr bwMode="auto">
          <a:xfrm>
            <a:off x="6377418" y="4079153"/>
            <a:ext cx="362378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b="1" dirty="0">
                <a:solidFill>
                  <a:srgbClr val="002060"/>
                </a:solidFill>
                <a:latin typeface="Verdana" pitchFamily="34" charset="0"/>
              </a:rPr>
              <a:t>4</a:t>
            </a:r>
            <a:r>
              <a:rPr lang="en-US" sz="1200" b="1" dirty="0" smtClean="0">
                <a:solidFill>
                  <a:srgbClr val="002060"/>
                </a:solidFill>
                <a:latin typeface="Verdana" pitchFamily="34" charset="0"/>
              </a:rPr>
              <a:t>: SIMULINK MODEL MANAGEMENT</a:t>
            </a:r>
            <a:endParaRPr lang="en-US" sz="1200" b="1" dirty="0">
              <a:solidFill>
                <a:srgbClr val="002060"/>
              </a:solidFill>
              <a:latin typeface="Verdana" pitchFamily="34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9580268" y="3883902"/>
            <a:ext cx="732743" cy="782745"/>
            <a:chOff x="152400" y="1703685"/>
            <a:chExt cx="4114800" cy="4395585"/>
          </a:xfrm>
        </p:grpSpPr>
        <p:pic>
          <p:nvPicPr>
            <p:cNvPr id="64" name="Picture 15" descr="mbdtransparent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1828800"/>
              <a:ext cx="4114800" cy="411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5" name="Group 64"/>
            <p:cNvGrpSpPr/>
            <p:nvPr/>
          </p:nvGrpSpPr>
          <p:grpSpPr>
            <a:xfrm>
              <a:off x="152400" y="1703685"/>
              <a:ext cx="3543297" cy="4395585"/>
              <a:chOff x="2387600" y="1894185"/>
              <a:chExt cx="3543297" cy="4395585"/>
            </a:xfrm>
          </p:grpSpPr>
          <p:pic>
            <p:nvPicPr>
              <p:cNvPr id="66" name="Picture 2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>
                <a:off x="2959095" y="1894185"/>
                <a:ext cx="2971802" cy="23161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7" name="Picture 2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2059782" y="2910032"/>
                <a:ext cx="2971799" cy="23161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8" name="Picture 2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45129" y="3973609"/>
                <a:ext cx="2971802" cy="23161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9" name="Picture 15" descr="mbdtransparent"/>
              <p:cNvPicPr>
                <a:picLocks noChangeAspect="1" noChangeArrowheads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148" t="33053" r="32962" b="33797"/>
              <a:stretch/>
            </p:blipFill>
            <p:spPr bwMode="auto">
              <a:xfrm>
                <a:off x="3733800" y="3352800"/>
                <a:ext cx="1394460" cy="1363980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70" name="TextBox 69"/>
          <p:cNvSpPr txBox="1"/>
          <p:nvPr/>
        </p:nvSpPr>
        <p:spPr>
          <a:xfrm>
            <a:off x="3168328" y="6102841"/>
            <a:ext cx="32834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We promote concurrent model development by using </a:t>
            </a:r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Subversion (SVN)</a:t>
            </a: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for source control. </a:t>
            </a:r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Simulink Projects</a:t>
            </a: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is used to integrate SVN into the MATLAB environment.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416362" y="4318052"/>
            <a:ext cx="27509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Models are represented by using </a:t>
            </a:r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Simulink block diagrams</a:t>
            </a: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endParaRPr lang="en-US" sz="1000" dirty="0" smtClean="0">
              <a:solidFill>
                <a:srgbClr val="00206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1000" dirty="0" smtClean="0">
              <a:solidFill>
                <a:schemeClr val="accent6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0323038" y="4114090"/>
            <a:ext cx="24885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Stateflow</a:t>
            </a: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for modeling complex control logic using flow graphs and state machines,</a:t>
            </a:r>
            <a:endParaRPr lang="en-US" sz="1000" dirty="0" smtClean="0">
              <a:solidFill>
                <a:srgbClr val="00206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1000" dirty="0" smtClean="0">
              <a:solidFill>
                <a:schemeClr val="accent6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416362" y="5548843"/>
            <a:ext cx="27509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Simulink libraries and model reference </a:t>
            </a: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help with concurrent development in separate files.</a:t>
            </a:r>
            <a:endParaRPr lang="en-US" sz="1000" dirty="0" smtClean="0">
              <a:solidFill>
                <a:srgbClr val="00206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0301053" y="6229585"/>
            <a:ext cx="25105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Data dictionaries and model variants </a:t>
            </a: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to store, modify and switch model configurations.</a:t>
            </a:r>
            <a:endParaRPr lang="en-US" sz="1000" dirty="0" smtClean="0">
              <a:solidFill>
                <a:srgbClr val="00206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1000" dirty="0" smtClean="0">
              <a:solidFill>
                <a:schemeClr val="accent6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452231" y="7112602"/>
            <a:ext cx="31280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Bluetooth data logging:</a:t>
            </a:r>
          </a:p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Custom tool to collect sensor, state and logic data while running a model on embedded hardware.</a:t>
            </a:r>
            <a:endParaRPr lang="en-US" sz="1000" dirty="0" smtClean="0">
              <a:solidFill>
                <a:srgbClr val="00206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1000" dirty="0" smtClean="0">
              <a:solidFill>
                <a:schemeClr val="accent6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0319994" y="6837179"/>
            <a:ext cx="24916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External mode:</a:t>
            </a:r>
          </a:p>
          <a:p>
            <a:pPr marL="288925" indent="-174625">
              <a:buFont typeface="Arial" pitchFamily="34" charset="0"/>
              <a:buChar char="•"/>
            </a:pPr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Visualize data </a:t>
            </a:r>
          </a:p>
          <a:p>
            <a:pPr marL="288925" indent="-174625">
              <a:buFont typeface="Arial" pitchFamily="34" charset="0"/>
              <a:buChar char="•"/>
            </a:pPr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Tune parameters</a:t>
            </a:r>
          </a:p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while a model is running on embedded hardware.</a:t>
            </a:r>
            <a:endParaRPr lang="en-US" sz="1000" dirty="0">
              <a:solidFill>
                <a:schemeClr val="accent6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180281" y="4096410"/>
            <a:ext cx="3259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Requirements can be linked to Simulink models using the </a:t>
            </a:r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Simulink Verification and Validation </a:t>
            </a: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product.</a:t>
            </a:r>
            <a:endParaRPr lang="en-US" sz="1000" dirty="0" smtClean="0">
              <a:solidFill>
                <a:srgbClr val="00206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1000" dirty="0" smtClean="0">
              <a:solidFill>
                <a:schemeClr val="accent6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193519" y="786909"/>
            <a:ext cx="30632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 </a:t>
            </a:r>
            <a:r>
              <a:rPr lang="en-US" sz="1000" b="1" dirty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</a:t>
            </a:r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odel-based </a:t>
            </a:r>
            <a:r>
              <a:rPr lang="en-US" sz="1000" b="1" dirty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</a:t>
            </a:r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esign (MBD) </a:t>
            </a: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approach is centered around a model of a real system.</a:t>
            </a:r>
          </a:p>
          <a:p>
            <a:endParaRPr lang="en-US" sz="1000" dirty="0" smtClean="0">
              <a:solidFill>
                <a:schemeClr val="accent6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All design changes can happen at the model level.  All associated tasks can be easily updated with the changes to the model.</a:t>
            </a:r>
          </a:p>
        </p:txBody>
      </p:sp>
      <p:sp>
        <p:nvSpPr>
          <p:cNvPr id="10" name="Rectangle 9"/>
          <p:cNvSpPr/>
          <p:nvPr/>
        </p:nvSpPr>
        <p:spPr>
          <a:xfrm>
            <a:off x="3169076" y="1884606"/>
            <a:ext cx="299085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We 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can </a:t>
            </a:r>
            <a:r>
              <a:rPr lang="en-US" sz="1000" b="1" dirty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create a physical model 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of the LEGO Mindstorms NXT and test our control algorithm design in simulation.</a:t>
            </a:r>
          </a:p>
        </p:txBody>
      </p:sp>
      <p:sp>
        <p:nvSpPr>
          <p:cNvPr id="81" name="Rectangle 80"/>
          <p:cNvSpPr/>
          <p:nvPr/>
        </p:nvSpPr>
        <p:spPr>
          <a:xfrm>
            <a:off x="9402629" y="521965"/>
            <a:ext cx="339897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We can perform </a:t>
            </a:r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Component-level design </a:t>
            </a: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of control algorithms  and test them by creating artificial inputs in Simulink.</a:t>
            </a:r>
            <a:endParaRPr lang="en-US" sz="1000" dirty="0">
              <a:solidFill>
                <a:schemeClr val="accent6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9338855" y="2611663"/>
            <a:ext cx="339897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Finally, we can </a:t>
            </a:r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automatically generate code </a:t>
            </a: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from these models onto embedded systems and verify the algorithm behavior.</a:t>
            </a:r>
            <a:endParaRPr lang="en-US" sz="1000" dirty="0">
              <a:solidFill>
                <a:schemeClr val="accent6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9389081" y="1623933"/>
            <a:ext cx="342254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Then, we can perform </a:t>
            </a:r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System-level integration </a:t>
            </a: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to test the performance of algorithms in the entire system.</a:t>
            </a:r>
            <a:endParaRPr lang="en-US" sz="1000" dirty="0">
              <a:solidFill>
                <a:schemeClr val="accent6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246466" y="2495418"/>
            <a:ext cx="2982759" cy="1522164"/>
            <a:chOff x="3202016" y="2527168"/>
            <a:chExt cx="2982759" cy="1522164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2016" y="2527168"/>
              <a:ext cx="2982759" cy="15221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4" name="Rectangle 83"/>
            <p:cNvSpPr/>
            <p:nvPr/>
          </p:nvSpPr>
          <p:spPr>
            <a:xfrm>
              <a:off x="3285558" y="3710293"/>
              <a:ext cx="1380509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srgbClr val="00206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Simulink Model</a:t>
              </a:r>
              <a:endParaRPr lang="en-US" sz="1000" b="1" dirty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cxnSp>
        <p:nvCxnSpPr>
          <p:cNvPr id="78" name="Straight Connector 77"/>
          <p:cNvCxnSpPr/>
          <p:nvPr/>
        </p:nvCxnSpPr>
        <p:spPr>
          <a:xfrm flipH="1">
            <a:off x="6159933" y="2438604"/>
            <a:ext cx="1617881" cy="1499797"/>
          </a:xfrm>
          <a:prstGeom prst="line">
            <a:avLst/>
          </a:prstGeom>
          <a:ln w="69850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6668" y="3190375"/>
            <a:ext cx="1798125" cy="370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1" name="Curved Connector 50"/>
          <p:cNvCxnSpPr>
            <a:stCxn id="38" idx="2"/>
          </p:cNvCxnSpPr>
          <p:nvPr/>
        </p:nvCxnSpPr>
        <p:spPr>
          <a:xfrm rot="16200000" flipH="1">
            <a:off x="10622066" y="3254562"/>
            <a:ext cx="173712" cy="786383"/>
          </a:xfrm>
          <a:prstGeom prst="curvedConnector2">
            <a:avLst/>
          </a:prstGeom>
          <a:ln w="635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 rot="688942">
            <a:off x="10228619" y="3755555"/>
            <a:ext cx="71226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 Code</a:t>
            </a:r>
            <a:endParaRPr lang="en-US" sz="1000" dirty="0">
              <a:solidFill>
                <a:schemeClr val="accent6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1035" name="Group 1034"/>
          <p:cNvGrpSpPr/>
          <p:nvPr/>
        </p:nvGrpSpPr>
        <p:grpSpPr>
          <a:xfrm>
            <a:off x="9672646" y="1063908"/>
            <a:ext cx="2839286" cy="549742"/>
            <a:chOff x="9672646" y="1051208"/>
            <a:chExt cx="2839286" cy="549742"/>
          </a:xfrm>
        </p:grpSpPr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72646" y="1080367"/>
              <a:ext cx="628407" cy="491424"/>
            </a:xfrm>
            <a:prstGeom prst="rect">
              <a:avLst/>
            </a:prstGeom>
            <a:noFill/>
            <a:ln w="12700">
              <a:solidFill>
                <a:srgbClr val="00206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4" name="Picture 10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08951" y="1051208"/>
              <a:ext cx="702981" cy="549742"/>
            </a:xfrm>
            <a:prstGeom prst="rect">
              <a:avLst/>
            </a:prstGeom>
            <a:noFill/>
            <a:ln w="12700">
              <a:solidFill>
                <a:srgbClr val="00206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5" name="Rectangle 84"/>
            <p:cNvSpPr/>
            <p:nvPr/>
          </p:nvSpPr>
          <p:spPr>
            <a:xfrm>
              <a:off x="10749540" y="1151256"/>
              <a:ext cx="635864" cy="349646"/>
            </a:xfrm>
            <a:prstGeom prst="rect">
              <a:avLst/>
            </a:prstGeom>
            <a:noFill/>
            <a:ln w="158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rgbClr val="00206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SYS1</a:t>
              </a:r>
              <a:endParaRPr lang="en-US" sz="1200" b="1" dirty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95" name="Straight Connector 94"/>
            <p:cNvCxnSpPr>
              <a:stCxn id="85" idx="1"/>
              <a:endCxn id="1033" idx="3"/>
            </p:cNvCxnSpPr>
            <p:nvPr/>
          </p:nvCxnSpPr>
          <p:spPr>
            <a:xfrm flipH="1">
              <a:off x="10301053" y="1326079"/>
              <a:ext cx="448487" cy="0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  <a:headEnd type="triangle" w="med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034" idx="1"/>
              <a:endCxn id="85" idx="3"/>
            </p:cNvCxnSpPr>
            <p:nvPr/>
          </p:nvCxnSpPr>
          <p:spPr>
            <a:xfrm flipH="1">
              <a:off x="11385404" y="1326079"/>
              <a:ext cx="423547" cy="0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  <a:headEnd type="triangle" w="med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0" name="Group 1029"/>
          <p:cNvGrpSpPr/>
          <p:nvPr/>
        </p:nvGrpSpPr>
        <p:grpSpPr>
          <a:xfrm>
            <a:off x="9665189" y="2087607"/>
            <a:ext cx="2873799" cy="498040"/>
            <a:chOff x="9665189" y="2137721"/>
            <a:chExt cx="2873799" cy="498040"/>
          </a:xfrm>
        </p:grpSpPr>
        <p:cxnSp>
          <p:nvCxnSpPr>
            <p:cNvPr id="139" name="Straight Connector 138"/>
            <p:cNvCxnSpPr>
              <a:stCxn id="138" idx="1"/>
            </p:cNvCxnSpPr>
            <p:nvPr/>
          </p:nvCxnSpPr>
          <p:spPr>
            <a:xfrm flipH="1">
              <a:off x="10301053" y="2423458"/>
              <a:ext cx="448487" cy="0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  <a:headEnd type="triangle" w="med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flipH="1">
              <a:off x="11565810" y="2267955"/>
              <a:ext cx="266173" cy="0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  <a:headEnd type="triangle" w="med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Rectangle 140"/>
            <p:cNvSpPr/>
            <p:nvPr/>
          </p:nvSpPr>
          <p:spPr>
            <a:xfrm>
              <a:off x="11830732" y="2137721"/>
              <a:ext cx="635864" cy="276042"/>
            </a:xfrm>
            <a:prstGeom prst="rect">
              <a:avLst/>
            </a:prstGeom>
            <a:noFill/>
            <a:ln w="158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00206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SYS2</a:t>
              </a:r>
              <a:endParaRPr lang="en-US" sz="1000" dirty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11903124" y="2359719"/>
              <a:ext cx="635864" cy="27604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00206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SYS3</a:t>
              </a:r>
              <a:endParaRPr lang="en-US" sz="1000" dirty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9665189" y="2285437"/>
              <a:ext cx="635864" cy="27604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00206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SYS0</a:t>
              </a:r>
              <a:endParaRPr lang="en-US" sz="1000" dirty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146" name="Straight Connector 145"/>
            <p:cNvCxnSpPr/>
            <p:nvPr/>
          </p:nvCxnSpPr>
          <p:spPr>
            <a:xfrm flipH="1">
              <a:off x="11570844" y="2530343"/>
              <a:ext cx="264475" cy="0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  <a:headEnd type="triangle" w="med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flipV="1">
              <a:off x="11581187" y="2267338"/>
              <a:ext cx="0" cy="263005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  <a:headEnd type="none" w="med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>
              <a:endCxn id="138" idx="3"/>
            </p:cNvCxnSpPr>
            <p:nvPr/>
          </p:nvCxnSpPr>
          <p:spPr>
            <a:xfrm flipH="1">
              <a:off x="11385404" y="2423458"/>
              <a:ext cx="195783" cy="0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  <a:headEnd type="none" w="med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Rectangle 137"/>
            <p:cNvSpPr/>
            <p:nvPr/>
          </p:nvSpPr>
          <p:spPr>
            <a:xfrm>
              <a:off x="10749540" y="2248635"/>
              <a:ext cx="635864" cy="349646"/>
            </a:xfrm>
            <a:prstGeom prst="rect">
              <a:avLst/>
            </a:prstGeom>
            <a:noFill/>
            <a:ln w="158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rgbClr val="00206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SYS1</a:t>
              </a:r>
              <a:endParaRPr lang="en-US" sz="1200" b="1" dirty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cxnSp>
        <p:nvCxnSpPr>
          <p:cNvPr id="40" name="Straight Connector 39"/>
          <p:cNvCxnSpPr/>
          <p:nvPr/>
        </p:nvCxnSpPr>
        <p:spPr>
          <a:xfrm>
            <a:off x="6377418" y="4090128"/>
            <a:ext cx="0" cy="5523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9" name="Picture 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138" y="8805793"/>
            <a:ext cx="2800798" cy="795407"/>
          </a:xfrm>
          <a:prstGeom prst="rect">
            <a:avLst/>
          </a:prstGeom>
          <a:noFill/>
          <a:ln w="15875">
            <a:solidFill>
              <a:srgbClr val="00206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5" name="Rectangle 164"/>
          <p:cNvSpPr/>
          <p:nvPr/>
        </p:nvSpPr>
        <p:spPr>
          <a:xfrm>
            <a:off x="5650316" y="9354979"/>
            <a:ext cx="71226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 Code</a:t>
            </a:r>
            <a:endParaRPr lang="en-US" sz="1000" b="1" dirty="0">
              <a:solidFill>
                <a:srgbClr val="00206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66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412" y="8697879"/>
            <a:ext cx="1634198" cy="336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1" name="Curved Connector 160"/>
          <p:cNvCxnSpPr/>
          <p:nvPr/>
        </p:nvCxnSpPr>
        <p:spPr>
          <a:xfrm rot="16200000" flipH="1">
            <a:off x="4437929" y="8707686"/>
            <a:ext cx="648070" cy="466745"/>
          </a:xfrm>
          <a:prstGeom prst="curvedConnector3">
            <a:avLst>
              <a:gd name="adj1" fmla="val 50000"/>
            </a:avLst>
          </a:prstGeom>
          <a:ln w="635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/>
          <p:cNvSpPr/>
          <p:nvPr/>
        </p:nvSpPr>
        <p:spPr>
          <a:xfrm>
            <a:off x="2228900" y="8745422"/>
            <a:ext cx="85265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Simulink Library:</a:t>
            </a:r>
          </a:p>
          <a:p>
            <a:pPr algn="r"/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Contains driver blocks</a:t>
            </a:r>
            <a:endParaRPr lang="en-US" sz="1000" dirty="0">
              <a:solidFill>
                <a:schemeClr val="accent6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051" name="Picture 14" descr="C:\Users\scastro\AppData\Local\Temp\SNAGHTMLe3d0e0e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936" y="4329114"/>
            <a:ext cx="3143022" cy="250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7" name="Group 46"/>
          <p:cNvGrpSpPr/>
          <p:nvPr/>
        </p:nvGrpSpPr>
        <p:grpSpPr>
          <a:xfrm>
            <a:off x="2342260" y="3938401"/>
            <a:ext cx="751684" cy="760465"/>
            <a:chOff x="152400" y="1828800"/>
            <a:chExt cx="4221163" cy="4270470"/>
          </a:xfrm>
        </p:grpSpPr>
        <p:pic>
          <p:nvPicPr>
            <p:cNvPr id="48" name="Picture 15" descr="mbdtransparent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1828800"/>
              <a:ext cx="4114800" cy="411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9" name="Group 48"/>
            <p:cNvGrpSpPr/>
            <p:nvPr/>
          </p:nvGrpSpPr>
          <p:grpSpPr>
            <a:xfrm>
              <a:off x="152400" y="2391714"/>
              <a:ext cx="4221163" cy="3707556"/>
              <a:chOff x="2387600" y="2582214"/>
              <a:chExt cx="4221163" cy="3707556"/>
            </a:xfrm>
          </p:grpSpPr>
          <p:pic>
            <p:nvPicPr>
              <p:cNvPr id="50" name="Picture 2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>
                <a:off x="3964782" y="2956718"/>
                <a:ext cx="2971800" cy="23161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2" name="Picture 2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2059782" y="2910032"/>
                <a:ext cx="2971799" cy="23161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4" name="Picture 2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45129" y="3973609"/>
                <a:ext cx="2971802" cy="23161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3" name="Picture 15" descr="mbdtransparent"/>
              <p:cNvPicPr>
                <a:picLocks noChangeAspect="1" noChangeArrowheads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148" t="33053" r="32962" b="33797"/>
              <a:stretch/>
            </p:blipFill>
            <p:spPr bwMode="auto">
              <a:xfrm>
                <a:off x="3733800" y="3352800"/>
                <a:ext cx="1394460" cy="1363980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71" name="Oval 170"/>
          <p:cNvSpPr/>
          <p:nvPr/>
        </p:nvSpPr>
        <p:spPr>
          <a:xfrm>
            <a:off x="5408" y="6245725"/>
            <a:ext cx="1066800" cy="211059"/>
          </a:xfrm>
          <a:prstGeom prst="ellipse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72" name="Straight Connector 171"/>
          <p:cNvCxnSpPr>
            <a:endCxn id="70" idx="1"/>
          </p:cNvCxnSpPr>
          <p:nvPr/>
        </p:nvCxnSpPr>
        <p:spPr>
          <a:xfrm>
            <a:off x="2681493" y="6102841"/>
            <a:ext cx="486835" cy="353943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endCxn id="70" idx="1"/>
          </p:cNvCxnSpPr>
          <p:nvPr/>
        </p:nvCxnSpPr>
        <p:spPr>
          <a:xfrm>
            <a:off x="1072208" y="6357769"/>
            <a:ext cx="2096120" cy="99015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Oval 185"/>
          <p:cNvSpPr/>
          <p:nvPr/>
        </p:nvSpPr>
        <p:spPr>
          <a:xfrm>
            <a:off x="1190364" y="5997312"/>
            <a:ext cx="1066800" cy="248413"/>
          </a:xfrm>
          <a:prstGeom prst="ellipse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1670688" y="5134024"/>
            <a:ext cx="1172280" cy="24622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MATLAB files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1635219" y="5751090"/>
            <a:ext cx="1398445" cy="24622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Simulink models</a:t>
            </a:r>
          </a:p>
        </p:txBody>
      </p:sp>
      <p:sp>
        <p:nvSpPr>
          <p:cNvPr id="187" name="Oval 186"/>
          <p:cNvSpPr/>
          <p:nvPr/>
        </p:nvSpPr>
        <p:spPr>
          <a:xfrm>
            <a:off x="1173920" y="4821976"/>
            <a:ext cx="1066800" cy="354887"/>
          </a:xfrm>
          <a:prstGeom prst="ellipse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grpSp>
        <p:nvGrpSpPr>
          <p:cNvPr id="157" name="Group 156"/>
          <p:cNvGrpSpPr/>
          <p:nvPr/>
        </p:nvGrpSpPr>
        <p:grpSpPr>
          <a:xfrm>
            <a:off x="3222239" y="4620340"/>
            <a:ext cx="3149865" cy="1465429"/>
            <a:chOff x="3222239" y="4629865"/>
            <a:chExt cx="3149865" cy="1465429"/>
          </a:xfrm>
        </p:grpSpPr>
        <p:pic>
          <p:nvPicPr>
            <p:cNvPr id="144" name="Picture 19" descr="C:\Users\scastro\AppData\Local\Temp\SNAGHTMLe4f2749.PNG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9646" y="4629865"/>
              <a:ext cx="1942933" cy="10293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7" name="Picture 17"/>
            <p:cNvPicPr>
              <a:picLocks noChangeAspect="1" noChangeArrowheads="1"/>
            </p:cNvPicPr>
            <p:nvPr/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367" r="1027" b="6481"/>
            <a:stretch/>
          </p:blipFill>
          <p:spPr bwMode="auto">
            <a:xfrm>
              <a:off x="3254086" y="5292969"/>
              <a:ext cx="1963033" cy="802325"/>
            </a:xfrm>
            <a:prstGeom prst="rect">
              <a:avLst/>
            </a:prstGeom>
            <a:noFill/>
            <a:ln w="15875">
              <a:solidFill>
                <a:srgbClr val="00206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93" name="Curved Connector 192"/>
            <p:cNvCxnSpPr/>
            <p:nvPr/>
          </p:nvCxnSpPr>
          <p:spPr>
            <a:xfrm rot="10800000" flipV="1">
              <a:off x="4810066" y="5129723"/>
              <a:ext cx="1086890" cy="884746"/>
            </a:xfrm>
            <a:prstGeom prst="curvedConnector3">
              <a:avLst>
                <a:gd name="adj1" fmla="val 40886"/>
              </a:avLst>
            </a:prstGeom>
            <a:ln w="635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TextBox 202"/>
            <p:cNvSpPr txBox="1"/>
            <p:nvPr/>
          </p:nvSpPr>
          <p:spPr>
            <a:xfrm>
              <a:off x="3222239" y="4873013"/>
              <a:ext cx="1197408" cy="40011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rgbClr val="00206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Requirements</a:t>
              </a:r>
            </a:p>
            <a:p>
              <a:r>
                <a:rPr lang="en-US" sz="1000" b="1" dirty="0">
                  <a:solidFill>
                    <a:srgbClr val="00206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d</a:t>
              </a:r>
              <a:r>
                <a:rPr lang="en-US" sz="1000" b="1" dirty="0" smtClean="0">
                  <a:solidFill>
                    <a:srgbClr val="00206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ocument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5693202" y="5652554"/>
              <a:ext cx="678902" cy="246221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b="1" dirty="0" smtClean="0">
                  <a:solidFill>
                    <a:srgbClr val="00206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Model</a:t>
              </a:r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5240371" y="5786564"/>
              <a:ext cx="572230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 smtClean="0">
                  <a:solidFill>
                    <a:schemeClr val="accent6">
                      <a:lumMod val="7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Link</a:t>
              </a:r>
              <a:endParaRPr lang="en-US" sz="1000" dirty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pic>
        <p:nvPicPr>
          <p:cNvPr id="162" name="Picture 23" descr="C:\Users\scastro\AppData\Local\Temp\SNAGHTMLe5ec31b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0440" y="7720215"/>
            <a:ext cx="1842373" cy="1221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" name="Picture 21" descr="C:\Users\scastro\AppData\Local\Temp\SNAGHTMLe5886e6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080" y="8409011"/>
            <a:ext cx="1763953" cy="109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9" name="TextBox 208"/>
          <p:cNvSpPr txBox="1"/>
          <p:nvPr/>
        </p:nvSpPr>
        <p:spPr>
          <a:xfrm>
            <a:off x="6463283" y="8008901"/>
            <a:ext cx="1096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Select signals for logging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8308402" y="8943230"/>
            <a:ext cx="12599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View and compare runs in </a:t>
            </a:r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Simulation Data Inspector</a:t>
            </a:r>
            <a:endParaRPr lang="en-US" sz="1000" dirty="0" smtClean="0">
              <a:solidFill>
                <a:schemeClr val="accent6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211" name="Straight Connector 210"/>
          <p:cNvCxnSpPr/>
          <p:nvPr/>
        </p:nvCxnSpPr>
        <p:spPr>
          <a:xfrm flipH="1">
            <a:off x="8028485" y="8617023"/>
            <a:ext cx="676571" cy="559286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 180"/>
          <p:cNvSpPr/>
          <p:nvPr/>
        </p:nvSpPr>
        <p:spPr>
          <a:xfrm>
            <a:off x="9992721" y="9203496"/>
            <a:ext cx="28088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Embedded target communicates with </a:t>
            </a: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host computer 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using </a:t>
            </a:r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TCP-IP </a:t>
            </a:r>
            <a:r>
              <a:rPr lang="en-US" sz="1000" b="1" dirty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over USB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</p:txBody>
      </p:sp>
      <p:grpSp>
        <p:nvGrpSpPr>
          <p:cNvPr id="185" name="Group 184"/>
          <p:cNvGrpSpPr/>
          <p:nvPr/>
        </p:nvGrpSpPr>
        <p:grpSpPr>
          <a:xfrm>
            <a:off x="9548706" y="7802356"/>
            <a:ext cx="3183363" cy="1395490"/>
            <a:chOff x="9551538" y="7843360"/>
            <a:chExt cx="3183363" cy="1395490"/>
          </a:xfrm>
        </p:grpSpPr>
        <p:grpSp>
          <p:nvGrpSpPr>
            <p:cNvPr id="182" name="Group 181"/>
            <p:cNvGrpSpPr/>
            <p:nvPr/>
          </p:nvGrpSpPr>
          <p:grpSpPr>
            <a:xfrm>
              <a:off x="9551538" y="7843360"/>
              <a:ext cx="3183363" cy="1395490"/>
              <a:chOff x="9564549" y="7843360"/>
              <a:chExt cx="3183363" cy="1395490"/>
            </a:xfrm>
          </p:grpSpPr>
          <p:pic>
            <p:nvPicPr>
              <p:cNvPr id="170" name="Picture 25" descr="C:\Users\scastro\AppData\Local\Temp\SNAGHTMLe647d35.PNG"/>
              <p:cNvPicPr>
                <a:picLocks noChangeAspect="1" noChangeArrowheads="1"/>
              </p:cNvPicPr>
              <p:nvPr/>
            </p:nvPicPr>
            <p:blipFill rotWithShape="1"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264" t="8740" r="32926" b="81298"/>
              <a:stretch/>
            </p:blipFill>
            <p:spPr bwMode="auto">
              <a:xfrm>
                <a:off x="10133562" y="7843360"/>
                <a:ext cx="2527197" cy="441557"/>
              </a:xfrm>
              <a:prstGeom prst="rect">
                <a:avLst/>
              </a:prstGeom>
              <a:noFill/>
              <a:ln w="15875">
                <a:solidFill>
                  <a:srgbClr val="00206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9" name="Picture 10"/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81481" y="8841043"/>
                <a:ext cx="487276" cy="38105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2060"/>
                </a:solidFill>
                <a:miter lim="800000"/>
                <a:headEnd/>
                <a:tailEnd/>
              </a:ln>
              <a:effectLst/>
            </p:spPr>
          </p:pic>
          <p:sp>
            <p:nvSpPr>
              <p:cNvPr id="220" name="Rectangle 219"/>
              <p:cNvSpPr/>
              <p:nvPr/>
            </p:nvSpPr>
            <p:spPr>
              <a:xfrm>
                <a:off x="10388573" y="8523269"/>
                <a:ext cx="751385" cy="509433"/>
              </a:xfrm>
              <a:prstGeom prst="rect">
                <a:avLst/>
              </a:prstGeom>
              <a:noFill/>
              <a:ln w="158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smtClean="0">
                    <a:solidFill>
                      <a:srgbClr val="00206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Model</a:t>
                </a:r>
              </a:p>
              <a:p>
                <a:pPr algn="ctr"/>
                <a:r>
                  <a:rPr lang="en-US" sz="900" dirty="0" smtClean="0">
                    <a:solidFill>
                      <a:srgbClr val="00206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(Host PC)</a:t>
                </a:r>
                <a:endParaRPr lang="en-US" sz="900" dirty="0">
                  <a:solidFill>
                    <a:srgbClr val="00206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  <p:cxnSp>
            <p:nvCxnSpPr>
              <p:cNvPr id="221" name="Straight Connector 220"/>
              <p:cNvCxnSpPr/>
              <p:nvPr/>
            </p:nvCxnSpPr>
            <p:spPr>
              <a:xfrm flipH="1">
                <a:off x="11170375" y="8571961"/>
                <a:ext cx="708597" cy="0"/>
              </a:xfrm>
              <a:prstGeom prst="line">
                <a:avLst/>
              </a:prstGeom>
              <a:ln w="31750">
                <a:solidFill>
                  <a:schemeClr val="accent6">
                    <a:lumMod val="75000"/>
                  </a:schemeClr>
                </a:solidFill>
                <a:headEnd type="triangle" w="med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>
                <a:off x="11147596" y="8932226"/>
                <a:ext cx="738916" cy="0"/>
              </a:xfrm>
              <a:prstGeom prst="line">
                <a:avLst/>
              </a:prstGeom>
              <a:ln w="31750">
                <a:solidFill>
                  <a:schemeClr val="accent6">
                    <a:lumMod val="75000"/>
                  </a:schemeClr>
                </a:solidFill>
                <a:headEnd type="triangle" w="med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5" name="Group 174"/>
              <p:cNvGrpSpPr/>
              <p:nvPr/>
            </p:nvGrpSpPr>
            <p:grpSpPr>
              <a:xfrm>
                <a:off x="11834448" y="8361932"/>
                <a:ext cx="913464" cy="718413"/>
                <a:chOff x="11698896" y="8519681"/>
                <a:chExt cx="913464" cy="718413"/>
              </a:xfrm>
            </p:grpSpPr>
            <p:pic>
              <p:nvPicPr>
                <p:cNvPr id="226" name="Picture 16" descr="http://www.newit.co.uk/shop/image/data/Products/Raspberry%20Pi/raspberry-pi-model-b.png"/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698896" y="8519681"/>
                  <a:ext cx="913464" cy="7184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27" name="TextBox 226"/>
                <p:cNvSpPr txBox="1"/>
                <p:nvPr/>
              </p:nvSpPr>
              <p:spPr>
                <a:xfrm>
                  <a:off x="11698896" y="8744467"/>
                  <a:ext cx="89459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b="1" dirty="0" smtClean="0">
                      <a:solidFill>
                        <a:schemeClr val="bg1"/>
                      </a:solidFill>
                      <a:latin typeface="Verdana" pitchFamily="34" charset="0"/>
                      <a:ea typeface="Verdana" pitchFamily="34" charset="0"/>
                      <a:cs typeface="Verdana" pitchFamily="34" charset="0"/>
                    </a:rPr>
                    <a:t>Hardware</a:t>
                  </a:r>
                  <a:endParaRPr lang="en-US" sz="1000" dirty="0" smtClean="0">
                    <a:solidFill>
                      <a:schemeClr val="bg1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endParaRPr>
                </a:p>
              </p:txBody>
            </p:sp>
          </p:grpSp>
          <p:sp>
            <p:nvSpPr>
              <p:cNvPr id="234" name="Rectangle 233"/>
              <p:cNvSpPr/>
              <p:nvPr/>
            </p:nvSpPr>
            <p:spPr>
              <a:xfrm>
                <a:off x="10933135" y="8295088"/>
                <a:ext cx="1404440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000" i="1" dirty="0" smtClean="0">
                    <a:solidFill>
                      <a:schemeClr val="accent6">
                        <a:lumMod val="75000"/>
                      </a:schemeClr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Tune parameters</a:t>
                </a:r>
                <a:endParaRPr lang="en-US" sz="1000" i="1" dirty="0">
                  <a:solidFill>
                    <a:schemeClr val="accent6">
                      <a:lumMod val="7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235" name="Rectangle 234"/>
              <p:cNvSpPr/>
              <p:nvPr/>
            </p:nvSpPr>
            <p:spPr>
              <a:xfrm>
                <a:off x="10695162" y="8992629"/>
                <a:ext cx="1792713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000" i="1" dirty="0" smtClean="0">
                    <a:solidFill>
                      <a:schemeClr val="accent6">
                        <a:lumMod val="75000"/>
                      </a:schemeClr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Receive run-time data</a:t>
                </a:r>
                <a:endParaRPr lang="en-US" sz="1000" i="1" dirty="0">
                  <a:solidFill>
                    <a:schemeClr val="accent6">
                      <a:lumMod val="7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236" name="Rectangle 235"/>
              <p:cNvSpPr/>
              <p:nvPr/>
            </p:nvSpPr>
            <p:spPr>
              <a:xfrm>
                <a:off x="9564549" y="8425693"/>
                <a:ext cx="873302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1000" i="1" dirty="0" smtClean="0">
                    <a:solidFill>
                      <a:schemeClr val="accent6">
                        <a:lumMod val="75000"/>
                      </a:schemeClr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Run-time Display</a:t>
                </a:r>
                <a:endParaRPr lang="en-US" sz="1000" i="1" dirty="0">
                  <a:solidFill>
                    <a:schemeClr val="accent6">
                      <a:lumMod val="7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</p:grpSp>
        <p:cxnSp>
          <p:nvCxnSpPr>
            <p:cNvPr id="238" name="Straight Connector 237"/>
            <p:cNvCxnSpPr/>
            <p:nvPr/>
          </p:nvCxnSpPr>
          <p:spPr>
            <a:xfrm flipH="1" flipV="1">
              <a:off x="10313011" y="8064139"/>
              <a:ext cx="451254" cy="561609"/>
            </a:xfrm>
            <a:prstGeom prst="line">
              <a:avLst/>
            </a:prstGeom>
            <a:ln w="50800">
              <a:solidFill>
                <a:schemeClr val="accent6">
                  <a:lumMod val="75000"/>
                </a:schemeClr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1" name="Picture 26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709" y="4715884"/>
            <a:ext cx="2382170" cy="825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6" name="Straight Connector 25"/>
          <p:cNvCxnSpPr/>
          <p:nvPr/>
        </p:nvCxnSpPr>
        <p:spPr>
          <a:xfrm>
            <a:off x="5408" y="6816825"/>
            <a:ext cx="128062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9568310" y="6684601"/>
            <a:ext cx="751684" cy="769415"/>
            <a:chOff x="152400" y="1705687"/>
            <a:chExt cx="4221163" cy="4320723"/>
          </a:xfrm>
        </p:grpSpPr>
        <p:pic>
          <p:nvPicPr>
            <p:cNvPr id="57" name="Picture 15" descr="mbdtransparent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1828800"/>
              <a:ext cx="4114800" cy="411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8" name="Group 57"/>
            <p:cNvGrpSpPr/>
            <p:nvPr/>
          </p:nvGrpSpPr>
          <p:grpSpPr>
            <a:xfrm>
              <a:off x="657081" y="1705687"/>
              <a:ext cx="3716482" cy="4320723"/>
              <a:chOff x="2892281" y="1896187"/>
              <a:chExt cx="3716482" cy="4320723"/>
            </a:xfrm>
          </p:grpSpPr>
          <p:pic>
            <p:nvPicPr>
              <p:cNvPr id="59" name="Picture 2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>
                <a:off x="3964782" y="2956718"/>
                <a:ext cx="2971800" cy="23161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0" name="Picture 2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2281" y="3900752"/>
                <a:ext cx="2971802" cy="23161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" name="Picture 2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>
                <a:off x="2959095" y="1896187"/>
                <a:ext cx="2971802" cy="23161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" name="Picture 15" descr="mbdtransparent"/>
              <p:cNvPicPr>
                <a:picLocks noChangeAspect="1" noChangeArrowheads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148" t="33053" r="32962" b="33797"/>
              <a:stretch/>
            </p:blipFill>
            <p:spPr bwMode="auto">
              <a:xfrm>
                <a:off x="3733800" y="3352800"/>
                <a:ext cx="1394460" cy="1363980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242" name="Group 241"/>
          <p:cNvGrpSpPr/>
          <p:nvPr/>
        </p:nvGrpSpPr>
        <p:grpSpPr>
          <a:xfrm>
            <a:off x="6508294" y="6082578"/>
            <a:ext cx="3098419" cy="754601"/>
            <a:chOff x="6508294" y="6067338"/>
            <a:chExt cx="3098419" cy="754601"/>
          </a:xfrm>
        </p:grpSpPr>
        <p:pic>
          <p:nvPicPr>
            <p:cNvPr id="1057" name="Picture 33" descr="C:\Users\scastro\AppData\Local\Temp\SNAGHTMLe775359.PNG"/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8294" y="6067338"/>
              <a:ext cx="1661794" cy="735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48" name="Straight Connector 247"/>
            <p:cNvCxnSpPr>
              <a:endCxn id="251" idx="1"/>
            </p:cNvCxnSpPr>
            <p:nvPr/>
          </p:nvCxnSpPr>
          <p:spPr>
            <a:xfrm>
              <a:off x="7339191" y="6129073"/>
              <a:ext cx="1077730" cy="164277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  <a:headEnd type="triangle" w="med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TextBox 250"/>
            <p:cNvSpPr txBox="1"/>
            <p:nvPr/>
          </p:nvSpPr>
          <p:spPr>
            <a:xfrm>
              <a:off x="8416921" y="6170239"/>
              <a:ext cx="106142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rgbClr val="00206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Main model</a:t>
              </a:r>
              <a:endParaRPr lang="en-US" sz="1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252" name="Straight Connector 251"/>
            <p:cNvCxnSpPr>
              <a:endCxn id="258" idx="1"/>
            </p:cNvCxnSpPr>
            <p:nvPr/>
          </p:nvCxnSpPr>
          <p:spPr>
            <a:xfrm>
              <a:off x="7547143" y="6505236"/>
              <a:ext cx="741415" cy="116648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  <a:headEnd type="triangle" w="med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>
              <a:endCxn id="258" idx="1"/>
            </p:cNvCxnSpPr>
            <p:nvPr/>
          </p:nvCxnSpPr>
          <p:spPr>
            <a:xfrm>
              <a:off x="7559569" y="6357769"/>
              <a:ext cx="728989" cy="264115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  <a:headEnd type="triangle" w="med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TextBox 257"/>
            <p:cNvSpPr txBox="1"/>
            <p:nvPr/>
          </p:nvSpPr>
          <p:spPr>
            <a:xfrm>
              <a:off x="8288558" y="6421829"/>
              <a:ext cx="13181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rgbClr val="00206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Library models</a:t>
              </a:r>
            </a:p>
            <a:p>
              <a:r>
                <a:rPr lang="en-US" sz="1000" b="1" dirty="0" smtClean="0">
                  <a:solidFill>
                    <a:srgbClr val="00206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(dependencies)</a:t>
              </a:r>
              <a:endParaRPr lang="en-US" sz="1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pic>
        <p:nvPicPr>
          <p:cNvPr id="1059" name="Picture 35" descr="C:\Users\scastro\AppData\Local\Temp\SNAGHTMLe7af255.PNG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3258" y="4693842"/>
            <a:ext cx="2262551" cy="1489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346" y="4704237"/>
            <a:ext cx="1357950" cy="1479196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67" name="Straight Connector 266"/>
          <p:cNvCxnSpPr/>
          <p:nvPr/>
        </p:nvCxnSpPr>
        <p:spPr>
          <a:xfrm>
            <a:off x="9907543" y="5579716"/>
            <a:ext cx="415495" cy="804359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  <a:headEnd type="triangle" w="med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/>
          <p:nvPr/>
        </p:nvCxnSpPr>
        <p:spPr>
          <a:xfrm flipV="1">
            <a:off x="11808952" y="4535627"/>
            <a:ext cx="208472" cy="527916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  <a:headEnd type="triangle" w="med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2306589" y="6731246"/>
            <a:ext cx="751684" cy="738115"/>
            <a:chOff x="152400" y="1798636"/>
            <a:chExt cx="4221163" cy="4144964"/>
          </a:xfrm>
        </p:grpSpPr>
        <p:pic>
          <p:nvPicPr>
            <p:cNvPr id="35" name="Picture 15" descr="mbdtransparent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1828800"/>
              <a:ext cx="4114800" cy="411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6" name="Group 35"/>
            <p:cNvGrpSpPr/>
            <p:nvPr/>
          </p:nvGrpSpPr>
          <p:grpSpPr>
            <a:xfrm>
              <a:off x="152400" y="1798636"/>
              <a:ext cx="4221163" cy="3611564"/>
              <a:chOff x="2387600" y="1989136"/>
              <a:chExt cx="4221163" cy="3611564"/>
            </a:xfrm>
          </p:grpSpPr>
          <p:pic>
            <p:nvPicPr>
              <p:cNvPr id="37" name="Picture 2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>
                <a:off x="3964782" y="2956718"/>
                <a:ext cx="2971800" cy="23161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2" name="Picture 2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>
                <a:off x="2997200" y="1989136"/>
                <a:ext cx="2971800" cy="23161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5" name="Picture 2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2059782" y="2910032"/>
                <a:ext cx="2971799" cy="23161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4" name="Picture 15" descr="mbdtransparent"/>
              <p:cNvPicPr>
                <a:picLocks noChangeAspect="1" noChangeArrowheads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148" t="33053" r="32962" b="33797"/>
              <a:stretch/>
            </p:blipFill>
            <p:spPr bwMode="auto">
              <a:xfrm>
                <a:off x="3733800" y="3352800"/>
                <a:ext cx="1394460" cy="1363980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7644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2"/>
          <p:cNvSpPr txBox="1">
            <a:spLocks noChangeArrowheads="1"/>
          </p:cNvSpPr>
          <p:nvPr/>
        </p:nvSpPr>
        <p:spPr bwMode="auto">
          <a:xfrm>
            <a:off x="0" y="-6350"/>
            <a:ext cx="12812191" cy="52322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2800" b="1" dirty="0" smtClean="0">
                <a:solidFill>
                  <a:schemeClr val="bg1"/>
                </a:solidFill>
                <a:latin typeface="Verdana" pitchFamily="34" charset="0"/>
              </a:rPr>
              <a:t>4. NXT MODEL </a:t>
            </a:r>
            <a:r>
              <a:rPr lang="en-US" sz="2800" b="1" dirty="0">
                <a:solidFill>
                  <a:schemeClr val="bg1"/>
                </a:solidFill>
                <a:latin typeface="Verdana" pitchFamily="34" charset="0"/>
              </a:rPr>
              <a:t>ARCHITECTURE</a:t>
            </a:r>
          </a:p>
        </p:txBody>
      </p:sp>
      <p:pic>
        <p:nvPicPr>
          <p:cNvPr id="205" name="Picture 65" descr="logo64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80" b="11098"/>
          <a:stretch>
            <a:fillRect/>
          </a:stretch>
        </p:blipFill>
        <p:spPr bwMode="auto">
          <a:xfrm>
            <a:off x="10933135" y="55959"/>
            <a:ext cx="1804369" cy="399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6" name="Straight Connector 205"/>
          <p:cNvCxnSpPr/>
          <p:nvPr/>
        </p:nvCxnSpPr>
        <p:spPr>
          <a:xfrm flipH="1" flipV="1">
            <a:off x="9428865" y="5409199"/>
            <a:ext cx="14391" cy="3928376"/>
          </a:xfrm>
          <a:prstGeom prst="line">
            <a:avLst/>
          </a:prstGeom>
          <a:ln w="127000">
            <a:solidFill>
              <a:schemeClr val="accent6">
                <a:lumMod val="75000"/>
              </a:schemeClr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/>
          <p:cNvSpPr/>
          <p:nvPr/>
        </p:nvSpPr>
        <p:spPr>
          <a:xfrm>
            <a:off x="9034445" y="5886940"/>
            <a:ext cx="3468517" cy="2957187"/>
          </a:xfrm>
          <a:prstGeom prst="rect">
            <a:avLst/>
          </a:prstGeom>
          <a:solidFill>
            <a:schemeClr val="bg1">
              <a:alpha val="75000"/>
            </a:schemeClr>
          </a:solidFill>
          <a:ln w="15875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rgbClr val="00206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09" name="Isosceles Triangle 17"/>
          <p:cNvSpPr>
            <a:spLocks noChangeArrowheads="1"/>
          </p:cNvSpPr>
          <p:nvPr/>
        </p:nvSpPr>
        <p:spPr bwMode="auto">
          <a:xfrm>
            <a:off x="5991478" y="8031703"/>
            <a:ext cx="968951" cy="504380"/>
          </a:xfrm>
          <a:prstGeom prst="triangle">
            <a:avLst>
              <a:gd name="adj" fmla="val 47009"/>
            </a:avLst>
          </a:prstGeom>
          <a:solidFill>
            <a:srgbClr val="FF99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bIns="0"/>
          <a:lstStyle/>
          <a:p>
            <a:pPr algn="ctr" eaLnBrk="0" hangingPunct="0"/>
            <a:endParaRPr lang="en-US"/>
          </a:p>
        </p:txBody>
      </p:sp>
      <p:sp>
        <p:nvSpPr>
          <p:cNvPr id="211" name="Right Brace 210"/>
          <p:cNvSpPr/>
          <p:nvPr/>
        </p:nvSpPr>
        <p:spPr>
          <a:xfrm rot="5400000">
            <a:off x="1840055" y="1463991"/>
            <a:ext cx="284888" cy="3018811"/>
          </a:xfrm>
          <a:prstGeom prst="rightBrace">
            <a:avLst>
              <a:gd name="adj1" fmla="val 25745"/>
              <a:gd name="adj2" fmla="val 49369"/>
            </a:avLst>
          </a:prstGeom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TextBox 222"/>
          <p:cNvSpPr txBox="1"/>
          <p:nvPr/>
        </p:nvSpPr>
        <p:spPr>
          <a:xfrm>
            <a:off x="236687" y="3072408"/>
            <a:ext cx="35189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Tasks</a:t>
            </a:r>
          </a:p>
          <a:p>
            <a:pPr algn="ctr"/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Each task is developed independently and placed in a separate project folder under source control</a:t>
            </a:r>
          </a:p>
        </p:txBody>
      </p:sp>
      <p:cxnSp>
        <p:nvCxnSpPr>
          <p:cNvPr id="227" name="Straight Connector 226"/>
          <p:cNvCxnSpPr/>
          <p:nvPr/>
        </p:nvCxnSpPr>
        <p:spPr>
          <a:xfrm>
            <a:off x="0" y="3616881"/>
            <a:ext cx="128121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3952528" y="517525"/>
            <a:ext cx="0" cy="3099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TextBox 62"/>
          <p:cNvSpPr txBox="1">
            <a:spLocks noChangeArrowheads="1"/>
          </p:cNvSpPr>
          <p:nvPr/>
        </p:nvSpPr>
        <p:spPr bwMode="auto">
          <a:xfrm>
            <a:off x="10742" y="517281"/>
            <a:ext cx="21298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b="1" dirty="0" smtClean="0">
                <a:solidFill>
                  <a:srgbClr val="002060"/>
                </a:solidFill>
                <a:latin typeface="Verdana" pitchFamily="34" charset="0"/>
              </a:rPr>
              <a:t>1: MODEL OVERVIEW</a:t>
            </a:r>
            <a:endParaRPr lang="en-US" sz="1200" b="1" dirty="0">
              <a:solidFill>
                <a:srgbClr val="002060"/>
              </a:solidFill>
              <a:latin typeface="Verdana" pitchFamily="34" charset="0"/>
            </a:endParaRPr>
          </a:p>
        </p:txBody>
      </p:sp>
      <p:cxnSp>
        <p:nvCxnSpPr>
          <p:cNvPr id="290" name="Straight Connector 289"/>
          <p:cNvCxnSpPr/>
          <p:nvPr/>
        </p:nvCxnSpPr>
        <p:spPr>
          <a:xfrm>
            <a:off x="0" y="511551"/>
            <a:ext cx="129535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TextBox 62"/>
          <p:cNvSpPr txBox="1">
            <a:spLocks noChangeArrowheads="1"/>
          </p:cNvSpPr>
          <p:nvPr/>
        </p:nvSpPr>
        <p:spPr bwMode="auto">
          <a:xfrm>
            <a:off x="3952528" y="517525"/>
            <a:ext cx="21298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b="1" dirty="0" smtClean="0">
                <a:solidFill>
                  <a:srgbClr val="002060"/>
                </a:solidFill>
                <a:latin typeface="Verdana" pitchFamily="34" charset="0"/>
              </a:rPr>
              <a:t>2:  HARDWARE</a:t>
            </a:r>
            <a:endParaRPr lang="en-US" sz="1200" b="1" dirty="0">
              <a:solidFill>
                <a:srgbClr val="002060"/>
              </a:solidFill>
              <a:latin typeface="Verdana" pitchFamily="34" charset="0"/>
            </a:endParaRPr>
          </a:p>
        </p:txBody>
      </p:sp>
      <p:sp>
        <p:nvSpPr>
          <p:cNvPr id="294" name="TextBox 62"/>
          <p:cNvSpPr txBox="1">
            <a:spLocks noChangeArrowheads="1"/>
          </p:cNvSpPr>
          <p:nvPr/>
        </p:nvSpPr>
        <p:spPr bwMode="auto">
          <a:xfrm>
            <a:off x="4527681" y="3616881"/>
            <a:ext cx="21298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b="1" dirty="0" smtClean="0">
                <a:solidFill>
                  <a:srgbClr val="002060"/>
                </a:solidFill>
                <a:latin typeface="Verdana" pitchFamily="34" charset="0"/>
              </a:rPr>
              <a:t>4: CONTROLLER</a:t>
            </a:r>
            <a:endParaRPr lang="en-US" sz="1200" b="1" dirty="0">
              <a:solidFill>
                <a:srgbClr val="002060"/>
              </a:solidFill>
              <a:latin typeface="Verdana" pitchFamily="34" charset="0"/>
            </a:endParaRPr>
          </a:p>
        </p:txBody>
      </p:sp>
      <p:sp>
        <p:nvSpPr>
          <p:cNvPr id="346" name="TextBox 345"/>
          <p:cNvSpPr txBox="1"/>
          <p:nvPr/>
        </p:nvSpPr>
        <p:spPr>
          <a:xfrm>
            <a:off x="4117865" y="851640"/>
            <a:ext cx="43924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Robot sensors and actuators are accessed  through the </a:t>
            </a:r>
            <a:b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Simulink Support Package for LEGO Mindstorms NXT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endParaRPr lang="en-US" sz="1000" dirty="0" smtClean="0">
              <a:solidFill>
                <a:schemeClr val="accent6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34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159" y="1429066"/>
            <a:ext cx="1415931" cy="2103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628" y="1408487"/>
            <a:ext cx="1561084" cy="208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9" name="TextBox 348"/>
          <p:cNvSpPr txBox="1"/>
          <p:nvPr/>
        </p:nvSpPr>
        <p:spPr>
          <a:xfrm>
            <a:off x="5536306" y="1502874"/>
            <a:ext cx="17579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Actuators</a:t>
            </a:r>
          </a:p>
          <a:p>
            <a:pPr marL="114300" indent="-114300">
              <a:buFont typeface="Arial" pitchFamily="34" charset="0"/>
              <a:buChar char="•"/>
            </a:pP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Motor PWM</a:t>
            </a:r>
          </a:p>
          <a:p>
            <a:pPr marL="114300" indent="-114300">
              <a:buFont typeface="Arial" pitchFamily="34" charset="0"/>
              <a:buChar char="•"/>
            </a:pP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LCD debug display</a:t>
            </a:r>
          </a:p>
          <a:p>
            <a:pPr marL="114300" indent="-114300">
              <a:buFont typeface="Arial" pitchFamily="34" charset="0"/>
              <a:buChar char="•"/>
            </a:pP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Bluetooth send</a:t>
            </a:r>
          </a:p>
        </p:txBody>
      </p:sp>
      <p:sp>
        <p:nvSpPr>
          <p:cNvPr id="350" name="TextBox 349"/>
          <p:cNvSpPr txBox="1"/>
          <p:nvPr/>
        </p:nvSpPr>
        <p:spPr>
          <a:xfrm>
            <a:off x="5561820" y="2345852"/>
            <a:ext cx="17229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Sensors</a:t>
            </a:r>
          </a:p>
          <a:p>
            <a:pPr marL="114300" indent="-114300">
              <a:buFont typeface="Arial" pitchFamily="34" charset="0"/>
              <a:buChar char="•"/>
            </a:pP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Motor encoders</a:t>
            </a:r>
          </a:p>
          <a:p>
            <a:pPr marL="114300" indent="-114300">
              <a:buFont typeface="Arial" pitchFamily="34" charset="0"/>
              <a:buChar char="•"/>
            </a:pP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Light/Gyro/Ultrasonic</a:t>
            </a:r>
          </a:p>
          <a:p>
            <a:pPr marL="114300" indent="-114300">
              <a:buFont typeface="Arial" pitchFamily="34" charset="0"/>
              <a:buChar char="•"/>
            </a:pP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Buttons</a:t>
            </a:r>
          </a:p>
          <a:p>
            <a:pPr marL="114300" indent="-114300">
              <a:buFont typeface="Arial" pitchFamily="34" charset="0"/>
              <a:buChar char="•"/>
            </a:pP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Battery</a:t>
            </a:r>
          </a:p>
          <a:p>
            <a:pPr marL="114300" indent="-114300">
              <a:buFont typeface="Arial" pitchFamily="34" charset="0"/>
              <a:buChar char="•"/>
            </a:pP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Bluetooth receive</a:t>
            </a:r>
          </a:p>
        </p:txBody>
      </p:sp>
      <p:grpSp>
        <p:nvGrpSpPr>
          <p:cNvPr id="351" name="Group 350"/>
          <p:cNvGrpSpPr/>
          <p:nvPr/>
        </p:nvGrpSpPr>
        <p:grpSpPr>
          <a:xfrm>
            <a:off x="5571537" y="4612815"/>
            <a:ext cx="2452746" cy="1491496"/>
            <a:chOff x="1302808" y="4368552"/>
            <a:chExt cx="2345277" cy="1491496"/>
          </a:xfrm>
        </p:grpSpPr>
        <p:sp>
          <p:nvSpPr>
            <p:cNvPr id="352" name="Rounded Rectangle 351"/>
            <p:cNvSpPr/>
            <p:nvPr/>
          </p:nvSpPr>
          <p:spPr>
            <a:xfrm>
              <a:off x="1302808" y="4368552"/>
              <a:ext cx="2345277" cy="1491496"/>
            </a:xfrm>
            <a:prstGeom prst="roundRect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353" name="TextBox 352"/>
            <p:cNvSpPr txBox="1"/>
            <p:nvPr/>
          </p:nvSpPr>
          <p:spPr>
            <a:xfrm>
              <a:off x="1316630" y="4370561"/>
              <a:ext cx="146706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>
                  <a:solidFill>
                    <a:srgbClr val="00206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Normal Operation</a:t>
              </a:r>
              <a:endParaRPr lang="en-US" sz="1000" b="1" dirty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cxnSp>
        <p:nvCxnSpPr>
          <p:cNvPr id="354" name="Straight Arrow Connector 353"/>
          <p:cNvCxnSpPr/>
          <p:nvPr/>
        </p:nvCxnSpPr>
        <p:spPr>
          <a:xfrm>
            <a:off x="5791536" y="5107346"/>
            <a:ext cx="429206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Oval 355"/>
          <p:cNvSpPr/>
          <p:nvPr/>
        </p:nvSpPr>
        <p:spPr>
          <a:xfrm>
            <a:off x="5740665" y="5062433"/>
            <a:ext cx="94355" cy="9435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cxnSp>
        <p:nvCxnSpPr>
          <p:cNvPr id="357" name="Curved Connector 356"/>
          <p:cNvCxnSpPr>
            <a:stCxn id="368" idx="3"/>
            <a:endCxn id="368" idx="2"/>
          </p:cNvCxnSpPr>
          <p:nvPr/>
        </p:nvCxnSpPr>
        <p:spPr>
          <a:xfrm flipH="1">
            <a:off x="6742253" y="5292506"/>
            <a:ext cx="518516" cy="440330"/>
          </a:xfrm>
          <a:prstGeom prst="curvedConnector4">
            <a:avLst>
              <a:gd name="adj1" fmla="val -44087"/>
              <a:gd name="adj2" fmla="val 169221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TextBox 362"/>
          <p:cNvSpPr txBox="1"/>
          <p:nvPr/>
        </p:nvSpPr>
        <p:spPr>
          <a:xfrm>
            <a:off x="7147058" y="5669270"/>
            <a:ext cx="1062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</a:t>
            </a: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ask complete</a:t>
            </a:r>
            <a:endParaRPr lang="en-US" sz="1000" dirty="0">
              <a:solidFill>
                <a:schemeClr val="accent6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365" name="Group 364"/>
          <p:cNvGrpSpPr/>
          <p:nvPr/>
        </p:nvGrpSpPr>
        <p:grpSpPr>
          <a:xfrm>
            <a:off x="6185083" y="4837719"/>
            <a:ext cx="1075688" cy="895117"/>
            <a:chOff x="1989101" y="4795672"/>
            <a:chExt cx="859039" cy="895117"/>
          </a:xfrm>
        </p:grpSpPr>
        <p:grpSp>
          <p:nvGrpSpPr>
            <p:cNvPr id="366" name="Group 365"/>
            <p:cNvGrpSpPr/>
            <p:nvPr/>
          </p:nvGrpSpPr>
          <p:grpSpPr>
            <a:xfrm>
              <a:off x="1990618" y="4795672"/>
              <a:ext cx="857522" cy="895117"/>
              <a:chOff x="1220557" y="4328040"/>
              <a:chExt cx="2402972" cy="2508325"/>
            </a:xfrm>
          </p:grpSpPr>
          <p:sp>
            <p:nvSpPr>
              <p:cNvPr id="368" name="Rounded Rectangle 367"/>
              <p:cNvSpPr/>
              <p:nvPr/>
            </p:nvSpPr>
            <p:spPr>
              <a:xfrm>
                <a:off x="1302808" y="4368549"/>
                <a:ext cx="2320721" cy="2467816"/>
              </a:xfrm>
              <a:prstGeom prst="round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369" name="TextBox 368"/>
              <p:cNvSpPr txBox="1"/>
              <p:nvPr/>
            </p:nvSpPr>
            <p:spPr>
              <a:xfrm>
                <a:off x="1220557" y="4328040"/>
                <a:ext cx="2102581" cy="6899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rgbClr val="00206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Do Task</a:t>
                </a:r>
                <a:endParaRPr lang="en-US" sz="1000" b="1" dirty="0">
                  <a:solidFill>
                    <a:srgbClr val="00206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</p:grpSp>
        <p:sp>
          <p:nvSpPr>
            <p:cNvPr id="367" name="TextBox 366"/>
            <p:cNvSpPr txBox="1"/>
            <p:nvPr/>
          </p:nvSpPr>
          <p:spPr>
            <a:xfrm>
              <a:off x="1989101" y="4978942"/>
              <a:ext cx="8369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rgbClr val="00206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entry:</a:t>
              </a:r>
            </a:p>
            <a:p>
              <a:r>
                <a:rPr lang="en-US" sz="1000" dirty="0" smtClean="0">
                  <a:solidFill>
                    <a:srgbClr val="00206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  start task</a:t>
              </a:r>
            </a:p>
            <a:p>
              <a:r>
                <a:rPr lang="en-US" sz="1000" dirty="0" smtClean="0">
                  <a:solidFill>
                    <a:srgbClr val="00206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exit:</a:t>
              </a:r>
              <a:br>
                <a:rPr lang="en-US" sz="1000" dirty="0" smtClean="0">
                  <a:solidFill>
                    <a:srgbClr val="00206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</a:br>
              <a:r>
                <a:rPr lang="en-US" sz="1000" dirty="0" smtClean="0">
                  <a:solidFill>
                    <a:srgbClr val="00206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  next task</a:t>
              </a:r>
              <a:endParaRPr lang="en-US" sz="1000" dirty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cxnSp>
        <p:nvCxnSpPr>
          <p:cNvPr id="370" name="Straight Arrow Connector 369"/>
          <p:cNvCxnSpPr/>
          <p:nvPr/>
        </p:nvCxnSpPr>
        <p:spPr>
          <a:xfrm>
            <a:off x="5169607" y="5401109"/>
            <a:ext cx="389893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1" name="Group 370"/>
          <p:cNvGrpSpPr/>
          <p:nvPr/>
        </p:nvGrpSpPr>
        <p:grpSpPr>
          <a:xfrm>
            <a:off x="6241267" y="6223037"/>
            <a:ext cx="1086177" cy="635262"/>
            <a:chOff x="2010287" y="6336605"/>
            <a:chExt cx="1016170" cy="635262"/>
          </a:xfrm>
        </p:grpSpPr>
        <p:grpSp>
          <p:nvGrpSpPr>
            <p:cNvPr id="372" name="Group 371"/>
            <p:cNvGrpSpPr/>
            <p:nvPr/>
          </p:nvGrpSpPr>
          <p:grpSpPr>
            <a:xfrm>
              <a:off x="2016479" y="6336605"/>
              <a:ext cx="958148" cy="635262"/>
              <a:chOff x="1103467" y="4316593"/>
              <a:chExt cx="2684954" cy="1780151"/>
            </a:xfrm>
          </p:grpSpPr>
          <p:sp>
            <p:nvSpPr>
              <p:cNvPr id="374" name="Rounded Rectangle 373"/>
              <p:cNvSpPr/>
              <p:nvPr/>
            </p:nvSpPr>
            <p:spPr>
              <a:xfrm>
                <a:off x="1190465" y="4368552"/>
                <a:ext cx="2597956" cy="1728192"/>
              </a:xfrm>
              <a:prstGeom prst="round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375" name="TextBox 374"/>
              <p:cNvSpPr txBox="1"/>
              <p:nvPr/>
            </p:nvSpPr>
            <p:spPr>
              <a:xfrm>
                <a:off x="1103467" y="4316593"/>
                <a:ext cx="2102584" cy="6899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rgbClr val="00206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E-Stop</a:t>
                </a:r>
                <a:endParaRPr lang="en-US" sz="1000" b="1" dirty="0">
                  <a:solidFill>
                    <a:srgbClr val="00206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</p:grpSp>
        <p:sp>
          <p:nvSpPr>
            <p:cNvPr id="373" name="TextBox 372"/>
            <p:cNvSpPr txBox="1"/>
            <p:nvPr/>
          </p:nvSpPr>
          <p:spPr>
            <a:xfrm>
              <a:off x="2010287" y="6540533"/>
              <a:ext cx="10161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rgbClr val="00206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entry:</a:t>
              </a:r>
              <a:br>
                <a:rPr lang="en-US" sz="1000" dirty="0" smtClean="0">
                  <a:solidFill>
                    <a:srgbClr val="00206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</a:br>
              <a:r>
                <a:rPr lang="en-US" sz="1000" dirty="0" smtClean="0">
                  <a:solidFill>
                    <a:srgbClr val="00206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stop moving</a:t>
              </a:r>
              <a:endParaRPr lang="en-US" sz="1000" dirty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cxnSp>
        <p:nvCxnSpPr>
          <p:cNvPr id="376" name="Curved Connector 375"/>
          <p:cNvCxnSpPr>
            <a:endCxn id="373" idx="1"/>
          </p:cNvCxnSpPr>
          <p:nvPr/>
        </p:nvCxnSpPr>
        <p:spPr>
          <a:xfrm rot="16200000" flipH="1">
            <a:off x="5788010" y="6173763"/>
            <a:ext cx="487804" cy="418709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Curved Connector 376"/>
          <p:cNvCxnSpPr>
            <a:stCxn id="373" idx="3"/>
          </p:cNvCxnSpPr>
          <p:nvPr/>
        </p:nvCxnSpPr>
        <p:spPr>
          <a:xfrm flipV="1">
            <a:off x="7327444" y="6147410"/>
            <a:ext cx="400510" cy="479610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Rectangle 377"/>
          <p:cNvSpPr/>
          <p:nvPr/>
        </p:nvSpPr>
        <p:spPr>
          <a:xfrm>
            <a:off x="5995918" y="7625007"/>
            <a:ext cx="934054" cy="516192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Controller</a:t>
            </a:r>
          </a:p>
        </p:txBody>
      </p:sp>
      <p:sp>
        <p:nvSpPr>
          <p:cNvPr id="379" name="TextBox 378"/>
          <p:cNvSpPr txBox="1"/>
          <p:nvPr/>
        </p:nvSpPr>
        <p:spPr>
          <a:xfrm>
            <a:off x="8959125" y="3710723"/>
            <a:ext cx="36191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C. Task Management:</a:t>
            </a:r>
          </a:p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Tasks are executed using a Track Mode List.</a:t>
            </a:r>
          </a:p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This is a vector of </a:t>
            </a: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OperationModeEnum</a:t>
            </a:r>
            <a:r>
              <a:rPr lang="en-US" sz="10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enumerated data type. </a:t>
            </a:r>
          </a:p>
          <a:p>
            <a:endParaRPr lang="en-US" sz="1000" dirty="0">
              <a:solidFill>
                <a:schemeClr val="accent6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Each task </a:t>
            </a: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outputs its status.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1000" dirty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This is done with an enumeration of type </a:t>
            </a: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OperationModeStatusEnum</a:t>
            </a: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endParaRPr lang="en-US" sz="1000" dirty="0">
              <a:solidFill>
                <a:schemeClr val="accent6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80" name="TextBox 379"/>
          <p:cNvSpPr txBox="1"/>
          <p:nvPr/>
        </p:nvSpPr>
        <p:spPr>
          <a:xfrm>
            <a:off x="4645310" y="6965489"/>
            <a:ext cx="40244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</a:t>
            </a:r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 Task Component:</a:t>
            </a:r>
          </a:p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Each task must interface with the main controller using the following specification.</a:t>
            </a:r>
          </a:p>
        </p:txBody>
      </p:sp>
      <p:sp>
        <p:nvSpPr>
          <p:cNvPr id="381" name="TextBox 380"/>
          <p:cNvSpPr txBox="1"/>
          <p:nvPr/>
        </p:nvSpPr>
        <p:spPr>
          <a:xfrm>
            <a:off x="4645310" y="3911828"/>
            <a:ext cx="39975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A. Control Logic:</a:t>
            </a:r>
          </a:p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Unless there is an emergency, the controller will execute all defined tasks sequentially.</a:t>
            </a:r>
          </a:p>
        </p:txBody>
      </p:sp>
      <p:sp>
        <p:nvSpPr>
          <p:cNvPr id="382" name="TextBox 381"/>
          <p:cNvSpPr txBox="1"/>
          <p:nvPr/>
        </p:nvSpPr>
        <p:spPr>
          <a:xfrm>
            <a:off x="4887593" y="6203482"/>
            <a:ext cx="10629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</a:t>
            </a: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ask aborted</a:t>
            </a:r>
            <a:b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000" i="1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or</a:t>
            </a: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robot falls</a:t>
            </a:r>
            <a:endParaRPr lang="en-US" sz="1000" dirty="0">
              <a:solidFill>
                <a:schemeClr val="accent6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83" name="TextBox 382"/>
          <p:cNvSpPr txBox="1"/>
          <p:nvPr/>
        </p:nvSpPr>
        <p:spPr>
          <a:xfrm>
            <a:off x="7384089" y="6299476"/>
            <a:ext cx="1062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</a:t>
            </a: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ush</a:t>
            </a:r>
          </a:p>
          <a:p>
            <a:pPr algn="ctr"/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button</a:t>
            </a:r>
          </a:p>
        </p:txBody>
      </p:sp>
      <p:sp>
        <p:nvSpPr>
          <p:cNvPr id="384" name="TextBox 383"/>
          <p:cNvSpPr txBox="1"/>
          <p:nvPr/>
        </p:nvSpPr>
        <p:spPr>
          <a:xfrm>
            <a:off x="5883152" y="8143592"/>
            <a:ext cx="116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Task</a:t>
            </a:r>
          </a:p>
          <a:p>
            <a:pPr algn="ctr"/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interface</a:t>
            </a:r>
            <a:endParaRPr lang="en-US" sz="1000" dirty="0">
              <a:solidFill>
                <a:schemeClr val="accent6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85" name="TextBox 384"/>
          <p:cNvSpPr txBox="1"/>
          <p:nvPr/>
        </p:nvSpPr>
        <p:spPr>
          <a:xfrm>
            <a:off x="7220180" y="8435197"/>
            <a:ext cx="15847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Outputs</a:t>
            </a:r>
          </a:p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Motor PWM</a:t>
            </a:r>
          </a:p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Bluetooth command</a:t>
            </a:r>
          </a:p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Task status</a:t>
            </a:r>
          </a:p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Sensor initialize flags</a:t>
            </a:r>
          </a:p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Debug flags (for LCD)</a:t>
            </a:r>
          </a:p>
        </p:txBody>
      </p:sp>
      <p:sp>
        <p:nvSpPr>
          <p:cNvPr id="386" name="Rectangle 385"/>
          <p:cNvSpPr/>
          <p:nvPr/>
        </p:nvSpPr>
        <p:spPr>
          <a:xfrm>
            <a:off x="6003906" y="8535283"/>
            <a:ext cx="926066" cy="511921"/>
          </a:xfrm>
          <a:prstGeom prst="rect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Task</a:t>
            </a:r>
          </a:p>
          <a:p>
            <a:pPr algn="ctr"/>
            <a:r>
              <a:rPr lang="en-US" sz="9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Component</a:t>
            </a:r>
          </a:p>
        </p:txBody>
      </p:sp>
      <p:cxnSp>
        <p:nvCxnSpPr>
          <p:cNvPr id="387" name="Straight Connector 386"/>
          <p:cNvCxnSpPr/>
          <p:nvPr/>
        </p:nvCxnSpPr>
        <p:spPr>
          <a:xfrm flipH="1">
            <a:off x="5729785" y="8791244"/>
            <a:ext cx="331715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TextBox 387"/>
          <p:cNvSpPr txBox="1"/>
          <p:nvPr/>
        </p:nvSpPr>
        <p:spPr>
          <a:xfrm>
            <a:off x="9221062" y="5122170"/>
            <a:ext cx="2694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Example Track Mode List: </a:t>
            </a:r>
            <a:br>
              <a:rPr lang="en-US" sz="1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1. LIGHT_CALIBRATION_UP</a:t>
            </a:r>
            <a:b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2. GYRO_CALIBRATION</a:t>
            </a:r>
          </a:p>
        </p:txBody>
      </p:sp>
      <p:sp>
        <p:nvSpPr>
          <p:cNvPr id="407" name="Oval 406"/>
          <p:cNvSpPr/>
          <p:nvPr/>
        </p:nvSpPr>
        <p:spPr>
          <a:xfrm>
            <a:off x="5118873" y="5353964"/>
            <a:ext cx="94355" cy="9435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408" name="TextBox 407"/>
          <p:cNvSpPr txBox="1"/>
          <p:nvPr/>
        </p:nvSpPr>
        <p:spPr>
          <a:xfrm>
            <a:off x="4748238" y="5128711"/>
            <a:ext cx="8112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start</a:t>
            </a:r>
            <a:endParaRPr lang="en-US" sz="1000" dirty="0">
              <a:solidFill>
                <a:srgbClr val="00206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09" name="TextBox 408"/>
          <p:cNvSpPr txBox="1"/>
          <p:nvPr/>
        </p:nvSpPr>
        <p:spPr>
          <a:xfrm>
            <a:off x="5256377" y="4857039"/>
            <a:ext cx="10629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start</a:t>
            </a:r>
            <a:endParaRPr lang="en-US" sz="1000" dirty="0">
              <a:solidFill>
                <a:srgbClr val="00206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10" name="Rectangle 409"/>
          <p:cNvSpPr/>
          <p:nvPr/>
        </p:nvSpPr>
        <p:spPr>
          <a:xfrm>
            <a:off x="9318009" y="8947811"/>
            <a:ext cx="147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4. SEE_SAW</a:t>
            </a:r>
            <a:endParaRPr lang="en-US" sz="12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5. PARKING</a:t>
            </a:r>
            <a:endParaRPr lang="en-US" sz="12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1" name="TextBox 410"/>
          <p:cNvSpPr txBox="1"/>
          <p:nvPr/>
        </p:nvSpPr>
        <p:spPr>
          <a:xfrm>
            <a:off x="10844258" y="8947811"/>
            <a:ext cx="19030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If the final task is marked complete, the robot will loop back to the first task.</a:t>
            </a:r>
            <a:endParaRPr lang="en-US" sz="1000" dirty="0">
              <a:solidFill>
                <a:schemeClr val="accent6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412" name="Group 411"/>
          <p:cNvGrpSpPr/>
          <p:nvPr/>
        </p:nvGrpSpPr>
        <p:grpSpPr>
          <a:xfrm>
            <a:off x="9923068" y="6126618"/>
            <a:ext cx="1945105" cy="770728"/>
            <a:chOff x="2024327" y="6352140"/>
            <a:chExt cx="1016170" cy="504576"/>
          </a:xfrm>
        </p:grpSpPr>
        <p:grpSp>
          <p:nvGrpSpPr>
            <p:cNvPr id="413" name="Group 412"/>
            <p:cNvGrpSpPr/>
            <p:nvPr/>
          </p:nvGrpSpPr>
          <p:grpSpPr>
            <a:xfrm>
              <a:off x="2026514" y="6352140"/>
              <a:ext cx="976154" cy="499775"/>
              <a:chOff x="1131588" y="4360133"/>
              <a:chExt cx="2735412" cy="1400488"/>
            </a:xfrm>
          </p:grpSpPr>
          <p:sp>
            <p:nvSpPr>
              <p:cNvPr id="415" name="Rounded Rectangle 414"/>
              <p:cNvSpPr/>
              <p:nvPr/>
            </p:nvSpPr>
            <p:spPr>
              <a:xfrm>
                <a:off x="1190464" y="4368554"/>
                <a:ext cx="2676536" cy="1392067"/>
              </a:xfrm>
              <a:prstGeom prst="round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416" name="TextBox 415"/>
              <p:cNvSpPr txBox="1"/>
              <p:nvPr/>
            </p:nvSpPr>
            <p:spPr>
              <a:xfrm>
                <a:off x="1131588" y="4360133"/>
                <a:ext cx="2102582" cy="451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rgbClr val="00206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Start</a:t>
                </a:r>
                <a:endParaRPr lang="en-US" sz="1000" b="1" dirty="0">
                  <a:solidFill>
                    <a:srgbClr val="00206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</p:grpSp>
        <p:sp>
          <p:nvSpPr>
            <p:cNvPr id="414" name="TextBox 413"/>
            <p:cNvSpPr txBox="1"/>
            <p:nvPr/>
          </p:nvSpPr>
          <p:spPr>
            <a:xfrm>
              <a:off x="2024327" y="6473879"/>
              <a:ext cx="1016170" cy="382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rgbClr val="00206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entry:</a:t>
              </a:r>
              <a:br>
                <a:rPr lang="en-US" sz="1000" dirty="0" smtClean="0">
                  <a:solidFill>
                    <a:srgbClr val="00206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</a:br>
              <a:r>
                <a:rPr lang="en-US" sz="1000" dirty="0" smtClean="0">
                  <a:solidFill>
                    <a:srgbClr val="00206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  start moving</a:t>
              </a:r>
            </a:p>
            <a:p>
              <a:r>
                <a:rPr lang="en-US" sz="1000" dirty="0" smtClean="0">
                  <a:solidFill>
                    <a:srgbClr val="00206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  Status = </a:t>
              </a:r>
              <a:r>
                <a:rPr lang="en-US" sz="1200" b="1" dirty="0" smtClean="0">
                  <a:solidFill>
                    <a:srgbClr val="00B050"/>
                  </a:solidFill>
                  <a:latin typeface="Courier New" pitchFamily="49" charset="0"/>
                  <a:ea typeface="Verdana" pitchFamily="34" charset="0"/>
                  <a:cs typeface="Courier New" pitchFamily="49" charset="0"/>
                </a:rPr>
                <a:t>IN_PROGRESS</a:t>
              </a:r>
              <a:endParaRPr lang="en-US" sz="1200" b="1" dirty="0">
                <a:solidFill>
                  <a:srgbClr val="00B050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endParaRPr>
            </a:p>
          </p:txBody>
        </p:sp>
      </p:grpSp>
      <p:grpSp>
        <p:nvGrpSpPr>
          <p:cNvPr id="417" name="Group 416"/>
          <p:cNvGrpSpPr/>
          <p:nvPr/>
        </p:nvGrpSpPr>
        <p:grpSpPr>
          <a:xfrm>
            <a:off x="9067863" y="7326071"/>
            <a:ext cx="1944215" cy="756968"/>
            <a:chOff x="2028368" y="6352576"/>
            <a:chExt cx="1016170" cy="419241"/>
          </a:xfrm>
        </p:grpSpPr>
        <p:grpSp>
          <p:nvGrpSpPr>
            <p:cNvPr id="418" name="Group 417"/>
            <p:cNvGrpSpPr/>
            <p:nvPr/>
          </p:nvGrpSpPr>
          <p:grpSpPr>
            <a:xfrm>
              <a:off x="2036950" y="6352576"/>
              <a:ext cx="937677" cy="419241"/>
              <a:chOff x="1160831" y="4361331"/>
              <a:chExt cx="2627590" cy="1174807"/>
            </a:xfrm>
          </p:grpSpPr>
          <p:sp>
            <p:nvSpPr>
              <p:cNvPr id="420" name="Rounded Rectangle 419"/>
              <p:cNvSpPr/>
              <p:nvPr/>
            </p:nvSpPr>
            <p:spPr>
              <a:xfrm>
                <a:off x="1190465" y="4368554"/>
                <a:ext cx="2597956" cy="1167584"/>
              </a:xfrm>
              <a:prstGeom prst="round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421" name="TextBox 420"/>
              <p:cNvSpPr txBox="1"/>
              <p:nvPr/>
            </p:nvSpPr>
            <p:spPr>
              <a:xfrm>
                <a:off x="1160831" y="4361331"/>
                <a:ext cx="1051292" cy="382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rgbClr val="00206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Finish</a:t>
                </a:r>
                <a:endParaRPr lang="en-US" sz="1000" b="1" dirty="0">
                  <a:solidFill>
                    <a:srgbClr val="00206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</p:grpSp>
        <p:sp>
          <p:nvSpPr>
            <p:cNvPr id="419" name="TextBox 418"/>
            <p:cNvSpPr txBox="1"/>
            <p:nvPr/>
          </p:nvSpPr>
          <p:spPr>
            <a:xfrm>
              <a:off x="2028368" y="6441196"/>
              <a:ext cx="1016170" cy="323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rgbClr val="00206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entry:</a:t>
              </a:r>
              <a:br>
                <a:rPr lang="en-US" sz="1000" dirty="0" smtClean="0">
                  <a:solidFill>
                    <a:srgbClr val="00206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</a:br>
              <a:r>
                <a:rPr lang="en-US" sz="1000" dirty="0" smtClean="0">
                  <a:solidFill>
                    <a:srgbClr val="00206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  stop moving</a:t>
              </a:r>
            </a:p>
            <a:p>
              <a:r>
                <a:rPr lang="en-US" sz="1000" dirty="0" smtClean="0">
                  <a:solidFill>
                    <a:srgbClr val="00206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  Status = </a:t>
              </a:r>
              <a:r>
                <a:rPr lang="en-US" sz="1200" b="1" dirty="0" smtClean="0">
                  <a:solidFill>
                    <a:srgbClr val="00B050"/>
                  </a:solidFill>
                  <a:latin typeface="Courier New" pitchFamily="49" charset="0"/>
                  <a:ea typeface="Verdana" pitchFamily="34" charset="0"/>
                  <a:cs typeface="Courier New" pitchFamily="49" charset="0"/>
                </a:rPr>
                <a:t>COMPLETED</a:t>
              </a:r>
              <a:endParaRPr lang="en-US" sz="1200" b="1" dirty="0">
                <a:solidFill>
                  <a:srgbClr val="00B050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endParaRPr>
            </a:p>
          </p:txBody>
        </p:sp>
      </p:grpSp>
      <p:grpSp>
        <p:nvGrpSpPr>
          <p:cNvPr id="422" name="Group 421"/>
          <p:cNvGrpSpPr/>
          <p:nvPr/>
        </p:nvGrpSpPr>
        <p:grpSpPr>
          <a:xfrm>
            <a:off x="10950182" y="7313517"/>
            <a:ext cx="1590839" cy="769519"/>
            <a:chOff x="2024327" y="6348134"/>
            <a:chExt cx="1016170" cy="503784"/>
          </a:xfrm>
        </p:grpSpPr>
        <p:grpSp>
          <p:nvGrpSpPr>
            <p:cNvPr id="423" name="Group 422"/>
            <p:cNvGrpSpPr/>
            <p:nvPr/>
          </p:nvGrpSpPr>
          <p:grpSpPr>
            <a:xfrm>
              <a:off x="2030529" y="6348134"/>
              <a:ext cx="944098" cy="503784"/>
              <a:chOff x="1142839" y="4348901"/>
              <a:chExt cx="2645582" cy="1411720"/>
            </a:xfrm>
          </p:grpSpPr>
          <p:sp>
            <p:nvSpPr>
              <p:cNvPr id="425" name="Rounded Rectangle 424"/>
              <p:cNvSpPr/>
              <p:nvPr/>
            </p:nvSpPr>
            <p:spPr>
              <a:xfrm>
                <a:off x="1190465" y="4368554"/>
                <a:ext cx="2597956" cy="1392067"/>
              </a:xfrm>
              <a:prstGeom prst="round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426" name="TextBox 425"/>
              <p:cNvSpPr txBox="1"/>
              <p:nvPr/>
            </p:nvSpPr>
            <p:spPr>
              <a:xfrm>
                <a:off x="1142839" y="4348901"/>
                <a:ext cx="2102583" cy="451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rgbClr val="00206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Failure</a:t>
                </a:r>
                <a:endParaRPr lang="en-US" sz="1000" b="1" dirty="0">
                  <a:solidFill>
                    <a:srgbClr val="00206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</p:grpSp>
        <p:sp>
          <p:nvSpPr>
            <p:cNvPr id="424" name="TextBox 423"/>
            <p:cNvSpPr txBox="1"/>
            <p:nvPr/>
          </p:nvSpPr>
          <p:spPr>
            <a:xfrm>
              <a:off x="2024327" y="6466204"/>
              <a:ext cx="1016170" cy="382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rgbClr val="00206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entry:</a:t>
              </a:r>
              <a:br>
                <a:rPr lang="en-US" sz="1000" dirty="0" smtClean="0">
                  <a:solidFill>
                    <a:srgbClr val="00206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</a:br>
              <a:r>
                <a:rPr lang="en-US" sz="1000" dirty="0" smtClean="0">
                  <a:solidFill>
                    <a:srgbClr val="00206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  stop moving</a:t>
              </a:r>
              <a:br>
                <a:rPr lang="en-US" sz="1000" dirty="0" smtClean="0">
                  <a:solidFill>
                    <a:srgbClr val="00206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</a:br>
              <a:r>
                <a:rPr lang="en-US" sz="1000" dirty="0" smtClean="0">
                  <a:solidFill>
                    <a:srgbClr val="00206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  Status = </a:t>
              </a:r>
              <a:r>
                <a:rPr lang="en-US" sz="1200" b="1" dirty="0" smtClean="0">
                  <a:solidFill>
                    <a:srgbClr val="00B050"/>
                  </a:solidFill>
                  <a:latin typeface="Courier New" pitchFamily="49" charset="0"/>
                  <a:ea typeface="Verdana" pitchFamily="34" charset="0"/>
                  <a:cs typeface="Courier New" pitchFamily="49" charset="0"/>
                </a:rPr>
                <a:t>ABORTED</a:t>
              </a:r>
              <a:endParaRPr lang="en-US" sz="1200" b="1" dirty="0">
                <a:solidFill>
                  <a:srgbClr val="00B050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endParaRPr>
            </a:p>
          </p:txBody>
        </p:sp>
      </p:grpSp>
      <p:sp>
        <p:nvSpPr>
          <p:cNvPr id="427" name="TextBox 426"/>
          <p:cNvSpPr txBox="1"/>
          <p:nvPr/>
        </p:nvSpPr>
        <p:spPr>
          <a:xfrm>
            <a:off x="9518961" y="6890033"/>
            <a:ext cx="675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end of</a:t>
            </a:r>
            <a:b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line</a:t>
            </a:r>
            <a:endParaRPr lang="en-US" sz="1000" dirty="0">
              <a:solidFill>
                <a:schemeClr val="accent6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428" name="Curved Connector 427"/>
          <p:cNvCxnSpPr/>
          <p:nvPr/>
        </p:nvCxnSpPr>
        <p:spPr>
          <a:xfrm>
            <a:off x="11196618" y="6905259"/>
            <a:ext cx="562286" cy="408491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Curved Connector 428"/>
          <p:cNvCxnSpPr/>
          <p:nvPr/>
        </p:nvCxnSpPr>
        <p:spPr>
          <a:xfrm rot="10800000" flipV="1">
            <a:off x="10058910" y="6905258"/>
            <a:ext cx="501229" cy="414427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" name="TextBox 429"/>
          <p:cNvSpPr txBox="1"/>
          <p:nvPr/>
        </p:nvSpPr>
        <p:spPr>
          <a:xfrm>
            <a:off x="11795763" y="6910476"/>
            <a:ext cx="675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</a:t>
            </a: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ost</a:t>
            </a:r>
            <a:b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line</a:t>
            </a:r>
            <a:endParaRPr lang="en-US" sz="1000" dirty="0">
              <a:solidFill>
                <a:schemeClr val="accent6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431" name="Curved Connector 430"/>
          <p:cNvCxnSpPr/>
          <p:nvPr/>
        </p:nvCxnSpPr>
        <p:spPr>
          <a:xfrm>
            <a:off x="9457440" y="6514105"/>
            <a:ext cx="492298" cy="1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2" name="TextBox 431"/>
          <p:cNvSpPr txBox="1"/>
          <p:nvPr/>
        </p:nvSpPr>
        <p:spPr>
          <a:xfrm>
            <a:off x="9471830" y="8520623"/>
            <a:ext cx="10391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To next task</a:t>
            </a:r>
            <a:endParaRPr lang="en-US" sz="1000" dirty="0">
              <a:solidFill>
                <a:schemeClr val="accent6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33" name="TextBox 432"/>
          <p:cNvSpPr txBox="1"/>
          <p:nvPr/>
        </p:nvSpPr>
        <p:spPr>
          <a:xfrm>
            <a:off x="11228467" y="8520623"/>
            <a:ext cx="10501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To E-Stop</a:t>
            </a:r>
            <a:endParaRPr lang="en-US" sz="1000" dirty="0">
              <a:solidFill>
                <a:schemeClr val="accent6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34" name="Oval 433"/>
          <p:cNvSpPr/>
          <p:nvPr/>
        </p:nvSpPr>
        <p:spPr>
          <a:xfrm>
            <a:off x="9385993" y="6463435"/>
            <a:ext cx="94355" cy="9435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cxnSp>
        <p:nvCxnSpPr>
          <p:cNvPr id="435" name="Straight Connector 434"/>
          <p:cNvCxnSpPr>
            <a:endCxn id="420" idx="2"/>
          </p:cNvCxnSpPr>
          <p:nvPr/>
        </p:nvCxnSpPr>
        <p:spPr>
          <a:xfrm flipV="1">
            <a:off x="9991418" y="8083036"/>
            <a:ext cx="0" cy="42295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/>
          <p:cNvCxnSpPr>
            <a:endCxn id="424" idx="2"/>
          </p:cNvCxnSpPr>
          <p:nvPr/>
        </p:nvCxnSpPr>
        <p:spPr>
          <a:xfrm flipV="1">
            <a:off x="11745602" y="8078641"/>
            <a:ext cx="0" cy="42734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7" name="TextBox 436"/>
          <p:cNvSpPr txBox="1"/>
          <p:nvPr/>
        </p:nvSpPr>
        <p:spPr>
          <a:xfrm>
            <a:off x="9160657" y="6248925"/>
            <a:ext cx="615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start</a:t>
            </a:r>
            <a:endParaRPr lang="en-US" sz="1000" dirty="0">
              <a:solidFill>
                <a:srgbClr val="00206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38" name="Rectangle 437"/>
          <p:cNvSpPr/>
          <p:nvPr/>
        </p:nvSpPr>
        <p:spPr>
          <a:xfrm>
            <a:off x="9599462" y="5858365"/>
            <a:ext cx="16722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3. LINE_TRACKING</a:t>
            </a:r>
            <a:endParaRPr lang="en-US" sz="1200" b="1" dirty="0">
              <a:solidFill>
                <a:srgbClr val="0070C0"/>
              </a:solidFill>
            </a:endParaRPr>
          </a:p>
        </p:txBody>
      </p:sp>
      <p:sp>
        <p:nvSpPr>
          <p:cNvPr id="439" name="Rectangle 438"/>
          <p:cNvSpPr/>
          <p:nvPr/>
        </p:nvSpPr>
        <p:spPr>
          <a:xfrm>
            <a:off x="136104" y="1106825"/>
            <a:ext cx="3672408" cy="18002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" name="Rectangle 439"/>
          <p:cNvSpPr/>
          <p:nvPr/>
        </p:nvSpPr>
        <p:spPr>
          <a:xfrm>
            <a:off x="208112" y="1414414"/>
            <a:ext cx="936104" cy="504056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Hardware</a:t>
            </a:r>
          </a:p>
          <a:p>
            <a:pPr algn="ctr"/>
            <a:r>
              <a:rPr lang="en-US" sz="1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I/O</a:t>
            </a:r>
          </a:p>
        </p:txBody>
      </p:sp>
      <p:sp>
        <p:nvSpPr>
          <p:cNvPr id="441" name="Rectangle 440"/>
          <p:cNvSpPr/>
          <p:nvPr/>
        </p:nvSpPr>
        <p:spPr>
          <a:xfrm>
            <a:off x="1365728" y="1414414"/>
            <a:ext cx="1008112" cy="511921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State</a:t>
            </a:r>
          </a:p>
          <a:p>
            <a:pPr algn="ctr"/>
            <a:r>
              <a:rPr lang="en-US" sz="1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Estimation</a:t>
            </a:r>
          </a:p>
        </p:txBody>
      </p:sp>
      <p:sp>
        <p:nvSpPr>
          <p:cNvPr id="442" name="Rectangle 441"/>
          <p:cNvSpPr/>
          <p:nvPr/>
        </p:nvSpPr>
        <p:spPr>
          <a:xfrm>
            <a:off x="2617143" y="1414414"/>
            <a:ext cx="1008112" cy="511921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Controller</a:t>
            </a:r>
          </a:p>
        </p:txBody>
      </p:sp>
      <p:sp>
        <p:nvSpPr>
          <p:cNvPr id="443" name="Trapezoid 442"/>
          <p:cNvSpPr/>
          <p:nvPr/>
        </p:nvSpPr>
        <p:spPr>
          <a:xfrm>
            <a:off x="136104" y="890801"/>
            <a:ext cx="1728192" cy="216024"/>
          </a:xfrm>
          <a:prstGeom prst="trapezoid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et_robocon.slx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444" name="Rectangle 443"/>
          <p:cNvSpPr/>
          <p:nvPr/>
        </p:nvSpPr>
        <p:spPr>
          <a:xfrm>
            <a:off x="208112" y="2301943"/>
            <a:ext cx="648072" cy="511921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Line</a:t>
            </a:r>
            <a:br>
              <a:rPr lang="en-US" sz="1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Track</a:t>
            </a:r>
          </a:p>
        </p:txBody>
      </p:sp>
      <p:sp>
        <p:nvSpPr>
          <p:cNvPr id="445" name="Rectangle 444"/>
          <p:cNvSpPr/>
          <p:nvPr/>
        </p:nvSpPr>
        <p:spPr>
          <a:xfrm>
            <a:off x="1031365" y="2301942"/>
            <a:ext cx="693581" cy="511921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Balance</a:t>
            </a:r>
          </a:p>
        </p:txBody>
      </p:sp>
      <p:sp>
        <p:nvSpPr>
          <p:cNvPr id="446" name="Rectangle 445"/>
          <p:cNvSpPr/>
          <p:nvPr/>
        </p:nvSpPr>
        <p:spPr>
          <a:xfrm>
            <a:off x="2046416" y="2304997"/>
            <a:ext cx="715978" cy="511921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Bridge</a:t>
            </a:r>
          </a:p>
          <a:p>
            <a:pPr algn="ctr"/>
            <a:r>
              <a:rPr lang="en-US" sz="95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Crossing</a:t>
            </a:r>
          </a:p>
        </p:txBody>
      </p:sp>
      <p:sp>
        <p:nvSpPr>
          <p:cNvPr id="447" name="Rectangle 446"/>
          <p:cNvSpPr/>
          <p:nvPr/>
        </p:nvSpPr>
        <p:spPr>
          <a:xfrm>
            <a:off x="2952383" y="2304997"/>
            <a:ext cx="729639" cy="511921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Rescue Mission</a:t>
            </a:r>
          </a:p>
        </p:txBody>
      </p:sp>
      <p:cxnSp>
        <p:nvCxnSpPr>
          <p:cNvPr id="448" name="Straight Connector 447"/>
          <p:cNvCxnSpPr>
            <a:stCxn id="442" idx="2"/>
          </p:cNvCxnSpPr>
          <p:nvPr/>
        </p:nvCxnSpPr>
        <p:spPr>
          <a:xfrm>
            <a:off x="3121199" y="1926335"/>
            <a:ext cx="0" cy="190188"/>
          </a:xfrm>
          <a:prstGeom prst="line">
            <a:avLst/>
          </a:prstGeom>
          <a:ln w="12700">
            <a:solidFill>
              <a:srgbClr val="0070C0"/>
            </a:solidFill>
            <a:prstDash val="dash"/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447" idx="0"/>
          </p:cNvCxnSpPr>
          <p:nvPr/>
        </p:nvCxnSpPr>
        <p:spPr>
          <a:xfrm flipV="1">
            <a:off x="3317203" y="2116523"/>
            <a:ext cx="0" cy="188474"/>
          </a:xfrm>
          <a:prstGeom prst="line">
            <a:avLst/>
          </a:prstGeom>
          <a:ln w="12700">
            <a:solidFill>
              <a:srgbClr val="0070C0"/>
            </a:solidFill>
            <a:prstDash val="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Connector 449"/>
          <p:cNvCxnSpPr/>
          <p:nvPr/>
        </p:nvCxnSpPr>
        <p:spPr>
          <a:xfrm>
            <a:off x="525005" y="2116523"/>
            <a:ext cx="2798501" cy="0"/>
          </a:xfrm>
          <a:prstGeom prst="line">
            <a:avLst/>
          </a:prstGeom>
          <a:ln w="12700">
            <a:solidFill>
              <a:srgbClr val="0070C0"/>
            </a:solidFill>
            <a:prstDash val="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Connector 450"/>
          <p:cNvCxnSpPr>
            <a:stCxn id="444" idx="0"/>
          </p:cNvCxnSpPr>
          <p:nvPr/>
        </p:nvCxnSpPr>
        <p:spPr>
          <a:xfrm flipV="1">
            <a:off x="532148" y="2116523"/>
            <a:ext cx="0" cy="185420"/>
          </a:xfrm>
          <a:prstGeom prst="line">
            <a:avLst/>
          </a:prstGeom>
          <a:ln w="12700">
            <a:solidFill>
              <a:srgbClr val="0070C0"/>
            </a:solidFill>
            <a:prstDash val="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>
            <a:stCxn id="445" idx="0"/>
          </p:cNvCxnSpPr>
          <p:nvPr/>
        </p:nvCxnSpPr>
        <p:spPr>
          <a:xfrm flipV="1">
            <a:off x="1378156" y="2116523"/>
            <a:ext cx="0" cy="185419"/>
          </a:xfrm>
          <a:prstGeom prst="line">
            <a:avLst/>
          </a:prstGeom>
          <a:ln w="12700">
            <a:solidFill>
              <a:srgbClr val="0070C0"/>
            </a:solidFill>
            <a:prstDash val="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Connector 452"/>
          <p:cNvCxnSpPr>
            <a:stCxn id="446" idx="0"/>
          </p:cNvCxnSpPr>
          <p:nvPr/>
        </p:nvCxnSpPr>
        <p:spPr>
          <a:xfrm flipV="1">
            <a:off x="2404405" y="2116523"/>
            <a:ext cx="0" cy="188474"/>
          </a:xfrm>
          <a:prstGeom prst="line">
            <a:avLst/>
          </a:prstGeom>
          <a:ln w="12700">
            <a:solidFill>
              <a:srgbClr val="0070C0"/>
            </a:solidFill>
            <a:prstDash val="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4" name="TextBox 453"/>
          <p:cNvSpPr txBox="1"/>
          <p:nvPr/>
        </p:nvSpPr>
        <p:spPr>
          <a:xfrm>
            <a:off x="1695870" y="2351095"/>
            <a:ext cx="399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…</a:t>
            </a:r>
            <a:endParaRPr lang="en-US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64" name="Right Brace 463"/>
          <p:cNvSpPr/>
          <p:nvPr/>
        </p:nvSpPr>
        <p:spPr>
          <a:xfrm rot="5400000">
            <a:off x="1840055" y="1463991"/>
            <a:ext cx="284888" cy="3018811"/>
          </a:xfrm>
          <a:prstGeom prst="rightBrace">
            <a:avLst>
              <a:gd name="adj1" fmla="val 25745"/>
              <a:gd name="adj2" fmla="val 49369"/>
            </a:avLst>
          </a:prstGeom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5" name="TextBox 464"/>
          <p:cNvSpPr txBox="1"/>
          <p:nvPr/>
        </p:nvSpPr>
        <p:spPr>
          <a:xfrm>
            <a:off x="1968703" y="699773"/>
            <a:ext cx="1937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Simulink</a:t>
            </a:r>
            <a:r>
              <a:rPr lang="en-US" sz="1000" baseline="30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® </a:t>
            </a: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model built on LEGO Mindstorms NXT</a:t>
            </a:r>
          </a:p>
        </p:txBody>
      </p:sp>
      <p:cxnSp>
        <p:nvCxnSpPr>
          <p:cNvPr id="478" name="Straight Connector 477"/>
          <p:cNvCxnSpPr>
            <a:stCxn id="441" idx="1"/>
            <a:endCxn id="440" idx="3"/>
          </p:cNvCxnSpPr>
          <p:nvPr/>
        </p:nvCxnSpPr>
        <p:spPr>
          <a:xfrm flipH="1" flipV="1">
            <a:off x="1144216" y="1666442"/>
            <a:ext cx="221512" cy="3933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Connector 478"/>
          <p:cNvCxnSpPr>
            <a:stCxn id="442" idx="1"/>
            <a:endCxn id="441" idx="3"/>
          </p:cNvCxnSpPr>
          <p:nvPr/>
        </p:nvCxnSpPr>
        <p:spPr>
          <a:xfrm flipH="1">
            <a:off x="2373840" y="1670375"/>
            <a:ext cx="243303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Connector 479"/>
          <p:cNvCxnSpPr/>
          <p:nvPr/>
        </p:nvCxnSpPr>
        <p:spPr>
          <a:xfrm>
            <a:off x="676164" y="1211214"/>
            <a:ext cx="2445035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/>
          <p:cNvCxnSpPr>
            <a:endCxn id="442" idx="0"/>
          </p:cNvCxnSpPr>
          <p:nvPr/>
        </p:nvCxnSpPr>
        <p:spPr>
          <a:xfrm>
            <a:off x="3121199" y="1211214"/>
            <a:ext cx="0" cy="20320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Connector 481"/>
          <p:cNvCxnSpPr>
            <a:stCxn id="440" idx="0"/>
          </p:cNvCxnSpPr>
          <p:nvPr/>
        </p:nvCxnSpPr>
        <p:spPr>
          <a:xfrm flipV="1">
            <a:off x="676164" y="1211214"/>
            <a:ext cx="0" cy="20320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TextBox 482"/>
          <p:cNvSpPr txBox="1"/>
          <p:nvPr/>
        </p:nvSpPr>
        <p:spPr>
          <a:xfrm>
            <a:off x="871423" y="1913817"/>
            <a:ext cx="1937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116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Utilities in controller</a:t>
            </a:r>
          </a:p>
        </p:txBody>
      </p:sp>
      <p:sp>
        <p:nvSpPr>
          <p:cNvPr id="485" name="TextBox 484"/>
          <p:cNvSpPr txBox="1"/>
          <p:nvPr/>
        </p:nvSpPr>
        <p:spPr>
          <a:xfrm>
            <a:off x="5047765" y="8447715"/>
            <a:ext cx="8302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Inputs</a:t>
            </a:r>
          </a:p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States</a:t>
            </a:r>
          </a:p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Sensors</a:t>
            </a:r>
          </a:p>
        </p:txBody>
      </p:sp>
      <p:sp>
        <p:nvSpPr>
          <p:cNvPr id="488" name="Rectangle 487"/>
          <p:cNvSpPr/>
          <p:nvPr/>
        </p:nvSpPr>
        <p:spPr>
          <a:xfrm>
            <a:off x="8585958" y="706625"/>
            <a:ext cx="828555" cy="504056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Simulink Model</a:t>
            </a:r>
          </a:p>
        </p:txBody>
      </p:sp>
      <p:sp>
        <p:nvSpPr>
          <p:cNvPr id="489" name="Rectangle 488"/>
          <p:cNvSpPr/>
          <p:nvPr/>
        </p:nvSpPr>
        <p:spPr>
          <a:xfrm>
            <a:off x="10028398" y="709496"/>
            <a:ext cx="828555" cy="500633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Generate C Code</a:t>
            </a:r>
          </a:p>
        </p:txBody>
      </p:sp>
      <p:sp>
        <p:nvSpPr>
          <p:cNvPr id="490" name="Rectangle 489"/>
          <p:cNvSpPr/>
          <p:nvPr/>
        </p:nvSpPr>
        <p:spPr>
          <a:xfrm>
            <a:off x="11645659" y="704629"/>
            <a:ext cx="977297" cy="504056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Create</a:t>
            </a:r>
            <a:br>
              <a:rPr lang="en-US" sz="1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RXE File</a:t>
            </a:r>
          </a:p>
        </p:txBody>
      </p:sp>
      <p:cxnSp>
        <p:nvCxnSpPr>
          <p:cNvPr id="491" name="Straight Arrow Connector 490"/>
          <p:cNvCxnSpPr>
            <a:stCxn id="489" idx="3"/>
            <a:endCxn id="490" idx="1"/>
          </p:cNvCxnSpPr>
          <p:nvPr/>
        </p:nvCxnSpPr>
        <p:spPr>
          <a:xfrm flipV="1">
            <a:off x="10856953" y="956657"/>
            <a:ext cx="788706" cy="315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Arrow Connector 491"/>
          <p:cNvCxnSpPr>
            <a:stCxn id="488" idx="3"/>
            <a:endCxn id="489" idx="1"/>
          </p:cNvCxnSpPr>
          <p:nvPr/>
        </p:nvCxnSpPr>
        <p:spPr>
          <a:xfrm>
            <a:off x="9414513" y="958653"/>
            <a:ext cx="613885" cy="116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3" name="TextBox 492"/>
          <p:cNvSpPr txBox="1"/>
          <p:nvPr/>
        </p:nvSpPr>
        <p:spPr>
          <a:xfrm>
            <a:off x="9076329" y="1257825"/>
            <a:ext cx="1291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Automatic code</a:t>
            </a:r>
          </a:p>
          <a:p>
            <a:pPr algn="ctr"/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generation</a:t>
            </a:r>
          </a:p>
        </p:txBody>
      </p:sp>
      <p:sp>
        <p:nvSpPr>
          <p:cNvPr id="494" name="TextBox 493"/>
          <p:cNvSpPr txBox="1"/>
          <p:nvPr/>
        </p:nvSpPr>
        <p:spPr>
          <a:xfrm>
            <a:off x="10574701" y="1192722"/>
            <a:ext cx="13643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Automatic build and download through Cygwin</a:t>
            </a:r>
          </a:p>
        </p:txBody>
      </p:sp>
      <p:sp>
        <p:nvSpPr>
          <p:cNvPr id="495" name="TextBox 494"/>
          <p:cNvSpPr txBox="1"/>
          <p:nvPr/>
        </p:nvSpPr>
        <p:spPr>
          <a:xfrm>
            <a:off x="10713387" y="731014"/>
            <a:ext cx="1046141" cy="455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sz="1000" i="1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GNU ARM</a:t>
            </a:r>
          </a:p>
          <a:p>
            <a:pPr algn="ctr">
              <a:lnSpc>
                <a:spcPct val="125000"/>
              </a:lnSpc>
            </a:pPr>
            <a:r>
              <a:rPr lang="en-US" sz="1000" i="1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toolkit</a:t>
            </a:r>
          </a:p>
        </p:txBody>
      </p:sp>
      <p:pic>
        <p:nvPicPr>
          <p:cNvPr id="496" name="Picture 49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0031" y="2342995"/>
            <a:ext cx="3410548" cy="168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7" name="Picture 49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601" y="2745285"/>
            <a:ext cx="3306225" cy="176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3170" y="1969905"/>
            <a:ext cx="3137705" cy="152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99" name="Straight Connector 498"/>
          <p:cNvCxnSpPr>
            <a:stCxn id="498" idx="1"/>
          </p:cNvCxnSpPr>
          <p:nvPr/>
        </p:nvCxnSpPr>
        <p:spPr>
          <a:xfrm flipH="1" flipV="1">
            <a:off x="8297789" y="1881444"/>
            <a:ext cx="1065381" cy="164697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Connector 499"/>
          <p:cNvCxnSpPr>
            <a:stCxn id="496" idx="1"/>
          </p:cNvCxnSpPr>
          <p:nvPr/>
        </p:nvCxnSpPr>
        <p:spPr>
          <a:xfrm flipH="1">
            <a:off x="8310394" y="2427256"/>
            <a:ext cx="1049637" cy="162475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Connector 500"/>
          <p:cNvCxnSpPr>
            <a:stCxn id="497" idx="1"/>
          </p:cNvCxnSpPr>
          <p:nvPr/>
        </p:nvCxnSpPr>
        <p:spPr>
          <a:xfrm flipH="1">
            <a:off x="8309515" y="2833558"/>
            <a:ext cx="1041086" cy="507475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" name="TextBox 501"/>
          <p:cNvSpPr txBox="1"/>
          <p:nvPr/>
        </p:nvSpPr>
        <p:spPr>
          <a:xfrm>
            <a:off x="9624801" y="3097277"/>
            <a:ext cx="2695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Generated code translates Simulink driver blocks into </a:t>
            </a:r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nxtOSEK</a:t>
            </a: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functions</a:t>
            </a:r>
          </a:p>
        </p:txBody>
      </p:sp>
      <p:cxnSp>
        <p:nvCxnSpPr>
          <p:cNvPr id="503" name="Straight Connector 502"/>
          <p:cNvCxnSpPr/>
          <p:nvPr/>
        </p:nvCxnSpPr>
        <p:spPr>
          <a:xfrm flipH="1">
            <a:off x="6884561" y="8800617"/>
            <a:ext cx="331715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/>
        </p:nvGrpSpPr>
        <p:grpSpPr>
          <a:xfrm>
            <a:off x="969833" y="1280222"/>
            <a:ext cx="312896" cy="312896"/>
            <a:chOff x="1792288" y="1136914"/>
            <a:chExt cx="312896" cy="312896"/>
          </a:xfrm>
        </p:grpSpPr>
        <p:sp>
          <p:nvSpPr>
            <p:cNvPr id="210" name="Oval 209"/>
            <p:cNvSpPr/>
            <p:nvPr/>
          </p:nvSpPr>
          <p:spPr>
            <a:xfrm>
              <a:off x="1792288" y="1136914"/>
              <a:ext cx="312896" cy="312896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2" name="Hexagon 211"/>
            <p:cNvSpPr/>
            <p:nvPr/>
          </p:nvSpPr>
          <p:spPr>
            <a:xfrm rot="5400000">
              <a:off x="1822165" y="1176286"/>
              <a:ext cx="216174" cy="196056"/>
            </a:xfrm>
            <a:prstGeom prst="hexagon">
              <a:avLst/>
            </a:prstGeom>
            <a:solidFill>
              <a:schemeClr val="bg1">
                <a:lumMod val="65000"/>
              </a:schemeClr>
            </a:solidFill>
            <a:ln w="0">
              <a:solidFill>
                <a:schemeClr val="tx1"/>
              </a:solidFill>
            </a:ln>
            <a:scene3d>
              <a:camera prst="orthographicFront">
                <a:rot lat="731947" lon="2280552" rev="1657265"/>
              </a:camera>
              <a:lightRig rig="harsh" dir="t"/>
            </a:scene3d>
            <a:sp3d extrusionH="76200" contourW="6350" prstMaterial="flat">
              <a:bevelT w="0" h="0"/>
              <a:extrusionClr>
                <a:schemeClr val="bg1">
                  <a:lumMod val="75000"/>
                </a:schemeClr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/>
            <p:cNvSpPr/>
            <p:nvPr/>
          </p:nvSpPr>
          <p:spPr>
            <a:xfrm rot="676461">
              <a:off x="1869156" y="1217681"/>
              <a:ext cx="122191" cy="98028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  <a:scene3d>
              <a:camera prst="orthographicFront">
                <a:rot lat="21315362" lon="3308386" rev="19703533"/>
              </a:camera>
              <a:lightRig rig="threePt" dir="t"/>
            </a:scene3d>
            <a:sp3d contourW="6350"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4" name="Group 213"/>
          <p:cNvGrpSpPr/>
          <p:nvPr/>
        </p:nvGrpSpPr>
        <p:grpSpPr>
          <a:xfrm>
            <a:off x="5379858" y="481384"/>
            <a:ext cx="312896" cy="312896"/>
            <a:chOff x="1792288" y="1136914"/>
            <a:chExt cx="312896" cy="312896"/>
          </a:xfrm>
        </p:grpSpPr>
        <p:sp>
          <p:nvSpPr>
            <p:cNvPr id="215" name="Oval 214"/>
            <p:cNvSpPr/>
            <p:nvPr/>
          </p:nvSpPr>
          <p:spPr>
            <a:xfrm>
              <a:off x="1792288" y="1136914"/>
              <a:ext cx="312896" cy="312896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6" name="Hexagon 215"/>
            <p:cNvSpPr/>
            <p:nvPr/>
          </p:nvSpPr>
          <p:spPr>
            <a:xfrm rot="5400000">
              <a:off x="1822165" y="1176286"/>
              <a:ext cx="216174" cy="196056"/>
            </a:xfrm>
            <a:prstGeom prst="hexagon">
              <a:avLst/>
            </a:prstGeom>
            <a:solidFill>
              <a:schemeClr val="bg1">
                <a:lumMod val="65000"/>
              </a:schemeClr>
            </a:solidFill>
            <a:ln w="0">
              <a:solidFill>
                <a:schemeClr val="tx1"/>
              </a:solidFill>
            </a:ln>
            <a:scene3d>
              <a:camera prst="orthographicFront">
                <a:rot lat="731947" lon="2280552" rev="1657265"/>
              </a:camera>
              <a:lightRig rig="harsh" dir="t"/>
            </a:scene3d>
            <a:sp3d extrusionH="76200" contourW="6350" prstMaterial="flat">
              <a:bevelT w="0" h="0"/>
              <a:extrusionClr>
                <a:schemeClr val="bg1">
                  <a:lumMod val="75000"/>
                </a:schemeClr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/>
            <p:cNvSpPr/>
            <p:nvPr/>
          </p:nvSpPr>
          <p:spPr>
            <a:xfrm rot="676461">
              <a:off x="1869156" y="1217681"/>
              <a:ext cx="122191" cy="98028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  <a:scene3d>
              <a:camera prst="orthographicFront">
                <a:rot lat="21315362" lon="3308386" rev="19703533"/>
              </a:camera>
              <a:lightRig rig="threePt" dir="t"/>
            </a:scene3d>
            <a:sp3d contourW="6350"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9" name="Group 218"/>
          <p:cNvGrpSpPr/>
          <p:nvPr/>
        </p:nvGrpSpPr>
        <p:grpSpPr>
          <a:xfrm>
            <a:off x="2148148" y="1236615"/>
            <a:ext cx="383438" cy="400110"/>
            <a:chOff x="3129336" y="1078312"/>
            <a:chExt cx="383438" cy="400110"/>
          </a:xfrm>
        </p:grpSpPr>
        <p:sp>
          <p:nvSpPr>
            <p:cNvPr id="220" name="Oval 219"/>
            <p:cNvSpPr/>
            <p:nvPr/>
          </p:nvSpPr>
          <p:spPr>
            <a:xfrm>
              <a:off x="3164607" y="1121919"/>
              <a:ext cx="312896" cy="312896"/>
            </a:xfrm>
            <a:prstGeom prst="ellipse">
              <a:avLst/>
            </a:prstGeom>
            <a:solidFill>
              <a:srgbClr val="FF474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TextBox 220"/>
                <p:cNvSpPr txBox="1"/>
                <p:nvPr/>
              </p:nvSpPr>
              <p:spPr>
                <a:xfrm>
                  <a:off x="3129336" y="1078312"/>
                  <a:ext cx="38343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000" b="1" i="0" smtClean="0">
                                <a:latin typeface="Cambria Math"/>
                              </a:rPr>
                              <m:t>𝐱</m:t>
                            </m:r>
                          </m:e>
                        </m:acc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221" name="TextBox 2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9336" y="1078312"/>
                  <a:ext cx="383438" cy="40011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6154" r="-1746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2" name="Group 221"/>
          <p:cNvGrpSpPr/>
          <p:nvPr/>
        </p:nvGrpSpPr>
        <p:grpSpPr>
          <a:xfrm>
            <a:off x="2052680" y="3543994"/>
            <a:ext cx="383438" cy="400110"/>
            <a:chOff x="3129336" y="1078312"/>
            <a:chExt cx="383438" cy="400110"/>
          </a:xfrm>
        </p:grpSpPr>
        <p:sp>
          <p:nvSpPr>
            <p:cNvPr id="224" name="Oval 223"/>
            <p:cNvSpPr/>
            <p:nvPr/>
          </p:nvSpPr>
          <p:spPr>
            <a:xfrm>
              <a:off x="3164607" y="1121919"/>
              <a:ext cx="312896" cy="312896"/>
            </a:xfrm>
            <a:prstGeom prst="ellipse">
              <a:avLst/>
            </a:prstGeom>
            <a:solidFill>
              <a:srgbClr val="FF474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5" name="TextBox 224"/>
                <p:cNvSpPr txBox="1"/>
                <p:nvPr/>
              </p:nvSpPr>
              <p:spPr>
                <a:xfrm>
                  <a:off x="3129336" y="1078312"/>
                  <a:ext cx="38343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000" b="1" i="0" smtClean="0">
                                <a:latin typeface="Cambria Math"/>
                              </a:rPr>
                              <m:t>𝐱</m:t>
                            </m:r>
                          </m:e>
                        </m:acc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225" name="TextBox 2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9336" y="1078312"/>
                  <a:ext cx="383438" cy="40011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6061" r="-158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6" name="Group 225"/>
          <p:cNvGrpSpPr/>
          <p:nvPr/>
        </p:nvGrpSpPr>
        <p:grpSpPr>
          <a:xfrm>
            <a:off x="3163384" y="5143890"/>
            <a:ext cx="1398067" cy="995753"/>
            <a:chOff x="4574714" y="3419882"/>
            <a:chExt cx="1398067" cy="995753"/>
          </a:xfrm>
        </p:grpSpPr>
        <p:grpSp>
          <p:nvGrpSpPr>
            <p:cNvPr id="228" name="Group 227"/>
            <p:cNvGrpSpPr/>
            <p:nvPr/>
          </p:nvGrpSpPr>
          <p:grpSpPr>
            <a:xfrm rot="19548300">
              <a:off x="4705708" y="3419882"/>
              <a:ext cx="697067" cy="919841"/>
              <a:chOff x="5998179" y="1710674"/>
              <a:chExt cx="697067" cy="919841"/>
            </a:xfrm>
          </p:grpSpPr>
          <p:pic>
            <p:nvPicPr>
              <p:cNvPr id="234" name="Picture 2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98179" y="1710674"/>
                <a:ext cx="697067" cy="9198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37" name="Rectangle 236"/>
              <p:cNvSpPr/>
              <p:nvPr/>
            </p:nvSpPr>
            <p:spPr>
              <a:xfrm>
                <a:off x="6226107" y="2337874"/>
                <a:ext cx="63001" cy="6661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29" name="Straight Arrow Connector 228"/>
            <p:cNvCxnSpPr/>
            <p:nvPr/>
          </p:nvCxnSpPr>
          <p:spPr>
            <a:xfrm flipV="1">
              <a:off x="5119423" y="3822392"/>
              <a:ext cx="61055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/>
            <p:cNvCxnSpPr/>
            <p:nvPr/>
          </p:nvCxnSpPr>
          <p:spPr>
            <a:xfrm flipV="1">
              <a:off x="5119423" y="3443408"/>
              <a:ext cx="610558" cy="3597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Arc 230"/>
            <p:cNvSpPr/>
            <p:nvPr/>
          </p:nvSpPr>
          <p:spPr>
            <a:xfrm>
              <a:off x="4574714" y="3449872"/>
              <a:ext cx="1023631" cy="965763"/>
            </a:xfrm>
            <a:prstGeom prst="arc">
              <a:avLst>
                <a:gd name="adj1" fmla="val 19122536"/>
                <a:gd name="adj2" fmla="val 20770224"/>
              </a:avLst>
            </a:prstGeom>
            <a:ln w="127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3" name="TextBox 232"/>
                <p:cNvSpPr txBox="1"/>
                <p:nvPr/>
              </p:nvSpPr>
              <p:spPr>
                <a:xfrm>
                  <a:off x="5473670" y="3498320"/>
                  <a:ext cx="499111" cy="2855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/>
                          </a:rPr>
                          <m:t>𝜙</m:t>
                        </m:r>
                        <m:r>
                          <a:rPr lang="en-US" sz="1200" b="0" i="1" smtClean="0">
                            <a:latin typeface="Cambria Math"/>
                          </a:rPr>
                          <m:t>, </m:t>
                        </m:r>
                        <m:acc>
                          <m:accPr>
                            <m:chr m:val="̇"/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𝜙</m:t>
                            </m:r>
                          </m:e>
                        </m:acc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3670" y="3498320"/>
                  <a:ext cx="499111" cy="285591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8" name="TextBox 62"/>
          <p:cNvSpPr txBox="1">
            <a:spLocks noChangeArrowheads="1"/>
          </p:cNvSpPr>
          <p:nvPr/>
        </p:nvSpPr>
        <p:spPr bwMode="auto">
          <a:xfrm>
            <a:off x="-11426" y="3616881"/>
            <a:ext cx="21298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b="1" dirty="0">
                <a:solidFill>
                  <a:srgbClr val="002060"/>
                </a:solidFill>
                <a:latin typeface="Verdana" pitchFamily="34" charset="0"/>
              </a:rPr>
              <a:t>3</a:t>
            </a:r>
            <a:r>
              <a:rPr lang="en-US" sz="1200" b="1" dirty="0" smtClean="0">
                <a:solidFill>
                  <a:srgbClr val="002060"/>
                </a:solidFill>
                <a:latin typeface="Verdana" pitchFamily="34" charset="0"/>
              </a:rPr>
              <a:t>: STATE ESTIMATION</a:t>
            </a:r>
            <a:endParaRPr lang="en-US" sz="1200" b="1" dirty="0">
              <a:solidFill>
                <a:srgbClr val="002060"/>
              </a:solidFill>
              <a:latin typeface="Verdana" pitchFamily="34" charset="0"/>
            </a:endParaRPr>
          </a:p>
        </p:txBody>
      </p:sp>
      <p:grpSp>
        <p:nvGrpSpPr>
          <p:cNvPr id="239" name="Group 238"/>
          <p:cNvGrpSpPr/>
          <p:nvPr/>
        </p:nvGrpSpPr>
        <p:grpSpPr>
          <a:xfrm>
            <a:off x="1974200" y="4338280"/>
            <a:ext cx="1383671" cy="1908450"/>
            <a:chOff x="8594904" y="1450165"/>
            <a:chExt cx="1383671" cy="1908450"/>
          </a:xfrm>
        </p:grpSpPr>
        <p:grpSp>
          <p:nvGrpSpPr>
            <p:cNvPr id="240" name="Group 239"/>
            <p:cNvGrpSpPr/>
            <p:nvPr/>
          </p:nvGrpSpPr>
          <p:grpSpPr>
            <a:xfrm>
              <a:off x="8594904" y="1482207"/>
              <a:ext cx="1383671" cy="1876408"/>
              <a:chOff x="4523849" y="1255104"/>
              <a:chExt cx="1383671" cy="1876408"/>
            </a:xfrm>
          </p:grpSpPr>
          <p:pic>
            <p:nvPicPr>
              <p:cNvPr id="242" name="Picture 2" descr="H:\ETRobocon\main\common\images\mask_icons\bluetooth.png"/>
              <p:cNvPicPr>
                <a:picLocks noChangeAspect="1" noChangeArrowheads="1"/>
              </p:cNvPicPr>
              <p:nvPr/>
            </p:nvPicPr>
            <p:blipFill rotWithShape="1"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487" t="27660" r="55815" b="4233"/>
              <a:stretch/>
            </p:blipFill>
            <p:spPr bwMode="auto">
              <a:xfrm rot="20267894">
                <a:off x="4673534" y="1642339"/>
                <a:ext cx="508708" cy="944528"/>
              </a:xfrm>
              <a:prstGeom prst="snip1Rect">
                <a:avLst>
                  <a:gd name="adj" fmla="val 5000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245" name="Straight Arrow Connector 244"/>
              <p:cNvCxnSpPr/>
              <p:nvPr/>
            </p:nvCxnSpPr>
            <p:spPr>
              <a:xfrm flipV="1">
                <a:off x="5103954" y="1255104"/>
                <a:ext cx="0" cy="110811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Arrow Connector 246"/>
              <p:cNvCxnSpPr/>
              <p:nvPr/>
            </p:nvCxnSpPr>
            <p:spPr>
              <a:xfrm flipH="1" flipV="1">
                <a:off x="4631458" y="1255104"/>
                <a:ext cx="434255" cy="10944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9" name="Arc 248"/>
              <p:cNvSpPr/>
              <p:nvPr/>
            </p:nvSpPr>
            <p:spPr>
              <a:xfrm>
                <a:off x="4877785" y="2219808"/>
                <a:ext cx="456747" cy="442916"/>
              </a:xfrm>
              <a:prstGeom prst="arc">
                <a:avLst>
                  <a:gd name="adj1" fmla="val 20590648"/>
                  <a:gd name="adj2" fmla="val 9041632"/>
                </a:avLst>
              </a:prstGeom>
              <a:ln w="127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Arc 249"/>
              <p:cNvSpPr/>
              <p:nvPr/>
            </p:nvSpPr>
            <p:spPr>
              <a:xfrm>
                <a:off x="4523849" y="1485266"/>
                <a:ext cx="1383671" cy="1305449"/>
              </a:xfrm>
              <a:prstGeom prst="arc">
                <a:avLst>
                  <a:gd name="adj1" fmla="val 13801189"/>
                  <a:gd name="adj2" fmla="val 15429993"/>
                </a:avLst>
              </a:prstGeom>
              <a:ln w="127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1" name="TextBox 250"/>
                  <p:cNvSpPr txBox="1"/>
                  <p:nvPr/>
                </p:nvSpPr>
                <p:spPr>
                  <a:xfrm>
                    <a:off x="4714956" y="2554751"/>
                    <a:ext cx="1090362" cy="57676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/>
                            </a:rPr>
                            <m:t>𝜃</m:t>
                          </m:r>
                          <m:r>
                            <a:rPr lang="en-US" sz="1200" b="0" i="1" smtClean="0">
                              <a:latin typeface="Cambria Math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1200" b="0" i="1" smtClean="0">
                              <a:latin typeface="Cambria Math"/>
                            </a:rPr>
                            <m:t>,</m:t>
                          </m:r>
                          <m:acc>
                            <m:accPr>
                              <m:chr m:val="̈"/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1200" b="0" i="1" smtClean="0">
                              <a:latin typeface="Cambria Math"/>
                            </a:rPr>
                            <m:t>,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12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</m:nary>
                          <m:r>
                            <a:rPr lang="en-US" sz="1200" b="0" i="1" smtClean="0">
                              <a:latin typeface="Cambria Math"/>
                            </a:rPr>
                            <m:t>𝑑𝑡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70" name="TextBox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4956" y="2554751"/>
                    <a:ext cx="1090362" cy="576761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l="-9497" t="-124211" r="-49721" b="-17473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1" name="TextBox 240"/>
                <p:cNvSpPr txBox="1"/>
                <p:nvPr/>
              </p:nvSpPr>
              <p:spPr>
                <a:xfrm>
                  <a:off x="8692538" y="1450165"/>
                  <a:ext cx="593527" cy="2596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/>
                          </a:rPr>
                          <m:t>𝜓</m:t>
                        </m:r>
                        <m:r>
                          <a:rPr lang="en-US" sz="1200" b="0" i="1" smtClean="0">
                            <a:latin typeface="Cambria Math"/>
                          </a:rPr>
                          <m:t>, </m:t>
                        </m:r>
                        <m:acc>
                          <m:accPr>
                            <m:chr m:val="̇"/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𝜓</m:t>
                            </m:r>
                            <m:r>
                              <m:rPr>
                                <m:nor/>
                              </m:rPr>
                              <a:rPr lang="en-US" sz="1200" dirty="0"/>
                              <m:t> </m:t>
                            </m:r>
                          </m:e>
                        </m:acc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22" name="TextBox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2538" y="1450165"/>
                  <a:ext cx="593527" cy="259628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16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2" name="TextBox 251"/>
          <p:cNvSpPr txBox="1"/>
          <p:nvPr/>
        </p:nvSpPr>
        <p:spPr>
          <a:xfrm>
            <a:off x="2162989" y="6101056"/>
            <a:ext cx="8739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Side view</a:t>
            </a:r>
            <a:endParaRPr lang="en-US" sz="1000" b="1" dirty="0">
              <a:solidFill>
                <a:schemeClr val="accent6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53" name="TextBox 252"/>
          <p:cNvSpPr txBox="1"/>
          <p:nvPr/>
        </p:nvSpPr>
        <p:spPr>
          <a:xfrm>
            <a:off x="3447080" y="6101470"/>
            <a:ext cx="8306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Top view</a:t>
            </a:r>
            <a:endParaRPr lang="en-US" sz="1000" b="1" dirty="0">
              <a:solidFill>
                <a:schemeClr val="accent6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117540" y="3914162"/>
            <a:ext cx="4216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Converts </a:t>
            </a:r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sensor</a:t>
            </a: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values into </a:t>
            </a:r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states</a:t>
            </a: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1000" dirty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States used for </a:t>
            </a:r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balancing</a:t>
            </a: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and </a:t>
            </a:r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line tracking</a:t>
            </a: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TextBox 254"/>
              <p:cNvSpPr txBox="1"/>
              <p:nvPr/>
            </p:nvSpPr>
            <p:spPr>
              <a:xfrm>
                <a:off x="2244399" y="7995585"/>
                <a:ext cx="2271520" cy="453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rgbClr val="00206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Turning </a:t>
                </a:r>
                <a:r>
                  <a:rPr lang="en-US" sz="1000" b="1" dirty="0">
                    <a:solidFill>
                      <a:srgbClr val="00206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a</a:t>
                </a:r>
                <a:r>
                  <a:rPr lang="en-US" sz="1000" b="1" dirty="0" smtClean="0">
                    <a:solidFill>
                      <a:srgbClr val="00206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ngle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2060"/>
                        </a:solidFill>
                        <a:latin typeface="Cambria Math"/>
                      </a:rPr>
                      <m:t>𝜽</m:t>
                    </m:r>
                  </m:oMath>
                </a14:m>
                <a:r>
                  <a:rPr lang="en-US" sz="1000" b="1" dirty="0" smtClean="0">
                    <a:solidFill>
                      <a:srgbClr val="00206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 and </a:t>
                </a:r>
                <a:br>
                  <a:rPr lang="en-US" sz="1000" b="1" dirty="0" smtClean="0">
                    <a:solidFill>
                      <a:srgbClr val="00206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</a:br>
                <a:r>
                  <a:rPr lang="en-US" sz="1000" b="1" dirty="0" smtClean="0">
                    <a:solidFill>
                      <a:srgbClr val="00206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Steer angle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206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</a:rPr>
                      <m:t>𝝓</m:t>
                    </m:r>
                  </m:oMath>
                </a14:m>
                <a:r>
                  <a:rPr lang="en-US" sz="1000" b="1" dirty="0" smtClean="0">
                    <a:solidFill>
                      <a:srgbClr val="00206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 :</a:t>
                </a:r>
                <a:endParaRPr lang="en-US" sz="1000" dirty="0">
                  <a:solidFill>
                    <a:schemeClr val="accent6">
                      <a:lumMod val="7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</mc:Choice>
        <mc:Fallback xmlns="">
          <p:sp>
            <p:nvSpPr>
              <p:cNvPr id="255" name="TextBox 2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399" y="7995585"/>
                <a:ext cx="2271520" cy="453201"/>
              </a:xfrm>
              <a:prstGeom prst="rect">
                <a:avLst/>
              </a:prstGeom>
              <a:blipFill rotWithShape="1">
                <a:blip r:embed="rId15"/>
                <a:stretch>
                  <a:fillRect b="-4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TextBox 255"/>
              <p:cNvSpPr txBox="1"/>
              <p:nvPr/>
            </p:nvSpPr>
            <p:spPr>
              <a:xfrm>
                <a:off x="2587116" y="8386008"/>
                <a:ext cx="1548501" cy="438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/>
                        </a:rPr>
                        <m:t>𝜃</m:t>
                      </m:r>
                      <m:r>
                        <a:rPr lang="en-US" sz="12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/>
                                </a:rPr>
                                <m:t>𝑅</m:t>
                              </m:r>
                            </m:sub>
                          </m:sSub>
                        </m:e>
                      </m:d>
                      <m:r>
                        <a:rPr lang="en-US" sz="1200" b="0" i="1" smtClean="0">
                          <a:latin typeface="Cambria Math"/>
                        </a:rPr>
                        <m:t>+</m:t>
                      </m:r>
                      <m:r>
                        <a:rPr lang="en-US" sz="1200" b="0" i="1" smtClean="0">
                          <a:latin typeface="Cambria Math"/>
                        </a:rPr>
                        <m:t>𝜓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56" name="TextBox 2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116" y="8386008"/>
                <a:ext cx="1548501" cy="43800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TextBox 256"/>
              <p:cNvSpPr txBox="1"/>
              <p:nvPr/>
            </p:nvSpPr>
            <p:spPr>
              <a:xfrm>
                <a:off x="2683039" y="8785324"/>
                <a:ext cx="1339021" cy="4378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/>
                        </a:rPr>
                        <m:t>𝜙</m:t>
                      </m:r>
                      <m:r>
                        <a:rPr lang="en-US" sz="12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/>
                            </a:rPr>
                            <m:t>𝑅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/>
                            </a:rPr>
                            <m:t>𝑊</m:t>
                          </m:r>
                        </m:den>
                      </m:f>
                      <m:r>
                        <a:rPr lang="en-US" sz="12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𝑅</m:t>
                          </m:r>
                        </m:sub>
                      </m:sSub>
                      <m:r>
                        <a:rPr lang="en-US" sz="12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  <m:r>
                        <a:rPr lang="en-US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57" name="TextBox 2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039" y="8785324"/>
                <a:ext cx="1339021" cy="43781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8" name="TextBox 257"/>
              <p:cNvSpPr txBox="1"/>
              <p:nvPr/>
            </p:nvSpPr>
            <p:spPr>
              <a:xfrm>
                <a:off x="2769734" y="4406438"/>
                <a:ext cx="1946416" cy="760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206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1000" dirty="0" smtClean="0">
                    <a:solidFill>
                      <a:schemeClr val="accent6">
                        <a:lumMod val="75000"/>
                      </a:schemeClr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  = Wheel radius</a:t>
                </a:r>
              </a:p>
              <a:p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2060"/>
                        </a:solidFill>
                        <a:latin typeface="Cambria Math"/>
                      </a:rPr>
                      <m:t>𝑾</m:t>
                    </m:r>
                  </m:oMath>
                </a14:m>
                <a:r>
                  <a:rPr lang="en-US" sz="1000" dirty="0" smtClean="0">
                    <a:solidFill>
                      <a:schemeClr val="accent6">
                        <a:lumMod val="75000"/>
                      </a:schemeClr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 = Distance between</a:t>
                </a:r>
                <a:br>
                  <a:rPr lang="en-US" sz="1000" dirty="0" smtClean="0">
                    <a:solidFill>
                      <a:schemeClr val="accent6">
                        <a:lumMod val="75000"/>
                      </a:schemeClr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</a:br>
                <a:r>
                  <a:rPr lang="en-US" sz="1000" dirty="0" smtClean="0">
                    <a:solidFill>
                      <a:schemeClr val="accent6">
                        <a:lumMod val="75000"/>
                      </a:schemeClr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        wheels</a:t>
                </a:r>
              </a:p>
              <a:p>
                <a:endParaRPr lang="en-US" sz="1000" dirty="0" smtClean="0">
                  <a:solidFill>
                    <a:schemeClr val="accent6">
                      <a:lumMod val="7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</mc:Choice>
        <mc:Fallback xmlns="">
          <p:sp>
            <p:nvSpPr>
              <p:cNvPr id="258" name="TextBox 2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734" y="4406438"/>
                <a:ext cx="1946416" cy="76097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9" name="TextBox 258"/>
          <p:cNvSpPr txBox="1"/>
          <p:nvPr/>
        </p:nvSpPr>
        <p:spPr>
          <a:xfrm>
            <a:off x="18093" y="9180200"/>
            <a:ext cx="3362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All state estimation integrals are reset to zero using</a:t>
            </a:r>
            <a:r>
              <a:rPr lang="en-US" sz="1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initialize flags</a:t>
            </a:r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from the controller.</a:t>
            </a:r>
            <a:endParaRPr lang="en-US" sz="1200" dirty="0">
              <a:solidFill>
                <a:schemeClr val="accent6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260" name="Straight Connector 259"/>
          <p:cNvCxnSpPr/>
          <p:nvPr/>
        </p:nvCxnSpPr>
        <p:spPr>
          <a:xfrm>
            <a:off x="4522783" y="3626406"/>
            <a:ext cx="0" cy="5978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1" name="TextBox 260"/>
              <p:cNvSpPr txBox="1"/>
              <p:nvPr/>
            </p:nvSpPr>
            <p:spPr>
              <a:xfrm>
                <a:off x="128176" y="4344251"/>
                <a:ext cx="1946416" cy="407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rgbClr val="00206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GYRO READINGS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 smtClean="0">
                            <a:solidFill>
                              <a:srgbClr val="002060"/>
                            </a:solidFill>
                            <a:latin typeface="Cambria Math"/>
                            <a:ea typeface="Verdana" pitchFamily="34" charset="0"/>
                            <a:cs typeface="Verdana" pitchFamily="34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sz="1000" b="1" i="1">
                                <a:solidFill>
                                  <a:srgbClr val="002060"/>
                                </a:solidFill>
                                <a:latin typeface="Cambria Math"/>
                                <a:ea typeface="Verdana" pitchFamily="34" charset="0"/>
                                <a:cs typeface="Verdana" pitchFamily="34" charset="0"/>
                              </a:rPr>
                            </m:ctrlPr>
                          </m:accPr>
                          <m:e>
                            <m:r>
                              <a:rPr lang="en-US" sz="1000" b="1" i="1">
                                <a:solidFill>
                                  <a:srgbClr val="002060"/>
                                </a:solidFill>
                                <a:latin typeface="Cambria Math"/>
                                <a:ea typeface="Verdana" pitchFamily="34" charset="0"/>
                                <a:cs typeface="Verdana" pitchFamily="34" charset="0"/>
                              </a:rPr>
                              <m:t>𝝍</m:t>
                            </m:r>
                          </m:e>
                        </m:acc>
                      </m:e>
                      <m:sub>
                        <m:r>
                          <a:rPr lang="en-US" sz="1000" b="1" i="1">
                            <a:solidFill>
                              <a:srgbClr val="002060"/>
                            </a:solidFill>
                            <a:latin typeface="Cambria Math"/>
                            <a:ea typeface="Verdana" pitchFamily="34" charset="0"/>
                            <a:cs typeface="Verdana" pitchFamily="34" charset="0"/>
                          </a:rPr>
                          <m:t>𝑮𝒀𝑹𝑶</m:t>
                        </m:r>
                      </m:sub>
                    </m:sSub>
                  </m:oMath>
                </a14:m>
                <a:r>
                  <a:rPr lang="en-US" sz="1000" b="1" i="1" dirty="0" smtClean="0">
                    <a:solidFill>
                      <a:srgbClr val="002060"/>
                    </a:solidFill>
                    <a:latin typeface="Cambria Math"/>
                  </a:rPr>
                  <a:t> </a:t>
                </a:r>
                <a:r>
                  <a:rPr lang="en-US" sz="1000" dirty="0" smtClean="0">
                    <a:solidFill>
                      <a:schemeClr val="accent6">
                        <a:lumMod val="75000"/>
                      </a:schemeClr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= Robot tilt rate</a:t>
                </a:r>
              </a:p>
            </p:txBody>
          </p:sp>
        </mc:Choice>
        <mc:Fallback xmlns="">
          <p:sp>
            <p:nvSpPr>
              <p:cNvPr id="261" name="TextBox 2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176" y="4344251"/>
                <a:ext cx="1946416" cy="407869"/>
              </a:xfrm>
              <a:prstGeom prst="rect">
                <a:avLst/>
              </a:prstGeom>
              <a:blipFill rotWithShape="1">
                <a:blip r:embed="rId19"/>
                <a:stretch>
                  <a:fillRect b="-5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2" name="Rectangle 261"/>
          <p:cNvSpPr/>
          <p:nvPr/>
        </p:nvSpPr>
        <p:spPr>
          <a:xfrm>
            <a:off x="188356" y="5664004"/>
            <a:ext cx="773191" cy="504056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Read Gyro</a:t>
            </a:r>
          </a:p>
        </p:txBody>
      </p:sp>
      <p:sp>
        <p:nvSpPr>
          <p:cNvPr id="263" name="Rectangle 262"/>
          <p:cNvSpPr/>
          <p:nvPr/>
        </p:nvSpPr>
        <p:spPr>
          <a:xfrm>
            <a:off x="1057863" y="5664004"/>
            <a:ext cx="786661" cy="504056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Read</a:t>
            </a:r>
          </a:p>
          <a:p>
            <a:pPr algn="ctr"/>
            <a:r>
              <a:rPr lang="en-US" sz="1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Encoders</a:t>
            </a:r>
          </a:p>
        </p:txBody>
      </p:sp>
      <p:cxnSp>
        <p:nvCxnSpPr>
          <p:cNvPr id="264" name="Curved Connector 263"/>
          <p:cNvCxnSpPr>
            <a:endCxn id="263" idx="0"/>
          </p:cNvCxnSpPr>
          <p:nvPr/>
        </p:nvCxnSpPr>
        <p:spPr>
          <a:xfrm rot="5400000">
            <a:off x="1284010" y="5496818"/>
            <a:ext cx="334370" cy="2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urved Connector 264"/>
          <p:cNvCxnSpPr/>
          <p:nvPr/>
        </p:nvCxnSpPr>
        <p:spPr>
          <a:xfrm rot="5400000">
            <a:off x="-140283" y="5191546"/>
            <a:ext cx="917151" cy="12700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6" name="Rectangle 265"/>
              <p:cNvSpPr/>
              <p:nvPr/>
            </p:nvSpPr>
            <p:spPr>
              <a:xfrm>
                <a:off x="136590" y="6488649"/>
                <a:ext cx="880794" cy="504056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rgbClr val="00206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Filter and compute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solidFill>
                            <a:srgbClr val="002060"/>
                          </a:solidFill>
                          <a:latin typeface="Cambria Math"/>
                          <a:ea typeface="Verdana" pitchFamily="34" charset="0"/>
                          <a:cs typeface="Verdana" pitchFamily="34" charset="0"/>
                        </a:rPr>
                        <m:t>𝝍</m:t>
                      </m:r>
                    </m:oMath>
                  </m:oMathPara>
                </a14:m>
                <a:endParaRPr lang="en-US" sz="1000" dirty="0">
                  <a:solidFill>
                    <a:srgbClr val="00206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</mc:Choice>
        <mc:Fallback xmlns="">
          <p:sp>
            <p:nvSpPr>
              <p:cNvPr id="266" name="Rectangle 2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90" y="6488649"/>
                <a:ext cx="880794" cy="504056"/>
              </a:xfrm>
              <a:prstGeom prst="rect">
                <a:avLst/>
              </a:prstGeom>
              <a:blipFill rotWithShape="1">
                <a:blip r:embed="rId20"/>
                <a:stretch>
                  <a:fillRect t="-1176" b="-4706"/>
                </a:stretch>
              </a:blipFill>
              <a:ln w="1270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7" name="Curved Connector 266"/>
          <p:cNvCxnSpPr>
            <a:stCxn id="262" idx="2"/>
            <a:endCxn id="266" idx="0"/>
          </p:cNvCxnSpPr>
          <p:nvPr/>
        </p:nvCxnSpPr>
        <p:spPr>
          <a:xfrm rot="16200000" flipH="1">
            <a:off x="415675" y="6327336"/>
            <a:ext cx="320589" cy="2035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Rectangle 267"/>
              <p:cNvSpPr/>
              <p:nvPr/>
            </p:nvSpPr>
            <p:spPr>
              <a:xfrm>
                <a:off x="1060097" y="7065239"/>
                <a:ext cx="786661" cy="504056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rgbClr val="00206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Compute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solidFill>
                            <a:srgbClr val="002060"/>
                          </a:solidFill>
                          <a:latin typeface="Cambria Math"/>
                        </a:rPr>
                        <m:t>𝜽</m:t>
                      </m:r>
                      <m:r>
                        <m:rPr>
                          <m:nor/>
                        </m:rPr>
                        <a:rPr lang="en-US" sz="1000" b="1" dirty="0">
                          <a:solidFill>
                            <a:srgbClr val="00206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000" i="0" dirty="0" smtClean="0">
                          <a:solidFill>
                            <a:srgbClr val="00206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m:t>and</m:t>
                      </m:r>
                      <m:r>
                        <m:rPr>
                          <m:nor/>
                        </m:rPr>
                        <a:rPr lang="en-US" sz="1000" b="1" dirty="0">
                          <a:solidFill>
                            <a:srgbClr val="00206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m:t> </m:t>
                      </m:r>
                      <m:r>
                        <a:rPr lang="en-US" sz="1000" b="1" i="1">
                          <a:solidFill>
                            <a:srgbClr val="002060"/>
                          </a:solidFill>
                          <a:latin typeface="Cambria Math"/>
                          <a:ea typeface="Verdana" pitchFamily="34" charset="0"/>
                          <a:cs typeface="Verdana" pitchFamily="34" charset="0"/>
                        </a:rPr>
                        <m:t>𝝓</m:t>
                      </m:r>
                    </m:oMath>
                  </m:oMathPara>
                </a14:m>
                <a:endParaRPr lang="en-US" sz="1000" dirty="0" smtClean="0">
                  <a:solidFill>
                    <a:srgbClr val="00206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</mc:Choice>
        <mc:Fallback xmlns="">
          <p:sp>
            <p:nvSpPr>
              <p:cNvPr id="268" name="Rectangle 2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097" y="7065239"/>
                <a:ext cx="786661" cy="504056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  <a:ln w="1270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9" name="Curved Connector 268"/>
          <p:cNvCxnSpPr>
            <a:endCxn id="268" idx="1"/>
          </p:cNvCxnSpPr>
          <p:nvPr/>
        </p:nvCxnSpPr>
        <p:spPr>
          <a:xfrm flipV="1">
            <a:off x="583339" y="7317267"/>
            <a:ext cx="476758" cy="2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Curved Connector 269"/>
          <p:cNvCxnSpPr>
            <a:stCxn id="263" idx="2"/>
            <a:endCxn id="268" idx="0"/>
          </p:cNvCxnSpPr>
          <p:nvPr/>
        </p:nvCxnSpPr>
        <p:spPr>
          <a:xfrm rot="16200000" flipH="1">
            <a:off x="1003722" y="6615532"/>
            <a:ext cx="897179" cy="2234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urved Connector 270"/>
          <p:cNvCxnSpPr>
            <a:stCxn id="266" idx="2"/>
          </p:cNvCxnSpPr>
          <p:nvPr/>
        </p:nvCxnSpPr>
        <p:spPr>
          <a:xfrm rot="5400000">
            <a:off x="118448" y="7444894"/>
            <a:ext cx="910729" cy="6350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tangle 271"/>
          <p:cNvSpPr/>
          <p:nvPr/>
        </p:nvSpPr>
        <p:spPr>
          <a:xfrm>
            <a:off x="282343" y="7903432"/>
            <a:ext cx="1714284" cy="431302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Compute other states</a:t>
            </a:r>
          </a:p>
        </p:txBody>
      </p:sp>
      <p:cxnSp>
        <p:nvCxnSpPr>
          <p:cNvPr id="273" name="Curved Connector 272"/>
          <p:cNvCxnSpPr>
            <a:stCxn id="272" idx="2"/>
          </p:cNvCxnSpPr>
          <p:nvPr/>
        </p:nvCxnSpPr>
        <p:spPr>
          <a:xfrm rot="16200000" flipH="1">
            <a:off x="1004676" y="8469542"/>
            <a:ext cx="275969" cy="6351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Rectangle 273"/>
              <p:cNvSpPr/>
              <p:nvPr/>
            </p:nvSpPr>
            <p:spPr>
              <a:xfrm>
                <a:off x="89720" y="6190313"/>
                <a:ext cx="590738" cy="2539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Verdana" pitchFamily="34" charset="0"/>
                              <a:cs typeface="Verdana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000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  <a:ea typeface="Verdana" pitchFamily="34" charset="0"/>
                                  <a:cs typeface="Verdana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1000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  <a:ea typeface="Verdana" pitchFamily="34" charset="0"/>
                                  <a:cs typeface="Verdana" pitchFamily="34" charset="0"/>
                                </a:rPr>
                                <m:t>𝝍</m:t>
                              </m:r>
                            </m:e>
                          </m:acc>
                        </m:e>
                        <m:sub>
                          <m:r>
                            <a:rPr lang="en-US" sz="10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Verdana" pitchFamily="34" charset="0"/>
                              <a:cs typeface="Verdana" pitchFamily="34" charset="0"/>
                            </a:rPr>
                            <m:t>𝑮𝒀𝑹𝑶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accent6">
                      <a:lumMod val="7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</mc:Choice>
        <mc:Fallback xmlns="">
          <p:sp>
            <p:nvSpPr>
              <p:cNvPr id="274" name="Rectangle 2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20" y="6190313"/>
                <a:ext cx="590738" cy="253980"/>
              </a:xfrm>
              <a:prstGeom prst="rect">
                <a:avLst/>
              </a:prstGeom>
              <a:blipFill rotWithShape="1">
                <a:blip r:embed="rId22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Rectangle 274"/>
              <p:cNvSpPr/>
              <p:nvPr/>
            </p:nvSpPr>
            <p:spPr>
              <a:xfrm>
                <a:off x="997439" y="6198072"/>
                <a:ext cx="56451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Verdana" pitchFamily="34" charset="0"/>
                              <a:cs typeface="Verdana" pitchFamily="34" charset="0"/>
                            </a:rPr>
                          </m:ctrlPr>
                        </m:sSubPr>
                        <m:e>
                          <m:r>
                            <a:rPr lang="en-US" sz="10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Verdana" pitchFamily="34" charset="0"/>
                              <a:cs typeface="Verdana" pitchFamily="34" charset="0"/>
                            </a:rPr>
                            <m:t>𝜽</m:t>
                          </m:r>
                        </m:e>
                        <m:sub>
                          <m:r>
                            <a:rPr lang="en-US" sz="10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Verdana" pitchFamily="34" charset="0"/>
                              <a:cs typeface="Verdana" pitchFamily="34" charset="0"/>
                            </a:rPr>
                            <m:t>𝑳</m:t>
                          </m:r>
                        </m:sub>
                      </m:sSub>
                      <m:r>
                        <a:rPr lang="en-US" sz="10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Verdana" pitchFamily="34" charset="0"/>
                          <a:cs typeface="Verdana" pitchFamily="34" charset="0"/>
                        </a:rPr>
                        <m:t>,</m:t>
                      </m:r>
                      <m:sSub>
                        <m:sSubPr>
                          <m:ctrlPr>
                            <a:rPr lang="en-US" sz="10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Verdana" pitchFamily="34" charset="0"/>
                              <a:cs typeface="Verdana" pitchFamily="34" charset="0"/>
                            </a:rPr>
                          </m:ctrlPr>
                        </m:sSubPr>
                        <m:e>
                          <m:r>
                            <a:rPr lang="en-US" sz="10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Verdana" pitchFamily="34" charset="0"/>
                              <a:cs typeface="Verdana" pitchFamily="34" charset="0"/>
                            </a:rPr>
                            <m:t>𝜽</m:t>
                          </m:r>
                        </m:e>
                        <m:sub>
                          <m:r>
                            <a:rPr lang="en-US" sz="10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Verdana" pitchFamily="34" charset="0"/>
                              <a:cs typeface="Verdana" pitchFamily="34" charset="0"/>
                            </a:rPr>
                            <m:t>𝑹</m:t>
                          </m:r>
                        </m:sub>
                      </m:sSub>
                    </m:oMath>
                  </m:oMathPara>
                </a14:m>
                <a:endParaRPr lang="en-US" sz="1000" b="1" dirty="0">
                  <a:solidFill>
                    <a:schemeClr val="accent6">
                      <a:lumMod val="7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</mc:Choice>
        <mc:Fallback xmlns="">
          <p:sp>
            <p:nvSpPr>
              <p:cNvPr id="275" name="Rectangle 2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439" y="6198072"/>
                <a:ext cx="564514" cy="246221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Rectangle 275"/>
              <p:cNvSpPr/>
              <p:nvPr/>
            </p:nvSpPr>
            <p:spPr>
              <a:xfrm>
                <a:off x="155643" y="7009938"/>
                <a:ext cx="473719" cy="2539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Verdana" pitchFamily="34" charset="0"/>
                          <a:cs typeface="Verdana" pitchFamily="34" charset="0"/>
                        </a:rPr>
                        <m:t>𝝍</m:t>
                      </m:r>
                      <m:r>
                        <a:rPr lang="en-US" sz="10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Verdana" pitchFamily="34" charset="0"/>
                          <a:cs typeface="Verdana" pitchFamily="34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lang="en-US" sz="100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Verdana" pitchFamily="34" charset="0"/>
                              <a:cs typeface="Verdana" pitchFamily="34" charset="0"/>
                            </a:rPr>
                          </m:ctrlPr>
                        </m:accPr>
                        <m:e>
                          <m:r>
                            <a:rPr lang="en-US" sz="100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Verdana" pitchFamily="34" charset="0"/>
                              <a:cs typeface="Verdana" pitchFamily="34" charset="0"/>
                            </a:rPr>
                            <m:t>𝝍</m:t>
                          </m:r>
                        </m:e>
                      </m:acc>
                    </m:oMath>
                  </m:oMathPara>
                </a14:m>
                <a:endParaRPr lang="en-US" sz="1000" b="1" dirty="0">
                  <a:solidFill>
                    <a:schemeClr val="accent6">
                      <a:lumMod val="7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</mc:Choice>
        <mc:Fallback xmlns="">
          <p:sp>
            <p:nvSpPr>
              <p:cNvPr id="276" name="Rectangle 2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43" y="7009938"/>
                <a:ext cx="473719" cy="253980"/>
              </a:xfrm>
              <a:prstGeom prst="rect">
                <a:avLst/>
              </a:prstGeom>
              <a:blipFill rotWithShape="1">
                <a:blip r:embed="rId24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7" name="Curved Connector 276"/>
          <p:cNvCxnSpPr>
            <a:stCxn id="268" idx="2"/>
          </p:cNvCxnSpPr>
          <p:nvPr/>
        </p:nvCxnSpPr>
        <p:spPr>
          <a:xfrm rot="5400000">
            <a:off x="1285243" y="7735248"/>
            <a:ext cx="334139" cy="2233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Rectangle 278"/>
              <p:cNvSpPr/>
              <p:nvPr/>
            </p:nvSpPr>
            <p:spPr>
              <a:xfrm>
                <a:off x="1021464" y="7613252"/>
                <a:ext cx="452881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Verdana" pitchFamily="34" charset="0"/>
                          <a:cs typeface="Verdana" pitchFamily="34" charset="0"/>
                        </a:rPr>
                        <m:t>𝜽</m:t>
                      </m:r>
                      <m:r>
                        <a:rPr lang="en-US" sz="10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Verdana" pitchFamily="34" charset="0"/>
                          <a:cs typeface="Verdana" pitchFamily="34" charset="0"/>
                        </a:rPr>
                        <m:t>,</m:t>
                      </m:r>
                      <m:r>
                        <a:rPr lang="en-US" sz="10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Verdana" pitchFamily="34" charset="0"/>
                          <a:cs typeface="Verdana" pitchFamily="34" charset="0"/>
                        </a:rPr>
                        <m:t>𝝓</m:t>
                      </m:r>
                    </m:oMath>
                  </m:oMathPara>
                </a14:m>
                <a:endParaRPr lang="en-US" sz="1000" b="1" dirty="0">
                  <a:solidFill>
                    <a:schemeClr val="accent6">
                      <a:lumMod val="7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</mc:Choice>
        <mc:Fallback xmlns="">
          <p:sp>
            <p:nvSpPr>
              <p:cNvPr id="279" name="Rectangle 2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464" y="7613252"/>
                <a:ext cx="452881" cy="246221"/>
              </a:xfrm>
              <a:prstGeom prst="rect">
                <a:avLst/>
              </a:prstGeom>
              <a:blipFill rotWithShape="1">
                <a:blip r:embed="rId2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Rectangle 279"/>
              <p:cNvSpPr/>
              <p:nvPr/>
            </p:nvSpPr>
            <p:spPr>
              <a:xfrm>
                <a:off x="378460" y="8574888"/>
                <a:ext cx="1519412" cy="6499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000" dirty="0" smtClean="0">
                    <a:solidFill>
                      <a:schemeClr val="accent6">
                        <a:lumMod val="75000"/>
                      </a:schemeClr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All states: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Verdana" pitchFamily="34" charset="0"/>
                          <a:cs typeface="Verdana" pitchFamily="34" charset="0"/>
                        </a:rPr>
                        <m:t>𝝍</m:t>
                      </m:r>
                      <m:r>
                        <a:rPr lang="en-US" sz="10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Verdana" pitchFamily="34" charset="0"/>
                          <a:cs typeface="Verdana" pitchFamily="34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lang="en-US" sz="100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Verdana" pitchFamily="34" charset="0"/>
                              <a:cs typeface="Verdana" pitchFamily="34" charset="0"/>
                            </a:rPr>
                          </m:ctrlPr>
                        </m:accPr>
                        <m:e>
                          <m:r>
                            <a:rPr lang="en-US" sz="100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Verdana" pitchFamily="34" charset="0"/>
                              <a:cs typeface="Verdana" pitchFamily="34" charset="0"/>
                            </a:rPr>
                            <m:t>𝝍</m:t>
                          </m:r>
                        </m:e>
                      </m:acc>
                      <m:r>
                        <a:rPr lang="en-US" sz="10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Verdana" pitchFamily="34" charset="0"/>
                          <a:cs typeface="Verdana" pitchFamily="34" charset="0"/>
                        </a:rPr>
                        <m:t>,</m:t>
                      </m:r>
                      <m:r>
                        <a:rPr lang="en-US" sz="10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Verdana" pitchFamily="34" charset="0"/>
                          <a:cs typeface="Verdana" pitchFamily="34" charset="0"/>
                        </a:rPr>
                        <m:t>𝜽</m:t>
                      </m:r>
                      <m:r>
                        <a:rPr lang="en-US" sz="10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Verdana" pitchFamily="34" charset="0"/>
                          <a:cs typeface="Verdana" pitchFamily="34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lang="en-US" sz="100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00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𝜽</m:t>
                          </m:r>
                        </m:e>
                      </m:acc>
                      <m:r>
                        <a:rPr lang="en-US" sz="1000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,</m:t>
                      </m:r>
                      <m:acc>
                        <m:accPr>
                          <m:chr m:val="̈"/>
                          <m:ctrlPr>
                            <a:rPr lang="en-US" sz="100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00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𝜽</m:t>
                          </m:r>
                        </m:e>
                      </m:acc>
                      <m:r>
                        <a:rPr lang="en-US" sz="1000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,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00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00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𝜽</m:t>
                          </m:r>
                        </m:e>
                      </m:nary>
                      <m:r>
                        <a:rPr lang="en-US" sz="1000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𝒅𝒕</m:t>
                      </m:r>
                      <m:r>
                        <a:rPr lang="en-US" sz="10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,</m:t>
                      </m:r>
                      <m:r>
                        <a:rPr lang="en-US" sz="10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Verdana" pitchFamily="34" charset="0"/>
                          <a:cs typeface="Verdana" pitchFamily="34" charset="0"/>
                        </a:rPr>
                        <m:t>𝝓</m:t>
                      </m:r>
                      <m:r>
                        <a:rPr lang="en-US" sz="1000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, </m:t>
                      </m:r>
                      <m:acc>
                        <m:accPr>
                          <m:chr m:val="̇"/>
                          <m:ctrlPr>
                            <a:rPr lang="en-US" sz="100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00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𝝓</m:t>
                          </m:r>
                        </m:e>
                      </m:acc>
                    </m:oMath>
                  </m:oMathPara>
                </a14:m>
                <a:endParaRPr lang="en-US" sz="1000" b="1" dirty="0">
                  <a:solidFill>
                    <a:schemeClr val="accent6">
                      <a:lumMod val="7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</mc:Choice>
        <mc:Fallback xmlns="">
          <p:sp>
            <p:nvSpPr>
              <p:cNvPr id="280" name="Rectangle 2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60" y="8574888"/>
                <a:ext cx="1519412" cy="649922"/>
              </a:xfrm>
              <a:prstGeom prst="rect">
                <a:avLst/>
              </a:prstGeom>
              <a:blipFill rotWithShape="1">
                <a:blip r:embed="rId26"/>
                <a:stretch>
                  <a:fillRect t="-70755" r="-10442" b="-133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1" name="TextBox 280"/>
              <p:cNvSpPr txBox="1"/>
              <p:nvPr/>
            </p:nvSpPr>
            <p:spPr>
              <a:xfrm>
                <a:off x="2240764" y="6388865"/>
                <a:ext cx="2105182" cy="620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rgbClr val="00206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Tilt angle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206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</a:rPr>
                      <m:t>𝝍</m:t>
                    </m:r>
                  </m:oMath>
                </a14:m>
                <a:r>
                  <a:rPr lang="en-US" sz="1000" b="1" dirty="0" smtClean="0">
                    <a:solidFill>
                      <a:srgbClr val="00206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 :</a:t>
                </a:r>
                <a:r>
                  <a:rPr lang="en-US" sz="1000" b="0" dirty="0" smtClean="0">
                    <a:solidFill>
                      <a:srgbClr val="00206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/>
                </a:r>
                <a:br>
                  <a:rPr lang="en-US" sz="1000" b="0" dirty="0" smtClean="0">
                    <a:solidFill>
                      <a:srgbClr val="00206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</a:br>
                <a:r>
                  <a:rPr lang="en-US" sz="1000" dirty="0" smtClean="0">
                    <a:solidFill>
                      <a:schemeClr val="accent6">
                        <a:lumMod val="75000"/>
                      </a:schemeClr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Low pass f</a:t>
                </a:r>
                <a:r>
                  <a:rPr lang="en-US" sz="1000" b="0" dirty="0" smtClean="0">
                    <a:solidFill>
                      <a:schemeClr val="accent6">
                        <a:lumMod val="75000"/>
                      </a:schemeClr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iltered integral of gyro reading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/>
                            <a:ea typeface="Verdana" pitchFamily="34" charset="0"/>
                            <a:cs typeface="Verdana" pitchFamily="34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sz="1200" b="1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Verdana" pitchFamily="34" charset="0"/>
                                <a:cs typeface="Verdana" pitchFamily="34" charset="0"/>
                              </a:rPr>
                            </m:ctrlPr>
                          </m:accPr>
                          <m:e>
                            <m:r>
                              <a:rPr lang="en-US" sz="1200" b="1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Verdana" pitchFamily="34" charset="0"/>
                                <a:cs typeface="Verdana" pitchFamily="34" charset="0"/>
                              </a:rPr>
                              <m:t>𝝍</m:t>
                            </m:r>
                          </m:e>
                        </m:acc>
                      </m:e>
                      <m:sub>
                        <m: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/>
                            <a:ea typeface="Verdana" pitchFamily="34" charset="0"/>
                            <a:cs typeface="Verdana" pitchFamily="34" charset="0"/>
                          </a:rPr>
                          <m:t>𝑮𝒀𝑹𝑶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accent6">
                      <a:lumMod val="7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</mc:Choice>
        <mc:Fallback xmlns="">
          <p:sp>
            <p:nvSpPr>
              <p:cNvPr id="281" name="TextBox 2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0764" y="6388865"/>
                <a:ext cx="2105182" cy="620683"/>
              </a:xfrm>
              <a:prstGeom prst="rect">
                <a:avLst/>
              </a:prstGeom>
              <a:blipFill rotWithShape="1">
                <a:blip r:embed="rId27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2" name="Picture 6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926" y="7051189"/>
            <a:ext cx="1756342" cy="86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3" name="TextBox 282"/>
              <p:cNvSpPr txBox="1"/>
              <p:nvPr/>
            </p:nvSpPr>
            <p:spPr>
              <a:xfrm>
                <a:off x="458118" y="4812817"/>
                <a:ext cx="194641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206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ENCODER READINGS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𝜽</m:t>
                        </m:r>
                      </m:e>
                      <m:sub>
                        <m:r>
                          <a:rPr lang="en-US" sz="1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US" sz="1000" b="1" dirty="0">
                    <a:solidFill>
                      <a:srgbClr val="00206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 </a:t>
                </a:r>
                <a:r>
                  <a:rPr lang="en-US" sz="1000" dirty="0">
                    <a:solidFill>
                      <a:schemeClr val="accent6">
                        <a:lumMod val="75000"/>
                      </a:schemeClr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= Left motor angle</a:t>
                </a:r>
                <a:br>
                  <a:rPr lang="en-US" sz="1000" dirty="0">
                    <a:solidFill>
                      <a:schemeClr val="accent6">
                        <a:lumMod val="75000"/>
                      </a:schemeClr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𝜽</m:t>
                        </m:r>
                      </m:e>
                      <m:sub>
                        <m:r>
                          <a:rPr lang="en-US" sz="1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sz="1000" b="1" dirty="0">
                    <a:solidFill>
                      <a:srgbClr val="00206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 </a:t>
                </a:r>
                <a:r>
                  <a:rPr lang="en-US" sz="1000" dirty="0">
                    <a:solidFill>
                      <a:schemeClr val="accent6">
                        <a:lumMod val="75000"/>
                      </a:schemeClr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= Right motor angle</a:t>
                </a:r>
              </a:p>
            </p:txBody>
          </p:sp>
        </mc:Choice>
        <mc:Fallback xmlns="">
          <p:sp>
            <p:nvSpPr>
              <p:cNvPr id="283" name="TextBox 2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18" y="4812817"/>
                <a:ext cx="1946416" cy="553998"/>
              </a:xfrm>
              <a:prstGeom prst="rect">
                <a:avLst/>
              </a:prstGeom>
              <a:blipFill rotWithShape="1">
                <a:blip r:embed="rId29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4" name="Group 283"/>
          <p:cNvGrpSpPr/>
          <p:nvPr/>
        </p:nvGrpSpPr>
        <p:grpSpPr>
          <a:xfrm>
            <a:off x="3442697" y="1272618"/>
            <a:ext cx="312896" cy="312896"/>
            <a:chOff x="5034676" y="1113944"/>
            <a:chExt cx="312896" cy="312896"/>
          </a:xfrm>
        </p:grpSpPr>
        <p:sp>
          <p:nvSpPr>
            <p:cNvPr id="285" name="Oval 284"/>
            <p:cNvSpPr/>
            <p:nvPr/>
          </p:nvSpPr>
          <p:spPr>
            <a:xfrm>
              <a:off x="5034676" y="1113944"/>
              <a:ext cx="312896" cy="312896"/>
            </a:xfrm>
            <a:prstGeom prst="ellipse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6" name="Isosceles Triangle 285"/>
            <p:cNvSpPr/>
            <p:nvPr/>
          </p:nvSpPr>
          <p:spPr>
            <a:xfrm rot="5400000">
              <a:off x="5093221" y="1170387"/>
              <a:ext cx="233034" cy="196146"/>
            </a:xfrm>
            <a:prstGeom prst="triangle">
              <a:avLst>
                <a:gd name="adj" fmla="val 5361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TextBox 286"/>
            <p:cNvSpPr txBox="1"/>
            <p:nvPr/>
          </p:nvSpPr>
          <p:spPr>
            <a:xfrm>
              <a:off x="5061922" y="1162106"/>
              <a:ext cx="2584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 smtClean="0">
                  <a:solidFill>
                    <a:srgbClr val="00B0F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C</a:t>
              </a:r>
              <a:endParaRPr lang="en-US" sz="800" b="1" dirty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291" name="Straight Connector 290"/>
            <p:cNvCxnSpPr/>
            <p:nvPr/>
          </p:nvCxnSpPr>
          <p:spPr>
            <a:xfrm>
              <a:off x="5051260" y="1209555"/>
              <a:ext cx="698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>
              <a:off x="5051343" y="1334523"/>
              <a:ext cx="698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>
              <a:off x="5274416" y="1277009"/>
              <a:ext cx="698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9" name="Group 298"/>
          <p:cNvGrpSpPr/>
          <p:nvPr/>
        </p:nvGrpSpPr>
        <p:grpSpPr>
          <a:xfrm>
            <a:off x="6084819" y="3580984"/>
            <a:ext cx="312896" cy="312896"/>
            <a:chOff x="5034676" y="1113944"/>
            <a:chExt cx="312896" cy="312896"/>
          </a:xfrm>
        </p:grpSpPr>
        <p:sp>
          <p:nvSpPr>
            <p:cNvPr id="300" name="Oval 299"/>
            <p:cNvSpPr/>
            <p:nvPr/>
          </p:nvSpPr>
          <p:spPr>
            <a:xfrm>
              <a:off x="5034676" y="1113944"/>
              <a:ext cx="312896" cy="312896"/>
            </a:xfrm>
            <a:prstGeom prst="ellipse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1" name="Isosceles Triangle 300"/>
            <p:cNvSpPr/>
            <p:nvPr/>
          </p:nvSpPr>
          <p:spPr>
            <a:xfrm rot="5400000">
              <a:off x="5093221" y="1170387"/>
              <a:ext cx="233034" cy="196146"/>
            </a:xfrm>
            <a:prstGeom prst="triangle">
              <a:avLst>
                <a:gd name="adj" fmla="val 5361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TextBox 301"/>
            <p:cNvSpPr txBox="1"/>
            <p:nvPr/>
          </p:nvSpPr>
          <p:spPr>
            <a:xfrm>
              <a:off x="5061922" y="1162106"/>
              <a:ext cx="2584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 smtClean="0">
                  <a:solidFill>
                    <a:srgbClr val="00B0F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C</a:t>
              </a:r>
              <a:endParaRPr lang="en-US" sz="800" b="1" dirty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303" name="Straight Connector 302"/>
            <p:cNvCxnSpPr/>
            <p:nvPr/>
          </p:nvCxnSpPr>
          <p:spPr>
            <a:xfrm>
              <a:off x="5051260" y="1209555"/>
              <a:ext cx="698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>
              <a:off x="5051343" y="1334523"/>
              <a:ext cx="698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/>
          </p:nvCxnSpPr>
          <p:spPr>
            <a:xfrm>
              <a:off x="5274416" y="1277009"/>
              <a:ext cx="698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6" name="Group 305"/>
          <p:cNvGrpSpPr/>
          <p:nvPr/>
        </p:nvGrpSpPr>
        <p:grpSpPr>
          <a:xfrm>
            <a:off x="4670281" y="8374833"/>
            <a:ext cx="383438" cy="400110"/>
            <a:chOff x="3129336" y="1078312"/>
            <a:chExt cx="383438" cy="400110"/>
          </a:xfrm>
        </p:grpSpPr>
        <p:sp>
          <p:nvSpPr>
            <p:cNvPr id="307" name="Oval 306"/>
            <p:cNvSpPr/>
            <p:nvPr/>
          </p:nvSpPr>
          <p:spPr>
            <a:xfrm>
              <a:off x="3164607" y="1121919"/>
              <a:ext cx="312896" cy="312896"/>
            </a:xfrm>
            <a:prstGeom prst="ellipse">
              <a:avLst/>
            </a:prstGeom>
            <a:solidFill>
              <a:srgbClr val="FF474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8" name="TextBox 307"/>
                <p:cNvSpPr txBox="1"/>
                <p:nvPr/>
              </p:nvSpPr>
              <p:spPr>
                <a:xfrm>
                  <a:off x="3129336" y="1078312"/>
                  <a:ext cx="38343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000" b="1" i="0" smtClean="0">
                                <a:latin typeface="Cambria Math"/>
                              </a:rPr>
                              <m:t>𝐱</m:t>
                            </m:r>
                          </m:e>
                        </m:acc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308" name="TextBox 3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9336" y="1078312"/>
                  <a:ext cx="383438" cy="400110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 t="-6154" r="-1746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7" name="Group 316"/>
          <p:cNvGrpSpPr/>
          <p:nvPr/>
        </p:nvGrpSpPr>
        <p:grpSpPr>
          <a:xfrm>
            <a:off x="4716150" y="8743401"/>
            <a:ext cx="312896" cy="312896"/>
            <a:chOff x="1792288" y="1136914"/>
            <a:chExt cx="312896" cy="312896"/>
          </a:xfrm>
        </p:grpSpPr>
        <p:sp>
          <p:nvSpPr>
            <p:cNvPr id="318" name="Oval 317"/>
            <p:cNvSpPr/>
            <p:nvPr/>
          </p:nvSpPr>
          <p:spPr>
            <a:xfrm>
              <a:off x="1792288" y="1136914"/>
              <a:ext cx="312896" cy="312896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9" name="Hexagon 318"/>
            <p:cNvSpPr/>
            <p:nvPr/>
          </p:nvSpPr>
          <p:spPr>
            <a:xfrm rot="5400000">
              <a:off x="1822165" y="1176286"/>
              <a:ext cx="216174" cy="196056"/>
            </a:xfrm>
            <a:prstGeom prst="hexagon">
              <a:avLst/>
            </a:prstGeom>
            <a:solidFill>
              <a:schemeClr val="bg1">
                <a:lumMod val="65000"/>
              </a:schemeClr>
            </a:solidFill>
            <a:ln w="0">
              <a:solidFill>
                <a:schemeClr val="tx1"/>
              </a:solidFill>
            </a:ln>
            <a:scene3d>
              <a:camera prst="orthographicFront">
                <a:rot lat="731947" lon="2280552" rev="1657265"/>
              </a:camera>
              <a:lightRig rig="harsh" dir="t"/>
            </a:scene3d>
            <a:sp3d extrusionH="76200" contourW="6350" prstMaterial="flat">
              <a:bevelT w="0" h="0"/>
              <a:extrusionClr>
                <a:schemeClr val="bg1">
                  <a:lumMod val="75000"/>
                </a:schemeClr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Oval 319"/>
            <p:cNvSpPr/>
            <p:nvPr/>
          </p:nvSpPr>
          <p:spPr>
            <a:xfrm rot="676461">
              <a:off x="1869156" y="1217681"/>
              <a:ext cx="122191" cy="98028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  <a:scene3d>
              <a:camera prst="orthographicFront">
                <a:rot lat="21315362" lon="3308386" rev="19703533"/>
              </a:camera>
              <a:lightRig rig="threePt" dir="t"/>
            </a:scene3d>
            <a:sp3d contourW="6350"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1" name="Group 320"/>
          <p:cNvGrpSpPr/>
          <p:nvPr/>
        </p:nvGrpSpPr>
        <p:grpSpPr>
          <a:xfrm>
            <a:off x="648651" y="2175698"/>
            <a:ext cx="312896" cy="312896"/>
            <a:chOff x="6656015" y="1072081"/>
            <a:chExt cx="312896" cy="312896"/>
          </a:xfrm>
        </p:grpSpPr>
        <p:sp>
          <p:nvSpPr>
            <p:cNvPr id="322" name="Oval 321"/>
            <p:cNvSpPr/>
            <p:nvPr/>
          </p:nvSpPr>
          <p:spPr>
            <a:xfrm>
              <a:off x="6656015" y="1072081"/>
              <a:ext cx="312896" cy="31289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23" name="Curved Connector 322"/>
            <p:cNvCxnSpPr/>
            <p:nvPr/>
          </p:nvCxnSpPr>
          <p:spPr>
            <a:xfrm rot="5400000" flipH="1" flipV="1">
              <a:off x="6701838" y="1119067"/>
              <a:ext cx="221250" cy="221250"/>
            </a:xfrm>
            <a:prstGeom prst="curvedConnector5">
              <a:avLst>
                <a:gd name="adj1" fmla="val 3230"/>
                <a:gd name="adj2" fmla="val 46449"/>
                <a:gd name="adj3" fmla="val 94619"/>
              </a:avLst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4" name="Group 323"/>
          <p:cNvGrpSpPr/>
          <p:nvPr/>
        </p:nvGrpSpPr>
        <p:grpSpPr>
          <a:xfrm>
            <a:off x="1552933" y="2175698"/>
            <a:ext cx="312896" cy="312896"/>
            <a:chOff x="8312494" y="1044684"/>
            <a:chExt cx="312896" cy="312896"/>
          </a:xfrm>
        </p:grpSpPr>
        <p:sp>
          <p:nvSpPr>
            <p:cNvPr id="325" name="Oval 324"/>
            <p:cNvSpPr/>
            <p:nvPr/>
          </p:nvSpPr>
          <p:spPr>
            <a:xfrm>
              <a:off x="8312494" y="1044684"/>
              <a:ext cx="312896" cy="312896"/>
            </a:xfrm>
            <a:prstGeom prst="ellipse">
              <a:avLst/>
            </a:prstGeom>
            <a:solidFill>
              <a:srgbClr val="E61EC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8403505" y="1270392"/>
              <a:ext cx="130871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8446082" y="1078045"/>
              <a:ext cx="45719" cy="2286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Arc 327"/>
            <p:cNvSpPr/>
            <p:nvPr/>
          </p:nvSpPr>
          <p:spPr>
            <a:xfrm>
              <a:off x="8358048" y="1113490"/>
              <a:ext cx="216024" cy="203568"/>
            </a:xfrm>
            <a:prstGeom prst="arc">
              <a:avLst>
                <a:gd name="adj1" fmla="val 12026631"/>
                <a:gd name="adj2" fmla="val 20167238"/>
              </a:avLst>
            </a:prstGeom>
            <a:ln w="9525">
              <a:solidFill>
                <a:schemeClr val="tx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9" name="Group 328"/>
          <p:cNvGrpSpPr/>
          <p:nvPr/>
        </p:nvGrpSpPr>
        <p:grpSpPr>
          <a:xfrm>
            <a:off x="2605946" y="2167939"/>
            <a:ext cx="312896" cy="312896"/>
            <a:chOff x="1529393" y="2851522"/>
            <a:chExt cx="312896" cy="312896"/>
          </a:xfrm>
        </p:grpSpPr>
        <p:sp>
          <p:nvSpPr>
            <p:cNvPr id="330" name="Oval 329"/>
            <p:cNvSpPr/>
            <p:nvPr/>
          </p:nvSpPr>
          <p:spPr>
            <a:xfrm>
              <a:off x="1529393" y="2851522"/>
              <a:ext cx="312896" cy="31289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1" name="Isosceles Triangle 330"/>
            <p:cNvSpPr/>
            <p:nvPr/>
          </p:nvSpPr>
          <p:spPr>
            <a:xfrm>
              <a:off x="1561637" y="2856385"/>
              <a:ext cx="89016" cy="244598"/>
            </a:xfrm>
            <a:prstGeom prst="triangle">
              <a:avLst>
                <a:gd name="adj" fmla="val 1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Isosceles Triangle 331"/>
            <p:cNvSpPr/>
            <p:nvPr/>
          </p:nvSpPr>
          <p:spPr>
            <a:xfrm>
              <a:off x="1725042" y="2856385"/>
              <a:ext cx="89016" cy="244597"/>
            </a:xfrm>
            <a:prstGeom prst="triangle">
              <a:avLst>
                <a:gd name="adj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3" name="Straight Connector 332"/>
            <p:cNvCxnSpPr/>
            <p:nvPr/>
          </p:nvCxnSpPr>
          <p:spPr>
            <a:xfrm flipH="1">
              <a:off x="1650653" y="2928392"/>
              <a:ext cx="7438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 flipH="1">
              <a:off x="1651209" y="2978683"/>
              <a:ext cx="7438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5" name="Group 334"/>
          <p:cNvGrpSpPr/>
          <p:nvPr/>
        </p:nvGrpSpPr>
        <p:grpSpPr>
          <a:xfrm>
            <a:off x="3480720" y="2167939"/>
            <a:ext cx="312896" cy="312896"/>
            <a:chOff x="2998997" y="2854085"/>
            <a:chExt cx="312896" cy="312896"/>
          </a:xfrm>
        </p:grpSpPr>
        <p:sp>
          <p:nvSpPr>
            <p:cNvPr id="337" name="Oval 336"/>
            <p:cNvSpPr/>
            <p:nvPr/>
          </p:nvSpPr>
          <p:spPr>
            <a:xfrm>
              <a:off x="2998997" y="2854085"/>
              <a:ext cx="312896" cy="31289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8" name="Isosceles Triangle 337"/>
            <p:cNvSpPr/>
            <p:nvPr/>
          </p:nvSpPr>
          <p:spPr>
            <a:xfrm>
              <a:off x="3084470" y="3014272"/>
              <a:ext cx="144016" cy="93012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angle 340"/>
            <p:cNvSpPr/>
            <p:nvPr/>
          </p:nvSpPr>
          <p:spPr>
            <a:xfrm rot="1294928">
              <a:off x="3025730" y="3000556"/>
              <a:ext cx="258865" cy="274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Oval 341"/>
            <p:cNvSpPr/>
            <p:nvPr/>
          </p:nvSpPr>
          <p:spPr>
            <a:xfrm>
              <a:off x="3073290" y="2911884"/>
              <a:ext cx="68578" cy="685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Oval 354"/>
            <p:cNvSpPr/>
            <p:nvPr/>
          </p:nvSpPr>
          <p:spPr>
            <a:xfrm>
              <a:off x="3194197" y="2959481"/>
              <a:ext cx="68578" cy="685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475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roup 207"/>
          <p:cNvGrpSpPr/>
          <p:nvPr/>
        </p:nvGrpSpPr>
        <p:grpSpPr>
          <a:xfrm>
            <a:off x="10174948" y="610419"/>
            <a:ext cx="3297006" cy="4713086"/>
            <a:chOff x="10232586" y="879602"/>
            <a:chExt cx="3297006" cy="4713086"/>
          </a:xfrm>
        </p:grpSpPr>
        <p:grpSp>
          <p:nvGrpSpPr>
            <p:cNvPr id="209" name="Group 208"/>
            <p:cNvGrpSpPr/>
            <p:nvPr/>
          </p:nvGrpSpPr>
          <p:grpSpPr>
            <a:xfrm>
              <a:off x="10232586" y="887653"/>
              <a:ext cx="3297006" cy="4705035"/>
              <a:chOff x="10280563" y="1164077"/>
              <a:chExt cx="3297006" cy="4705035"/>
            </a:xfrm>
          </p:grpSpPr>
          <p:grpSp>
            <p:nvGrpSpPr>
              <p:cNvPr id="211" name="Group 210"/>
              <p:cNvGrpSpPr/>
              <p:nvPr/>
            </p:nvGrpSpPr>
            <p:grpSpPr>
              <a:xfrm>
                <a:off x="11225336" y="1164077"/>
                <a:ext cx="1517593" cy="972227"/>
                <a:chOff x="11225336" y="1164077"/>
                <a:chExt cx="1517593" cy="972227"/>
              </a:xfrm>
            </p:grpSpPr>
            <p:grpSp>
              <p:nvGrpSpPr>
                <p:cNvPr id="214" name="Group 213"/>
                <p:cNvGrpSpPr/>
                <p:nvPr/>
              </p:nvGrpSpPr>
              <p:grpSpPr>
                <a:xfrm>
                  <a:off x="11225336" y="1164077"/>
                  <a:ext cx="1517593" cy="972227"/>
                  <a:chOff x="4646722" y="3055273"/>
                  <a:chExt cx="1517593" cy="972227"/>
                </a:xfrm>
              </p:grpSpPr>
              <p:grpSp>
                <p:nvGrpSpPr>
                  <p:cNvPr id="220" name="Group 219"/>
                  <p:cNvGrpSpPr/>
                  <p:nvPr/>
                </p:nvGrpSpPr>
                <p:grpSpPr>
                  <a:xfrm rot="19548300">
                    <a:off x="4699966" y="3081069"/>
                    <a:ext cx="697067" cy="919841"/>
                    <a:chOff x="6183846" y="1427203"/>
                    <a:chExt cx="697067" cy="919841"/>
                  </a:xfrm>
                </p:grpSpPr>
                <p:pic>
                  <p:nvPicPr>
                    <p:cNvPr id="230" name="Picture 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6183846" y="1427203"/>
                      <a:ext cx="697067" cy="91984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  <p:sp>
                  <p:nvSpPr>
                    <p:cNvPr id="231" name="Rectangle 230"/>
                    <p:cNvSpPr/>
                    <p:nvPr/>
                  </p:nvSpPr>
                  <p:spPr>
                    <a:xfrm>
                      <a:off x="6414535" y="2060552"/>
                      <a:ext cx="63001" cy="66618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221" name="Straight Arrow Connector 220"/>
                  <p:cNvCxnSpPr/>
                  <p:nvPr/>
                </p:nvCxnSpPr>
                <p:spPr>
                  <a:xfrm flipV="1">
                    <a:off x="5191431" y="3434257"/>
                    <a:ext cx="610558" cy="1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2" name="Straight Arrow Connector 221"/>
                  <p:cNvCxnSpPr/>
                  <p:nvPr/>
                </p:nvCxnSpPr>
                <p:spPr>
                  <a:xfrm flipV="1">
                    <a:off x="5191431" y="3055273"/>
                    <a:ext cx="610558" cy="359731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7" name="Arc 226"/>
                  <p:cNvSpPr/>
                  <p:nvPr/>
                </p:nvSpPr>
                <p:spPr>
                  <a:xfrm>
                    <a:off x="4646722" y="3061737"/>
                    <a:ext cx="1023631" cy="965763"/>
                  </a:xfrm>
                  <a:prstGeom prst="arc">
                    <a:avLst>
                      <a:gd name="adj1" fmla="val 19122536"/>
                      <a:gd name="adj2" fmla="val 20770224"/>
                    </a:avLst>
                  </a:prstGeom>
                  <a:ln w="12700">
                    <a:solidFill>
                      <a:schemeClr val="tx1"/>
                    </a:solidFill>
                    <a:headEnd type="triangl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28" name="TextBox 227"/>
                      <p:cNvSpPr txBox="1"/>
                      <p:nvPr/>
                    </p:nvSpPr>
                    <p:spPr>
                      <a:xfrm>
                        <a:off x="5556463" y="3154730"/>
                        <a:ext cx="332270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200" b="0" i="1" smtClean="0">
                                  <a:latin typeface="Cambria Math"/>
                                </a:rPr>
                                <m:t>𝜙</m:t>
                              </m:r>
                            </m:oMath>
                          </m:oMathPara>
                        </a14:m>
                        <a:endParaRPr lang="en-US" sz="1200" dirty="0"/>
                      </a:p>
                    </p:txBody>
                  </p:sp>
                </mc:Choice>
                <mc:Fallback xmlns="">
                  <p:sp>
                    <p:nvSpPr>
                      <p:cNvPr id="490" name="TextBox 48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556463" y="3154730"/>
                        <a:ext cx="332270" cy="276999"/>
                      </a:xfrm>
                      <a:prstGeom prst="rect">
                        <a:avLst/>
                      </a:prstGeom>
                      <a:blipFill rotWithShape="1">
                        <a:blip r:embed="rId28"/>
                        <a:stretch>
                          <a:fillRect b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29" name="TextBox 228"/>
                      <p:cNvSpPr txBox="1"/>
                      <p:nvPr/>
                    </p:nvSpPr>
                    <p:spPr>
                      <a:xfrm>
                        <a:off x="5405389" y="3644345"/>
                        <a:ext cx="75892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𝑑𝑒𝑠𝑖𝑟𝑒𝑑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98" name="TextBox 49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405389" y="3644345"/>
                        <a:ext cx="758926" cy="276999"/>
                      </a:xfrm>
                      <a:prstGeom prst="rect">
                        <a:avLst/>
                      </a:prstGeom>
                      <a:blipFill rotWithShape="1">
                        <a:blip r:embed="rId29"/>
                        <a:stretch>
                          <a:fillRect b="-434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215" name="Straight Arrow Connector 214"/>
                <p:cNvCxnSpPr/>
                <p:nvPr/>
              </p:nvCxnSpPr>
              <p:spPr>
                <a:xfrm>
                  <a:off x="11737151" y="1599912"/>
                  <a:ext cx="699139" cy="276424"/>
                </a:xfrm>
                <a:prstGeom prst="straightConnector1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2" name="Arc 211"/>
              <p:cNvSpPr/>
              <p:nvPr/>
            </p:nvSpPr>
            <p:spPr>
              <a:xfrm>
                <a:off x="10445535" y="1636691"/>
                <a:ext cx="3132034" cy="4232421"/>
              </a:xfrm>
              <a:prstGeom prst="arc">
                <a:avLst>
                  <a:gd name="adj1" fmla="val 14062801"/>
                  <a:gd name="adj2" fmla="val 15204689"/>
                </a:avLst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Arc 212"/>
              <p:cNvSpPr/>
              <p:nvPr/>
            </p:nvSpPr>
            <p:spPr>
              <a:xfrm>
                <a:off x="10280563" y="1541812"/>
                <a:ext cx="3132034" cy="4232421"/>
              </a:xfrm>
              <a:prstGeom prst="arc">
                <a:avLst>
                  <a:gd name="adj1" fmla="val 16163886"/>
                  <a:gd name="adj2" fmla="val 17596239"/>
                </a:avLst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0" name="Arc 209"/>
            <p:cNvSpPr/>
            <p:nvPr/>
          </p:nvSpPr>
          <p:spPr>
            <a:xfrm>
              <a:off x="11469704" y="879602"/>
              <a:ext cx="731286" cy="684687"/>
            </a:xfrm>
            <a:prstGeom prst="arc">
              <a:avLst>
                <a:gd name="adj1" fmla="val 552249"/>
                <a:gd name="adj2" fmla="val 2807343"/>
              </a:avLst>
            </a:prstGeom>
            <a:ln w="12700">
              <a:solidFill>
                <a:schemeClr val="accent6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62"/>
          <p:cNvSpPr txBox="1">
            <a:spLocks noChangeArrowheads="1"/>
          </p:cNvSpPr>
          <p:nvPr/>
        </p:nvSpPr>
        <p:spPr bwMode="auto">
          <a:xfrm>
            <a:off x="0" y="-6350"/>
            <a:ext cx="12822526" cy="52322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2800" b="1" dirty="0" smtClean="0">
                <a:solidFill>
                  <a:schemeClr val="bg1"/>
                </a:solidFill>
                <a:latin typeface="Verdana" pitchFamily="34" charset="0"/>
              </a:rPr>
              <a:t>5. CONTROL ALGORITHMS</a:t>
            </a:r>
            <a:endParaRPr lang="en-US" sz="28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pic>
        <p:nvPicPr>
          <p:cNvPr id="216" name="Picture 65" descr="logo647.png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80" b="11098"/>
          <a:stretch>
            <a:fillRect/>
          </a:stretch>
        </p:blipFill>
        <p:spPr bwMode="auto">
          <a:xfrm>
            <a:off x="10933135" y="55959"/>
            <a:ext cx="1804369" cy="399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7" name="Group 216"/>
          <p:cNvGrpSpPr/>
          <p:nvPr/>
        </p:nvGrpSpPr>
        <p:grpSpPr>
          <a:xfrm>
            <a:off x="1081825" y="6624466"/>
            <a:ext cx="2541953" cy="2976734"/>
            <a:chOff x="1081825" y="6624466"/>
            <a:chExt cx="2541953" cy="2976734"/>
          </a:xfrm>
        </p:grpSpPr>
        <p:sp>
          <p:nvSpPr>
            <p:cNvPr id="218" name="Isosceles Triangle 17"/>
            <p:cNvSpPr>
              <a:spLocks noChangeArrowheads="1"/>
            </p:cNvSpPr>
            <p:nvPr/>
          </p:nvSpPr>
          <p:spPr bwMode="auto">
            <a:xfrm rot="3609982">
              <a:off x="995659" y="6710632"/>
              <a:ext cx="2714286" cy="2541953"/>
            </a:xfrm>
            <a:prstGeom prst="triangle">
              <a:avLst>
                <a:gd name="adj" fmla="val 0"/>
              </a:avLst>
            </a:prstGeom>
            <a:solidFill>
              <a:srgbClr val="FF9900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bIns="0"/>
            <a:lstStyle/>
            <a:p>
              <a:pPr algn="ctr" eaLnBrk="0" hangingPunct="0"/>
              <a:endParaRPr lang="en-US" dirty="0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1339867" y="9112091"/>
              <a:ext cx="1127032" cy="4891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3" name="Group 222"/>
          <p:cNvGrpSpPr/>
          <p:nvPr/>
        </p:nvGrpSpPr>
        <p:grpSpPr>
          <a:xfrm>
            <a:off x="947200" y="2123309"/>
            <a:ext cx="2024767" cy="3148475"/>
            <a:chOff x="947200" y="2123309"/>
            <a:chExt cx="2024767" cy="3148475"/>
          </a:xfrm>
        </p:grpSpPr>
        <p:sp>
          <p:nvSpPr>
            <p:cNvPr id="224" name="Isosceles Triangle 17"/>
            <p:cNvSpPr>
              <a:spLocks noChangeArrowheads="1"/>
            </p:cNvSpPr>
            <p:nvPr/>
          </p:nvSpPr>
          <p:spPr bwMode="auto">
            <a:xfrm rot="7534730">
              <a:off x="595776" y="2895592"/>
              <a:ext cx="2727616" cy="2024767"/>
            </a:xfrm>
            <a:prstGeom prst="triangle">
              <a:avLst>
                <a:gd name="adj" fmla="val 56032"/>
              </a:avLst>
            </a:prstGeom>
            <a:solidFill>
              <a:srgbClr val="FF9900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bIns="0"/>
            <a:lstStyle/>
            <a:p>
              <a:pPr algn="ctr" eaLnBrk="0" hangingPunct="0"/>
              <a:endParaRPr lang="en-US" dirty="0"/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1043617" y="2123309"/>
              <a:ext cx="1127032" cy="7428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6" name="Group 225"/>
          <p:cNvGrpSpPr/>
          <p:nvPr/>
        </p:nvGrpSpPr>
        <p:grpSpPr>
          <a:xfrm>
            <a:off x="2402414" y="541450"/>
            <a:ext cx="4558973" cy="3004051"/>
            <a:chOff x="2402414" y="541450"/>
            <a:chExt cx="4558973" cy="3004051"/>
          </a:xfrm>
        </p:grpSpPr>
        <p:grpSp>
          <p:nvGrpSpPr>
            <p:cNvPr id="237" name="Group 236"/>
            <p:cNvGrpSpPr/>
            <p:nvPr/>
          </p:nvGrpSpPr>
          <p:grpSpPr>
            <a:xfrm>
              <a:off x="2402414" y="541450"/>
              <a:ext cx="4558973" cy="3004051"/>
              <a:chOff x="7388717" y="517524"/>
              <a:chExt cx="3240074" cy="2154194"/>
            </a:xfrm>
          </p:grpSpPr>
          <p:pic>
            <p:nvPicPr>
              <p:cNvPr id="240" name="Picture 3" descr="C:\mwWork\et_robocon\etrobocon2013\svn\projects\et_robocon\documentation\architect_documentation\doc_resources\doc_images\mask_icons\architect_track_overview.png"/>
              <p:cNvPicPr>
                <a:picLocks noChangeAspect="1" noChangeArrowheads="1"/>
              </p:cNvPicPr>
              <p:nvPr/>
            </p:nvPicPr>
            <p:blipFill rotWithShape="1"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5613"/>
              <a:stretch/>
            </p:blipFill>
            <p:spPr bwMode="auto">
              <a:xfrm>
                <a:off x="7388717" y="517524"/>
                <a:ext cx="3240074" cy="21541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41" name="Straight Arrow Connector 240"/>
              <p:cNvCxnSpPr/>
              <p:nvPr/>
            </p:nvCxnSpPr>
            <p:spPr>
              <a:xfrm flipH="1">
                <a:off x="9526976" y="646918"/>
                <a:ext cx="403725" cy="16870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42" name="Freeform 241"/>
              <p:cNvSpPr/>
              <p:nvPr/>
            </p:nvSpPr>
            <p:spPr>
              <a:xfrm>
                <a:off x="7666459" y="778304"/>
                <a:ext cx="390525" cy="257175"/>
              </a:xfrm>
              <a:custGeom>
                <a:avLst/>
                <a:gdLst>
                  <a:gd name="connsiteX0" fmla="*/ 390525 w 390525"/>
                  <a:gd name="connsiteY0" fmla="*/ 0 h 257175"/>
                  <a:gd name="connsiteX1" fmla="*/ 139700 w 390525"/>
                  <a:gd name="connsiteY1" fmla="*/ 98425 h 257175"/>
                  <a:gd name="connsiteX2" fmla="*/ 0 w 390525"/>
                  <a:gd name="connsiteY2" fmla="*/ 257175 h 25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90525" h="257175">
                    <a:moveTo>
                      <a:pt x="390525" y="0"/>
                    </a:moveTo>
                    <a:cubicBezTo>
                      <a:pt x="297656" y="27781"/>
                      <a:pt x="204787" y="55563"/>
                      <a:pt x="139700" y="98425"/>
                    </a:cubicBezTo>
                    <a:cubicBezTo>
                      <a:pt x="74613" y="141287"/>
                      <a:pt x="37306" y="199231"/>
                      <a:pt x="0" y="257175"/>
                    </a:cubicBezTo>
                  </a:path>
                </a:pathLst>
              </a:custGeom>
              <a:ln>
                <a:headEnd type="none"/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Freeform 242"/>
              <p:cNvSpPr/>
              <p:nvPr/>
            </p:nvSpPr>
            <p:spPr>
              <a:xfrm>
                <a:off x="7607514" y="1200200"/>
                <a:ext cx="391810" cy="152687"/>
              </a:xfrm>
              <a:custGeom>
                <a:avLst/>
                <a:gdLst>
                  <a:gd name="connsiteX0" fmla="*/ 8248 w 446398"/>
                  <a:gd name="connsiteY0" fmla="*/ 0 h 152687"/>
                  <a:gd name="connsiteX1" fmla="*/ 8248 w 446398"/>
                  <a:gd name="connsiteY1" fmla="*/ 123825 h 152687"/>
                  <a:gd name="connsiteX2" fmla="*/ 93973 w 446398"/>
                  <a:gd name="connsiteY2" fmla="*/ 146050 h 152687"/>
                  <a:gd name="connsiteX3" fmla="*/ 341623 w 446398"/>
                  <a:gd name="connsiteY3" fmla="*/ 142875 h 152687"/>
                  <a:gd name="connsiteX4" fmla="*/ 446398 w 446398"/>
                  <a:gd name="connsiteY4" fmla="*/ 38100 h 152687"/>
                  <a:gd name="connsiteX5" fmla="*/ 446398 w 446398"/>
                  <a:gd name="connsiteY5" fmla="*/ 38100 h 152687"/>
                  <a:gd name="connsiteX6" fmla="*/ 446398 w 446398"/>
                  <a:gd name="connsiteY6" fmla="*/ 38100 h 152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46398" h="152687">
                    <a:moveTo>
                      <a:pt x="8248" y="0"/>
                    </a:moveTo>
                    <a:cubicBezTo>
                      <a:pt x="1104" y="49741"/>
                      <a:pt x="-6039" y="99483"/>
                      <a:pt x="8248" y="123825"/>
                    </a:cubicBezTo>
                    <a:cubicBezTo>
                      <a:pt x="22535" y="148167"/>
                      <a:pt x="38411" y="142875"/>
                      <a:pt x="93973" y="146050"/>
                    </a:cubicBezTo>
                    <a:cubicBezTo>
                      <a:pt x="149535" y="149225"/>
                      <a:pt x="282886" y="160867"/>
                      <a:pt x="341623" y="142875"/>
                    </a:cubicBezTo>
                    <a:cubicBezTo>
                      <a:pt x="400360" y="124883"/>
                      <a:pt x="446398" y="38100"/>
                      <a:pt x="446398" y="38100"/>
                    </a:cubicBezTo>
                    <a:lnTo>
                      <a:pt x="446398" y="38100"/>
                    </a:lnTo>
                    <a:lnTo>
                      <a:pt x="446398" y="38100"/>
                    </a:lnTo>
                  </a:path>
                </a:pathLst>
              </a:cu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Freeform 243"/>
              <p:cNvSpPr/>
              <p:nvPr/>
            </p:nvSpPr>
            <p:spPr>
              <a:xfrm>
                <a:off x="8612807" y="2208574"/>
                <a:ext cx="297127" cy="283980"/>
              </a:xfrm>
              <a:custGeom>
                <a:avLst/>
                <a:gdLst>
                  <a:gd name="connsiteX0" fmla="*/ 0 w 266700"/>
                  <a:gd name="connsiteY0" fmla="*/ 0 h 228600"/>
                  <a:gd name="connsiteX1" fmla="*/ 82550 w 266700"/>
                  <a:gd name="connsiteY1" fmla="*/ 139700 h 228600"/>
                  <a:gd name="connsiteX2" fmla="*/ 266700 w 266700"/>
                  <a:gd name="connsiteY2" fmla="*/ 22860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6700" h="228600">
                    <a:moveTo>
                      <a:pt x="0" y="0"/>
                    </a:moveTo>
                    <a:cubicBezTo>
                      <a:pt x="19050" y="50800"/>
                      <a:pt x="38100" y="101600"/>
                      <a:pt x="82550" y="139700"/>
                    </a:cubicBezTo>
                    <a:cubicBezTo>
                      <a:pt x="127000" y="177800"/>
                      <a:pt x="196850" y="203200"/>
                      <a:pt x="266700" y="228600"/>
                    </a:cubicBezTo>
                  </a:path>
                </a:pathLst>
              </a:cu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6" name="Straight Arrow Connector 245"/>
              <p:cNvCxnSpPr/>
              <p:nvPr/>
            </p:nvCxnSpPr>
            <p:spPr>
              <a:xfrm flipH="1">
                <a:off x="8929015" y="778304"/>
                <a:ext cx="452016" cy="1249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239" name="Rectangle 238"/>
            <p:cNvSpPr/>
            <p:nvPr/>
          </p:nvSpPr>
          <p:spPr>
            <a:xfrm>
              <a:off x="5205716" y="1993165"/>
              <a:ext cx="1127032" cy="7428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7" name="Straight Connector 246"/>
          <p:cNvCxnSpPr/>
          <p:nvPr/>
        </p:nvCxnSpPr>
        <p:spPr>
          <a:xfrm>
            <a:off x="6964431" y="3584879"/>
            <a:ext cx="59890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6408267" y="519864"/>
            <a:ext cx="6443475" cy="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62"/>
          <p:cNvSpPr txBox="1">
            <a:spLocks noChangeArrowheads="1"/>
          </p:cNvSpPr>
          <p:nvPr/>
        </p:nvSpPr>
        <p:spPr bwMode="auto">
          <a:xfrm>
            <a:off x="0" y="544010"/>
            <a:ext cx="21298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b="1" dirty="0" smtClean="0">
                <a:solidFill>
                  <a:srgbClr val="002060"/>
                </a:solidFill>
                <a:latin typeface="Verdana" pitchFamily="34" charset="0"/>
              </a:rPr>
              <a:t>1: LINE TRACKING</a:t>
            </a:r>
            <a:endParaRPr lang="en-US" sz="1200" b="1" dirty="0">
              <a:solidFill>
                <a:srgbClr val="002060"/>
              </a:solidFill>
              <a:latin typeface="Verdana" pitchFamily="34" charset="0"/>
            </a:endParaRPr>
          </a:p>
        </p:txBody>
      </p:sp>
      <p:sp>
        <p:nvSpPr>
          <p:cNvPr id="254" name="TextBox 62"/>
          <p:cNvSpPr txBox="1">
            <a:spLocks noChangeArrowheads="1"/>
          </p:cNvSpPr>
          <p:nvPr/>
        </p:nvSpPr>
        <p:spPr bwMode="auto">
          <a:xfrm>
            <a:off x="6975064" y="3609016"/>
            <a:ext cx="21298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b="1" dirty="0" smtClean="0">
                <a:solidFill>
                  <a:srgbClr val="002060"/>
                </a:solidFill>
                <a:latin typeface="Verdana" pitchFamily="34" charset="0"/>
              </a:rPr>
              <a:t>3: BALANCING</a:t>
            </a:r>
            <a:endParaRPr lang="en-US" sz="1200" b="1" dirty="0">
              <a:solidFill>
                <a:srgbClr val="002060"/>
              </a:solidFill>
              <a:latin typeface="Verdana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TextBox 262"/>
              <p:cNvSpPr txBox="1"/>
              <p:nvPr/>
            </p:nvSpPr>
            <p:spPr>
              <a:xfrm>
                <a:off x="7088758" y="4143132"/>
                <a:ext cx="1642822" cy="3781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=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400" b="0" i="1" smtClean="0">
                                  <a:latin typeface="Cambria Math"/>
                                </a:rPr>
                                <m:t>𝜃</m:t>
                              </m:r>
                              <m:r>
                                <a:rPr lang="en-US" sz="14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400" b="0" i="1" smtClean="0">
                                  <a:latin typeface="Cambria Math"/>
                                </a:rPr>
                                <m:t>𝜓</m:t>
                              </m:r>
                              <m:r>
                                <a:rPr lang="en-US" sz="1400" b="0" i="1" smtClean="0">
                                  <a:latin typeface="Cambria Math"/>
                                </a:rPr>
                                <m:t> </m:t>
                              </m:r>
                              <m:acc>
                                <m:accPr>
                                  <m:chr m:val="̇"/>
                                  <m:ctrlPr>
                                    <a:rPr lang="en-US" sz="1400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1400" b="0" i="1" smtClean="0">
                                  <a:latin typeface="Cambria Math"/>
                                </a:rPr>
                                <m:t> </m:t>
                              </m:r>
                              <m:acc>
                                <m:accPr>
                                  <m:chr m:val="̇"/>
                                  <m:ctrlPr>
                                    <a:rPr lang="en-US" sz="1400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𝜓</m:t>
                                  </m:r>
                                </m:e>
                              </m:acc>
                              <m:r>
                                <a:rPr lang="en-US" sz="1400" b="0" i="1" smtClean="0">
                                  <a:latin typeface="Cambria Math"/>
                                </a:rPr>
                                <m:t> </m:t>
                              </m:r>
                              <m:acc>
                                <m:accPr>
                                  <m:chr m:val="̈"/>
                                  <m:ctrlPr>
                                    <a:rPr lang="en-US" sz="1400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1400" b="0" i="1" smtClean="0">
                                  <a:latin typeface="Cambria Math"/>
                                </a:rPr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en-US" sz="14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63" name="TextBox 2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8758" y="4143132"/>
                <a:ext cx="1642822" cy="378117"/>
              </a:xfrm>
              <a:prstGeom prst="rect">
                <a:avLst/>
              </a:prstGeom>
              <a:blipFill rotWithShape="1">
                <a:blip r:embed="rId4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TextBox 264"/>
              <p:cNvSpPr txBox="1"/>
              <p:nvPr/>
            </p:nvSpPr>
            <p:spPr>
              <a:xfrm>
                <a:off x="7018579" y="4848570"/>
                <a:ext cx="19232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𝑢</m:t>
                      </m:r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r>
                        <a:rPr lang="en-US" sz="1400" b="0" i="1" smtClean="0">
                          <a:latin typeface="Cambria Math"/>
                        </a:rPr>
                        <m:t>𝐾</m:t>
                      </m:r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14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𝑑𝑒𝑠𝑖𝑟𝑒𝑑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 −</m:t>
                      </m:r>
                      <m:r>
                        <a:rPr lang="en-US" sz="1400" b="0" i="1" smtClean="0">
                          <a:latin typeface="Cambria Math"/>
                        </a:rPr>
                        <m:t>𝑥</m:t>
                      </m:r>
                      <m:r>
                        <a:rPr lang="en-US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65" name="TextBox 2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8579" y="4848570"/>
                <a:ext cx="1923219" cy="307777"/>
              </a:xfrm>
              <a:prstGeom prst="rect">
                <a:avLst/>
              </a:prstGeom>
              <a:blipFill rotWithShape="1">
                <a:blip r:embed="rId5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6" name="TextBox 265"/>
              <p:cNvSpPr txBox="1"/>
              <p:nvPr/>
            </p:nvSpPr>
            <p:spPr>
              <a:xfrm>
                <a:off x="7086036" y="5386461"/>
                <a:ext cx="1591461" cy="5216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𝑢</m:t>
                      </m:r>
                      <m:r>
                        <a:rPr lang="en-US" sz="1400" b="0" i="1" smtClean="0">
                          <a:latin typeface="Cambria Math"/>
                        </a:rPr>
                        <m:t>=100∙</m:t>
                      </m:r>
                      <m:f>
                        <m:f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/>
                            </a:rPr>
                            <m:t>𝑢</m:t>
                          </m:r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𝑏𝑎𝑡𝑡𝑒𝑟𝑦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66" name="TextBox 2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036" y="5386461"/>
                <a:ext cx="1591461" cy="521681"/>
              </a:xfrm>
              <a:prstGeom prst="rect">
                <a:avLst/>
              </a:prstGeom>
              <a:blipFill rotWithShape="1">
                <a:blip r:embed="rId6"/>
                <a:stretch>
                  <a:fillRect b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TextBox 266"/>
              <p:cNvSpPr txBox="1"/>
              <p:nvPr/>
            </p:nvSpPr>
            <p:spPr>
              <a:xfrm>
                <a:off x="7272174" y="5885870"/>
                <a:ext cx="127599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𝑀𝐴𝑋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= 100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𝑀𝐼𝑁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=−100</m:t>
                      </m:r>
                    </m:oMath>
                  </m:oMathPara>
                </a14:m>
                <a:endParaRPr lang="en-US" sz="1400" b="0" dirty="0" smtClean="0"/>
              </a:p>
            </p:txBody>
          </p:sp>
        </mc:Choice>
        <mc:Fallback xmlns="">
          <p:sp>
            <p:nvSpPr>
              <p:cNvPr id="267" name="TextBox 2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174" y="5885870"/>
                <a:ext cx="1275990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TextBox 267"/>
              <p:cNvSpPr txBox="1"/>
              <p:nvPr/>
            </p:nvSpPr>
            <p:spPr>
              <a:xfrm>
                <a:off x="10457557" y="3665943"/>
                <a:ext cx="2364969" cy="12226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>
                    <a:solidFill>
                      <a:schemeClr val="accent6">
                        <a:lumMod val="75000"/>
                      </a:schemeClr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Balancer states do not perform any lateral (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206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</a:rPr>
                      <m:t>𝝓</m:t>
                    </m:r>
                  </m:oMath>
                </a14:m>
                <a:r>
                  <a:rPr lang="en-US" sz="1000" dirty="0" smtClean="0">
                    <a:solidFill>
                      <a:schemeClr val="accent6">
                        <a:lumMod val="75000"/>
                      </a:schemeClr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) correction, so only 5 out of 8 states are used.</a:t>
                </a:r>
                <a:br>
                  <a:rPr lang="en-US" sz="1000" dirty="0" smtClean="0">
                    <a:solidFill>
                      <a:schemeClr val="accent6">
                        <a:lumMod val="75000"/>
                      </a:schemeClr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</a:br>
                <a:endParaRPr lang="en-US" sz="1000" dirty="0" smtClean="0">
                  <a:solidFill>
                    <a:schemeClr val="accent6">
                      <a:lumMod val="7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  <a:p>
                <a:r>
                  <a:rPr lang="en-US" sz="1000" dirty="0" smtClean="0">
                    <a:solidFill>
                      <a:schemeClr val="accent6">
                        <a:lumMod val="75000"/>
                      </a:schemeClr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Balancing commands can be added to line tracking or proportional </a:t>
                </a:r>
                <a14:m>
                  <m:oMath xmlns:m="http://schemas.openxmlformats.org/officeDocument/2006/math">
                    <m:r>
                      <a:rPr lang="en-US" sz="1200" b="1" i="1">
                        <a:solidFill>
                          <a:srgbClr val="00206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</a:rPr>
                      <m:t>𝝓</m:t>
                    </m:r>
                  </m:oMath>
                </a14:m>
                <a:r>
                  <a:rPr lang="en-US" sz="1000" dirty="0" smtClean="0">
                    <a:solidFill>
                      <a:schemeClr val="accent6">
                        <a:lumMod val="75000"/>
                      </a:schemeClr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 control.</a:t>
                </a:r>
                <a:endParaRPr lang="en-US" sz="1000" dirty="0">
                  <a:solidFill>
                    <a:schemeClr val="accent6">
                      <a:lumMod val="7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</mc:Choice>
        <mc:Fallback xmlns="">
          <p:sp>
            <p:nvSpPr>
              <p:cNvPr id="268" name="TextBox 2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7557" y="3665943"/>
                <a:ext cx="2364969" cy="1222642"/>
              </a:xfrm>
              <a:prstGeom prst="rect">
                <a:avLst/>
              </a:prstGeom>
              <a:blipFill rotWithShape="1">
                <a:blip r:embed="rId8"/>
                <a:stretch>
                  <a:fillRect b="-4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0" name="TextBox 269"/>
          <p:cNvSpPr txBox="1"/>
          <p:nvPr/>
        </p:nvSpPr>
        <p:spPr>
          <a:xfrm>
            <a:off x="10457558" y="5038224"/>
            <a:ext cx="236496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smtClean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  <a:cs typeface="Verdana" pitchFamily="34" charset="0"/>
              </a:rPr>
              <a:t>K</a:t>
            </a: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is a </a:t>
            </a:r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1x5 matrix</a:t>
            </a:r>
          </a:p>
          <a:p>
            <a:r>
              <a:rPr lang="en-US" sz="1200" b="1" i="1" dirty="0" smtClean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  <a:cs typeface="Verdana" pitchFamily="34" charset="0"/>
              </a:rPr>
              <a:t>K</a:t>
            </a: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is defined in each task and can be changed every time step.</a:t>
            </a:r>
            <a:endParaRPr lang="en-US" sz="1000" dirty="0">
              <a:solidFill>
                <a:schemeClr val="accent6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10457558" y="5815655"/>
            <a:ext cx="23649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PWM commands lie in the range </a:t>
            </a:r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-100 to 100</a:t>
            </a: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and are replicated to both left and right wheels.</a:t>
            </a:r>
            <a:endParaRPr lang="en-US" sz="1000" dirty="0">
              <a:solidFill>
                <a:schemeClr val="accent6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277" name="Group 276"/>
          <p:cNvGrpSpPr/>
          <p:nvPr/>
        </p:nvGrpSpPr>
        <p:grpSpPr>
          <a:xfrm>
            <a:off x="8920490" y="3615728"/>
            <a:ext cx="1496282" cy="2839911"/>
            <a:chOff x="8992436" y="536101"/>
            <a:chExt cx="1496282" cy="2839911"/>
          </a:xfrm>
        </p:grpSpPr>
        <p:sp>
          <p:nvSpPr>
            <p:cNvPr id="278" name="Rectangle 277"/>
            <p:cNvSpPr/>
            <p:nvPr/>
          </p:nvSpPr>
          <p:spPr>
            <a:xfrm>
              <a:off x="8993110" y="1049470"/>
              <a:ext cx="1495608" cy="371442"/>
            </a:xfrm>
            <a:prstGeom prst="rect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00206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Select Balancer states</a:t>
              </a:r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8992638" y="1756992"/>
              <a:ext cx="1495608" cy="400720"/>
            </a:xfrm>
            <a:prstGeom prst="rect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00206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Full-state</a:t>
              </a:r>
              <a:br>
                <a:rPr lang="en-US" sz="1000" dirty="0" smtClean="0">
                  <a:solidFill>
                    <a:srgbClr val="00206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</a:br>
              <a:r>
                <a:rPr lang="en-US" sz="1000" dirty="0" smtClean="0">
                  <a:solidFill>
                    <a:srgbClr val="00206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 feedback control</a:t>
              </a:r>
            </a:p>
          </p:txBody>
        </p:sp>
        <p:cxnSp>
          <p:nvCxnSpPr>
            <p:cNvPr id="280" name="Straight Arrow Connector 279"/>
            <p:cNvCxnSpPr>
              <a:endCxn id="278" idx="0"/>
            </p:cNvCxnSpPr>
            <p:nvPr/>
          </p:nvCxnSpPr>
          <p:spPr>
            <a:xfrm>
              <a:off x="9740442" y="821785"/>
              <a:ext cx="472" cy="227685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Arrow Connector 281"/>
            <p:cNvCxnSpPr>
              <a:stCxn id="278" idx="2"/>
              <a:endCxn id="279" idx="0"/>
            </p:cNvCxnSpPr>
            <p:nvPr/>
          </p:nvCxnSpPr>
          <p:spPr>
            <a:xfrm flipH="1">
              <a:off x="9740442" y="1420912"/>
              <a:ext cx="472" cy="33608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Rectangle 283"/>
            <p:cNvSpPr/>
            <p:nvPr/>
          </p:nvSpPr>
          <p:spPr>
            <a:xfrm>
              <a:off x="8992436" y="2470879"/>
              <a:ext cx="1495608" cy="394583"/>
            </a:xfrm>
            <a:prstGeom prst="rect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00206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Scale by battery voltage + saturate</a:t>
              </a:r>
            </a:p>
          </p:txBody>
        </p:sp>
        <p:cxnSp>
          <p:nvCxnSpPr>
            <p:cNvPr id="285" name="Straight Arrow Connector 284"/>
            <p:cNvCxnSpPr>
              <a:stCxn id="279" idx="2"/>
              <a:endCxn id="284" idx="0"/>
            </p:cNvCxnSpPr>
            <p:nvPr/>
          </p:nvCxnSpPr>
          <p:spPr>
            <a:xfrm flipH="1">
              <a:off x="9740240" y="2157712"/>
              <a:ext cx="202" cy="313167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Arrow Connector 285"/>
            <p:cNvCxnSpPr>
              <a:stCxn id="284" idx="2"/>
            </p:cNvCxnSpPr>
            <p:nvPr/>
          </p:nvCxnSpPr>
          <p:spPr>
            <a:xfrm>
              <a:off x="9740240" y="2865462"/>
              <a:ext cx="6" cy="228075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" name="Oval 286"/>
            <p:cNvSpPr/>
            <p:nvPr/>
          </p:nvSpPr>
          <p:spPr>
            <a:xfrm>
              <a:off x="9699415" y="748212"/>
              <a:ext cx="94355" cy="9435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288" name="Oval 287"/>
            <p:cNvSpPr/>
            <p:nvPr/>
          </p:nvSpPr>
          <p:spPr>
            <a:xfrm>
              <a:off x="9704788" y="3083723"/>
              <a:ext cx="94355" cy="9435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9228222" y="536101"/>
              <a:ext cx="10629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00206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start</a:t>
              </a:r>
              <a:endParaRPr lang="en-US" sz="1000" dirty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90" name="TextBox 289"/>
            <p:cNvSpPr txBox="1"/>
            <p:nvPr/>
          </p:nvSpPr>
          <p:spPr>
            <a:xfrm>
              <a:off x="9202426" y="3129791"/>
              <a:ext cx="10629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00206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end</a:t>
              </a:r>
              <a:endParaRPr lang="en-US" sz="1000" dirty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294" name="TextBox 62"/>
          <p:cNvSpPr txBox="1">
            <a:spLocks noChangeArrowheads="1"/>
          </p:cNvSpPr>
          <p:nvPr/>
        </p:nvSpPr>
        <p:spPr bwMode="auto">
          <a:xfrm>
            <a:off x="6989297" y="525900"/>
            <a:ext cx="21298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b="1" dirty="0" smtClean="0">
                <a:solidFill>
                  <a:srgbClr val="002060"/>
                </a:solidFill>
                <a:latin typeface="Verdana" pitchFamily="34" charset="0"/>
              </a:rPr>
              <a:t>2: PHI CONTROL</a:t>
            </a:r>
            <a:endParaRPr lang="en-US" sz="1200" b="1" dirty="0">
              <a:solidFill>
                <a:srgbClr val="002060"/>
              </a:solidFill>
              <a:latin typeface="Verdana" pitchFamily="34" charset="0"/>
            </a:endParaRPr>
          </a:p>
        </p:txBody>
      </p:sp>
      <p:cxnSp>
        <p:nvCxnSpPr>
          <p:cNvPr id="297" name="Straight Connector 296"/>
          <p:cNvCxnSpPr/>
          <p:nvPr/>
        </p:nvCxnSpPr>
        <p:spPr>
          <a:xfrm>
            <a:off x="6060984" y="619086"/>
            <a:ext cx="9027" cy="32315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/>
          <p:nvPr/>
        </p:nvCxnSpPr>
        <p:spPr>
          <a:xfrm>
            <a:off x="5402043" y="795360"/>
            <a:ext cx="9027" cy="32315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/>
          <p:nvPr/>
        </p:nvCxnSpPr>
        <p:spPr>
          <a:xfrm>
            <a:off x="3842700" y="839524"/>
            <a:ext cx="0" cy="23187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/>
          <p:nvPr/>
        </p:nvCxnSpPr>
        <p:spPr>
          <a:xfrm>
            <a:off x="2606728" y="1511881"/>
            <a:ext cx="314289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/>
          <p:nvPr/>
        </p:nvCxnSpPr>
        <p:spPr>
          <a:xfrm flipV="1">
            <a:off x="3761581" y="1818961"/>
            <a:ext cx="278188" cy="50179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/>
          <p:nvPr/>
        </p:nvCxnSpPr>
        <p:spPr>
          <a:xfrm>
            <a:off x="3188405" y="1481555"/>
            <a:ext cx="239071" cy="174394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6" name="Freeform 305"/>
          <p:cNvSpPr/>
          <p:nvPr/>
        </p:nvSpPr>
        <p:spPr>
          <a:xfrm>
            <a:off x="3391618" y="1452439"/>
            <a:ext cx="487436" cy="185743"/>
          </a:xfrm>
          <a:custGeom>
            <a:avLst/>
            <a:gdLst>
              <a:gd name="connsiteX0" fmla="*/ 0 w 342900"/>
              <a:gd name="connsiteY0" fmla="*/ 22716 h 130666"/>
              <a:gd name="connsiteX1" fmla="*/ 107950 w 342900"/>
              <a:gd name="connsiteY1" fmla="*/ 3666 h 130666"/>
              <a:gd name="connsiteX2" fmla="*/ 203200 w 342900"/>
              <a:gd name="connsiteY2" fmla="*/ 3666 h 130666"/>
              <a:gd name="connsiteX3" fmla="*/ 285750 w 342900"/>
              <a:gd name="connsiteY3" fmla="*/ 41766 h 130666"/>
              <a:gd name="connsiteX4" fmla="*/ 342900 w 342900"/>
              <a:gd name="connsiteY4" fmla="*/ 130666 h 130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900" h="130666">
                <a:moveTo>
                  <a:pt x="0" y="22716"/>
                </a:moveTo>
                <a:cubicBezTo>
                  <a:pt x="37041" y="14778"/>
                  <a:pt x="74083" y="6841"/>
                  <a:pt x="107950" y="3666"/>
                </a:cubicBezTo>
                <a:cubicBezTo>
                  <a:pt x="141817" y="491"/>
                  <a:pt x="173567" y="-2684"/>
                  <a:pt x="203200" y="3666"/>
                </a:cubicBezTo>
                <a:cubicBezTo>
                  <a:pt x="232833" y="10016"/>
                  <a:pt x="262467" y="20599"/>
                  <a:pt x="285750" y="41766"/>
                </a:cubicBezTo>
                <a:cubicBezTo>
                  <a:pt x="309033" y="62933"/>
                  <a:pt x="325966" y="96799"/>
                  <a:pt x="342900" y="130666"/>
                </a:cubicBezTo>
              </a:path>
            </a:pathLst>
          </a:cu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Flowchart: Connector 306"/>
          <p:cNvSpPr/>
          <p:nvPr/>
        </p:nvSpPr>
        <p:spPr bwMode="auto">
          <a:xfrm>
            <a:off x="5460125" y="555229"/>
            <a:ext cx="285750" cy="287338"/>
          </a:xfrm>
          <a:prstGeom prst="flowChartConnector">
            <a:avLst/>
          </a:prstGeom>
          <a:solidFill>
            <a:srgbClr val="324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01" tIns="64001" rIns="128001" bIns="64001" anchor="ctr"/>
          <a:lstStyle/>
          <a:p>
            <a:pPr algn="ctr">
              <a:defRPr/>
            </a:pPr>
            <a:r>
              <a:rPr lang="en-US" sz="1400" b="1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310" name="Flowchart: Connector 309"/>
          <p:cNvSpPr/>
          <p:nvPr/>
        </p:nvSpPr>
        <p:spPr bwMode="auto">
          <a:xfrm>
            <a:off x="4779963" y="604543"/>
            <a:ext cx="285750" cy="287338"/>
          </a:xfrm>
          <a:prstGeom prst="flowChartConnector">
            <a:avLst/>
          </a:prstGeom>
          <a:solidFill>
            <a:srgbClr val="324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01" tIns="64001" rIns="128001" bIns="64001" anchor="ctr"/>
          <a:lstStyle/>
          <a:p>
            <a:pPr algn="ctr">
              <a:defRPr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2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1" name="Flowchart: Connector 310"/>
          <p:cNvSpPr/>
          <p:nvPr/>
        </p:nvSpPr>
        <p:spPr bwMode="auto">
          <a:xfrm>
            <a:off x="2811742" y="748212"/>
            <a:ext cx="285750" cy="287338"/>
          </a:xfrm>
          <a:prstGeom prst="flowChartConnector">
            <a:avLst/>
          </a:prstGeom>
          <a:solidFill>
            <a:srgbClr val="324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01" tIns="64001" rIns="128001" bIns="64001" anchor="ctr"/>
          <a:lstStyle/>
          <a:p>
            <a:pPr algn="ctr">
              <a:defRPr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3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2" name="Flowchart: Connector 311"/>
          <p:cNvSpPr/>
          <p:nvPr/>
        </p:nvSpPr>
        <p:spPr bwMode="auto">
          <a:xfrm>
            <a:off x="2766673" y="1753149"/>
            <a:ext cx="285750" cy="287338"/>
          </a:xfrm>
          <a:prstGeom prst="flowChartConnector">
            <a:avLst/>
          </a:prstGeom>
          <a:solidFill>
            <a:srgbClr val="324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01" tIns="64001" rIns="128001" bIns="64001" anchor="ctr"/>
          <a:lstStyle/>
          <a:p>
            <a:pPr algn="ctr">
              <a:defRPr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4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3" name="Flowchart: Connector 312"/>
          <p:cNvSpPr/>
          <p:nvPr/>
        </p:nvSpPr>
        <p:spPr bwMode="auto">
          <a:xfrm>
            <a:off x="3556950" y="1165101"/>
            <a:ext cx="285750" cy="287338"/>
          </a:xfrm>
          <a:prstGeom prst="flowChartConnector">
            <a:avLst/>
          </a:prstGeom>
          <a:solidFill>
            <a:srgbClr val="324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01" tIns="64001" rIns="128001" bIns="64001" anchor="ctr"/>
          <a:lstStyle/>
          <a:p>
            <a:pPr algn="ctr">
              <a:defRPr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5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2" name="Flowchart: Connector 321"/>
          <p:cNvSpPr/>
          <p:nvPr/>
        </p:nvSpPr>
        <p:spPr bwMode="auto">
          <a:xfrm>
            <a:off x="3909377" y="2592359"/>
            <a:ext cx="285750" cy="287338"/>
          </a:xfrm>
          <a:prstGeom prst="flowChartConnector">
            <a:avLst/>
          </a:prstGeom>
          <a:solidFill>
            <a:srgbClr val="324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01" tIns="64001" rIns="128001" bIns="64001" anchor="ctr"/>
          <a:lstStyle/>
          <a:p>
            <a:pPr algn="ctr">
              <a:defRPr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6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27" name="Straight Connector 326"/>
          <p:cNvCxnSpPr/>
          <p:nvPr/>
        </p:nvCxnSpPr>
        <p:spPr>
          <a:xfrm>
            <a:off x="6962901" y="6600800"/>
            <a:ext cx="5859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Curved Connector 328"/>
          <p:cNvCxnSpPr>
            <a:endCxn id="332" idx="0"/>
          </p:cNvCxnSpPr>
          <p:nvPr/>
        </p:nvCxnSpPr>
        <p:spPr>
          <a:xfrm>
            <a:off x="3537735" y="4021406"/>
            <a:ext cx="669741" cy="391962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Curved Connector 329"/>
          <p:cNvCxnSpPr>
            <a:endCxn id="333" idx="0"/>
          </p:cNvCxnSpPr>
          <p:nvPr/>
        </p:nvCxnSpPr>
        <p:spPr>
          <a:xfrm rot="10800000" flipV="1">
            <a:off x="2924938" y="4021406"/>
            <a:ext cx="694998" cy="391962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/>
          <p:cNvCxnSpPr/>
          <p:nvPr/>
        </p:nvCxnSpPr>
        <p:spPr>
          <a:xfrm flipH="1">
            <a:off x="3574997" y="3837771"/>
            <a:ext cx="1" cy="18363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Rectangle 331"/>
          <p:cNvSpPr/>
          <p:nvPr/>
        </p:nvSpPr>
        <p:spPr>
          <a:xfrm>
            <a:off x="3715371" y="4413368"/>
            <a:ext cx="984209" cy="535348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State Estimation</a:t>
            </a:r>
          </a:p>
        </p:txBody>
      </p:sp>
      <p:sp>
        <p:nvSpPr>
          <p:cNvPr id="333" name="Rectangle 332"/>
          <p:cNvSpPr/>
          <p:nvPr/>
        </p:nvSpPr>
        <p:spPr>
          <a:xfrm>
            <a:off x="2432833" y="4413368"/>
            <a:ext cx="984209" cy="400228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Poll Light Sensor</a:t>
            </a:r>
          </a:p>
        </p:txBody>
      </p:sp>
      <p:sp>
        <p:nvSpPr>
          <p:cNvPr id="334" name="Rectangle 333"/>
          <p:cNvSpPr/>
          <p:nvPr/>
        </p:nvSpPr>
        <p:spPr>
          <a:xfrm>
            <a:off x="2422863" y="5945089"/>
            <a:ext cx="984209" cy="416269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Lookup</a:t>
            </a:r>
          </a:p>
          <a:p>
            <a:pPr algn="ctr"/>
            <a:r>
              <a:rPr lang="en-US" sz="1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Table</a:t>
            </a:r>
          </a:p>
        </p:txBody>
      </p:sp>
      <p:sp>
        <p:nvSpPr>
          <p:cNvPr id="335" name="Rectangle 334"/>
          <p:cNvSpPr/>
          <p:nvPr/>
        </p:nvSpPr>
        <p:spPr>
          <a:xfrm>
            <a:off x="3717457" y="5282949"/>
            <a:ext cx="984209" cy="535348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Find Track Zone</a:t>
            </a:r>
          </a:p>
        </p:txBody>
      </p:sp>
      <p:cxnSp>
        <p:nvCxnSpPr>
          <p:cNvPr id="337" name="Curved Connector 336"/>
          <p:cNvCxnSpPr>
            <a:stCxn id="332" idx="2"/>
            <a:endCxn id="335" idx="0"/>
          </p:cNvCxnSpPr>
          <p:nvPr/>
        </p:nvCxnSpPr>
        <p:spPr>
          <a:xfrm rot="16200000" flipH="1">
            <a:off x="4041403" y="5114789"/>
            <a:ext cx="334233" cy="2086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Rectangle 337"/>
          <p:cNvSpPr/>
          <p:nvPr/>
        </p:nvSpPr>
        <p:spPr>
          <a:xfrm>
            <a:off x="3715370" y="6243516"/>
            <a:ext cx="984209" cy="535348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Select Control Gains</a:t>
            </a:r>
          </a:p>
        </p:txBody>
      </p:sp>
      <p:cxnSp>
        <p:nvCxnSpPr>
          <p:cNvPr id="339" name="Straight Arrow Connector 338"/>
          <p:cNvCxnSpPr>
            <a:stCxn id="335" idx="2"/>
            <a:endCxn id="338" idx="0"/>
          </p:cNvCxnSpPr>
          <p:nvPr/>
        </p:nvCxnSpPr>
        <p:spPr>
          <a:xfrm flipH="1">
            <a:off x="4207475" y="5818297"/>
            <a:ext cx="2087" cy="42521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Arrow Connector 339"/>
          <p:cNvCxnSpPr>
            <a:stCxn id="333" idx="2"/>
            <a:endCxn id="405" idx="0"/>
          </p:cNvCxnSpPr>
          <p:nvPr/>
        </p:nvCxnSpPr>
        <p:spPr>
          <a:xfrm flipH="1">
            <a:off x="2913242" y="4813596"/>
            <a:ext cx="11696" cy="40872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Rectangle 340"/>
          <p:cNvSpPr/>
          <p:nvPr/>
        </p:nvSpPr>
        <p:spPr>
          <a:xfrm>
            <a:off x="2913242" y="7150795"/>
            <a:ext cx="1209203" cy="535348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Compute Forward and Turning Speeds</a:t>
            </a:r>
          </a:p>
        </p:txBody>
      </p:sp>
      <p:cxnSp>
        <p:nvCxnSpPr>
          <p:cNvPr id="342" name="Curved Connector 341"/>
          <p:cNvCxnSpPr>
            <a:stCxn id="334" idx="2"/>
          </p:cNvCxnSpPr>
          <p:nvPr/>
        </p:nvCxnSpPr>
        <p:spPr>
          <a:xfrm rot="16200000" flipH="1">
            <a:off x="2716834" y="6559492"/>
            <a:ext cx="789240" cy="392972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Curved Connector 342"/>
          <p:cNvCxnSpPr>
            <a:stCxn id="338" idx="2"/>
          </p:cNvCxnSpPr>
          <p:nvPr/>
        </p:nvCxnSpPr>
        <p:spPr>
          <a:xfrm rot="5400000">
            <a:off x="3854075" y="6797394"/>
            <a:ext cx="371931" cy="334870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4" name="TextBox 343"/>
              <p:cNvSpPr txBox="1"/>
              <p:nvPr/>
            </p:nvSpPr>
            <p:spPr>
              <a:xfrm>
                <a:off x="2158254" y="5635537"/>
                <a:ext cx="914284" cy="294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Verdana" pitchFamily="34" charset="0"/>
                              <a:cs typeface="Verdana" pitchFamily="34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Verdana" pitchFamily="34" charset="0"/>
                              <a:cs typeface="Verdana" pitchFamily="34" charset="0"/>
                            </a:rPr>
                            <m:t>𝑳</m:t>
                          </m:r>
                        </m:e>
                        <m:sub>
                          <m:r>
                            <a:rPr lang="en-US" sz="12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Verdana" pitchFamily="34" charset="0"/>
                              <a:cs typeface="Verdana" pitchFamily="34" charset="0"/>
                            </a:rPr>
                            <m:t>𝒐𝒏</m:t>
                          </m:r>
                        </m:sub>
                      </m:sSub>
                      <m:r>
                        <a:rPr lang="en-US" sz="12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Verdana" pitchFamily="34" charset="0"/>
                          <a:cs typeface="Verdana" pitchFamily="34" charset="0"/>
                        </a:rPr>
                        <m:t>, </m:t>
                      </m:r>
                      <m:sSub>
                        <m:sSubPr>
                          <m:ctrlPr>
                            <a:rPr lang="en-US" sz="12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Verdana" pitchFamily="34" charset="0"/>
                              <a:cs typeface="Verdana" pitchFamily="34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Verdana" pitchFamily="34" charset="0"/>
                              <a:cs typeface="Verdana" pitchFamily="34" charset="0"/>
                            </a:rPr>
                            <m:t>𝑳</m:t>
                          </m:r>
                        </m:e>
                        <m:sub>
                          <m:r>
                            <a:rPr lang="en-US" sz="12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Verdana" pitchFamily="34" charset="0"/>
                              <a:cs typeface="Verdana" pitchFamily="34" charset="0"/>
                            </a:rPr>
                            <m:t>𝒐𝒇𝒇</m:t>
                          </m:r>
                        </m:sub>
                      </m:sSub>
                    </m:oMath>
                  </m:oMathPara>
                </a14:m>
                <a:endParaRPr lang="en-US" sz="1200" b="1" dirty="0" smtClean="0">
                  <a:solidFill>
                    <a:schemeClr val="accent6">
                      <a:lumMod val="7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</mc:Choice>
        <mc:Fallback xmlns="">
          <p:sp>
            <p:nvSpPr>
              <p:cNvPr id="344" name="TextBox 3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8254" y="5635537"/>
                <a:ext cx="914284" cy="294568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5" name="TextBox 344"/>
              <p:cNvSpPr txBox="1"/>
              <p:nvPr/>
            </p:nvSpPr>
            <p:spPr>
              <a:xfrm>
                <a:off x="2464383" y="6614059"/>
                <a:ext cx="7491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Verdana" pitchFamily="34" charset="0"/>
                              <a:cs typeface="Verdana" pitchFamily="34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Verdana" pitchFamily="34" charset="0"/>
                              <a:cs typeface="Verdana" pitchFamily="34" charset="0"/>
                            </a:rPr>
                            <m:t>𝑳</m:t>
                          </m:r>
                        </m:e>
                        <m:sub>
                          <m:r>
                            <a:rPr lang="en-US" sz="12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Verdana" pitchFamily="34" charset="0"/>
                              <a:cs typeface="Verdana" pitchFamily="34" charset="0"/>
                            </a:rPr>
                            <m:t>𝒏𝒐𝒓𝒎</m:t>
                          </m:r>
                        </m:sub>
                      </m:sSub>
                    </m:oMath>
                  </m:oMathPara>
                </a14:m>
                <a:endParaRPr lang="en-US" sz="1200" b="1" dirty="0" smtClean="0">
                  <a:solidFill>
                    <a:schemeClr val="accent6">
                      <a:lumMod val="7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</mc:Choice>
        <mc:Fallback xmlns="">
          <p:sp>
            <p:nvSpPr>
              <p:cNvPr id="345" name="TextBox 3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4383" y="6614059"/>
                <a:ext cx="749106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6" name="TextBox 345"/>
              <p:cNvSpPr txBox="1"/>
              <p:nvPr/>
            </p:nvSpPr>
            <p:spPr>
              <a:xfrm>
                <a:off x="4103901" y="4964248"/>
                <a:ext cx="7491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Verdana" pitchFamily="34" charset="0"/>
                          <a:cs typeface="Verdana" pitchFamily="34" charset="0"/>
                        </a:rPr>
                        <m:t>𝜽</m:t>
                      </m:r>
                      <m:r>
                        <a:rPr lang="en-US" sz="12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Verdana" pitchFamily="34" charset="0"/>
                          <a:cs typeface="Verdana" pitchFamily="34" charset="0"/>
                        </a:rPr>
                        <m:t>, </m:t>
                      </m:r>
                      <m:r>
                        <a:rPr lang="en-US" sz="12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Verdana" pitchFamily="34" charset="0"/>
                          <a:cs typeface="Verdana" pitchFamily="34" charset="0"/>
                        </a:rPr>
                        <m:t>𝝓</m:t>
                      </m:r>
                    </m:oMath>
                  </m:oMathPara>
                </a14:m>
                <a:endParaRPr lang="en-US" sz="1200" b="1" dirty="0" smtClean="0">
                  <a:solidFill>
                    <a:schemeClr val="accent6">
                      <a:lumMod val="7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</mc:Choice>
        <mc:Fallback xmlns="">
          <p:sp>
            <p:nvSpPr>
              <p:cNvPr id="346" name="TextBox 3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3901" y="4964248"/>
                <a:ext cx="749106" cy="276999"/>
              </a:xfrm>
              <a:prstGeom prst="rect">
                <a:avLst/>
              </a:prstGeom>
              <a:blipFill rotWithShape="1">
                <a:blip r:embed="rId11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7" name="TextBox 346"/>
          <p:cNvSpPr txBox="1"/>
          <p:nvPr/>
        </p:nvSpPr>
        <p:spPr>
          <a:xfrm>
            <a:off x="3359250" y="5870630"/>
            <a:ext cx="749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bias</a:t>
            </a:r>
          </a:p>
        </p:txBody>
      </p:sp>
      <p:sp>
        <p:nvSpPr>
          <p:cNvPr id="348" name="TextBox 347"/>
          <p:cNvSpPr txBox="1"/>
          <p:nvPr/>
        </p:nvSpPr>
        <p:spPr>
          <a:xfrm>
            <a:off x="3904116" y="6891058"/>
            <a:ext cx="990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Control</a:t>
            </a:r>
          </a:p>
          <a:p>
            <a:pPr algn="ctr"/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Gains</a:t>
            </a:r>
          </a:p>
        </p:txBody>
      </p:sp>
      <p:sp>
        <p:nvSpPr>
          <p:cNvPr id="349" name="TextBox 348"/>
          <p:cNvSpPr txBox="1"/>
          <p:nvPr/>
        </p:nvSpPr>
        <p:spPr>
          <a:xfrm>
            <a:off x="3155010" y="3615415"/>
            <a:ext cx="749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Sensors</a:t>
            </a:r>
          </a:p>
        </p:txBody>
      </p:sp>
      <p:cxnSp>
        <p:nvCxnSpPr>
          <p:cNvPr id="350" name="Straight Connector 349"/>
          <p:cNvCxnSpPr/>
          <p:nvPr/>
        </p:nvCxnSpPr>
        <p:spPr>
          <a:xfrm>
            <a:off x="4644516" y="3328995"/>
            <a:ext cx="202589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Arc 350"/>
          <p:cNvSpPr/>
          <p:nvPr/>
        </p:nvSpPr>
        <p:spPr>
          <a:xfrm>
            <a:off x="6538466" y="3097648"/>
            <a:ext cx="263897" cy="231347"/>
          </a:xfrm>
          <a:prstGeom prst="arc">
            <a:avLst>
              <a:gd name="adj1" fmla="val 12194"/>
              <a:gd name="adj2" fmla="val 545004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2" name="Straight Connector 351"/>
          <p:cNvCxnSpPr/>
          <p:nvPr/>
        </p:nvCxnSpPr>
        <p:spPr>
          <a:xfrm flipV="1">
            <a:off x="6802363" y="2977361"/>
            <a:ext cx="0" cy="2359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Arc 352"/>
          <p:cNvSpPr/>
          <p:nvPr/>
        </p:nvSpPr>
        <p:spPr>
          <a:xfrm>
            <a:off x="6332748" y="2788874"/>
            <a:ext cx="469615" cy="376974"/>
          </a:xfrm>
          <a:prstGeom prst="arc">
            <a:avLst>
              <a:gd name="adj1" fmla="val 16493931"/>
              <a:gd name="adj2" fmla="val 17355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Arc 353"/>
          <p:cNvSpPr/>
          <p:nvPr/>
        </p:nvSpPr>
        <p:spPr>
          <a:xfrm>
            <a:off x="5430749" y="2546532"/>
            <a:ext cx="469784" cy="456392"/>
          </a:xfrm>
          <a:prstGeom prst="arc">
            <a:avLst>
              <a:gd name="adj1" fmla="val 5334968"/>
              <a:gd name="adj2" fmla="val 1221555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6" name="Straight Connector 355"/>
          <p:cNvCxnSpPr/>
          <p:nvPr/>
        </p:nvCxnSpPr>
        <p:spPr>
          <a:xfrm flipV="1">
            <a:off x="5663782" y="2786144"/>
            <a:ext cx="919891" cy="2167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Arc 356"/>
          <p:cNvSpPr/>
          <p:nvPr/>
        </p:nvSpPr>
        <p:spPr>
          <a:xfrm>
            <a:off x="5065713" y="2275911"/>
            <a:ext cx="469784" cy="456392"/>
          </a:xfrm>
          <a:prstGeom prst="arc">
            <a:avLst>
              <a:gd name="adj1" fmla="val 2124921"/>
              <a:gd name="adj2" fmla="val 1086731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8" name="Straight Connector 357"/>
          <p:cNvCxnSpPr>
            <a:stCxn id="357" idx="0"/>
          </p:cNvCxnSpPr>
          <p:nvPr/>
        </p:nvCxnSpPr>
        <p:spPr>
          <a:xfrm flipV="1">
            <a:off x="5490150" y="1224958"/>
            <a:ext cx="1270690" cy="14139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/>
          <p:cNvCxnSpPr/>
          <p:nvPr/>
        </p:nvCxnSpPr>
        <p:spPr>
          <a:xfrm flipV="1">
            <a:off x="5065713" y="1661166"/>
            <a:ext cx="0" cy="8447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/>
          <p:cNvCxnSpPr/>
          <p:nvPr/>
        </p:nvCxnSpPr>
        <p:spPr>
          <a:xfrm>
            <a:off x="4639146" y="3172198"/>
            <a:ext cx="0" cy="204416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65" name="Group 364"/>
          <p:cNvGrpSpPr/>
          <p:nvPr/>
        </p:nvGrpSpPr>
        <p:grpSpPr>
          <a:xfrm>
            <a:off x="4651493" y="5008905"/>
            <a:ext cx="2401250" cy="3564943"/>
            <a:chOff x="4638396" y="3658348"/>
            <a:chExt cx="2401250" cy="35649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6" name="TextBox 365"/>
                <p:cNvSpPr txBox="1"/>
                <p:nvPr/>
              </p:nvSpPr>
              <p:spPr>
                <a:xfrm>
                  <a:off x="4638396" y="4543269"/>
                  <a:ext cx="240125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/>
                          </a:rPr>
                          <m:t>𝑢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/>
                              </a:rPr>
                              <m:t>t</m:t>
                            </m:r>
                          </m:e>
                        </m:d>
                        <m:r>
                          <a:rPr lang="en-US" sz="1400" b="0" i="1" smtClean="0">
                            <a:latin typeface="Cambria Math"/>
                          </a:rPr>
                          <m:t>=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/>
                          </a:rPr>
                          <m:t>t</m:t>
                        </m:r>
                        <m:r>
                          <a:rPr lang="en-US" sz="1400" b="0" i="1" smtClean="0">
                            <a:latin typeface="Cambria Math"/>
                          </a:rPr>
                          <m:t>]+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</a:rPr>
                              <m:t>𝐼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/>
                          </a:rPr>
                          <m:t>t</m:t>
                        </m:r>
                        <m:r>
                          <a:rPr lang="en-US" sz="1400" b="0" i="1" smtClean="0">
                            <a:latin typeface="Cambria Math"/>
                          </a:rPr>
                          <m:t>]+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</a:rPr>
                              <m:t>𝐷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/>
                          </a:rPr>
                          <m:t>t</m:t>
                        </m:r>
                        <m:r>
                          <a:rPr lang="en-US" sz="1400" b="0" i="1" smtClean="0">
                            <a:latin typeface="Cambria Math"/>
                          </a:rPr>
                          <m:t>]</m:t>
                        </m:r>
                      </m:oMath>
                    </m:oMathPara>
                  </a14:m>
                  <a:endParaRPr lang="en-US" sz="1400" b="0" dirty="0" smtClean="0"/>
                </a:p>
              </p:txBody>
            </p:sp>
          </mc:Choice>
          <mc:Fallback xmlns="">
            <p:sp>
              <p:nvSpPr>
                <p:cNvPr id="366" name="TextBox 3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8396" y="4543269"/>
                  <a:ext cx="2401250" cy="307777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7" name="Rectangle 366"/>
                <p:cNvSpPr/>
                <p:nvPr/>
              </p:nvSpPr>
              <p:spPr>
                <a:xfrm>
                  <a:off x="4795485" y="4209079"/>
                  <a:ext cx="2061783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/>
                          </a:rPr>
                          <m:t>𝑒</m:t>
                        </m:r>
                        <m:r>
                          <a:rPr lang="en-US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𝑑𝑒𝑠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𝑖𝑟𝑒𝑑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𝑛𝑜𝑟𝑚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7" name="Rectangle 3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5485" y="4209079"/>
                  <a:ext cx="2061783" cy="338554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8" name="TextBox 367"/>
                <p:cNvSpPr txBox="1"/>
                <p:nvPr/>
              </p:nvSpPr>
              <p:spPr>
                <a:xfrm>
                  <a:off x="4766146" y="4910350"/>
                  <a:ext cx="2120463" cy="23129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:r>
                    <a:rPr lang="en-US" sz="1000" dirty="0" smtClean="0">
                      <a:latin typeface="Verdana" pitchFamily="34" charset="0"/>
                      <a:ea typeface="Verdana" pitchFamily="34" charset="0"/>
                      <a:cs typeface="Verdana" pitchFamily="34" charset="0"/>
                    </a:rPr>
                    <a:t>where</a:t>
                  </a:r>
                  <a:br>
                    <a:rPr lang="en-US" sz="1000" dirty="0" smtClean="0">
                      <a:latin typeface="Verdana" pitchFamily="34" charset="0"/>
                      <a:ea typeface="Verdana" pitchFamily="34" charset="0"/>
                      <a:cs typeface="Verdana" pitchFamily="34" charset="0"/>
                    </a:rPr>
                  </a:br>
                  <a:r>
                    <a:rPr lang="en-US" sz="500" b="0" i="1" dirty="0" smtClean="0">
                      <a:latin typeface="Cambria Math"/>
                    </a:rPr>
                    <a:t/>
                  </a:r>
                  <a:br>
                    <a:rPr lang="en-US" sz="500" b="0" i="1" dirty="0" smtClean="0">
                      <a:latin typeface="Cambria Math"/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/>
                              </a:rPr>
                              <m:t>t</m:t>
                            </m:r>
                          </m:e>
                        </m:d>
                        <m:r>
                          <a:rPr lang="en-US" sz="1400" b="0" i="1" smtClean="0">
                            <a:latin typeface="Cambria Math"/>
                          </a:rPr>
                          <m:t>=  </m:t>
                        </m:r>
                        <m:r>
                          <a:rPr lang="en-US" sz="1400" b="1" i="1" smtClean="0">
                            <a:latin typeface="Cambria Math"/>
                          </a:rPr>
                          <m:t>𝑷</m:t>
                        </m:r>
                        <m:r>
                          <a:rPr lang="en-US" sz="1400" b="0" i="1" smtClean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/>
                              </a:rPr>
                              <m:t>t</m:t>
                            </m:r>
                          </m:e>
                        </m:d>
                      </m:oMath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</a:rPr>
                              <m:t>𝐼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/>
                              </a:rPr>
                              <m:t>t</m:t>
                            </m:r>
                          </m:e>
                        </m:d>
                        <m:r>
                          <a:rPr lang="en-US" sz="1400" b="0" i="1" smtClean="0">
                            <a:latin typeface="Cambria Math"/>
                          </a:rPr>
                          <m:t>=  </m:t>
                        </m:r>
                        <m:r>
                          <a:rPr lang="en-US" sz="1400" b="1" i="1" smtClean="0">
                            <a:latin typeface="Cambria Math"/>
                          </a:rPr>
                          <m:t>𝑰</m:t>
                        </m:r>
                        <m:r>
                          <a:rPr lang="en-US" sz="1400" b="0" i="1" smtClean="0">
                            <a:latin typeface="Cambria Math"/>
                            <a:ea typeface="Cambria Math"/>
                          </a:rPr>
                          <m:t>∙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𝑒</m:t>
                            </m:r>
                            <m:r>
                              <a:rPr lang="en-US" sz="1400" b="0" i="1" smtClean="0">
                                <a:latin typeface="Cambria Math"/>
                              </a:rPr>
                              <m:t>[</m:t>
                            </m:r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/>
                              </a:rPr>
                              <m:t>t</m:t>
                            </m:r>
                            <m:r>
                              <a:rPr lang="en-US" sz="1400" b="0" i="1" smtClean="0">
                                <a:latin typeface="Cambria Math"/>
                              </a:rPr>
                              <m:t>] </m:t>
                            </m:r>
                            <m:r>
                              <a:rPr lang="en-US" sz="1400" b="0" i="1" smtClean="0">
                                <a:latin typeface="Cambria Math"/>
                              </a:rPr>
                              <m:t>𝑑𝑡</m:t>
                            </m:r>
                          </m:e>
                        </m:nary>
                      </m:oMath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</a:rPr>
                              <m:t>𝐷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/>
                              </a:rPr>
                              <m:t>t</m:t>
                            </m:r>
                          </m:e>
                        </m:d>
                        <m:r>
                          <a:rPr lang="en-US" sz="1400" b="0" i="0" smtClean="0">
                            <a:latin typeface="Cambria Math"/>
                          </a:rPr>
                          <m:t>= </m:t>
                        </m:r>
                        <m:r>
                          <a:rPr lang="en-US" sz="1400" b="1" i="1" smtClean="0">
                            <a:latin typeface="Cambria Math"/>
                          </a:rPr>
                          <m:t>𝑫</m:t>
                        </m:r>
                        <m:r>
                          <a:rPr lang="en-US" sz="1400" b="0" i="1" smtClean="0">
                            <a:latin typeface="Cambria Math"/>
                            <a:ea typeface="Cambria Math"/>
                          </a:rPr>
                          <m:t>∙</m:t>
                        </m:r>
                        <m:f>
                          <m:fPr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/>
                              </a:rPr>
                              <m:t>𝑑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/>
                              </a:rPr>
                              <m:t>𝑑𝑡</m:t>
                            </m:r>
                          </m:den>
                        </m:f>
                        <m:d>
                          <m:dPr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𝑓𝑖𝑙𝑡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/>
                                  </a:rPr>
                                  <m:t>t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1400" b="0" dirty="0" smtClean="0"/>
                </a:p>
                <a:p>
                  <a:endParaRPr lang="en-US" sz="500" dirty="0"/>
                </a:p>
                <a:p>
                  <a:pPr/>
                  <a:r>
                    <a:rPr lang="en-US" sz="500" b="0" dirty="0" smtClean="0"/>
                    <a:t/>
                  </a:r>
                  <a:br>
                    <a:rPr lang="en-US" sz="500" b="0" dirty="0" smtClean="0"/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</a:rPr>
                              <m:t>𝑓𝑖𝑙𝑡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/>
                              </a:rPr>
                              <m:t>t</m:t>
                            </m:r>
                          </m:e>
                        </m:d>
                        <m:r>
                          <a:rPr lang="en-US" sz="1400" b="0" i="0" smtClean="0">
                            <a:latin typeface="Cambria Math"/>
                          </a:rPr>
                          <m:t>= </m:t>
                        </m:r>
                        <m:r>
                          <a:rPr lang="en-US" sz="1400" i="1">
                            <a:latin typeface="Cambria Math"/>
                          </a:rPr>
                          <m:t>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/>
                              </a:rPr>
                              <m:t>t</m:t>
                            </m:r>
                          </m:e>
                        </m:d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1400" b="1" i="1">
                            <a:latin typeface="Cambria Math"/>
                          </a:rPr>
                          <m:t>𝑵</m:t>
                        </m:r>
                        <m:r>
                          <a:rPr lang="en-US" sz="1400" i="1">
                            <a:latin typeface="Cambria Math"/>
                          </a:rPr>
                          <m:t> −</m:t>
                        </m:r>
                      </m:oMath>
                    </m:oMathPara>
                  </a14:m>
                  <a:r>
                    <a:rPr lang="en-US" sz="1400" i="1" dirty="0" smtClean="0">
                      <a:latin typeface="Cambria Math"/>
                    </a:rPr>
                    <a:t/>
                  </a:r>
                  <a:br>
                    <a:rPr lang="en-US" sz="1400" i="1" dirty="0" smtClean="0">
                      <a:latin typeface="Cambria Math"/>
                    </a:rPr>
                  </a:br>
                  <a:r>
                    <a:rPr lang="en-US" sz="1400" i="1" dirty="0" smtClean="0">
                      <a:latin typeface="Cambria Math"/>
                    </a:rPr>
                    <a:t>             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 </m:t>
                      </m:r>
                      <m:r>
                        <a:rPr lang="en-US" sz="1400" i="1">
                          <a:latin typeface="Cambria Math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/>
                            </a:rPr>
                            <m:t>t</m:t>
                          </m:r>
                          <m:r>
                            <a:rPr lang="en-US" sz="1400">
                              <a:latin typeface="Cambria Math"/>
                            </a:rPr>
                            <m:t>−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 sz="1400" i="1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ctrlPr>
                            <a:rPr lang="en-US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/>
                            </a:rPr>
                            <m:t>1−</m:t>
                          </m:r>
                          <m:r>
                            <a:rPr lang="en-US" sz="1400" b="1" i="1">
                              <a:latin typeface="Cambria Math"/>
                            </a:rPr>
                            <m:t>𝑵</m:t>
                          </m:r>
                        </m:e>
                      </m:d>
                    </m:oMath>
                  </a14:m>
                  <a:endParaRPr lang="en-US" sz="1400" b="0" dirty="0" smtClean="0"/>
                </a:p>
                <a:p>
                  <a:endParaRPr lang="en-US" sz="1400" b="0" dirty="0" smtClean="0"/>
                </a:p>
              </p:txBody>
            </p:sp>
          </mc:Choice>
          <mc:Fallback xmlns="">
            <p:sp>
              <p:nvSpPr>
                <p:cNvPr id="368" name="TextBox 3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6146" y="4910350"/>
                  <a:ext cx="2120463" cy="2312941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9" name="TextBox 62"/>
            <p:cNvSpPr txBox="1">
              <a:spLocks noChangeArrowheads="1"/>
            </p:cNvSpPr>
            <p:nvPr/>
          </p:nvSpPr>
          <p:spPr bwMode="auto">
            <a:xfrm>
              <a:off x="4755524" y="3658348"/>
              <a:ext cx="212985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r>
                <a:rPr lang="en-US" sz="1000" b="1" dirty="0" smtClean="0">
                  <a:solidFill>
                    <a:srgbClr val="002060"/>
                  </a:solidFill>
                  <a:latin typeface="Verdana" pitchFamily="34" charset="0"/>
                </a:rPr>
                <a:t>PID Control Law:</a:t>
              </a:r>
              <a:endParaRPr lang="en-US" sz="1000" b="1" dirty="0">
                <a:solidFill>
                  <a:srgbClr val="002060"/>
                </a:solidFill>
                <a:latin typeface="Verdana" pitchFamily="34" charset="0"/>
              </a:endParaRPr>
            </a:p>
          </p:txBody>
        </p:sp>
      </p:grpSp>
      <p:grpSp>
        <p:nvGrpSpPr>
          <p:cNvPr id="376" name="Group 375"/>
          <p:cNvGrpSpPr/>
          <p:nvPr/>
        </p:nvGrpSpPr>
        <p:grpSpPr>
          <a:xfrm>
            <a:off x="35840" y="2546532"/>
            <a:ext cx="2098350" cy="1891706"/>
            <a:chOff x="-90038" y="1304413"/>
            <a:chExt cx="2098350" cy="1891706"/>
          </a:xfrm>
        </p:grpSpPr>
        <p:grpSp>
          <p:nvGrpSpPr>
            <p:cNvPr id="377" name="Group 376"/>
            <p:cNvGrpSpPr/>
            <p:nvPr/>
          </p:nvGrpSpPr>
          <p:grpSpPr>
            <a:xfrm>
              <a:off x="-1" y="1304413"/>
              <a:ext cx="2008313" cy="1891706"/>
              <a:chOff x="1390794" y="4471180"/>
              <a:chExt cx="1920317" cy="1891706"/>
            </a:xfrm>
          </p:grpSpPr>
          <p:sp>
            <p:nvSpPr>
              <p:cNvPr id="400" name="Rounded Rectangle 399"/>
              <p:cNvSpPr/>
              <p:nvPr/>
            </p:nvSpPr>
            <p:spPr>
              <a:xfrm>
                <a:off x="1390794" y="4471180"/>
                <a:ext cx="1920317" cy="1891706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402" name="TextBox 401"/>
              <p:cNvSpPr txBox="1"/>
              <p:nvPr/>
            </p:nvSpPr>
            <p:spPr>
              <a:xfrm>
                <a:off x="1518382" y="4482896"/>
                <a:ext cx="133841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rgbClr val="00206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Poll Light Sensor</a:t>
                </a:r>
                <a:endParaRPr lang="en-US" sz="1000" b="1" dirty="0">
                  <a:solidFill>
                    <a:srgbClr val="00206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</p:grpSp>
        <p:cxnSp>
          <p:nvCxnSpPr>
            <p:cNvPr id="378" name="Straight Arrow Connector 377"/>
            <p:cNvCxnSpPr>
              <a:stCxn id="380" idx="6"/>
              <a:endCxn id="399" idx="1"/>
            </p:cNvCxnSpPr>
            <p:nvPr/>
          </p:nvCxnSpPr>
          <p:spPr>
            <a:xfrm>
              <a:off x="269455" y="1692230"/>
              <a:ext cx="289631" cy="169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0" name="Oval 379"/>
            <p:cNvSpPr/>
            <p:nvPr/>
          </p:nvSpPr>
          <p:spPr>
            <a:xfrm>
              <a:off x="175100" y="1645052"/>
              <a:ext cx="94355" cy="9435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grpSp>
          <p:nvGrpSpPr>
            <p:cNvPr id="381" name="Group 380"/>
            <p:cNvGrpSpPr/>
            <p:nvPr/>
          </p:nvGrpSpPr>
          <p:grpSpPr>
            <a:xfrm>
              <a:off x="557186" y="1569288"/>
              <a:ext cx="1075688" cy="763814"/>
              <a:chOff x="1989101" y="4795672"/>
              <a:chExt cx="859039" cy="763814"/>
            </a:xfrm>
          </p:grpSpPr>
          <p:grpSp>
            <p:nvGrpSpPr>
              <p:cNvPr id="392" name="Group 391"/>
              <p:cNvGrpSpPr/>
              <p:nvPr/>
            </p:nvGrpSpPr>
            <p:grpSpPr>
              <a:xfrm>
                <a:off x="1990618" y="4795672"/>
                <a:ext cx="857522" cy="737269"/>
                <a:chOff x="1220557" y="4328040"/>
                <a:chExt cx="2402972" cy="2065999"/>
              </a:xfrm>
            </p:grpSpPr>
            <p:sp>
              <p:nvSpPr>
                <p:cNvPr id="395" name="Rounded Rectangle 394"/>
                <p:cNvSpPr/>
                <p:nvPr/>
              </p:nvSpPr>
              <p:spPr>
                <a:xfrm>
                  <a:off x="1302809" y="4368552"/>
                  <a:ext cx="2320720" cy="2025487"/>
                </a:xfrm>
                <a:prstGeom prst="roundRect">
                  <a:avLst/>
                </a:prstGeom>
                <a:solidFill>
                  <a:schemeClr val="bg1"/>
                </a:solidFill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399" name="TextBox 398"/>
                <p:cNvSpPr txBox="1"/>
                <p:nvPr/>
              </p:nvSpPr>
              <p:spPr>
                <a:xfrm>
                  <a:off x="1220557" y="4328040"/>
                  <a:ext cx="2102581" cy="6899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b="1" dirty="0" smtClean="0">
                      <a:solidFill>
                        <a:srgbClr val="002060"/>
                      </a:solidFill>
                      <a:latin typeface="Verdana" pitchFamily="34" charset="0"/>
                      <a:ea typeface="Verdana" pitchFamily="34" charset="0"/>
                      <a:cs typeface="Verdana" pitchFamily="34" charset="0"/>
                    </a:rPr>
                    <a:t>Read On</a:t>
                  </a:r>
                  <a:endParaRPr lang="en-US" sz="1000" b="1" dirty="0">
                    <a:solidFill>
                      <a:srgbClr val="00206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3" name="TextBox 392"/>
                  <p:cNvSpPr txBox="1"/>
                  <p:nvPr/>
                </p:nvSpPr>
                <p:spPr>
                  <a:xfrm>
                    <a:off x="1989101" y="4978942"/>
                    <a:ext cx="836932" cy="5805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dirty="0" smtClean="0">
                        <a:solidFill>
                          <a:srgbClr val="00206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rPr>
                      <a:t>entry:</a:t>
                    </a:r>
                  </a:p>
                  <a:p>
                    <a:r>
                      <a:rPr lang="en-US" sz="1000" dirty="0" smtClean="0">
                        <a:solidFill>
                          <a:srgbClr val="00206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rPr>
                      <a:t> turn light on</a:t>
                    </a:r>
                  </a:p>
                  <a:p>
                    <a:r>
                      <a:rPr lang="en-US" sz="1000" dirty="0">
                        <a:solidFill>
                          <a:srgbClr val="00206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rPr>
                      <a:t> </a:t>
                    </a:r>
                    <a:r>
                      <a:rPr lang="en-US" sz="1000" dirty="0" smtClean="0">
                        <a:solidFill>
                          <a:srgbClr val="00206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rPr>
                      <a:t>read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200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  <a:ea typeface="Verdana" pitchFamily="34" charset="0"/>
                                <a:cs typeface="Verdana" pitchFamily="34" charset="0"/>
                              </a:rPr>
                            </m:ctrlPr>
                          </m:sSubPr>
                          <m:e>
                            <m:r>
                              <a:rPr lang="en-US" sz="1200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  <a:ea typeface="Verdana" pitchFamily="34" charset="0"/>
                                <a:cs typeface="Verdana" pitchFamily="34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US" sz="1200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  <a:ea typeface="Verdana" pitchFamily="34" charset="0"/>
                                <a:cs typeface="Verdana" pitchFamily="34" charset="0"/>
                              </a:rPr>
                              <m:t>𝒐𝒏</m:t>
                            </m:r>
                          </m:sub>
                        </m:sSub>
                      </m:oMath>
                    </a14:m>
                    <a:endParaRPr lang="en-US" sz="1200" b="1" i="1" baseline="-25000" dirty="0" smtClean="0">
                      <a:solidFill>
                        <a:srgbClr val="002060"/>
                      </a:solidFill>
                      <a:latin typeface="Cambria Math" pitchFamily="18" charset="0"/>
                      <a:ea typeface="Cambria Math" pitchFamily="18" charset="0"/>
                      <a:cs typeface="Verdana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93" name="TextBox 3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89101" y="4978942"/>
                    <a:ext cx="836932" cy="580544"/>
                  </a:xfrm>
                  <a:prstGeom prst="rect">
                    <a:avLst/>
                  </a:prstGeom>
                  <a:blipFill rotWithShape="1">
                    <a:blip r:embed="rId15"/>
                    <a:stretch>
                      <a:fillRect b="-315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82" name="Curved Connector 381"/>
            <p:cNvCxnSpPr>
              <a:stCxn id="393" idx="1"/>
              <a:endCxn id="389" idx="1"/>
            </p:cNvCxnSpPr>
            <p:nvPr/>
          </p:nvCxnSpPr>
          <p:spPr>
            <a:xfrm rot="10800000" flipH="1" flipV="1">
              <a:off x="557185" y="2042830"/>
              <a:ext cx="7063" cy="816852"/>
            </a:xfrm>
            <a:prstGeom prst="curvedConnector3">
              <a:avLst>
                <a:gd name="adj1" fmla="val -4450304"/>
              </a:avLst>
            </a:prstGeom>
            <a:ln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Curved Connector 383"/>
            <p:cNvCxnSpPr>
              <a:stCxn id="390" idx="3"/>
              <a:endCxn id="395" idx="3"/>
            </p:cNvCxnSpPr>
            <p:nvPr/>
          </p:nvCxnSpPr>
          <p:spPr>
            <a:xfrm flipH="1" flipV="1">
              <a:off x="1632874" y="1945151"/>
              <a:ext cx="7063" cy="805952"/>
            </a:xfrm>
            <a:prstGeom prst="curvedConnector3">
              <a:avLst>
                <a:gd name="adj1" fmla="val -4135636"/>
              </a:avLst>
            </a:prstGeom>
            <a:ln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5" name="TextBox 384"/>
            <p:cNvSpPr txBox="1"/>
            <p:nvPr/>
          </p:nvSpPr>
          <p:spPr>
            <a:xfrm>
              <a:off x="-90038" y="1676943"/>
              <a:ext cx="5786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00206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start</a:t>
              </a:r>
              <a:endParaRPr lang="en-US" sz="1000" dirty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grpSp>
          <p:nvGrpSpPr>
            <p:cNvPr id="387" name="Group 386"/>
            <p:cNvGrpSpPr/>
            <p:nvPr/>
          </p:nvGrpSpPr>
          <p:grpSpPr>
            <a:xfrm>
              <a:off x="564249" y="2375240"/>
              <a:ext cx="1075688" cy="785614"/>
              <a:chOff x="1989101" y="4795672"/>
              <a:chExt cx="859039" cy="785614"/>
            </a:xfrm>
          </p:grpSpPr>
          <p:grpSp>
            <p:nvGrpSpPr>
              <p:cNvPr id="388" name="Group 387"/>
              <p:cNvGrpSpPr/>
              <p:nvPr/>
            </p:nvGrpSpPr>
            <p:grpSpPr>
              <a:xfrm>
                <a:off x="1990618" y="4795672"/>
                <a:ext cx="857522" cy="737269"/>
                <a:chOff x="1220557" y="4328040"/>
                <a:chExt cx="2402972" cy="2065999"/>
              </a:xfrm>
            </p:grpSpPr>
            <p:sp>
              <p:nvSpPr>
                <p:cNvPr id="390" name="Rounded Rectangle 389"/>
                <p:cNvSpPr/>
                <p:nvPr/>
              </p:nvSpPr>
              <p:spPr>
                <a:xfrm>
                  <a:off x="1302809" y="4368552"/>
                  <a:ext cx="2320720" cy="2025487"/>
                </a:xfrm>
                <a:prstGeom prst="roundRect">
                  <a:avLst/>
                </a:prstGeom>
                <a:solidFill>
                  <a:schemeClr val="bg1"/>
                </a:solidFill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391" name="TextBox 390"/>
                <p:cNvSpPr txBox="1"/>
                <p:nvPr/>
              </p:nvSpPr>
              <p:spPr>
                <a:xfrm>
                  <a:off x="1220557" y="4328040"/>
                  <a:ext cx="2102581" cy="6899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b="1" dirty="0" smtClean="0">
                      <a:solidFill>
                        <a:srgbClr val="002060"/>
                      </a:solidFill>
                      <a:latin typeface="Verdana" pitchFamily="34" charset="0"/>
                      <a:ea typeface="Verdana" pitchFamily="34" charset="0"/>
                      <a:cs typeface="Verdana" pitchFamily="34" charset="0"/>
                    </a:rPr>
                    <a:t>Read Off</a:t>
                  </a:r>
                  <a:endParaRPr lang="en-US" sz="1000" b="1" dirty="0">
                    <a:solidFill>
                      <a:srgbClr val="00206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9" name="TextBox 388"/>
                  <p:cNvSpPr txBox="1"/>
                  <p:nvPr/>
                </p:nvSpPr>
                <p:spPr>
                  <a:xfrm>
                    <a:off x="1989101" y="4978942"/>
                    <a:ext cx="836932" cy="6023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dirty="0" smtClean="0">
                        <a:solidFill>
                          <a:srgbClr val="00206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rPr>
                      <a:t>entry:</a:t>
                    </a:r>
                  </a:p>
                  <a:p>
                    <a:r>
                      <a:rPr lang="en-US" sz="1000" dirty="0" smtClean="0">
                        <a:solidFill>
                          <a:srgbClr val="00206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rPr>
                      <a:t> turn light off</a:t>
                    </a:r>
                  </a:p>
                  <a:p>
                    <a:r>
                      <a:rPr lang="en-US" sz="1000" dirty="0">
                        <a:solidFill>
                          <a:srgbClr val="00206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rPr>
                      <a:t> </a:t>
                    </a:r>
                    <a:r>
                      <a:rPr lang="en-US" sz="1000" dirty="0" smtClean="0">
                        <a:solidFill>
                          <a:srgbClr val="00206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rPr>
                      <a:t>read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200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  <a:ea typeface="Verdana" pitchFamily="34" charset="0"/>
                                <a:cs typeface="Verdana" pitchFamily="34" charset="0"/>
                              </a:rPr>
                            </m:ctrlPr>
                          </m:sSubPr>
                          <m:e>
                            <m:r>
                              <a:rPr lang="en-US" sz="1200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  <a:ea typeface="Verdana" pitchFamily="34" charset="0"/>
                                <a:cs typeface="Verdana" pitchFamily="34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US" sz="1200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  <a:ea typeface="Verdana" pitchFamily="34" charset="0"/>
                                <a:cs typeface="Verdana" pitchFamily="34" charset="0"/>
                              </a:rPr>
                              <m:t>𝒐</m:t>
                            </m:r>
                            <m:r>
                              <a:rPr lang="en-US" sz="12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  <a:ea typeface="Verdana" pitchFamily="34" charset="0"/>
                                <a:cs typeface="Verdana" pitchFamily="34" charset="0"/>
                              </a:rPr>
                              <m:t>𝒇𝒇</m:t>
                            </m:r>
                          </m:sub>
                        </m:sSub>
                      </m:oMath>
                    </a14:m>
                    <a:endParaRPr lang="en-US" sz="1200" b="1" i="1" baseline="-25000" dirty="0" smtClean="0">
                      <a:solidFill>
                        <a:srgbClr val="002060"/>
                      </a:solidFill>
                      <a:latin typeface="Cambria Math" pitchFamily="18" charset="0"/>
                      <a:ea typeface="Cambria Math" pitchFamily="18" charset="0"/>
                      <a:cs typeface="Verdana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89" name="TextBox 3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89101" y="4978942"/>
                    <a:ext cx="836932" cy="602344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403" name="Straight Connector 402"/>
          <p:cNvCxnSpPr/>
          <p:nvPr/>
        </p:nvCxnSpPr>
        <p:spPr>
          <a:xfrm flipV="1">
            <a:off x="1130033" y="4562681"/>
            <a:ext cx="1" cy="288653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TextBox 62"/>
          <p:cNvSpPr txBox="1">
            <a:spLocks noChangeArrowheads="1"/>
          </p:cNvSpPr>
          <p:nvPr/>
        </p:nvSpPr>
        <p:spPr bwMode="auto">
          <a:xfrm>
            <a:off x="4644516" y="1219526"/>
            <a:ext cx="21298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b="1" dirty="0" smtClean="0">
                <a:solidFill>
                  <a:srgbClr val="002060"/>
                </a:solidFill>
                <a:latin typeface="Verdana" pitchFamily="34" charset="0"/>
              </a:rPr>
              <a:t>Performance Stage</a:t>
            </a:r>
            <a:endParaRPr lang="en-US" sz="1200" b="1" dirty="0">
              <a:solidFill>
                <a:srgbClr val="002060"/>
              </a:solidFill>
              <a:latin typeface="Verdana" pitchFamily="34" charset="0"/>
            </a:endParaRPr>
          </a:p>
        </p:txBody>
      </p:sp>
      <p:sp>
        <p:nvSpPr>
          <p:cNvPr id="405" name="Rectangle 404"/>
          <p:cNvSpPr/>
          <p:nvPr/>
        </p:nvSpPr>
        <p:spPr>
          <a:xfrm>
            <a:off x="2421137" y="5222317"/>
            <a:ext cx="984209" cy="398237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Filter</a:t>
            </a:r>
          </a:p>
          <a:p>
            <a:pPr algn="ctr"/>
            <a:r>
              <a:rPr lang="en-US" sz="1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Values</a:t>
            </a:r>
          </a:p>
        </p:txBody>
      </p:sp>
      <p:cxnSp>
        <p:nvCxnSpPr>
          <p:cNvPr id="406" name="Straight Arrow Connector 405"/>
          <p:cNvCxnSpPr>
            <a:stCxn id="405" idx="2"/>
            <a:endCxn id="334" idx="0"/>
          </p:cNvCxnSpPr>
          <p:nvPr/>
        </p:nvCxnSpPr>
        <p:spPr>
          <a:xfrm>
            <a:off x="2913242" y="5620554"/>
            <a:ext cx="1726" cy="32453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7" name="TextBox 406"/>
              <p:cNvSpPr txBox="1"/>
              <p:nvPr/>
            </p:nvSpPr>
            <p:spPr>
              <a:xfrm>
                <a:off x="2590000" y="4854153"/>
                <a:ext cx="3195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Verdana" pitchFamily="34" charset="0"/>
                          <a:cs typeface="Verdana" pitchFamily="34" charset="0"/>
                        </a:rPr>
                        <m:t>𝒙</m:t>
                      </m:r>
                    </m:oMath>
                  </m:oMathPara>
                </a14:m>
                <a:endParaRPr lang="en-US" sz="1200" b="1" dirty="0" smtClean="0">
                  <a:solidFill>
                    <a:schemeClr val="accent6">
                      <a:lumMod val="7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</mc:Choice>
        <mc:Fallback xmlns="">
          <p:sp>
            <p:nvSpPr>
              <p:cNvPr id="407" name="TextBox 4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000" y="4854153"/>
                <a:ext cx="319548" cy="27699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8" name="Curved Connector 407"/>
          <p:cNvCxnSpPr>
            <a:endCxn id="334" idx="3"/>
          </p:cNvCxnSpPr>
          <p:nvPr/>
        </p:nvCxnSpPr>
        <p:spPr>
          <a:xfrm rot="10800000" flipV="1">
            <a:off x="3407073" y="6030906"/>
            <a:ext cx="802491" cy="122318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9" name="Group 408"/>
          <p:cNvGrpSpPr/>
          <p:nvPr/>
        </p:nvGrpSpPr>
        <p:grpSpPr>
          <a:xfrm>
            <a:off x="11577" y="4926468"/>
            <a:ext cx="2146678" cy="1988685"/>
            <a:chOff x="35641" y="4096540"/>
            <a:chExt cx="2146678" cy="1988685"/>
          </a:xfrm>
        </p:grpSpPr>
        <p:grpSp>
          <p:nvGrpSpPr>
            <p:cNvPr id="410" name="Group 409"/>
            <p:cNvGrpSpPr/>
            <p:nvPr/>
          </p:nvGrpSpPr>
          <p:grpSpPr>
            <a:xfrm>
              <a:off x="35641" y="4096540"/>
              <a:ext cx="2146678" cy="1988685"/>
              <a:chOff x="35641" y="4096540"/>
              <a:chExt cx="2146678" cy="1988685"/>
            </a:xfrm>
          </p:grpSpPr>
          <p:sp>
            <p:nvSpPr>
              <p:cNvPr id="418" name="Rounded Rectangle 417"/>
              <p:cNvSpPr/>
              <p:nvPr/>
            </p:nvSpPr>
            <p:spPr>
              <a:xfrm>
                <a:off x="121539" y="4096540"/>
                <a:ext cx="2008313" cy="1988685"/>
              </a:xfrm>
              <a:prstGeom prst="round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420" name="TextBox 419"/>
              <p:cNvSpPr txBox="1"/>
              <p:nvPr/>
            </p:nvSpPr>
            <p:spPr>
              <a:xfrm>
                <a:off x="239689" y="4332190"/>
                <a:ext cx="184532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>
                    <a:solidFill>
                      <a:schemeClr val="accent6">
                        <a:lumMod val="75000"/>
                      </a:schemeClr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From experimental data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1" name="Rectangle 420"/>
                  <p:cNvSpPr/>
                  <p:nvPr/>
                </p:nvSpPr>
                <p:spPr>
                  <a:xfrm>
                    <a:off x="35641" y="4548409"/>
                    <a:ext cx="2146678" cy="29181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200" dirty="0" smtClean="0"/>
                      <a:t> </a:t>
                    </a:r>
                    <a14:m>
                      <m:oMath xmlns:m="http://schemas.openxmlformats.org/officeDocument/2006/math">
                        <m:r>
                          <a:rPr lang="en-US" sz="12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120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𝑜𝑛</m:t>
                                </m:r>
                              </m:sub>
                            </m:sSub>
                          </m:e>
                        </m:d>
                        <m:r>
                          <a:rPr lang="en-US" sz="1200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𝑜𝑛</m:t>
                                </m:r>
                              </m:sub>
                            </m:sSub>
                          </m:e>
                        </m:d>
                        <m:r>
                          <a:rPr lang="en-US" sz="12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/>
                              </a:rPr>
                              <m:t>𝑜𝑓𝑓</m:t>
                            </m:r>
                          </m:sub>
                        </m:sSub>
                      </m:oMath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421" name="Rectangle 4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641" y="4548409"/>
                    <a:ext cx="2146678" cy="291811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 b="-208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422" name="Picture 3"/>
              <p:cNvPicPr>
                <a:picLocks noChangeAspect="1" noChangeArrowheads="1"/>
              </p:cNvPicPr>
              <p:nvPr/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0129" y="4813596"/>
                <a:ext cx="1611132" cy="12300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3" name="Rectangle 422"/>
                  <p:cNvSpPr/>
                  <p:nvPr/>
                </p:nvSpPr>
                <p:spPr>
                  <a:xfrm>
                    <a:off x="471511" y="4849988"/>
                    <a:ext cx="1255087" cy="24891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 dirty="0" smtClean="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100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/>
                                  </a:rPr>
                                  <m:t>𝑜𝑛</m:t>
                                </m:r>
                              </m:sub>
                            </m:sSub>
                          </m:e>
                        </m:d>
                        <m:r>
                          <a:rPr lang="en-US" sz="1000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1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sz="10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000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/>
                                  </a:rPr>
                                  <m:t>𝑜𝑛</m:t>
                                </m:r>
                              </m:sub>
                            </m:sSub>
                          </m:sup>
                        </m:sSup>
                      </m:oMath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423" name="Rectangle 4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511" y="4849988"/>
                    <a:ext cx="1255087" cy="248914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 b="-243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4" name="Rectangle 423"/>
                  <p:cNvSpPr/>
                  <p:nvPr/>
                </p:nvSpPr>
                <p:spPr>
                  <a:xfrm>
                    <a:off x="463891" y="5069868"/>
                    <a:ext cx="1260986" cy="24891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 dirty="0" smtClean="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100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/>
                                  </a:rPr>
                                  <m:t>𝑜𝑛</m:t>
                                </m:r>
                              </m:sub>
                            </m:sSub>
                          </m:e>
                        </m:d>
                        <m:r>
                          <a:rPr lang="en-US" sz="1000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1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sz="10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000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/>
                                  </a:rPr>
                                  <m:t>𝑜𝑛</m:t>
                                </m:r>
                              </m:sub>
                            </m:sSub>
                          </m:sup>
                        </m:sSup>
                      </m:oMath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424" name="Rectangle 4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3891" y="5069868"/>
                    <a:ext cx="1260986" cy="248914"/>
                  </a:xfrm>
                  <a:prstGeom prst="rect">
                    <a:avLst/>
                  </a:prstGeom>
                  <a:blipFill rotWithShape="1">
                    <a:blip r:embed="rId21"/>
                    <a:stretch>
                      <a:fillRect b="-243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13" name="TextBox 412"/>
            <p:cNvSpPr txBox="1"/>
            <p:nvPr/>
          </p:nvSpPr>
          <p:spPr>
            <a:xfrm>
              <a:off x="248842" y="4136047"/>
              <a:ext cx="14895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>
                  <a:solidFill>
                    <a:srgbClr val="00206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Filter Light Values</a:t>
              </a:r>
              <a:endParaRPr lang="en-US" sz="1000" b="1" dirty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cxnSp>
        <p:nvCxnSpPr>
          <p:cNvPr id="425" name="Straight Connector 424"/>
          <p:cNvCxnSpPr/>
          <p:nvPr/>
        </p:nvCxnSpPr>
        <p:spPr>
          <a:xfrm flipV="1">
            <a:off x="1112728" y="7006272"/>
            <a:ext cx="1" cy="288653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6" name="Group 425"/>
          <p:cNvGrpSpPr/>
          <p:nvPr/>
        </p:nvGrpSpPr>
        <p:grpSpPr>
          <a:xfrm>
            <a:off x="97474" y="7341118"/>
            <a:ext cx="2008313" cy="2095847"/>
            <a:chOff x="121538" y="6511190"/>
            <a:chExt cx="2008313" cy="2095847"/>
          </a:xfrm>
        </p:grpSpPr>
        <p:sp>
          <p:nvSpPr>
            <p:cNvPr id="427" name="Rounded Rectangle 426"/>
            <p:cNvSpPr/>
            <p:nvPr/>
          </p:nvSpPr>
          <p:spPr>
            <a:xfrm>
              <a:off x="121538" y="6511190"/>
              <a:ext cx="2008313" cy="2095847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428" name="TextBox 427"/>
            <p:cNvSpPr txBox="1"/>
            <p:nvPr/>
          </p:nvSpPr>
          <p:spPr>
            <a:xfrm>
              <a:off x="237988" y="6525023"/>
              <a:ext cx="11448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>
                  <a:solidFill>
                    <a:srgbClr val="00206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Lookup Table</a:t>
              </a:r>
              <a:endParaRPr lang="en-US" sz="1000" b="1" dirty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429" name="TextBox 428"/>
            <p:cNvSpPr txBox="1"/>
            <p:nvPr/>
          </p:nvSpPr>
          <p:spPr>
            <a:xfrm>
              <a:off x="1308565" y="8010372"/>
              <a:ext cx="74910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chemeClr val="accent6">
                      <a:lumMod val="7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White</a:t>
              </a:r>
            </a:p>
          </p:txBody>
        </p:sp>
        <p:sp>
          <p:nvSpPr>
            <p:cNvPr id="432" name="TextBox 431"/>
            <p:cNvSpPr txBox="1"/>
            <p:nvPr/>
          </p:nvSpPr>
          <p:spPr>
            <a:xfrm>
              <a:off x="239689" y="6699226"/>
              <a:ext cx="18453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accent6">
                      <a:lumMod val="7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Black, Edge and White from calibration</a:t>
              </a:r>
            </a:p>
          </p:txBody>
        </p:sp>
        <p:cxnSp>
          <p:nvCxnSpPr>
            <p:cNvPr id="445" name="Straight Connector 444"/>
            <p:cNvCxnSpPr/>
            <p:nvPr/>
          </p:nvCxnSpPr>
          <p:spPr>
            <a:xfrm flipV="1">
              <a:off x="673257" y="7601552"/>
              <a:ext cx="316248" cy="355221"/>
            </a:xfrm>
            <a:prstGeom prst="line">
              <a:avLst/>
            </a:prstGeom>
            <a:ln w="25400">
              <a:solidFill>
                <a:srgbClr val="2A0D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/>
            <p:cNvCxnSpPr/>
            <p:nvPr/>
          </p:nvCxnSpPr>
          <p:spPr>
            <a:xfrm flipV="1">
              <a:off x="989504" y="7239007"/>
              <a:ext cx="618479" cy="362545"/>
            </a:xfrm>
            <a:prstGeom prst="line">
              <a:avLst/>
            </a:prstGeom>
            <a:ln w="25400">
              <a:solidFill>
                <a:srgbClr val="2A0D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/>
            <p:cNvCxnSpPr/>
            <p:nvPr/>
          </p:nvCxnSpPr>
          <p:spPr>
            <a:xfrm>
              <a:off x="673257" y="7956771"/>
              <a:ext cx="100003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/>
            <p:cNvCxnSpPr/>
            <p:nvPr/>
          </p:nvCxnSpPr>
          <p:spPr>
            <a:xfrm flipV="1">
              <a:off x="673257" y="7141724"/>
              <a:ext cx="0" cy="81504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/>
            <p:cNvCxnSpPr/>
            <p:nvPr/>
          </p:nvCxnSpPr>
          <p:spPr>
            <a:xfrm>
              <a:off x="681116" y="7594815"/>
              <a:ext cx="34232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/>
            <p:cNvCxnSpPr/>
            <p:nvPr/>
          </p:nvCxnSpPr>
          <p:spPr>
            <a:xfrm>
              <a:off x="669872" y="7238104"/>
              <a:ext cx="928787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/>
            <p:cNvCxnSpPr/>
            <p:nvPr/>
          </p:nvCxnSpPr>
          <p:spPr>
            <a:xfrm>
              <a:off x="989504" y="7601552"/>
              <a:ext cx="0" cy="35521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/>
            <p:cNvCxnSpPr/>
            <p:nvPr/>
          </p:nvCxnSpPr>
          <p:spPr>
            <a:xfrm>
              <a:off x="1599053" y="7246333"/>
              <a:ext cx="0" cy="71043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3" name="TextBox 482"/>
            <p:cNvSpPr txBox="1"/>
            <p:nvPr/>
          </p:nvSpPr>
          <p:spPr>
            <a:xfrm>
              <a:off x="309375" y="7124114"/>
              <a:ext cx="5770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chemeClr val="accent6">
                      <a:lumMod val="7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1</a:t>
              </a:r>
            </a:p>
          </p:txBody>
        </p:sp>
        <p:sp>
          <p:nvSpPr>
            <p:cNvPr id="484" name="TextBox 483"/>
            <p:cNvSpPr txBox="1"/>
            <p:nvPr/>
          </p:nvSpPr>
          <p:spPr>
            <a:xfrm>
              <a:off x="274277" y="7809384"/>
              <a:ext cx="5770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chemeClr val="accent6">
                      <a:lumMod val="7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0</a:t>
              </a:r>
            </a:p>
          </p:txBody>
        </p:sp>
        <p:sp>
          <p:nvSpPr>
            <p:cNvPr id="494" name="TextBox 493"/>
            <p:cNvSpPr txBox="1"/>
            <p:nvPr/>
          </p:nvSpPr>
          <p:spPr>
            <a:xfrm>
              <a:off x="233349" y="7454409"/>
              <a:ext cx="57707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chemeClr val="accent6">
                      <a:lumMod val="7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0.5</a:t>
              </a:r>
            </a:p>
          </p:txBody>
        </p:sp>
        <p:sp>
          <p:nvSpPr>
            <p:cNvPr id="496" name="TextBox 495"/>
            <p:cNvSpPr txBox="1"/>
            <p:nvPr/>
          </p:nvSpPr>
          <p:spPr>
            <a:xfrm>
              <a:off x="386649" y="8005024"/>
              <a:ext cx="5770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chemeClr val="accent6">
                      <a:lumMod val="7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Black</a:t>
              </a:r>
            </a:p>
          </p:txBody>
        </p:sp>
        <p:sp>
          <p:nvSpPr>
            <p:cNvPr id="497" name="TextBox 496"/>
            <p:cNvSpPr txBox="1"/>
            <p:nvPr/>
          </p:nvSpPr>
          <p:spPr>
            <a:xfrm>
              <a:off x="866194" y="7767245"/>
              <a:ext cx="57707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chemeClr val="accent6">
                      <a:lumMod val="7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Edge</a:t>
              </a:r>
            </a:p>
            <a:p>
              <a:pPr algn="ctr"/>
              <a:r>
                <a:rPr lang="en-US" sz="900" b="1" dirty="0" smtClean="0">
                  <a:solidFill>
                    <a:schemeClr val="accent6">
                      <a:lumMod val="7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+ Bias</a:t>
              </a:r>
            </a:p>
          </p:txBody>
        </p:sp>
        <p:sp>
          <p:nvSpPr>
            <p:cNvPr id="499" name="TextBox 498"/>
            <p:cNvSpPr txBox="1"/>
            <p:nvPr/>
          </p:nvSpPr>
          <p:spPr>
            <a:xfrm>
              <a:off x="210013" y="8194699"/>
              <a:ext cx="17416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accent6">
                      <a:lumMod val="7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Bias value modified based on track zone</a:t>
              </a:r>
            </a:p>
          </p:txBody>
        </p:sp>
      </p:grpSp>
      <p:sp>
        <p:nvSpPr>
          <p:cNvPr id="500" name="Isosceles Triangle 17"/>
          <p:cNvSpPr>
            <a:spLocks noChangeArrowheads="1"/>
          </p:cNvSpPr>
          <p:nvPr/>
        </p:nvSpPr>
        <p:spPr bwMode="auto">
          <a:xfrm rot="5400000">
            <a:off x="1606527" y="5609313"/>
            <a:ext cx="1636727" cy="649764"/>
          </a:xfrm>
          <a:prstGeom prst="triangle">
            <a:avLst>
              <a:gd name="adj" fmla="val 19277"/>
            </a:avLst>
          </a:prstGeom>
          <a:solidFill>
            <a:srgbClr val="FF99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bIns="0"/>
          <a:lstStyle/>
          <a:p>
            <a:pPr algn="ctr" eaLnBrk="0" hangingPunct="0"/>
            <a:endParaRPr lang="en-US" dirty="0"/>
          </a:p>
        </p:txBody>
      </p:sp>
      <p:cxnSp>
        <p:nvCxnSpPr>
          <p:cNvPr id="501" name="Straight Arrow Connector 500"/>
          <p:cNvCxnSpPr>
            <a:stCxn id="341" idx="2"/>
            <a:endCxn id="503" idx="0"/>
          </p:cNvCxnSpPr>
          <p:nvPr/>
        </p:nvCxnSpPr>
        <p:spPr>
          <a:xfrm>
            <a:off x="3517844" y="7686143"/>
            <a:ext cx="2335" cy="46196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3" name="Rectangle 502"/>
          <p:cNvSpPr/>
          <p:nvPr/>
        </p:nvSpPr>
        <p:spPr>
          <a:xfrm>
            <a:off x="2915577" y="8148103"/>
            <a:ext cx="1209203" cy="535348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Balancing Algorithm</a:t>
            </a:r>
          </a:p>
        </p:txBody>
      </p:sp>
      <p:sp>
        <p:nvSpPr>
          <p:cNvPr id="505" name="TextBox 504"/>
          <p:cNvSpPr txBox="1"/>
          <p:nvPr/>
        </p:nvSpPr>
        <p:spPr>
          <a:xfrm>
            <a:off x="112899" y="994092"/>
            <a:ext cx="22399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Track is divided into </a:t>
            </a:r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Zones</a:t>
            </a:r>
          </a:p>
          <a:p>
            <a:endParaRPr lang="en-US" sz="1000" dirty="0" smtClean="0">
              <a:solidFill>
                <a:schemeClr val="accent6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Consists of 2 algorithms: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Light processing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Track zone control</a:t>
            </a:r>
          </a:p>
          <a:p>
            <a:endParaRPr lang="en-US" sz="1000" dirty="0">
              <a:solidFill>
                <a:schemeClr val="accent6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06" name="TextBox 62"/>
          <p:cNvSpPr txBox="1">
            <a:spLocks noChangeArrowheads="1"/>
          </p:cNvSpPr>
          <p:nvPr/>
        </p:nvSpPr>
        <p:spPr bwMode="auto">
          <a:xfrm>
            <a:off x="142141" y="2163643"/>
            <a:ext cx="212985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</a:rPr>
              <a:t>A:  LIGHT PROCESSING</a:t>
            </a:r>
            <a:endParaRPr lang="en-US" sz="1000" b="1" dirty="0">
              <a:solidFill>
                <a:srgbClr val="002060"/>
              </a:solidFill>
              <a:latin typeface="Verdana" pitchFamily="34" charset="0"/>
            </a:endParaRPr>
          </a:p>
        </p:txBody>
      </p:sp>
      <p:sp>
        <p:nvSpPr>
          <p:cNvPr id="509" name="TextBox 62"/>
          <p:cNvSpPr txBox="1">
            <a:spLocks noChangeArrowheads="1"/>
          </p:cNvSpPr>
          <p:nvPr/>
        </p:nvSpPr>
        <p:spPr bwMode="auto">
          <a:xfrm>
            <a:off x="4796801" y="3641212"/>
            <a:ext cx="212985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</a:rPr>
              <a:t>B:  TRACK ZONE CONTROL</a:t>
            </a:r>
            <a:endParaRPr lang="en-US" sz="1000" b="1" dirty="0">
              <a:solidFill>
                <a:srgbClr val="002060"/>
              </a:solidFill>
              <a:latin typeface="Verdana" pitchFamily="34" charset="0"/>
            </a:endParaRPr>
          </a:p>
        </p:txBody>
      </p:sp>
      <p:sp>
        <p:nvSpPr>
          <p:cNvPr id="510" name="TextBox 62"/>
          <p:cNvSpPr txBox="1">
            <a:spLocks noChangeArrowheads="1"/>
          </p:cNvSpPr>
          <p:nvPr/>
        </p:nvSpPr>
        <p:spPr bwMode="auto">
          <a:xfrm>
            <a:off x="4644516" y="8698741"/>
            <a:ext cx="212985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</a:rPr>
              <a:t>To Balancing Algorithm:</a:t>
            </a:r>
            <a:endParaRPr lang="en-US" sz="1000" b="1" dirty="0">
              <a:solidFill>
                <a:srgbClr val="002060"/>
              </a:solidFill>
              <a:latin typeface="Verdana" pitchFamily="34" charset="0"/>
            </a:endParaRPr>
          </a:p>
        </p:txBody>
      </p:sp>
      <p:sp>
        <p:nvSpPr>
          <p:cNvPr id="511" name="TextBox 62"/>
          <p:cNvSpPr txBox="1">
            <a:spLocks noChangeArrowheads="1"/>
          </p:cNvSpPr>
          <p:nvPr/>
        </p:nvSpPr>
        <p:spPr bwMode="auto">
          <a:xfrm>
            <a:off x="4812790" y="3917494"/>
            <a:ext cx="212985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</a:rPr>
              <a:t>Track Zone:</a:t>
            </a:r>
            <a:endParaRPr lang="en-US" sz="1000" b="1" dirty="0">
              <a:solidFill>
                <a:srgbClr val="002060"/>
              </a:solidFill>
              <a:latin typeface="Verdana" pitchFamily="34" charset="0"/>
            </a:endParaRPr>
          </a:p>
        </p:txBody>
      </p:sp>
      <p:sp>
        <p:nvSpPr>
          <p:cNvPr id="512" name="TextBox 511"/>
          <p:cNvSpPr txBox="1"/>
          <p:nvPr/>
        </p:nvSpPr>
        <p:spPr>
          <a:xfrm>
            <a:off x="4859714" y="4126970"/>
            <a:ext cx="19146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Determined based on distance and angle traveled by the robot.</a:t>
            </a:r>
          </a:p>
        </p:txBody>
      </p:sp>
      <p:cxnSp>
        <p:nvCxnSpPr>
          <p:cNvPr id="513" name="Straight Connector 512"/>
          <p:cNvCxnSpPr/>
          <p:nvPr/>
        </p:nvCxnSpPr>
        <p:spPr>
          <a:xfrm flipV="1">
            <a:off x="5688892" y="4695868"/>
            <a:ext cx="1" cy="288653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Straight Connector 514"/>
          <p:cNvCxnSpPr/>
          <p:nvPr/>
        </p:nvCxnSpPr>
        <p:spPr>
          <a:xfrm flipV="1">
            <a:off x="5709442" y="8379175"/>
            <a:ext cx="1" cy="288653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6" name="TextBox 515"/>
              <p:cNvSpPr txBox="1"/>
              <p:nvPr/>
            </p:nvSpPr>
            <p:spPr>
              <a:xfrm>
                <a:off x="3385558" y="7768427"/>
                <a:ext cx="9142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Verdana" pitchFamily="34" charset="0"/>
                          <a:cs typeface="Verdana" pitchFamily="34" charset="0"/>
                        </a:rPr>
                        <m:t>𝒗</m:t>
                      </m:r>
                      <m:r>
                        <a:rPr lang="en-US" sz="12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Verdana" pitchFamily="34" charset="0"/>
                          <a:cs typeface="Verdana" pitchFamily="34" charset="0"/>
                        </a:rPr>
                        <m:t>, </m:t>
                      </m:r>
                      <m:r>
                        <a:rPr lang="en-US" sz="12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Verdana" pitchFamily="34" charset="0"/>
                          <a:cs typeface="Verdana" pitchFamily="34" charset="0"/>
                        </a:rPr>
                        <m:t>𝝎</m:t>
                      </m:r>
                    </m:oMath>
                  </m:oMathPara>
                </a14:m>
                <a:endParaRPr lang="en-US" sz="1200" b="1" dirty="0" smtClean="0">
                  <a:solidFill>
                    <a:schemeClr val="accent6">
                      <a:lumMod val="7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</mc:Choice>
        <mc:Fallback xmlns="">
          <p:sp>
            <p:nvSpPr>
              <p:cNvPr id="516" name="TextBox 5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5558" y="7768427"/>
                <a:ext cx="914284" cy="276999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7" name="TextBox 516"/>
          <p:cNvSpPr txBox="1"/>
          <p:nvPr/>
        </p:nvSpPr>
        <p:spPr>
          <a:xfrm>
            <a:off x="4837018" y="8950368"/>
            <a:ext cx="19653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Forward and turning speeds are reference states in balancing controller.</a:t>
            </a:r>
          </a:p>
        </p:txBody>
      </p:sp>
      <p:sp>
        <p:nvSpPr>
          <p:cNvPr id="518" name="TextBox 517"/>
          <p:cNvSpPr txBox="1"/>
          <p:nvPr/>
        </p:nvSpPr>
        <p:spPr>
          <a:xfrm>
            <a:off x="2352802" y="9036855"/>
            <a:ext cx="2183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Line tracking is turned off during the </a:t>
            </a:r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Zone 4</a:t>
            </a: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shortcut.</a:t>
            </a:r>
          </a:p>
        </p:txBody>
      </p:sp>
      <p:cxnSp>
        <p:nvCxnSpPr>
          <p:cNvPr id="519" name="Straight Connector 518"/>
          <p:cNvCxnSpPr/>
          <p:nvPr/>
        </p:nvCxnSpPr>
        <p:spPr>
          <a:xfrm>
            <a:off x="2060948" y="1107169"/>
            <a:ext cx="649326" cy="220894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0" name="TextBox 62"/>
          <p:cNvSpPr txBox="1">
            <a:spLocks noChangeArrowheads="1"/>
          </p:cNvSpPr>
          <p:nvPr/>
        </p:nvSpPr>
        <p:spPr bwMode="auto">
          <a:xfrm>
            <a:off x="6950754" y="6602552"/>
            <a:ext cx="21298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b="1" dirty="0" smtClean="0">
                <a:solidFill>
                  <a:srgbClr val="002060"/>
                </a:solidFill>
                <a:latin typeface="Verdana" pitchFamily="34" charset="0"/>
              </a:rPr>
              <a:t>4: RAMP DETECTION</a:t>
            </a:r>
            <a:endParaRPr lang="en-US" sz="1200" b="1" dirty="0">
              <a:solidFill>
                <a:srgbClr val="002060"/>
              </a:solidFill>
              <a:latin typeface="Verdana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5" name="TextBox 524"/>
              <p:cNvSpPr txBox="1"/>
              <p:nvPr/>
            </p:nvSpPr>
            <p:spPr>
              <a:xfrm>
                <a:off x="7168070" y="2512408"/>
                <a:ext cx="1591461" cy="5216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𝑢</m:t>
                      </m:r>
                      <m:r>
                        <a:rPr lang="en-US" sz="1400" b="0" i="1" smtClean="0">
                          <a:latin typeface="Cambria Math"/>
                        </a:rPr>
                        <m:t>=100∙</m:t>
                      </m:r>
                      <m:f>
                        <m:f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/>
                            </a:rPr>
                            <m:t>𝑢</m:t>
                          </m:r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𝑏𝑎𝑡𝑡𝑒𝑟𝑦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25" name="TextBox 5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070" y="2512408"/>
                <a:ext cx="1591461" cy="521681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6" name="TextBox 525"/>
              <p:cNvSpPr txBox="1"/>
              <p:nvPr/>
            </p:nvSpPr>
            <p:spPr>
              <a:xfrm>
                <a:off x="7370595" y="2993113"/>
                <a:ext cx="127599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𝑀𝐴𝑋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= 100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𝑀𝐼𝑁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=−100</m:t>
                      </m:r>
                    </m:oMath>
                  </m:oMathPara>
                </a14:m>
                <a:endParaRPr lang="en-US" sz="1400" b="0" dirty="0" smtClean="0"/>
              </a:p>
            </p:txBody>
          </p:sp>
        </mc:Choice>
        <mc:Fallback xmlns="">
          <p:sp>
            <p:nvSpPr>
              <p:cNvPr id="526" name="TextBox 5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0595" y="2993113"/>
                <a:ext cx="1275990" cy="523220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7" name="TextBox 526"/>
              <p:cNvSpPr txBox="1"/>
              <p:nvPr/>
            </p:nvSpPr>
            <p:spPr>
              <a:xfrm>
                <a:off x="7020382" y="2159029"/>
                <a:ext cx="2067681" cy="3269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𝑢</m:t>
                      </m:r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𝜙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14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𝑑𝑒𝑠𝑖𝑟𝑒𝑑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 −</m:t>
                      </m:r>
                      <m:r>
                        <a:rPr lang="en-US" sz="1400" b="0" i="1" smtClean="0">
                          <a:latin typeface="Cambria Math"/>
                        </a:rPr>
                        <m:t>𝜙</m:t>
                      </m:r>
                      <m:r>
                        <a:rPr lang="en-US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27" name="TextBox 5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382" y="2159029"/>
                <a:ext cx="2067681" cy="326949"/>
              </a:xfrm>
              <a:prstGeom prst="rect">
                <a:avLst/>
              </a:prstGeom>
              <a:blipFill rotWithShape="1">
                <a:blip r:embed="rId25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8" name="Rectangle 527"/>
              <p:cNvSpPr/>
              <p:nvPr/>
            </p:nvSpPr>
            <p:spPr>
              <a:xfrm>
                <a:off x="9880091" y="1071072"/>
                <a:ext cx="36740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𝝓</m:t>
                      </m:r>
                    </m:oMath>
                  </m:oMathPara>
                </a14:m>
                <a:endParaRPr lang="en-US" sz="14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28" name="Rectangle 5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0091" y="1071072"/>
                <a:ext cx="367408" cy="307777"/>
              </a:xfrm>
              <a:prstGeom prst="rect">
                <a:avLst/>
              </a:prstGeom>
              <a:blipFill rotWithShape="1">
                <a:blip r:embed="rId2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9" name="TextBox 528"/>
          <p:cNvSpPr txBox="1"/>
          <p:nvPr/>
        </p:nvSpPr>
        <p:spPr>
          <a:xfrm>
            <a:off x="7010267" y="812587"/>
            <a:ext cx="21606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Phi control is used when:</a:t>
            </a:r>
          </a:p>
          <a:p>
            <a:endParaRPr lang="en-US" sz="1000" dirty="0">
              <a:solidFill>
                <a:schemeClr val="accent6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228600" indent="-228600">
              <a:buAutoNum type="arabicPeriod"/>
            </a:pP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There is no line</a:t>
            </a:r>
          </a:p>
          <a:p>
            <a:pPr marL="228600" indent="-228600">
              <a:buAutoNum type="arabicPeriod"/>
            </a:pP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Line tracking is difficult</a:t>
            </a:r>
          </a:p>
          <a:p>
            <a:pPr marL="228600" indent="-228600">
              <a:buAutoNum type="arabicPeriod"/>
            </a:pPr>
            <a:endParaRPr lang="en-US" sz="1000" dirty="0">
              <a:solidFill>
                <a:schemeClr val="accent6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 case (2), phi control and line tracking are combined with a weighted average.</a:t>
            </a:r>
            <a:endParaRPr lang="en-US" sz="1000" dirty="0">
              <a:solidFill>
                <a:schemeClr val="accent6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530" name="Group 529"/>
          <p:cNvGrpSpPr/>
          <p:nvPr/>
        </p:nvGrpSpPr>
        <p:grpSpPr>
          <a:xfrm>
            <a:off x="9144626" y="619086"/>
            <a:ext cx="1496282" cy="2888198"/>
            <a:chOff x="8992436" y="536101"/>
            <a:chExt cx="1496282" cy="2888198"/>
          </a:xfrm>
        </p:grpSpPr>
        <p:sp>
          <p:nvSpPr>
            <p:cNvPr id="531" name="Rectangle 530"/>
            <p:cNvSpPr/>
            <p:nvPr/>
          </p:nvSpPr>
          <p:spPr>
            <a:xfrm>
              <a:off x="8993110" y="1049470"/>
              <a:ext cx="1495608" cy="371442"/>
            </a:xfrm>
            <a:prstGeom prst="rect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00206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Get  . </a:t>
              </a:r>
              <a:br>
                <a:rPr lang="en-US" sz="1000" dirty="0" smtClean="0">
                  <a:solidFill>
                    <a:srgbClr val="00206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</a:br>
              <a:r>
                <a:rPr lang="en-US" sz="1000" dirty="0" smtClean="0">
                  <a:solidFill>
                    <a:srgbClr val="00206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from states</a:t>
              </a:r>
            </a:p>
          </p:txBody>
        </p:sp>
        <p:sp>
          <p:nvSpPr>
            <p:cNvPr id="532" name="Rectangle 531"/>
            <p:cNvSpPr/>
            <p:nvPr/>
          </p:nvSpPr>
          <p:spPr>
            <a:xfrm>
              <a:off x="8992638" y="1756992"/>
              <a:ext cx="1495608" cy="400720"/>
            </a:xfrm>
            <a:prstGeom prst="rect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00206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Proportional feedback control</a:t>
              </a:r>
            </a:p>
          </p:txBody>
        </p:sp>
        <p:cxnSp>
          <p:nvCxnSpPr>
            <p:cNvPr id="533" name="Straight Arrow Connector 532"/>
            <p:cNvCxnSpPr>
              <a:endCxn id="531" idx="0"/>
            </p:cNvCxnSpPr>
            <p:nvPr/>
          </p:nvCxnSpPr>
          <p:spPr>
            <a:xfrm>
              <a:off x="9740442" y="821785"/>
              <a:ext cx="472" cy="227685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Arrow Connector 533"/>
            <p:cNvCxnSpPr>
              <a:stCxn id="531" idx="2"/>
              <a:endCxn id="532" idx="0"/>
            </p:cNvCxnSpPr>
            <p:nvPr/>
          </p:nvCxnSpPr>
          <p:spPr>
            <a:xfrm flipH="1">
              <a:off x="9740442" y="1420912"/>
              <a:ext cx="472" cy="33608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5" name="Rectangle 534"/>
            <p:cNvSpPr/>
            <p:nvPr/>
          </p:nvSpPr>
          <p:spPr>
            <a:xfrm>
              <a:off x="8992436" y="2470879"/>
              <a:ext cx="1495608" cy="394583"/>
            </a:xfrm>
            <a:prstGeom prst="rect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00206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Scale by battery voltage + saturate</a:t>
              </a:r>
            </a:p>
          </p:txBody>
        </p:sp>
        <p:cxnSp>
          <p:nvCxnSpPr>
            <p:cNvPr id="536" name="Straight Arrow Connector 535"/>
            <p:cNvCxnSpPr>
              <a:stCxn id="532" idx="2"/>
              <a:endCxn id="535" idx="0"/>
            </p:cNvCxnSpPr>
            <p:nvPr/>
          </p:nvCxnSpPr>
          <p:spPr>
            <a:xfrm flipH="1">
              <a:off x="9740240" y="2157712"/>
              <a:ext cx="202" cy="313167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Arrow Connector 536"/>
            <p:cNvCxnSpPr>
              <a:stCxn id="535" idx="2"/>
            </p:cNvCxnSpPr>
            <p:nvPr/>
          </p:nvCxnSpPr>
          <p:spPr>
            <a:xfrm>
              <a:off x="9740240" y="2865462"/>
              <a:ext cx="6" cy="228075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8" name="Oval 537"/>
            <p:cNvSpPr/>
            <p:nvPr/>
          </p:nvSpPr>
          <p:spPr>
            <a:xfrm>
              <a:off x="9699415" y="748212"/>
              <a:ext cx="94355" cy="9435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539" name="Oval 538"/>
            <p:cNvSpPr/>
            <p:nvPr/>
          </p:nvSpPr>
          <p:spPr>
            <a:xfrm>
              <a:off x="9704788" y="3083723"/>
              <a:ext cx="94355" cy="9435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540" name="TextBox 539"/>
            <p:cNvSpPr txBox="1"/>
            <p:nvPr/>
          </p:nvSpPr>
          <p:spPr>
            <a:xfrm>
              <a:off x="9228222" y="536101"/>
              <a:ext cx="10629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00206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start</a:t>
              </a:r>
              <a:endParaRPr lang="en-US" sz="1000" dirty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541" name="TextBox 540"/>
            <p:cNvSpPr txBox="1"/>
            <p:nvPr/>
          </p:nvSpPr>
          <p:spPr>
            <a:xfrm>
              <a:off x="9215127" y="3178078"/>
              <a:ext cx="10629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00206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end</a:t>
              </a:r>
              <a:endParaRPr lang="en-US" sz="1000" dirty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542" name="Group 541"/>
          <p:cNvGrpSpPr/>
          <p:nvPr/>
        </p:nvGrpSpPr>
        <p:grpSpPr>
          <a:xfrm>
            <a:off x="10649272" y="1493765"/>
            <a:ext cx="2202470" cy="2068814"/>
            <a:chOff x="10312493" y="1468631"/>
            <a:chExt cx="2202470" cy="2068814"/>
          </a:xfrm>
        </p:grpSpPr>
        <p:grpSp>
          <p:nvGrpSpPr>
            <p:cNvPr id="543" name="Group 542"/>
            <p:cNvGrpSpPr/>
            <p:nvPr/>
          </p:nvGrpSpPr>
          <p:grpSpPr>
            <a:xfrm>
              <a:off x="10312493" y="1468631"/>
              <a:ext cx="2202470" cy="2068814"/>
              <a:chOff x="10882898" y="1946966"/>
              <a:chExt cx="2202470" cy="2068814"/>
            </a:xfrm>
          </p:grpSpPr>
          <p:pic>
            <p:nvPicPr>
              <p:cNvPr id="545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9548300">
                <a:off x="11436689" y="2282279"/>
                <a:ext cx="697067" cy="9198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46" name="Rectangle 545"/>
              <p:cNvSpPr/>
              <p:nvPr/>
            </p:nvSpPr>
            <p:spPr>
              <a:xfrm rot="19548300">
                <a:off x="11798493" y="2928416"/>
                <a:ext cx="63001" cy="6661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47" name="Straight Arrow Connector 546"/>
              <p:cNvCxnSpPr/>
              <p:nvPr/>
            </p:nvCxnSpPr>
            <p:spPr>
              <a:xfrm flipV="1">
                <a:off x="11785223" y="2083520"/>
                <a:ext cx="288497" cy="192391"/>
              </a:xfrm>
              <a:prstGeom prst="straightConnector1">
                <a:avLst/>
              </a:prstGeom>
              <a:ln w="15875">
                <a:solidFill>
                  <a:schemeClr val="accent6">
                    <a:lumMod val="75000"/>
                  </a:schemeClr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8" name="Arc 547"/>
              <p:cNvSpPr/>
              <p:nvPr/>
            </p:nvSpPr>
            <p:spPr>
              <a:xfrm>
                <a:off x="11664334" y="2494740"/>
                <a:ext cx="381791" cy="350048"/>
              </a:xfrm>
              <a:prstGeom prst="arc">
                <a:avLst>
                  <a:gd name="adj1" fmla="val 17301221"/>
                  <a:gd name="adj2" fmla="val 8932851"/>
                </a:avLst>
              </a:prstGeom>
              <a:ln w="3175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9" name="TextBox 548"/>
                  <p:cNvSpPr txBox="1"/>
                  <p:nvPr/>
                </p:nvSpPr>
                <p:spPr>
                  <a:xfrm>
                    <a:off x="10882898" y="3520388"/>
                    <a:ext cx="2106154" cy="49539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̇"/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400" i="1" smtClean="0">
                                  <a:latin typeface="Cambria Math"/>
                                </a:rPr>
                                <m:t>𝜙</m:t>
                              </m:r>
                            </m:e>
                          </m:acc>
                          <m:r>
                            <a:rPr lang="en-US" sz="1400" b="0" i="1" smtClean="0"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/>
                                </a:rPr>
                                <m:t>𝑅</m:t>
                              </m:r>
                            </m:num>
                            <m:den>
                              <m:r>
                                <a:rPr lang="en-US" sz="1400" b="0" i="1" smtClean="0">
                                  <a:latin typeface="Cambria Math"/>
                                </a:rPr>
                                <m:t>𝑊</m:t>
                              </m:r>
                            </m:den>
                          </m:f>
                          <m:d>
                            <m:d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𝑅𝐼𝐺𝐻𝑇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𝐿𝐸𝐹𝑇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549" name="TextBox 5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82898" y="3520388"/>
                    <a:ext cx="2106154" cy="495392"/>
                  </a:xfrm>
                  <a:prstGeom prst="rect">
                    <a:avLst/>
                  </a:prstGeom>
                  <a:blipFill rotWithShape="1">
                    <a:blip r:embed="rId33"/>
                    <a:stretch>
                      <a:fillRect b="-123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0" name="TextBox 549"/>
                  <p:cNvSpPr txBox="1"/>
                  <p:nvPr/>
                </p:nvSpPr>
                <p:spPr>
                  <a:xfrm>
                    <a:off x="12035881" y="1946966"/>
                    <a:ext cx="59362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/>
                                </a:rPr>
                                <m:t>𝐿𝐸𝐹𝑇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550" name="TextBox 5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35881" y="1946966"/>
                    <a:ext cx="593624" cy="276999"/>
                  </a:xfrm>
                  <a:prstGeom prst="rect">
                    <a:avLst/>
                  </a:prstGeom>
                  <a:blipFill rotWithShape="1"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1" name="TextBox 550"/>
                  <p:cNvSpPr txBox="1"/>
                  <p:nvPr/>
                </p:nvSpPr>
                <p:spPr>
                  <a:xfrm>
                    <a:off x="12419608" y="2505741"/>
                    <a:ext cx="665760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/>
                                </a:rPr>
                                <m:t>𝑅𝐼𝐺𝐻𝑇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551" name="TextBox 5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419608" y="2505741"/>
                    <a:ext cx="665760" cy="276999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2" name="TextBox 551"/>
                  <p:cNvSpPr txBox="1"/>
                  <p:nvPr/>
                </p:nvSpPr>
                <p:spPr>
                  <a:xfrm>
                    <a:off x="11944990" y="2335818"/>
                    <a:ext cx="356829" cy="3178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̇"/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400" i="1" smtClean="0">
                                  <a:latin typeface="Cambria Math"/>
                                </a:rPr>
                                <m:t>𝜙</m:t>
                              </m:r>
                            </m:e>
                          </m:acc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552" name="TextBox 5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44990" y="2335818"/>
                    <a:ext cx="356829" cy="317844"/>
                  </a:xfrm>
                  <a:prstGeom prst="rect">
                    <a:avLst/>
                  </a:prstGeom>
                  <a:blipFill rotWithShape="1">
                    <a:blip r:embed="rId36"/>
                    <a:stretch>
                      <a:fillRect b="-96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44" name="Straight Arrow Connector 543"/>
            <p:cNvCxnSpPr/>
            <p:nvPr/>
          </p:nvCxnSpPr>
          <p:spPr>
            <a:xfrm flipV="1">
              <a:off x="11628622" y="2234632"/>
              <a:ext cx="288497" cy="192391"/>
            </a:xfrm>
            <a:prstGeom prst="straightConnector1">
              <a:avLst/>
            </a:prstGeom>
            <a:ln w="15875">
              <a:solidFill>
                <a:schemeClr val="accent6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3" name="TextBox 552"/>
              <p:cNvSpPr txBox="1"/>
              <p:nvPr/>
            </p:nvSpPr>
            <p:spPr>
              <a:xfrm>
                <a:off x="10640908" y="2640360"/>
                <a:ext cx="2364967" cy="607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206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1000" dirty="0" smtClean="0">
                    <a:solidFill>
                      <a:schemeClr val="accent6">
                        <a:lumMod val="75000"/>
                      </a:schemeClr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  = Wheel radius</a:t>
                </a:r>
              </a:p>
              <a:p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2060"/>
                        </a:solidFill>
                        <a:latin typeface="Cambria Math"/>
                      </a:rPr>
                      <m:t>𝑾</m:t>
                    </m:r>
                  </m:oMath>
                </a14:m>
                <a:r>
                  <a:rPr lang="en-US" sz="1000" dirty="0" smtClean="0">
                    <a:solidFill>
                      <a:schemeClr val="accent6">
                        <a:lumMod val="75000"/>
                      </a:schemeClr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 = Distance between wheels</a:t>
                </a:r>
              </a:p>
              <a:p>
                <a:endParaRPr lang="en-US" sz="1000" dirty="0" smtClean="0">
                  <a:solidFill>
                    <a:schemeClr val="accent6">
                      <a:lumMod val="7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</mc:Choice>
        <mc:Fallback xmlns="">
          <p:sp>
            <p:nvSpPr>
              <p:cNvPr id="553" name="TextBox 5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0908" y="2640360"/>
                <a:ext cx="2364967" cy="607089"/>
              </a:xfrm>
              <a:prstGeom prst="rect">
                <a:avLst/>
              </a:prstGeom>
              <a:blipFill rotWithShape="1"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4" name="TextBox 563"/>
          <p:cNvSpPr txBox="1"/>
          <p:nvPr/>
        </p:nvSpPr>
        <p:spPr>
          <a:xfrm>
            <a:off x="5347426" y="5222317"/>
            <a:ext cx="14361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Light sensor values</a:t>
            </a:r>
          </a:p>
        </p:txBody>
      </p:sp>
      <p:sp>
        <p:nvSpPr>
          <p:cNvPr id="565" name="Right Brace 564"/>
          <p:cNvSpPr/>
          <p:nvPr/>
        </p:nvSpPr>
        <p:spPr>
          <a:xfrm rot="16200000">
            <a:off x="5975626" y="4821811"/>
            <a:ext cx="178359" cy="1419128"/>
          </a:xfrm>
          <a:prstGeom prst="rightBrace">
            <a:avLst>
              <a:gd name="adj1" fmla="val 23251"/>
              <a:gd name="adj2" fmla="val 49369"/>
            </a:avLst>
          </a:prstGeom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6" name="Straight Connector 565"/>
          <p:cNvCxnSpPr/>
          <p:nvPr/>
        </p:nvCxnSpPr>
        <p:spPr>
          <a:xfrm>
            <a:off x="6950754" y="517702"/>
            <a:ext cx="0" cy="9239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TextBox 298"/>
          <p:cNvSpPr txBox="1"/>
          <p:nvPr/>
        </p:nvSpPr>
        <p:spPr>
          <a:xfrm>
            <a:off x="7064693" y="6879551"/>
            <a:ext cx="20159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Approach:</a:t>
            </a:r>
          </a:p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Robot is moving toward the ramp and must detect it.</a:t>
            </a:r>
          </a:p>
        </p:txBody>
      </p:sp>
      <p:sp>
        <p:nvSpPr>
          <p:cNvPr id="300" name="TextBox 299"/>
          <p:cNvSpPr txBox="1"/>
          <p:nvPr/>
        </p:nvSpPr>
        <p:spPr>
          <a:xfrm>
            <a:off x="7055868" y="7456741"/>
            <a:ext cx="20632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Impact:</a:t>
            </a:r>
          </a:p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Large backwards force upon contact with ramp.</a:t>
            </a:r>
          </a:p>
        </p:txBody>
      </p:sp>
      <p:sp>
        <p:nvSpPr>
          <p:cNvPr id="301" name="TextBox 300"/>
          <p:cNvSpPr txBox="1"/>
          <p:nvPr/>
        </p:nvSpPr>
        <p:spPr>
          <a:xfrm>
            <a:off x="7064692" y="8772989"/>
            <a:ext cx="21316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Recovery:</a:t>
            </a:r>
          </a:p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Need to provide a large velocity command to overcome bump and gravity.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Rectangle 194"/>
              <p:cNvSpPr/>
              <p:nvPr/>
            </p:nvSpPr>
            <p:spPr>
              <a:xfrm>
                <a:off x="7070323" y="8014763"/>
                <a:ext cx="2034593" cy="7472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/>
                            <a:ea typeface="Verdana" pitchFamily="34" charset="0"/>
                            <a:cs typeface="Verdana" pitchFamily="34" charset="0"/>
                          </a:rPr>
                        </m:ctrlPr>
                      </m:accPr>
                      <m:e>
                        <m:r>
                          <a:rPr lang="en-US" sz="1200" b="1" i="1">
                            <a:solidFill>
                              <a:srgbClr val="002060"/>
                            </a:solidFill>
                            <a:latin typeface="Cambria Math"/>
                            <a:ea typeface="Verdana" pitchFamily="34" charset="0"/>
                            <a:cs typeface="Verdana" pitchFamily="34" charset="0"/>
                          </a:rPr>
                          <m:t>𝜽</m:t>
                        </m:r>
                      </m:e>
                    </m:acc>
                  </m:oMath>
                </a14:m>
                <a:r>
                  <a:rPr lang="en-US" sz="1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sz="1000" dirty="0" smtClean="0">
                    <a:solidFill>
                      <a:schemeClr val="accent6">
                        <a:lumMod val="75000"/>
                      </a:schemeClr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and</a:t>
                </a:r>
                <a:r>
                  <a:rPr lang="en-US" sz="1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US" sz="1200" i="1" dirty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/>
                            <a:ea typeface="Verdana" pitchFamily="34" charset="0"/>
                            <a:cs typeface="Verdana" pitchFamily="34" charset="0"/>
                          </a:rPr>
                          <m:t>𝜽</m:t>
                        </m:r>
                      </m:e>
                    </m:acc>
                  </m:oMath>
                </a14:m>
                <a:r>
                  <a:rPr lang="en-US" sz="1000" dirty="0" smtClean="0"/>
                  <a:t> </a:t>
                </a:r>
                <a:r>
                  <a:rPr lang="en-US" sz="1000" dirty="0" smtClean="0">
                    <a:solidFill>
                      <a:schemeClr val="accent6">
                        <a:lumMod val="75000"/>
                      </a:schemeClr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are large and negative, so ramp can be easily detected through these states.</a:t>
                </a:r>
                <a:endParaRPr lang="en-US" sz="1000" dirty="0">
                  <a:solidFill>
                    <a:schemeClr val="accent6">
                      <a:lumMod val="7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</mc:Choice>
        <mc:Fallback xmlns="">
          <p:sp>
            <p:nvSpPr>
              <p:cNvPr id="195" name="Rectangle 1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0323" y="8014763"/>
                <a:ext cx="2034593" cy="747256"/>
              </a:xfrm>
              <a:prstGeom prst="rect">
                <a:avLst/>
              </a:prstGeom>
              <a:blipFill rotWithShape="1">
                <a:blip r:embed="rId39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7" name="Group 196"/>
          <p:cNvGrpSpPr/>
          <p:nvPr/>
        </p:nvGrpSpPr>
        <p:grpSpPr>
          <a:xfrm>
            <a:off x="9086365" y="6709789"/>
            <a:ext cx="1601452" cy="2809843"/>
            <a:chOff x="11081320" y="6696603"/>
            <a:chExt cx="1601452" cy="2809843"/>
          </a:xfrm>
        </p:grpSpPr>
        <p:grpSp>
          <p:nvGrpSpPr>
            <p:cNvPr id="9" name="Group 8"/>
            <p:cNvGrpSpPr/>
            <p:nvPr/>
          </p:nvGrpSpPr>
          <p:grpSpPr>
            <a:xfrm>
              <a:off x="11266262" y="6696603"/>
              <a:ext cx="1410163" cy="859746"/>
              <a:chOff x="10896324" y="6693705"/>
              <a:chExt cx="1762769" cy="1074722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0896324" y="6693705"/>
                <a:ext cx="1762769" cy="1074722"/>
                <a:chOff x="10951875" y="6806985"/>
                <a:chExt cx="1762769" cy="1074722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11004833" y="6870435"/>
                  <a:ext cx="1608332" cy="947823"/>
                  <a:chOff x="10429672" y="6745921"/>
                  <a:chExt cx="2114059" cy="1245858"/>
                </a:xfrm>
              </p:grpSpPr>
              <p:pic>
                <p:nvPicPr>
                  <p:cNvPr id="232" name="Picture 231"/>
                  <p:cNvPicPr>
                    <a:picLocks noChangeAspect="1"/>
                  </p:cNvPicPr>
                  <p:nvPr/>
                </p:nvPicPr>
                <p:blipFill>
                  <a:blip r:embed="rId4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29672" y="6745921"/>
                    <a:ext cx="1090125" cy="1245858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  <p:cxnSp>
                <p:nvCxnSpPr>
                  <p:cNvPr id="233" name="Straight Connector 232"/>
                  <p:cNvCxnSpPr/>
                  <p:nvPr/>
                </p:nvCxnSpPr>
                <p:spPr bwMode="auto">
                  <a:xfrm flipH="1">
                    <a:off x="11480075" y="7248872"/>
                    <a:ext cx="915804" cy="229189"/>
                  </a:xfrm>
                  <a:prstGeom prst="line">
                    <a:avLst/>
                  </a:prstGeom>
                  <a:ln w="31750">
                    <a:noFill/>
                    <a:prstDash val="sysDash"/>
                    <a:headEnd type="triangle" w="med" len="lg"/>
                    <a:tailEnd type="none" w="med" len="lg"/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4" name="Isosceles Triangle 233"/>
                  <p:cNvSpPr/>
                  <p:nvPr/>
                </p:nvSpPr>
                <p:spPr>
                  <a:xfrm>
                    <a:off x="11268143" y="7580249"/>
                    <a:ext cx="1275588" cy="376356"/>
                  </a:xfrm>
                  <a:prstGeom prst="triangle">
                    <a:avLst>
                      <a:gd name="adj" fmla="val 100000"/>
                    </a:avLst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" name="Rectangle 5"/>
                <p:cNvSpPr/>
                <p:nvPr/>
              </p:nvSpPr>
              <p:spPr>
                <a:xfrm>
                  <a:off x="10951875" y="6806985"/>
                  <a:ext cx="1762769" cy="1074722"/>
                </a:xfrm>
                <a:prstGeom prst="rect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35" name="Straight Connector 234"/>
              <p:cNvCxnSpPr/>
              <p:nvPr/>
            </p:nvCxnSpPr>
            <p:spPr bwMode="auto">
              <a:xfrm flipH="1">
                <a:off x="11727470" y="7091113"/>
                <a:ext cx="717662" cy="211942"/>
              </a:xfrm>
              <a:prstGeom prst="line">
                <a:avLst/>
              </a:prstGeom>
              <a:ln w="31750">
                <a:solidFill>
                  <a:schemeClr val="accent6">
                    <a:lumMod val="75000"/>
                  </a:schemeClr>
                </a:solidFill>
                <a:prstDash val="sysDash"/>
                <a:headEnd type="triangle" w="med" len="lg"/>
                <a:tailEnd type="none" w="med" len="lg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257" name="Group 256"/>
            <p:cNvGrpSpPr/>
            <p:nvPr/>
          </p:nvGrpSpPr>
          <p:grpSpPr>
            <a:xfrm>
              <a:off x="11266262" y="8642830"/>
              <a:ext cx="1416510" cy="863616"/>
              <a:chOff x="10896324" y="6693705"/>
              <a:chExt cx="1762769" cy="1074722"/>
            </a:xfrm>
          </p:grpSpPr>
          <p:grpSp>
            <p:nvGrpSpPr>
              <p:cNvPr id="258" name="Group 257"/>
              <p:cNvGrpSpPr/>
              <p:nvPr/>
            </p:nvGrpSpPr>
            <p:grpSpPr>
              <a:xfrm>
                <a:off x="10896324" y="6693705"/>
                <a:ext cx="1762769" cy="1074722"/>
                <a:chOff x="10951875" y="6806985"/>
                <a:chExt cx="1762769" cy="1074722"/>
              </a:xfrm>
            </p:grpSpPr>
            <p:grpSp>
              <p:nvGrpSpPr>
                <p:cNvPr id="261" name="Group 260"/>
                <p:cNvGrpSpPr/>
                <p:nvPr/>
              </p:nvGrpSpPr>
              <p:grpSpPr>
                <a:xfrm>
                  <a:off x="11004833" y="6870435"/>
                  <a:ext cx="1608332" cy="947823"/>
                  <a:chOff x="10429672" y="6745921"/>
                  <a:chExt cx="2114059" cy="1245858"/>
                </a:xfrm>
              </p:grpSpPr>
              <p:pic>
                <p:nvPicPr>
                  <p:cNvPr id="269" name="Picture 268"/>
                  <p:cNvPicPr>
                    <a:picLocks noChangeAspect="1"/>
                  </p:cNvPicPr>
                  <p:nvPr/>
                </p:nvPicPr>
                <p:blipFill>
                  <a:blip r:embed="rId4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29672" y="6745921"/>
                    <a:ext cx="1090125" cy="1245858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  <p:cxnSp>
                <p:nvCxnSpPr>
                  <p:cNvPr id="271" name="Straight Connector 270"/>
                  <p:cNvCxnSpPr/>
                  <p:nvPr/>
                </p:nvCxnSpPr>
                <p:spPr bwMode="auto">
                  <a:xfrm flipH="1">
                    <a:off x="11480075" y="7248872"/>
                    <a:ext cx="915804" cy="229189"/>
                  </a:xfrm>
                  <a:prstGeom prst="line">
                    <a:avLst/>
                  </a:prstGeom>
                  <a:ln w="31750">
                    <a:noFill/>
                    <a:prstDash val="sysDash"/>
                    <a:headEnd type="triangle" w="med" len="lg"/>
                    <a:tailEnd type="none" w="med" len="lg"/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2" name="Isosceles Triangle 271"/>
                  <p:cNvSpPr/>
                  <p:nvPr/>
                </p:nvSpPr>
                <p:spPr>
                  <a:xfrm>
                    <a:off x="11268143" y="7580249"/>
                    <a:ext cx="1275588" cy="376356"/>
                  </a:xfrm>
                  <a:prstGeom prst="triangle">
                    <a:avLst>
                      <a:gd name="adj" fmla="val 100000"/>
                    </a:avLst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64" name="Rectangle 263"/>
                <p:cNvSpPr/>
                <p:nvPr/>
              </p:nvSpPr>
              <p:spPr>
                <a:xfrm>
                  <a:off x="10951875" y="6806985"/>
                  <a:ext cx="1762769" cy="1074722"/>
                </a:xfrm>
                <a:prstGeom prst="rect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60" name="Straight Connector 259"/>
              <p:cNvCxnSpPr/>
              <p:nvPr/>
            </p:nvCxnSpPr>
            <p:spPr bwMode="auto">
              <a:xfrm flipH="1">
                <a:off x="11708505" y="7214388"/>
                <a:ext cx="717662" cy="211943"/>
              </a:xfrm>
              <a:prstGeom prst="line">
                <a:avLst/>
              </a:prstGeom>
              <a:ln w="31750">
                <a:solidFill>
                  <a:schemeClr val="accent6">
                    <a:lumMod val="75000"/>
                  </a:schemeClr>
                </a:solidFill>
                <a:prstDash val="sysDash"/>
                <a:headEnd type="triangle" w="med" len="lg"/>
                <a:tailEnd type="none" w="med" len="lg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/>
              <p:cNvCxnSpPr/>
              <p:nvPr/>
            </p:nvCxnSpPr>
            <p:spPr bwMode="auto">
              <a:xfrm flipH="1">
                <a:off x="11755708" y="7051123"/>
                <a:ext cx="717662" cy="211943"/>
              </a:xfrm>
              <a:prstGeom prst="line">
                <a:avLst/>
              </a:prstGeom>
              <a:ln w="31750">
                <a:solidFill>
                  <a:schemeClr val="accent6">
                    <a:lumMod val="75000"/>
                  </a:schemeClr>
                </a:solidFill>
                <a:prstDash val="sysDash"/>
                <a:headEnd type="triangle" w="med" len="lg"/>
                <a:tailEnd type="none" w="med" len="lg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/>
              <p:cNvCxnSpPr/>
              <p:nvPr/>
            </p:nvCxnSpPr>
            <p:spPr bwMode="auto">
              <a:xfrm flipH="1">
                <a:off x="11793639" y="6889918"/>
                <a:ext cx="717662" cy="211943"/>
              </a:xfrm>
              <a:prstGeom prst="line">
                <a:avLst/>
              </a:prstGeom>
              <a:ln w="31750">
                <a:solidFill>
                  <a:schemeClr val="accent6">
                    <a:lumMod val="75000"/>
                  </a:schemeClr>
                </a:solidFill>
                <a:prstDash val="sysDash"/>
                <a:headEnd type="triangle" w="med" len="lg"/>
                <a:tailEnd type="none" w="med" len="lg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94" name="Group 193"/>
            <p:cNvGrpSpPr/>
            <p:nvPr/>
          </p:nvGrpSpPr>
          <p:grpSpPr>
            <a:xfrm>
              <a:off x="11081320" y="7664851"/>
              <a:ext cx="1595110" cy="858235"/>
              <a:chOff x="11081320" y="7680091"/>
              <a:chExt cx="1595110" cy="858235"/>
            </a:xfrm>
          </p:grpSpPr>
          <p:grpSp>
            <p:nvGrpSpPr>
              <p:cNvPr id="193" name="Group 192"/>
              <p:cNvGrpSpPr/>
              <p:nvPr/>
            </p:nvGrpSpPr>
            <p:grpSpPr>
              <a:xfrm>
                <a:off x="11081320" y="7717582"/>
                <a:ext cx="1514072" cy="778509"/>
                <a:chOff x="11081320" y="7697811"/>
                <a:chExt cx="1514072" cy="778509"/>
              </a:xfrm>
            </p:grpSpPr>
            <p:sp>
              <p:nvSpPr>
                <p:cNvPr id="293" name="Rectangle 292"/>
                <p:cNvSpPr/>
                <p:nvPr/>
              </p:nvSpPr>
              <p:spPr>
                <a:xfrm>
                  <a:off x="11114510" y="7729209"/>
                  <a:ext cx="297556" cy="2677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2" name="Group 191"/>
                <p:cNvGrpSpPr/>
                <p:nvPr/>
              </p:nvGrpSpPr>
              <p:grpSpPr>
                <a:xfrm>
                  <a:off x="11081320" y="7697811"/>
                  <a:ext cx="1514072" cy="756898"/>
                  <a:chOff x="11081320" y="7697811"/>
                  <a:chExt cx="1514072" cy="756898"/>
                </a:xfrm>
              </p:grpSpPr>
              <p:grpSp>
                <p:nvGrpSpPr>
                  <p:cNvPr id="249" name="Group 248"/>
                  <p:cNvGrpSpPr/>
                  <p:nvPr/>
                </p:nvGrpSpPr>
                <p:grpSpPr>
                  <a:xfrm>
                    <a:off x="11155415" y="7697811"/>
                    <a:ext cx="1439977" cy="756898"/>
                    <a:chOff x="10173522" y="6724232"/>
                    <a:chExt cx="2370209" cy="1245858"/>
                  </a:xfrm>
                </p:grpSpPr>
                <p:pic>
                  <p:nvPicPr>
                    <p:cNvPr id="252" name="Picture 251"/>
                    <p:cNvPicPr>
                      <a:picLocks noChangeAspect="1"/>
                    </p:cNvPicPr>
                    <p:nvPr/>
                  </p:nvPicPr>
                  <p:blipFill>
                    <a:blip r:embed="rId4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20680557">
                      <a:off x="10173522" y="6724232"/>
                      <a:ext cx="1090125" cy="1245858"/>
                    </a:xfrm>
                    <a:prstGeom prst="rect">
                      <a:avLst/>
                    </a:prstGeom>
                    <a:ln>
                      <a:noFill/>
                    </a:ln>
                  </p:spPr>
                </p:pic>
                <p:cxnSp>
                  <p:nvCxnSpPr>
                    <p:cNvPr id="253" name="Straight Connector 252"/>
                    <p:cNvCxnSpPr/>
                    <p:nvPr/>
                  </p:nvCxnSpPr>
                  <p:spPr bwMode="auto">
                    <a:xfrm flipH="1">
                      <a:off x="11480075" y="7248872"/>
                      <a:ext cx="915804" cy="229189"/>
                    </a:xfrm>
                    <a:prstGeom prst="line">
                      <a:avLst/>
                    </a:prstGeom>
                    <a:ln w="31750">
                      <a:noFill/>
                      <a:prstDash val="sysDash"/>
                      <a:headEnd type="triangle" w="med" len="lg"/>
                      <a:tailEnd type="none" w="med" len="lg"/>
                    </a:ln>
                  </p:spPr>
                  <p:style>
                    <a:lnRef idx="1">
                      <a:schemeClr val="accent3"/>
                    </a:lnRef>
                    <a:fillRef idx="0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56" name="Isosceles Triangle 255"/>
                    <p:cNvSpPr/>
                    <p:nvPr/>
                  </p:nvSpPr>
                  <p:spPr>
                    <a:xfrm>
                      <a:off x="11268143" y="7580249"/>
                      <a:ext cx="1275588" cy="376356"/>
                    </a:xfrm>
                    <a:prstGeom prst="triangle">
                      <a:avLst>
                        <a:gd name="adj" fmla="val 100000"/>
                      </a:avLst>
                    </a:pr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1" name="Rectangle 30"/>
                  <p:cNvSpPr/>
                  <p:nvPr/>
                </p:nvSpPr>
                <p:spPr>
                  <a:xfrm>
                    <a:off x="11081320" y="7768427"/>
                    <a:ext cx="297556" cy="48174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5" name="Rectangle 294"/>
                  <p:cNvSpPr/>
                  <p:nvPr/>
                </p:nvSpPr>
                <p:spPr>
                  <a:xfrm>
                    <a:off x="11246905" y="7736120"/>
                    <a:ext cx="148778" cy="24087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" name="Group 27"/>
                <p:cNvGrpSpPr/>
                <p:nvPr/>
              </p:nvGrpSpPr>
              <p:grpSpPr>
                <a:xfrm>
                  <a:off x="11644614" y="8250175"/>
                  <a:ext cx="237415" cy="226145"/>
                  <a:chOff x="11905937" y="8086166"/>
                  <a:chExt cx="237415" cy="226145"/>
                </a:xfrm>
              </p:grpSpPr>
              <p:cxnSp>
                <p:nvCxnSpPr>
                  <p:cNvPr id="11" name="Straight Connector 10"/>
                  <p:cNvCxnSpPr/>
                  <p:nvPr/>
                </p:nvCxnSpPr>
                <p:spPr>
                  <a:xfrm flipH="1" flipV="1">
                    <a:off x="11905937" y="8250207"/>
                    <a:ext cx="108286" cy="62104"/>
                  </a:xfrm>
                  <a:prstGeom prst="line">
                    <a:avLst/>
                  </a:prstGeom>
                  <a:ln w="19050" cap="rnd">
                    <a:solidFill>
                      <a:schemeClr val="accent6">
                        <a:lumMod val="75000"/>
                      </a:schemeClr>
                    </a:solidFill>
                    <a:beve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5" name="Straight Connector 274"/>
                  <p:cNvCxnSpPr/>
                  <p:nvPr/>
                </p:nvCxnSpPr>
                <p:spPr>
                  <a:xfrm flipH="1">
                    <a:off x="11905937" y="8250207"/>
                    <a:ext cx="123526" cy="1"/>
                  </a:xfrm>
                  <a:prstGeom prst="line">
                    <a:avLst/>
                  </a:prstGeom>
                  <a:ln w="19050" cap="rnd">
                    <a:solidFill>
                      <a:schemeClr val="accent6">
                        <a:lumMod val="75000"/>
                      </a:schemeClr>
                    </a:solidFill>
                    <a:beve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6" name="Straight Connector 275"/>
                  <p:cNvCxnSpPr/>
                  <p:nvPr/>
                </p:nvCxnSpPr>
                <p:spPr>
                  <a:xfrm flipH="1" flipV="1">
                    <a:off x="11972582" y="8148104"/>
                    <a:ext cx="56880" cy="102103"/>
                  </a:xfrm>
                  <a:prstGeom prst="line">
                    <a:avLst/>
                  </a:prstGeom>
                  <a:ln w="19050" cap="rnd">
                    <a:solidFill>
                      <a:schemeClr val="accent6">
                        <a:lumMod val="75000"/>
                      </a:schemeClr>
                    </a:solidFill>
                    <a:beve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1" name="Straight Connector 280"/>
                  <p:cNvCxnSpPr/>
                  <p:nvPr/>
                </p:nvCxnSpPr>
                <p:spPr>
                  <a:xfrm flipH="1" flipV="1">
                    <a:off x="11981106" y="8148104"/>
                    <a:ext cx="87087" cy="69764"/>
                  </a:xfrm>
                  <a:prstGeom prst="line">
                    <a:avLst/>
                  </a:prstGeom>
                  <a:ln w="19050" cap="rnd">
                    <a:solidFill>
                      <a:schemeClr val="accent6">
                        <a:lumMod val="75000"/>
                      </a:schemeClr>
                    </a:solidFill>
                    <a:beve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Straight Connector 282"/>
                  <p:cNvCxnSpPr/>
                  <p:nvPr/>
                </p:nvCxnSpPr>
                <p:spPr>
                  <a:xfrm flipH="1" flipV="1">
                    <a:off x="12061558" y="8086166"/>
                    <a:ext cx="6704" cy="131702"/>
                  </a:xfrm>
                  <a:prstGeom prst="line">
                    <a:avLst/>
                  </a:prstGeom>
                  <a:ln w="19050" cap="rnd">
                    <a:solidFill>
                      <a:schemeClr val="accent6">
                        <a:lumMod val="75000"/>
                      </a:schemeClr>
                    </a:solidFill>
                    <a:beve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2" name="Straight Connector 291"/>
                  <p:cNvCxnSpPr/>
                  <p:nvPr/>
                </p:nvCxnSpPr>
                <p:spPr>
                  <a:xfrm flipH="1" flipV="1">
                    <a:off x="12064911" y="8089437"/>
                    <a:ext cx="78441" cy="160771"/>
                  </a:xfrm>
                  <a:prstGeom prst="line">
                    <a:avLst/>
                  </a:prstGeom>
                  <a:ln w="19050" cap="rnd">
                    <a:solidFill>
                      <a:schemeClr val="accent6">
                        <a:lumMod val="75000"/>
                      </a:schemeClr>
                    </a:solidFill>
                    <a:beve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96" name="Rectangle 295"/>
              <p:cNvSpPr/>
              <p:nvPr/>
            </p:nvSpPr>
            <p:spPr>
              <a:xfrm>
                <a:off x="11268744" y="7680091"/>
                <a:ext cx="1407686" cy="858235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8" name="Arc 307"/>
            <p:cNvSpPr/>
            <p:nvPr/>
          </p:nvSpPr>
          <p:spPr>
            <a:xfrm>
              <a:off x="11671273" y="7963414"/>
              <a:ext cx="381791" cy="350048"/>
            </a:xfrm>
            <a:prstGeom prst="arc">
              <a:avLst>
                <a:gd name="adj1" fmla="val 14970230"/>
                <a:gd name="adj2" fmla="val 3248856"/>
              </a:avLst>
            </a:prstGeom>
            <a:ln w="31750">
              <a:solidFill>
                <a:schemeClr val="accent6">
                  <a:lumMod val="75000"/>
                </a:schemeClr>
              </a:solidFill>
              <a:prstDash val="sys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Rectangle 195"/>
                <p:cNvSpPr/>
                <p:nvPr/>
              </p:nvSpPr>
              <p:spPr>
                <a:xfrm>
                  <a:off x="12000170" y="7893008"/>
                  <a:ext cx="520784" cy="3178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1400" b="1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Verdana" pitchFamily="34" charset="0"/>
                                <a:cs typeface="Verdana" pitchFamily="34" charset="0"/>
                              </a:rPr>
                            </m:ctrlPr>
                          </m:accPr>
                          <m:e>
                            <m:r>
                              <a:rPr lang="en-US" sz="1400" b="1" i="1">
                                <a:solidFill>
                                  <a:srgbClr val="002060"/>
                                </a:solidFill>
                                <a:latin typeface="Cambria Math"/>
                                <a:ea typeface="Verdana" pitchFamily="34" charset="0"/>
                                <a:cs typeface="Verdana" pitchFamily="34" charset="0"/>
                              </a:rPr>
                              <m:t>𝜽</m:t>
                            </m:r>
                          </m:e>
                        </m:acc>
                        <m:r>
                          <a:rPr lang="en-US" sz="1400" b="0" i="0" smtClean="0">
                            <a:solidFill>
                              <a:srgbClr val="002060"/>
                            </a:solidFill>
                            <a:latin typeface="Cambria Math"/>
                            <a:ea typeface="Verdana" pitchFamily="34" charset="0"/>
                            <a:cs typeface="Verdana" pitchFamily="34" charset="0"/>
                          </a:rPr>
                          <m:t>,</m:t>
                        </m:r>
                        <m:acc>
                          <m:accPr>
                            <m:chr m:val="̈"/>
                            <m:ctrlPr>
                              <a:rPr lang="en-US" sz="1400" i="1" dirty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400" b="1" i="1">
                                <a:solidFill>
                                  <a:srgbClr val="002060"/>
                                </a:solidFill>
                                <a:latin typeface="Cambria Math"/>
                                <a:ea typeface="Verdana" pitchFamily="34" charset="0"/>
                                <a:cs typeface="Verdana" pitchFamily="34" charset="0"/>
                              </a:rPr>
                              <m:t>𝜽</m:t>
                            </m:r>
                          </m:e>
                        </m:acc>
                      </m:oMath>
                    </m:oMathPara>
                  </a14:m>
                  <a:endParaRPr lang="en-US" sz="14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196" name="Rectangle 1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00170" y="7893008"/>
                  <a:ext cx="520784" cy="317844"/>
                </a:xfrm>
                <a:prstGeom prst="rect">
                  <a:avLst/>
                </a:prstGeom>
                <a:blipFill rotWithShape="1">
                  <a:blip r:embed="rId41"/>
                  <a:stretch>
                    <a:fillRect r="-255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6" name="TextBox 315"/>
            <p:cNvSpPr txBox="1"/>
            <p:nvPr/>
          </p:nvSpPr>
          <p:spPr>
            <a:xfrm>
              <a:off x="11732918" y="7680606"/>
              <a:ext cx="87962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i="1" dirty="0" smtClean="0">
                  <a:solidFill>
                    <a:srgbClr val="00206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DETECT!</a:t>
              </a:r>
              <a:endParaRPr lang="en-US" sz="1000" b="1" i="1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317" name="TextBox 316"/>
          <p:cNvSpPr txBox="1"/>
          <p:nvPr/>
        </p:nvSpPr>
        <p:spPr>
          <a:xfrm>
            <a:off x="10787563" y="6775154"/>
            <a:ext cx="199498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Ramp and Seesaw have different thicknesses, so their impact conditions are determined separately.</a:t>
            </a:r>
          </a:p>
          <a:p>
            <a:endParaRPr lang="en-US" sz="1000" dirty="0">
              <a:solidFill>
                <a:schemeClr val="accent6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Impact conditions are found through experiment.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TextBox 317"/>
              <p:cNvSpPr txBox="1"/>
              <p:nvPr/>
            </p:nvSpPr>
            <p:spPr>
              <a:xfrm>
                <a:off x="10787563" y="8024085"/>
                <a:ext cx="2015913" cy="7472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rgbClr val="00206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Ramp Condition:</a:t>
                </a:r>
              </a:p>
              <a:p>
                <a:r>
                  <a:rPr lang="en-US" sz="1000" dirty="0" smtClean="0">
                    <a:solidFill>
                      <a:schemeClr val="accent6">
                        <a:lumMod val="75000"/>
                      </a:schemeClr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Thin material, gentle bump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US" sz="1200" i="1" dirty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200" b="1" i="1">
                            <a:solidFill>
                              <a:srgbClr val="002060"/>
                            </a:solidFill>
                            <a:latin typeface="Cambria Math"/>
                            <a:ea typeface="Verdana" pitchFamily="34" charset="0"/>
                            <a:cs typeface="Verdana" pitchFamily="34" charset="0"/>
                          </a:rPr>
                          <m:t>𝜽</m:t>
                        </m:r>
                      </m:e>
                    </m:acc>
                    <m:r>
                      <a:rPr lang="en-US" sz="1200" b="1" i="1" smtClean="0">
                        <a:solidFill>
                          <a:srgbClr val="00206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</a:rPr>
                      <m:t>&lt;</m:t>
                    </m:r>
                    <m:r>
                      <a:rPr lang="en-US" sz="1200" b="1" i="1" smtClean="0">
                        <a:solidFill>
                          <a:srgbClr val="00206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</a:rPr>
                      <m:t>𝟎</m:t>
                    </m:r>
                  </m:oMath>
                </a14:m>
                <a:r>
                  <a:rPr lang="en-US" sz="1200" dirty="0" smtClean="0">
                    <a:solidFill>
                      <a:schemeClr val="accent6">
                        <a:lumMod val="75000"/>
                      </a:schemeClr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 </a:t>
                </a:r>
                <a:r>
                  <a:rPr lang="en-US" sz="1000" dirty="0" smtClean="0">
                    <a:solidFill>
                      <a:schemeClr val="accent6">
                        <a:lumMod val="75000"/>
                      </a:schemeClr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for 10 consecutive time steps</a:t>
                </a:r>
              </a:p>
            </p:txBody>
          </p:sp>
        </mc:Choice>
        <mc:Fallback xmlns="">
          <p:sp>
            <p:nvSpPr>
              <p:cNvPr id="318" name="TextBox 3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7563" y="8024085"/>
                <a:ext cx="2015913" cy="747256"/>
              </a:xfrm>
              <a:prstGeom prst="rect">
                <a:avLst/>
              </a:prstGeom>
              <a:blipFill rotWithShape="1">
                <a:blip r:embed="rId42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9" name="TextBox 318"/>
              <p:cNvSpPr txBox="1"/>
              <p:nvPr/>
            </p:nvSpPr>
            <p:spPr>
              <a:xfrm>
                <a:off x="10787563" y="8827137"/>
                <a:ext cx="2015913" cy="607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rgbClr val="00206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Seesaw Condition:</a:t>
                </a:r>
              </a:p>
              <a:p>
                <a:r>
                  <a:rPr lang="en-US" sz="1000" dirty="0" smtClean="0">
                    <a:solidFill>
                      <a:schemeClr val="accent6">
                        <a:lumMod val="75000"/>
                      </a:schemeClr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Thick material, sharp bump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/>
                            <a:ea typeface="Verdana" pitchFamily="34" charset="0"/>
                            <a:cs typeface="Verdana" pitchFamily="34" charset="0"/>
                          </a:rPr>
                        </m:ctrlPr>
                      </m:accPr>
                      <m:e>
                        <m: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/>
                            <a:ea typeface="Verdana" pitchFamily="34" charset="0"/>
                            <a:cs typeface="Verdana" pitchFamily="34" charset="0"/>
                          </a:rPr>
                          <m:t>𝜽</m:t>
                        </m:r>
                      </m:e>
                    </m:acc>
                    <m:r>
                      <a:rPr lang="en-US" sz="1200" b="1" i="1">
                        <a:solidFill>
                          <a:srgbClr val="00206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</a:rPr>
                      <m:t>&lt;−</m:t>
                    </m:r>
                    <m:r>
                      <a:rPr lang="en-US" sz="1200" b="1" i="1" smtClean="0">
                        <a:solidFill>
                          <a:srgbClr val="00206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</a:rPr>
                      <m:t>𝟒</m:t>
                    </m:r>
                    <m:r>
                      <a:rPr lang="en-US" sz="1200" b="1" i="1">
                        <a:solidFill>
                          <a:srgbClr val="00206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</a:rPr>
                      <m:t> </m:t>
                    </m:r>
                  </m:oMath>
                </a14:m>
                <a:r>
                  <a:rPr lang="en-US" sz="1000" dirty="0" smtClean="0">
                    <a:solidFill>
                      <a:schemeClr val="accent6">
                        <a:lumMod val="75000"/>
                      </a:schemeClr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and</a:t>
                </a:r>
                <a:r>
                  <a:rPr lang="en-US" sz="1200" dirty="0" smtClean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US" sz="1200" i="1" dirty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200" b="1" i="1">
                            <a:solidFill>
                              <a:srgbClr val="002060"/>
                            </a:solidFill>
                            <a:latin typeface="Cambria Math"/>
                            <a:ea typeface="Verdana" pitchFamily="34" charset="0"/>
                            <a:cs typeface="Verdana" pitchFamily="34" charset="0"/>
                          </a:rPr>
                          <m:t>𝜽</m:t>
                        </m:r>
                      </m:e>
                    </m:acc>
                    <m:r>
                      <a:rPr lang="en-US" sz="1200" b="1" i="1" smtClean="0">
                        <a:solidFill>
                          <a:srgbClr val="00206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</a:rPr>
                      <m:t>&lt;−</m:t>
                    </m:r>
                    <m:r>
                      <a:rPr lang="en-US" sz="1200" b="1" i="1" smtClean="0">
                        <a:solidFill>
                          <a:srgbClr val="00206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</a:rPr>
                      <m:t>𝟔𝟎</m:t>
                    </m:r>
                  </m:oMath>
                </a14:m>
                <a:endParaRPr lang="en-US" sz="1000" dirty="0" smtClean="0">
                  <a:solidFill>
                    <a:schemeClr val="accent6">
                      <a:lumMod val="7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</mc:Choice>
        <mc:Fallback xmlns="">
          <p:sp>
            <p:nvSpPr>
              <p:cNvPr id="319" name="TextBox 3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7563" y="8827137"/>
                <a:ext cx="2015913" cy="607730"/>
              </a:xfrm>
              <a:prstGeom prst="rect">
                <a:avLst/>
              </a:prstGeom>
              <a:blipFill rotWithShape="1"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4" name="Group 273"/>
          <p:cNvGrpSpPr/>
          <p:nvPr/>
        </p:nvGrpSpPr>
        <p:grpSpPr>
          <a:xfrm>
            <a:off x="1735479" y="507951"/>
            <a:ext cx="312896" cy="312896"/>
            <a:chOff x="6656015" y="1072081"/>
            <a:chExt cx="312896" cy="312896"/>
          </a:xfrm>
        </p:grpSpPr>
        <p:sp>
          <p:nvSpPr>
            <p:cNvPr id="291" name="Oval 290"/>
            <p:cNvSpPr/>
            <p:nvPr/>
          </p:nvSpPr>
          <p:spPr>
            <a:xfrm>
              <a:off x="6656015" y="1072081"/>
              <a:ext cx="312896" cy="31289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15" name="Curved Connector 314"/>
            <p:cNvCxnSpPr/>
            <p:nvPr/>
          </p:nvCxnSpPr>
          <p:spPr>
            <a:xfrm rot="5400000" flipH="1" flipV="1">
              <a:off x="6701838" y="1119067"/>
              <a:ext cx="221250" cy="221250"/>
            </a:xfrm>
            <a:prstGeom prst="curvedConnector5">
              <a:avLst>
                <a:gd name="adj1" fmla="val 3230"/>
                <a:gd name="adj2" fmla="val 46449"/>
                <a:gd name="adj3" fmla="val 94619"/>
              </a:avLst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0" name="Group 319"/>
          <p:cNvGrpSpPr/>
          <p:nvPr/>
        </p:nvGrpSpPr>
        <p:grpSpPr>
          <a:xfrm>
            <a:off x="8523746" y="456573"/>
            <a:ext cx="394660" cy="354388"/>
            <a:chOff x="8531766" y="448511"/>
            <a:chExt cx="394660" cy="354388"/>
          </a:xfrm>
        </p:grpSpPr>
        <p:sp>
          <p:nvSpPr>
            <p:cNvPr id="321" name="Oval 320"/>
            <p:cNvSpPr/>
            <p:nvPr/>
          </p:nvSpPr>
          <p:spPr>
            <a:xfrm>
              <a:off x="8572648" y="490003"/>
              <a:ext cx="312896" cy="312896"/>
            </a:xfrm>
            <a:prstGeom prst="ellipse">
              <a:avLst/>
            </a:prstGeom>
            <a:solidFill>
              <a:srgbClr val="FF993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3" name="TextBox 322"/>
                <p:cNvSpPr txBox="1"/>
                <p:nvPr/>
              </p:nvSpPr>
              <p:spPr>
                <a:xfrm>
                  <a:off x="8531766" y="448511"/>
                  <a:ext cx="39466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smtClean="0">
                            <a:latin typeface="Cambria Math"/>
                          </a:rPr>
                          <m:t>𝛟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23" name="TextBox 3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1766" y="448511"/>
                  <a:ext cx="394660" cy="338554"/>
                </a:xfrm>
                <a:prstGeom prst="rect">
                  <a:avLst/>
                </a:prstGeom>
                <a:blipFill rotWithShape="1">
                  <a:blip r:embed="rId44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4" name="Group 323"/>
          <p:cNvGrpSpPr/>
          <p:nvPr/>
        </p:nvGrpSpPr>
        <p:grpSpPr>
          <a:xfrm>
            <a:off x="8367298" y="3568307"/>
            <a:ext cx="312896" cy="312896"/>
            <a:chOff x="8312494" y="1044684"/>
            <a:chExt cx="312896" cy="312896"/>
          </a:xfrm>
        </p:grpSpPr>
        <p:sp>
          <p:nvSpPr>
            <p:cNvPr id="325" name="Oval 324"/>
            <p:cNvSpPr/>
            <p:nvPr/>
          </p:nvSpPr>
          <p:spPr>
            <a:xfrm>
              <a:off x="8312494" y="1044684"/>
              <a:ext cx="312896" cy="312896"/>
            </a:xfrm>
            <a:prstGeom prst="ellipse">
              <a:avLst/>
            </a:prstGeom>
            <a:solidFill>
              <a:srgbClr val="E61EC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8403505" y="1270392"/>
              <a:ext cx="130871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8446082" y="1078045"/>
              <a:ext cx="45719" cy="2286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Arc 335"/>
            <p:cNvSpPr/>
            <p:nvPr/>
          </p:nvSpPr>
          <p:spPr>
            <a:xfrm>
              <a:off x="8358048" y="1113490"/>
              <a:ext cx="216024" cy="203568"/>
            </a:xfrm>
            <a:prstGeom prst="arc">
              <a:avLst>
                <a:gd name="adj1" fmla="val 12026631"/>
                <a:gd name="adj2" fmla="val 20167238"/>
              </a:avLst>
            </a:prstGeom>
            <a:ln w="9525">
              <a:solidFill>
                <a:schemeClr val="tx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5" name="Group 354"/>
          <p:cNvGrpSpPr/>
          <p:nvPr/>
        </p:nvGrpSpPr>
        <p:grpSpPr>
          <a:xfrm>
            <a:off x="8843380" y="6566655"/>
            <a:ext cx="312896" cy="312896"/>
            <a:chOff x="5164976" y="2857330"/>
            <a:chExt cx="312896" cy="312896"/>
          </a:xfrm>
        </p:grpSpPr>
        <p:sp>
          <p:nvSpPr>
            <p:cNvPr id="361" name="Oval 360"/>
            <p:cNvSpPr/>
            <p:nvPr/>
          </p:nvSpPr>
          <p:spPr>
            <a:xfrm>
              <a:off x="5164976" y="2857330"/>
              <a:ext cx="312896" cy="312896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2" name="Isosceles Triangle 361"/>
            <p:cNvSpPr/>
            <p:nvPr/>
          </p:nvSpPr>
          <p:spPr>
            <a:xfrm>
              <a:off x="5186943" y="2936908"/>
              <a:ext cx="258904" cy="161838"/>
            </a:xfrm>
            <a:prstGeom prst="triangle">
              <a:avLst>
                <a:gd name="adj" fmla="val 1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3" name="Group 362"/>
            <p:cNvGrpSpPr/>
            <p:nvPr/>
          </p:nvGrpSpPr>
          <p:grpSpPr>
            <a:xfrm>
              <a:off x="5216359" y="2891068"/>
              <a:ext cx="133076" cy="126759"/>
              <a:chOff x="11905937" y="8086166"/>
              <a:chExt cx="237415" cy="226145"/>
            </a:xfrm>
          </p:grpSpPr>
          <p:cxnSp>
            <p:nvCxnSpPr>
              <p:cNvPr id="364" name="Straight Connector 363"/>
              <p:cNvCxnSpPr/>
              <p:nvPr/>
            </p:nvCxnSpPr>
            <p:spPr>
              <a:xfrm flipH="1" flipV="1">
                <a:off x="11905937" y="8250207"/>
                <a:ext cx="108286" cy="62104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  <a:beve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Connector 369"/>
              <p:cNvCxnSpPr/>
              <p:nvPr/>
            </p:nvCxnSpPr>
            <p:spPr>
              <a:xfrm flipH="1">
                <a:off x="11905937" y="8250207"/>
                <a:ext cx="123526" cy="1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  <a:beve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Connector 370"/>
              <p:cNvCxnSpPr/>
              <p:nvPr/>
            </p:nvCxnSpPr>
            <p:spPr>
              <a:xfrm flipH="1" flipV="1">
                <a:off x="11972582" y="8148104"/>
                <a:ext cx="56880" cy="102103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  <a:beve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Connector 371"/>
              <p:cNvCxnSpPr/>
              <p:nvPr/>
            </p:nvCxnSpPr>
            <p:spPr>
              <a:xfrm flipH="1" flipV="1">
                <a:off x="11981106" y="8148104"/>
                <a:ext cx="87087" cy="69764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  <a:beve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Connector 372"/>
              <p:cNvCxnSpPr/>
              <p:nvPr/>
            </p:nvCxnSpPr>
            <p:spPr>
              <a:xfrm flipH="1" flipV="1">
                <a:off x="12061558" y="8086166"/>
                <a:ext cx="6704" cy="131702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  <a:beve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Straight Connector 373"/>
              <p:cNvCxnSpPr/>
              <p:nvPr/>
            </p:nvCxnSpPr>
            <p:spPr>
              <a:xfrm flipH="1" flipV="1">
                <a:off x="12064911" y="8089437"/>
                <a:ext cx="78441" cy="160771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  <a:beve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5" name="Group 374"/>
          <p:cNvGrpSpPr/>
          <p:nvPr/>
        </p:nvGrpSpPr>
        <p:grpSpPr>
          <a:xfrm>
            <a:off x="3947453" y="8536272"/>
            <a:ext cx="312896" cy="312896"/>
            <a:chOff x="8312494" y="1044684"/>
            <a:chExt cx="312896" cy="312896"/>
          </a:xfrm>
        </p:grpSpPr>
        <p:sp>
          <p:nvSpPr>
            <p:cNvPr id="379" name="Oval 378"/>
            <p:cNvSpPr/>
            <p:nvPr/>
          </p:nvSpPr>
          <p:spPr>
            <a:xfrm>
              <a:off x="8312494" y="1044684"/>
              <a:ext cx="312896" cy="312896"/>
            </a:xfrm>
            <a:prstGeom prst="ellipse">
              <a:avLst/>
            </a:prstGeom>
            <a:solidFill>
              <a:srgbClr val="E61EC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3" name="Rectangle 382"/>
            <p:cNvSpPr/>
            <p:nvPr/>
          </p:nvSpPr>
          <p:spPr>
            <a:xfrm>
              <a:off x="8403505" y="1270392"/>
              <a:ext cx="130871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Rectangle 385"/>
            <p:cNvSpPr/>
            <p:nvPr/>
          </p:nvSpPr>
          <p:spPr>
            <a:xfrm>
              <a:off x="8446082" y="1078045"/>
              <a:ext cx="45719" cy="2286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Arc 393"/>
            <p:cNvSpPr/>
            <p:nvPr/>
          </p:nvSpPr>
          <p:spPr>
            <a:xfrm>
              <a:off x="8358048" y="1113490"/>
              <a:ext cx="216024" cy="203568"/>
            </a:xfrm>
            <a:prstGeom prst="arc">
              <a:avLst>
                <a:gd name="adj1" fmla="val 12026631"/>
                <a:gd name="adj2" fmla="val 20167238"/>
              </a:avLst>
            </a:prstGeom>
            <a:ln w="9525">
              <a:solidFill>
                <a:schemeClr val="tx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9989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2"/>
          <p:cNvSpPr txBox="1">
            <a:spLocks noChangeArrowheads="1"/>
          </p:cNvSpPr>
          <p:nvPr/>
        </p:nvSpPr>
        <p:spPr bwMode="auto">
          <a:xfrm>
            <a:off x="0" y="-6350"/>
            <a:ext cx="12801600" cy="523875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2800" b="1" dirty="0" smtClean="0">
                <a:solidFill>
                  <a:schemeClr val="bg1"/>
                </a:solidFill>
                <a:latin typeface="Verdana" pitchFamily="34" charset="0"/>
              </a:rPr>
              <a:t>6. COMMUNICATIONS</a:t>
            </a:r>
            <a:endParaRPr lang="en-US" sz="28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pic>
        <p:nvPicPr>
          <p:cNvPr id="235" name="Picture 65" descr="logo64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80" b="11098"/>
          <a:stretch>
            <a:fillRect/>
          </a:stretch>
        </p:blipFill>
        <p:spPr bwMode="auto">
          <a:xfrm>
            <a:off x="10933135" y="55959"/>
            <a:ext cx="1804369" cy="399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6811" y="6309311"/>
            <a:ext cx="2804789" cy="328854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39" name="Straight Connector 238"/>
          <p:cNvCxnSpPr/>
          <p:nvPr/>
        </p:nvCxnSpPr>
        <p:spPr>
          <a:xfrm>
            <a:off x="0" y="511551"/>
            <a:ext cx="1280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62"/>
          <p:cNvSpPr txBox="1">
            <a:spLocks noChangeArrowheads="1"/>
          </p:cNvSpPr>
          <p:nvPr/>
        </p:nvSpPr>
        <p:spPr bwMode="auto">
          <a:xfrm>
            <a:off x="-2761" y="517281"/>
            <a:ext cx="358174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b="1" dirty="0" smtClean="0">
                <a:solidFill>
                  <a:srgbClr val="002060"/>
                </a:solidFill>
                <a:latin typeface="Verdana" pitchFamily="34" charset="0"/>
              </a:rPr>
              <a:t>1: COMMUNICATIONS OVERVIEW</a:t>
            </a:r>
            <a:endParaRPr lang="en-US" sz="1200" b="1" dirty="0">
              <a:solidFill>
                <a:srgbClr val="002060"/>
              </a:solidFill>
              <a:latin typeface="Verdana" pitchFamily="34" charset="0"/>
            </a:endParaRPr>
          </a:p>
        </p:txBody>
      </p:sp>
      <p:sp>
        <p:nvSpPr>
          <p:cNvPr id="242" name="TextBox 62"/>
          <p:cNvSpPr txBox="1">
            <a:spLocks noChangeArrowheads="1"/>
          </p:cNvSpPr>
          <p:nvPr/>
        </p:nvSpPr>
        <p:spPr bwMode="auto">
          <a:xfrm>
            <a:off x="6400800" y="4018909"/>
            <a:ext cx="358174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b="1" dirty="0">
                <a:solidFill>
                  <a:srgbClr val="002060"/>
                </a:solidFill>
                <a:latin typeface="Verdana" pitchFamily="34" charset="0"/>
              </a:rPr>
              <a:t>5</a:t>
            </a:r>
            <a:r>
              <a:rPr lang="en-US" sz="1200" b="1" dirty="0" smtClean="0">
                <a:solidFill>
                  <a:srgbClr val="002060"/>
                </a:solidFill>
                <a:latin typeface="Verdana" pitchFamily="34" charset="0"/>
              </a:rPr>
              <a:t>: MESSAGING</a:t>
            </a:r>
            <a:endParaRPr lang="en-US" sz="1200" b="1" dirty="0">
              <a:solidFill>
                <a:srgbClr val="002060"/>
              </a:solidFill>
              <a:latin typeface="Verdana" pitchFamily="34" charset="0"/>
            </a:endParaRPr>
          </a:p>
        </p:txBody>
      </p:sp>
      <p:sp>
        <p:nvSpPr>
          <p:cNvPr id="245" name="TextBox 62"/>
          <p:cNvSpPr txBox="1">
            <a:spLocks noChangeArrowheads="1"/>
          </p:cNvSpPr>
          <p:nvPr/>
        </p:nvSpPr>
        <p:spPr bwMode="auto">
          <a:xfrm>
            <a:off x="8355066" y="517525"/>
            <a:ext cx="358174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b="1" dirty="0">
                <a:solidFill>
                  <a:srgbClr val="002060"/>
                </a:solidFill>
                <a:latin typeface="Verdana" pitchFamily="34" charset="0"/>
              </a:rPr>
              <a:t>3</a:t>
            </a:r>
            <a:r>
              <a:rPr lang="en-US" sz="1200" b="1" dirty="0" smtClean="0">
                <a:solidFill>
                  <a:srgbClr val="002060"/>
                </a:solidFill>
                <a:latin typeface="Verdana" pitchFamily="34" charset="0"/>
              </a:rPr>
              <a:t>: BLUETOOTH WITH ARDUINO</a:t>
            </a:r>
            <a:endParaRPr lang="en-US" sz="1200" b="1" dirty="0">
              <a:solidFill>
                <a:srgbClr val="002060"/>
              </a:solidFill>
              <a:latin typeface="Verdana" pitchFamily="34" charset="0"/>
            </a:endParaRPr>
          </a:p>
        </p:txBody>
      </p:sp>
      <p:sp>
        <p:nvSpPr>
          <p:cNvPr id="246" name="TextBox 62"/>
          <p:cNvSpPr txBox="1">
            <a:spLocks noChangeArrowheads="1"/>
          </p:cNvSpPr>
          <p:nvPr/>
        </p:nvSpPr>
        <p:spPr bwMode="auto">
          <a:xfrm>
            <a:off x="3787793" y="517525"/>
            <a:ext cx="358174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b="1" dirty="0">
                <a:solidFill>
                  <a:srgbClr val="002060"/>
                </a:solidFill>
                <a:latin typeface="Verdana" pitchFamily="34" charset="0"/>
              </a:rPr>
              <a:t>2</a:t>
            </a:r>
            <a:r>
              <a:rPr lang="en-US" sz="1200" b="1" dirty="0" smtClean="0">
                <a:solidFill>
                  <a:srgbClr val="002060"/>
                </a:solidFill>
                <a:latin typeface="Verdana" pitchFamily="34" charset="0"/>
              </a:rPr>
              <a:t>: BLUETOOTH WITH RASPBERRY PI</a:t>
            </a:r>
            <a:endParaRPr lang="en-US" sz="1200" b="1" dirty="0">
              <a:solidFill>
                <a:srgbClr val="002060"/>
              </a:solidFill>
              <a:latin typeface="Verdana" pitchFamily="34" charset="0"/>
            </a:endParaRPr>
          </a:p>
        </p:txBody>
      </p:sp>
      <p:grpSp>
        <p:nvGrpSpPr>
          <p:cNvPr id="247" name="Group 246"/>
          <p:cNvGrpSpPr/>
          <p:nvPr/>
        </p:nvGrpSpPr>
        <p:grpSpPr>
          <a:xfrm>
            <a:off x="1369455" y="840160"/>
            <a:ext cx="1287532" cy="1252557"/>
            <a:chOff x="2728392" y="2641606"/>
            <a:chExt cx="1287532" cy="1252557"/>
          </a:xfrm>
        </p:grpSpPr>
        <p:sp>
          <p:nvSpPr>
            <p:cNvPr id="249" name="Rectangle 248"/>
            <p:cNvSpPr/>
            <p:nvPr/>
          </p:nvSpPr>
          <p:spPr bwMode="auto">
            <a:xfrm>
              <a:off x="2735268" y="2641606"/>
              <a:ext cx="1280656" cy="12229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 dirty="0"/>
            </a:p>
          </p:txBody>
        </p:sp>
        <p:pic>
          <p:nvPicPr>
            <p:cNvPr id="250" name="Picture 16" descr="http://www.newit.co.uk/shop/image/data/Products/Raspberry%20Pi/raspberry-pi-model-b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2440" y="2680143"/>
              <a:ext cx="1014754" cy="798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1" name="Picture 18" descr="http://www.raspberrypi.org/wp-content/uploads/2012/03/Raspi_Colour_R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4315" y="2876104"/>
              <a:ext cx="337157" cy="406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3" name="TextBox 45"/>
            <p:cNvSpPr txBox="1">
              <a:spLocks noChangeArrowheads="1"/>
            </p:cNvSpPr>
            <p:nvPr/>
          </p:nvSpPr>
          <p:spPr bwMode="auto">
            <a:xfrm>
              <a:off x="2728392" y="3432498"/>
              <a:ext cx="128753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r>
                <a:rPr lang="en-US" sz="1200" b="1" dirty="0">
                  <a:solidFill>
                    <a:srgbClr val="002060"/>
                  </a:solidFill>
                  <a:latin typeface="Verdana" pitchFamily="34" charset="0"/>
                </a:rPr>
                <a:t>Raspberry </a:t>
              </a:r>
              <a:r>
                <a:rPr lang="en-US" sz="1200" b="1" dirty="0" smtClean="0">
                  <a:solidFill>
                    <a:srgbClr val="002060"/>
                  </a:solidFill>
                  <a:latin typeface="Verdana" pitchFamily="34" charset="0"/>
                </a:rPr>
                <a:t>Pi</a:t>
              </a:r>
            </a:p>
            <a:p>
              <a:pPr algn="ctr"/>
              <a:r>
                <a:rPr lang="en-US" sz="1200" b="1" dirty="0" smtClean="0">
                  <a:solidFill>
                    <a:srgbClr val="002060"/>
                  </a:solidFill>
                  <a:latin typeface="Verdana" pitchFamily="34" charset="0"/>
                </a:rPr>
                <a:t>(HOST)</a:t>
              </a:r>
              <a:endParaRPr lang="en-US" sz="1200" b="1" dirty="0">
                <a:solidFill>
                  <a:srgbClr val="002060"/>
                </a:solidFill>
                <a:latin typeface="Verdana" pitchFamily="34" charset="0"/>
              </a:endParaRPr>
            </a:p>
          </p:txBody>
        </p:sp>
      </p:grpSp>
      <p:grpSp>
        <p:nvGrpSpPr>
          <p:cNvPr id="254" name="Group 13"/>
          <p:cNvGrpSpPr>
            <a:grpSpLocks/>
          </p:cNvGrpSpPr>
          <p:nvPr/>
        </p:nvGrpSpPr>
        <p:grpSpPr bwMode="auto">
          <a:xfrm>
            <a:off x="1753400" y="2828298"/>
            <a:ext cx="644728" cy="1202481"/>
            <a:chOff x="7062491" y="2114334"/>
            <a:chExt cx="644701" cy="1202763"/>
          </a:xfrm>
        </p:grpSpPr>
        <p:pic>
          <p:nvPicPr>
            <p:cNvPr id="261" name="Picture 24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10000" contras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5267" y="2114334"/>
              <a:ext cx="620101" cy="956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3" name="TextBox 41"/>
            <p:cNvSpPr txBox="1">
              <a:spLocks noChangeArrowheads="1"/>
            </p:cNvSpPr>
            <p:nvPr/>
          </p:nvSpPr>
          <p:spPr bwMode="auto">
            <a:xfrm>
              <a:off x="7062491" y="3040033"/>
              <a:ext cx="644701" cy="277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r>
                <a:rPr lang="en-US" sz="1200" b="1" dirty="0">
                  <a:solidFill>
                    <a:srgbClr val="002060"/>
                  </a:solidFill>
                  <a:latin typeface="Verdana" pitchFamily="34" charset="0"/>
                </a:rPr>
                <a:t>NXT1</a:t>
              </a:r>
            </a:p>
          </p:txBody>
        </p:sp>
      </p:grpSp>
      <p:grpSp>
        <p:nvGrpSpPr>
          <p:cNvPr id="269" name="Group 19"/>
          <p:cNvGrpSpPr>
            <a:grpSpLocks/>
          </p:cNvGrpSpPr>
          <p:nvPr/>
        </p:nvGrpSpPr>
        <p:grpSpPr bwMode="auto">
          <a:xfrm>
            <a:off x="-64519" y="2744010"/>
            <a:ext cx="1723549" cy="1266935"/>
            <a:chOff x="7388643" y="1099651"/>
            <a:chExt cx="1723135" cy="1266287"/>
          </a:xfrm>
        </p:grpSpPr>
        <p:grpSp>
          <p:nvGrpSpPr>
            <p:cNvPr id="276" name="Group 3"/>
            <p:cNvGrpSpPr>
              <a:grpSpLocks/>
            </p:cNvGrpSpPr>
            <p:nvPr/>
          </p:nvGrpSpPr>
          <p:grpSpPr bwMode="auto">
            <a:xfrm>
              <a:off x="7546539" y="1099651"/>
              <a:ext cx="1131229" cy="920347"/>
              <a:chOff x="9910327" y="3874412"/>
              <a:chExt cx="1131229" cy="920347"/>
            </a:xfrm>
          </p:grpSpPr>
          <p:pic>
            <p:nvPicPr>
              <p:cNvPr id="296" name="Picture 2" descr="http://www.lynxmotion.com/images/assembly/a4wd1/a4wd100.jp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10327" y="3946337"/>
                <a:ext cx="1131229" cy="8484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45" name="Picture 149" descr="http://www.eng.utah.edu/~nmcdonal/uav/images/ArduinoMega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73038">
                <a:off x="10023488" y="3874412"/>
                <a:ext cx="896776" cy="6610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91" name="TextBox 43"/>
            <p:cNvSpPr txBox="1">
              <a:spLocks noChangeArrowheads="1"/>
            </p:cNvSpPr>
            <p:nvPr/>
          </p:nvSpPr>
          <p:spPr bwMode="auto">
            <a:xfrm>
              <a:off x="7388643" y="1935271"/>
              <a:ext cx="1723135" cy="430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Verdana" pitchFamily="34" charset="0"/>
                </a:rPr>
                <a:t>Rover</a:t>
              </a:r>
            </a:p>
            <a:p>
              <a:pPr algn="ctr"/>
              <a:r>
                <a:rPr lang="en-US" sz="1000" b="1" dirty="0">
                  <a:solidFill>
                    <a:srgbClr val="002060"/>
                  </a:solidFill>
                  <a:latin typeface="Verdana" pitchFamily="34" charset="0"/>
                </a:rPr>
                <a:t>(</a:t>
              </a:r>
              <a:r>
                <a:rPr lang="en-US" sz="1000" b="1" dirty="0" smtClean="0">
                  <a:solidFill>
                    <a:srgbClr val="002060"/>
                  </a:solidFill>
                  <a:latin typeface="Verdana" pitchFamily="34" charset="0"/>
                </a:rPr>
                <a:t>Arduino Mega 2560)</a:t>
              </a:r>
              <a:endParaRPr lang="en-US" sz="1000" b="1" dirty="0">
                <a:solidFill>
                  <a:srgbClr val="002060"/>
                </a:solidFill>
                <a:latin typeface="Verdana" pitchFamily="34" charset="0"/>
              </a:endParaRPr>
            </a:p>
          </p:txBody>
        </p:sp>
      </p:grpSp>
      <p:cxnSp>
        <p:nvCxnSpPr>
          <p:cNvPr id="346" name="Straight Connector 345"/>
          <p:cNvCxnSpPr/>
          <p:nvPr/>
        </p:nvCxnSpPr>
        <p:spPr>
          <a:xfrm>
            <a:off x="0" y="4008512"/>
            <a:ext cx="1280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TextBox 62"/>
          <p:cNvSpPr txBox="1">
            <a:spLocks noChangeArrowheads="1"/>
          </p:cNvSpPr>
          <p:nvPr/>
        </p:nvSpPr>
        <p:spPr bwMode="auto">
          <a:xfrm>
            <a:off x="-12321" y="4016524"/>
            <a:ext cx="15476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b="1" dirty="0">
                <a:solidFill>
                  <a:srgbClr val="002060"/>
                </a:solidFill>
                <a:latin typeface="Verdana" pitchFamily="34" charset="0"/>
              </a:rPr>
              <a:t>4</a:t>
            </a:r>
            <a:r>
              <a:rPr lang="en-US" sz="1200" b="1" dirty="0" smtClean="0">
                <a:solidFill>
                  <a:srgbClr val="002060"/>
                </a:solidFill>
                <a:latin typeface="Verdana" pitchFamily="34" charset="0"/>
              </a:rPr>
              <a:t>: HOST MODEL</a:t>
            </a:r>
            <a:endParaRPr lang="en-US" sz="1200" b="1" dirty="0">
              <a:solidFill>
                <a:srgbClr val="002060"/>
              </a:solidFill>
              <a:latin typeface="Verdana" pitchFamily="34" charset="0"/>
            </a:endParaRPr>
          </a:p>
        </p:txBody>
      </p:sp>
      <p:sp>
        <p:nvSpPr>
          <p:cNvPr id="348" name="Rectangle 347"/>
          <p:cNvSpPr/>
          <p:nvPr/>
        </p:nvSpPr>
        <p:spPr>
          <a:xfrm>
            <a:off x="455042" y="4563209"/>
            <a:ext cx="3705833" cy="203759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Rectangle 348"/>
          <p:cNvSpPr/>
          <p:nvPr/>
        </p:nvSpPr>
        <p:spPr>
          <a:xfrm>
            <a:off x="568892" y="4690755"/>
            <a:ext cx="963241" cy="504056"/>
          </a:xfrm>
          <a:prstGeom prst="rect">
            <a:avLst/>
          </a:prstGeom>
          <a:solidFill>
            <a:schemeClr val="bg1">
              <a:alpha val="70000"/>
            </a:schemeClr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UDP Recv</a:t>
            </a:r>
          </a:p>
          <a:p>
            <a:pPr algn="ctr"/>
            <a:r>
              <a:rPr lang="en-US" sz="1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NXT1</a:t>
            </a:r>
          </a:p>
        </p:txBody>
      </p:sp>
      <p:sp>
        <p:nvSpPr>
          <p:cNvPr id="350" name="Trapezoid 349"/>
          <p:cNvSpPr/>
          <p:nvPr/>
        </p:nvSpPr>
        <p:spPr>
          <a:xfrm>
            <a:off x="455042" y="4379353"/>
            <a:ext cx="1588843" cy="183857"/>
          </a:xfrm>
          <a:prstGeom prst="trapezoid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</a:rPr>
              <a:t>e</a:t>
            </a:r>
            <a:r>
              <a:rPr lang="en-US" sz="1200" b="1" dirty="0" smtClean="0">
                <a:solidFill>
                  <a:srgbClr val="002060"/>
                </a:solidFill>
              </a:rPr>
              <a:t>trobocon_host.slx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351" name="TextBox 350"/>
          <p:cNvSpPr txBox="1"/>
          <p:nvPr/>
        </p:nvSpPr>
        <p:spPr>
          <a:xfrm>
            <a:off x="2443485" y="4153857"/>
            <a:ext cx="1711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Simulink</a:t>
            </a:r>
            <a:r>
              <a:rPr lang="en-US" sz="1000" baseline="30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® </a:t>
            </a: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model built </a:t>
            </a:r>
            <a:b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on Raspberry Pi</a:t>
            </a:r>
          </a:p>
        </p:txBody>
      </p:sp>
      <p:sp>
        <p:nvSpPr>
          <p:cNvPr id="352" name="Rectangle 351"/>
          <p:cNvSpPr/>
          <p:nvPr/>
        </p:nvSpPr>
        <p:spPr>
          <a:xfrm>
            <a:off x="3124756" y="4652793"/>
            <a:ext cx="915903" cy="418295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Enable Flags</a:t>
            </a:r>
          </a:p>
        </p:txBody>
      </p:sp>
      <p:pic>
        <p:nvPicPr>
          <p:cNvPr id="353" name="Picture 14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697" y="5278981"/>
            <a:ext cx="887763" cy="58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54" name="Straight Connector 353"/>
          <p:cNvCxnSpPr>
            <a:stCxn id="352" idx="1"/>
          </p:cNvCxnSpPr>
          <p:nvPr/>
        </p:nvCxnSpPr>
        <p:spPr>
          <a:xfrm flipH="1">
            <a:off x="2301104" y="4861941"/>
            <a:ext cx="823652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/>
          <p:cNvCxnSpPr>
            <a:endCxn id="531" idx="3"/>
          </p:cNvCxnSpPr>
          <p:nvPr/>
        </p:nvCxnSpPr>
        <p:spPr>
          <a:xfrm flipH="1">
            <a:off x="1532133" y="5584041"/>
            <a:ext cx="334614" cy="873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/>
          <p:cNvCxnSpPr/>
          <p:nvPr/>
        </p:nvCxnSpPr>
        <p:spPr>
          <a:xfrm>
            <a:off x="1686294" y="4944463"/>
            <a:ext cx="0" cy="1289544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TextBox 356"/>
          <p:cNvSpPr txBox="1"/>
          <p:nvPr/>
        </p:nvSpPr>
        <p:spPr>
          <a:xfrm>
            <a:off x="1683079" y="5833897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Logic </a:t>
            </a:r>
          </a:p>
          <a:p>
            <a:pPr algn="ctr"/>
            <a:r>
              <a:rPr lang="en-US" sz="1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(State Machine)</a:t>
            </a:r>
            <a:endParaRPr lang="en-US" sz="1000" dirty="0">
              <a:solidFill>
                <a:srgbClr val="00206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358" name="Straight Connector 357"/>
          <p:cNvCxnSpPr/>
          <p:nvPr/>
        </p:nvCxnSpPr>
        <p:spPr>
          <a:xfrm flipH="1">
            <a:off x="2729180" y="5768014"/>
            <a:ext cx="401774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TextBox 358"/>
          <p:cNvSpPr txBox="1"/>
          <p:nvPr/>
        </p:nvSpPr>
        <p:spPr>
          <a:xfrm>
            <a:off x="-71405" y="6628791"/>
            <a:ext cx="11938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Receiving</a:t>
            </a: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is periodic</a:t>
            </a:r>
          </a:p>
          <a:p>
            <a:pPr algn="ctr"/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(every 0.1 s)</a:t>
            </a:r>
          </a:p>
        </p:txBody>
      </p:sp>
      <p:sp>
        <p:nvSpPr>
          <p:cNvPr id="360" name="Rectangle 359"/>
          <p:cNvSpPr/>
          <p:nvPr/>
        </p:nvSpPr>
        <p:spPr>
          <a:xfrm>
            <a:off x="3132538" y="6646851"/>
            <a:ext cx="143630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Sending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is asynchronous (function call)</a:t>
            </a:r>
            <a:endParaRPr lang="en-US" sz="1000" dirty="0">
              <a:solidFill>
                <a:schemeClr val="accent6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361" name="Group 360"/>
          <p:cNvGrpSpPr/>
          <p:nvPr/>
        </p:nvGrpSpPr>
        <p:grpSpPr>
          <a:xfrm>
            <a:off x="3123421" y="5663870"/>
            <a:ext cx="915903" cy="849651"/>
            <a:chOff x="3123421" y="5428380"/>
            <a:chExt cx="915903" cy="1018467"/>
          </a:xfrm>
        </p:grpSpPr>
        <p:sp>
          <p:nvSpPr>
            <p:cNvPr id="362" name="Rectangle 361"/>
            <p:cNvSpPr/>
            <p:nvPr/>
          </p:nvSpPr>
          <p:spPr>
            <a:xfrm>
              <a:off x="3123421" y="5428380"/>
              <a:ext cx="915903" cy="1018467"/>
            </a:xfrm>
            <a:prstGeom prst="rect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00206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UDP Utilities</a:t>
              </a:r>
              <a:endParaRPr lang="en-US" sz="1000" dirty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  <a:p>
              <a:pPr algn="ctr"/>
              <a:endParaRPr lang="en-US" sz="1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  <a:p>
              <a:pPr algn="ctr"/>
              <a:endParaRPr lang="en-US" sz="1000" dirty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  <a:p>
              <a:pPr algn="ctr"/>
              <a:endParaRPr lang="en-US" sz="1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363" name="TextBox 362"/>
            <p:cNvSpPr txBox="1"/>
            <p:nvPr/>
          </p:nvSpPr>
          <p:spPr>
            <a:xfrm>
              <a:off x="3187945" y="5814019"/>
              <a:ext cx="78778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accent6">
                      <a:lumMod val="7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INIT()</a:t>
              </a:r>
            </a:p>
            <a:p>
              <a:pPr algn="ctr"/>
              <a:r>
                <a:rPr lang="en-US" sz="1000" b="1" dirty="0" smtClean="0">
                  <a:solidFill>
                    <a:schemeClr val="accent6">
                      <a:lumMod val="7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SEND()</a:t>
              </a:r>
            </a:p>
            <a:p>
              <a:pPr algn="ctr"/>
              <a:r>
                <a:rPr lang="en-US" sz="1000" b="1" dirty="0" smtClean="0">
                  <a:solidFill>
                    <a:schemeClr val="accent6">
                      <a:lumMod val="7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BYE()</a:t>
              </a:r>
              <a:endPara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cxnSp>
        <p:nvCxnSpPr>
          <p:cNvPr id="364" name="Straight Connector 363"/>
          <p:cNvCxnSpPr/>
          <p:nvPr/>
        </p:nvCxnSpPr>
        <p:spPr>
          <a:xfrm>
            <a:off x="1536896" y="4942783"/>
            <a:ext cx="149593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/>
          <p:cNvCxnSpPr>
            <a:stCxn id="533" idx="3"/>
          </p:cNvCxnSpPr>
          <p:nvPr/>
        </p:nvCxnSpPr>
        <p:spPr>
          <a:xfrm>
            <a:off x="1532133" y="6234007"/>
            <a:ext cx="154161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/>
          <p:cNvCxnSpPr/>
          <p:nvPr/>
        </p:nvCxnSpPr>
        <p:spPr>
          <a:xfrm flipH="1" flipV="1">
            <a:off x="2291579" y="4861941"/>
            <a:ext cx="1" cy="43291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TextBox 366"/>
          <p:cNvSpPr txBox="1"/>
          <p:nvPr/>
        </p:nvSpPr>
        <p:spPr>
          <a:xfrm>
            <a:off x="1545320" y="6591145"/>
            <a:ext cx="1558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INIT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command:</a:t>
            </a:r>
            <a:endParaRPr lang="en-US" sz="1000" dirty="0">
              <a:solidFill>
                <a:schemeClr val="accent6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Server creates one client for each enable flag</a:t>
            </a:r>
          </a:p>
        </p:txBody>
      </p:sp>
      <p:grpSp>
        <p:nvGrpSpPr>
          <p:cNvPr id="368" name="Group 367"/>
          <p:cNvGrpSpPr/>
          <p:nvPr/>
        </p:nvGrpSpPr>
        <p:grpSpPr>
          <a:xfrm>
            <a:off x="233567" y="7193248"/>
            <a:ext cx="1645364" cy="1084966"/>
            <a:chOff x="5203169" y="3209898"/>
            <a:chExt cx="1692327" cy="1115934"/>
          </a:xfrm>
        </p:grpSpPr>
        <p:sp>
          <p:nvSpPr>
            <p:cNvPr id="369" name="Rectangle 368"/>
            <p:cNvSpPr/>
            <p:nvPr/>
          </p:nvSpPr>
          <p:spPr>
            <a:xfrm>
              <a:off x="5203170" y="3393753"/>
              <a:ext cx="1692326" cy="9320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Trapezoid 369"/>
            <p:cNvSpPr/>
            <p:nvPr/>
          </p:nvSpPr>
          <p:spPr>
            <a:xfrm>
              <a:off x="5203169" y="3209898"/>
              <a:ext cx="1495253" cy="183855"/>
            </a:xfrm>
            <a:prstGeom prst="trapezoid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rgbClr val="002060"/>
                  </a:solidFill>
                </a:rPr>
                <a:t>serialPort_client.c</a:t>
              </a:r>
              <a:endParaRPr lang="en-US" sz="1200" b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371" name="Group 370"/>
          <p:cNvGrpSpPr/>
          <p:nvPr/>
        </p:nvGrpSpPr>
        <p:grpSpPr>
          <a:xfrm>
            <a:off x="364270" y="7438419"/>
            <a:ext cx="1645365" cy="1084965"/>
            <a:chOff x="5203168" y="3209899"/>
            <a:chExt cx="1692328" cy="1115933"/>
          </a:xfrm>
        </p:grpSpPr>
        <p:sp>
          <p:nvSpPr>
            <p:cNvPr id="372" name="Rectangle 371"/>
            <p:cNvSpPr/>
            <p:nvPr/>
          </p:nvSpPr>
          <p:spPr>
            <a:xfrm>
              <a:off x="5203170" y="3393753"/>
              <a:ext cx="1692326" cy="9320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Trapezoid 372"/>
            <p:cNvSpPr/>
            <p:nvPr/>
          </p:nvSpPr>
          <p:spPr>
            <a:xfrm>
              <a:off x="5203168" y="3209899"/>
              <a:ext cx="1495253" cy="183855"/>
            </a:xfrm>
            <a:prstGeom prst="trapezoid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rgbClr val="002060"/>
                  </a:solidFill>
                </a:rPr>
                <a:t>serialPort_client.c</a:t>
              </a:r>
              <a:endParaRPr lang="en-US" sz="1200" b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374" name="Group 373"/>
          <p:cNvGrpSpPr/>
          <p:nvPr/>
        </p:nvGrpSpPr>
        <p:grpSpPr>
          <a:xfrm>
            <a:off x="499235" y="7697300"/>
            <a:ext cx="1645364" cy="1084966"/>
            <a:chOff x="5203169" y="3209898"/>
            <a:chExt cx="1692327" cy="1115934"/>
          </a:xfrm>
        </p:grpSpPr>
        <p:sp>
          <p:nvSpPr>
            <p:cNvPr id="375" name="Rectangle 374"/>
            <p:cNvSpPr/>
            <p:nvPr/>
          </p:nvSpPr>
          <p:spPr>
            <a:xfrm>
              <a:off x="5203170" y="3393753"/>
              <a:ext cx="1692326" cy="9320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Trapezoid 375"/>
            <p:cNvSpPr/>
            <p:nvPr/>
          </p:nvSpPr>
          <p:spPr>
            <a:xfrm>
              <a:off x="5203169" y="3209898"/>
              <a:ext cx="1495253" cy="183855"/>
            </a:xfrm>
            <a:prstGeom prst="trapezoid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rgbClr val="002060"/>
                  </a:solidFill>
                </a:rPr>
                <a:t>serialPort_client.c</a:t>
              </a:r>
              <a:endParaRPr lang="en-US" sz="1200" b="1" dirty="0">
                <a:solidFill>
                  <a:srgbClr val="002060"/>
                </a:solidFill>
              </a:endParaRPr>
            </a:p>
          </p:txBody>
        </p:sp>
      </p:grpSp>
      <p:cxnSp>
        <p:nvCxnSpPr>
          <p:cNvPr id="377" name="Straight Connector 376"/>
          <p:cNvCxnSpPr/>
          <p:nvPr/>
        </p:nvCxnSpPr>
        <p:spPr bwMode="auto">
          <a:xfrm>
            <a:off x="599660" y="8788615"/>
            <a:ext cx="0" cy="385383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/>
          <p:cNvCxnSpPr/>
          <p:nvPr/>
        </p:nvCxnSpPr>
        <p:spPr bwMode="auto">
          <a:xfrm flipH="1">
            <a:off x="436152" y="8530735"/>
            <a:ext cx="3047" cy="643263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/>
          <p:cNvCxnSpPr/>
          <p:nvPr/>
        </p:nvCxnSpPr>
        <p:spPr bwMode="auto">
          <a:xfrm>
            <a:off x="270683" y="8278214"/>
            <a:ext cx="0" cy="895784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0" name="Picture 22" descr="http://upload.wikimedia.org/wikipedia/commons/thumb/d/da/Bluetooth.svg/170px-Bluetooth.svg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38" y="9173998"/>
            <a:ext cx="164948" cy="253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1" name="TextBox 380"/>
          <p:cNvSpPr txBox="1"/>
          <p:nvPr/>
        </p:nvSpPr>
        <p:spPr>
          <a:xfrm>
            <a:off x="683858" y="8794916"/>
            <a:ext cx="15597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Each client receives </a:t>
            </a:r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periodic Bluetooth messages</a:t>
            </a:r>
            <a:b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from one robot</a:t>
            </a:r>
          </a:p>
        </p:txBody>
      </p:sp>
      <p:sp>
        <p:nvSpPr>
          <p:cNvPr id="382" name="TextBox 381"/>
          <p:cNvSpPr txBox="1"/>
          <p:nvPr/>
        </p:nvSpPr>
        <p:spPr>
          <a:xfrm>
            <a:off x="-643384" y="7590751"/>
            <a:ext cx="14049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00" dirty="0" smtClean="0">
              <a:solidFill>
                <a:schemeClr val="accent6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83" name="TextBox 382"/>
          <p:cNvSpPr txBox="1"/>
          <p:nvPr/>
        </p:nvSpPr>
        <p:spPr>
          <a:xfrm>
            <a:off x="505890" y="8052160"/>
            <a:ext cx="1667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Convert Bluetooth message from robot to UDP message for host</a:t>
            </a:r>
          </a:p>
        </p:txBody>
      </p:sp>
      <p:sp>
        <p:nvSpPr>
          <p:cNvPr id="384" name="TextBox 383"/>
          <p:cNvSpPr txBox="1"/>
          <p:nvPr/>
        </p:nvSpPr>
        <p:spPr>
          <a:xfrm rot="16200000">
            <a:off x="1193508" y="6768512"/>
            <a:ext cx="489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UDP</a:t>
            </a:r>
            <a:endParaRPr lang="en-US" sz="1000" b="1" dirty="0">
              <a:solidFill>
                <a:srgbClr val="00206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385" name="Straight Connector 384"/>
          <p:cNvCxnSpPr/>
          <p:nvPr/>
        </p:nvCxnSpPr>
        <p:spPr bwMode="auto">
          <a:xfrm flipH="1">
            <a:off x="1315018" y="5099661"/>
            <a:ext cx="23945" cy="2700192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TextBox 385"/>
          <p:cNvSpPr txBox="1"/>
          <p:nvPr/>
        </p:nvSpPr>
        <p:spPr>
          <a:xfrm rot="5400000">
            <a:off x="2987622" y="6777749"/>
            <a:ext cx="489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UDP</a:t>
            </a:r>
            <a:endParaRPr lang="en-US" sz="1000" b="1" dirty="0">
              <a:solidFill>
                <a:srgbClr val="00206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87" name="Rectangle 386"/>
          <p:cNvSpPr/>
          <p:nvPr/>
        </p:nvSpPr>
        <p:spPr>
          <a:xfrm>
            <a:off x="5068098" y="6576347"/>
            <a:ext cx="722412" cy="342778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Wait</a:t>
            </a:r>
          </a:p>
        </p:txBody>
      </p:sp>
      <p:sp>
        <p:nvSpPr>
          <p:cNvPr id="388" name="Rectangle 387"/>
          <p:cNvSpPr/>
          <p:nvPr/>
        </p:nvSpPr>
        <p:spPr>
          <a:xfrm>
            <a:off x="4814674" y="7278688"/>
            <a:ext cx="1229261" cy="504056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Open serial ports and client processes</a:t>
            </a:r>
          </a:p>
        </p:txBody>
      </p:sp>
      <p:sp>
        <p:nvSpPr>
          <p:cNvPr id="389" name="Rectangle 388"/>
          <p:cNvSpPr/>
          <p:nvPr/>
        </p:nvSpPr>
        <p:spPr>
          <a:xfrm>
            <a:off x="4893844" y="8180591"/>
            <a:ext cx="1074753" cy="472522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Send   .</a:t>
            </a:r>
            <a:br>
              <a:rPr lang="en-US" sz="1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to Robot</a:t>
            </a:r>
          </a:p>
        </p:txBody>
      </p:sp>
      <p:sp>
        <p:nvSpPr>
          <p:cNvPr id="390" name="Rectangle 389"/>
          <p:cNvSpPr/>
          <p:nvPr/>
        </p:nvSpPr>
        <p:spPr>
          <a:xfrm>
            <a:off x="4818572" y="9037841"/>
            <a:ext cx="1229261" cy="504056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Close serial ports and client processes</a:t>
            </a:r>
          </a:p>
        </p:txBody>
      </p:sp>
      <p:sp>
        <p:nvSpPr>
          <p:cNvPr id="391" name="Arc 390"/>
          <p:cNvSpPr/>
          <p:nvPr/>
        </p:nvSpPr>
        <p:spPr>
          <a:xfrm>
            <a:off x="5804824" y="8263352"/>
            <a:ext cx="362529" cy="302764"/>
          </a:xfrm>
          <a:prstGeom prst="arc">
            <a:avLst>
              <a:gd name="adj1" fmla="val 16235485"/>
              <a:gd name="adj2" fmla="val 5977963"/>
            </a:avLst>
          </a:prstGeom>
          <a:ln w="9525">
            <a:solidFill>
              <a:schemeClr val="accent6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2" name="Straight Arrow Connector 391"/>
          <p:cNvCxnSpPr>
            <a:stCxn id="387" idx="2"/>
            <a:endCxn id="388" idx="0"/>
          </p:cNvCxnSpPr>
          <p:nvPr/>
        </p:nvCxnSpPr>
        <p:spPr>
          <a:xfrm>
            <a:off x="5429304" y="6919125"/>
            <a:ext cx="1" cy="35956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Arrow Connector 392"/>
          <p:cNvCxnSpPr>
            <a:stCxn id="389" idx="2"/>
            <a:endCxn id="390" idx="0"/>
          </p:cNvCxnSpPr>
          <p:nvPr/>
        </p:nvCxnSpPr>
        <p:spPr>
          <a:xfrm>
            <a:off x="5431221" y="8653113"/>
            <a:ext cx="1982" cy="38472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Arrow Connector 393"/>
          <p:cNvCxnSpPr/>
          <p:nvPr/>
        </p:nvCxnSpPr>
        <p:spPr>
          <a:xfrm flipH="1">
            <a:off x="5427890" y="7788669"/>
            <a:ext cx="1416" cy="39192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Arrow Connector 394"/>
          <p:cNvCxnSpPr>
            <a:endCxn id="387" idx="1"/>
          </p:cNvCxnSpPr>
          <p:nvPr/>
        </p:nvCxnSpPr>
        <p:spPr>
          <a:xfrm flipV="1">
            <a:off x="4677823" y="6747736"/>
            <a:ext cx="390275" cy="10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Arrow Connector 395"/>
          <p:cNvCxnSpPr/>
          <p:nvPr/>
        </p:nvCxnSpPr>
        <p:spPr>
          <a:xfrm>
            <a:off x="4677823" y="6748736"/>
            <a:ext cx="0" cy="254113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Arrow Connector 396"/>
          <p:cNvCxnSpPr>
            <a:stCxn id="390" idx="1"/>
          </p:cNvCxnSpPr>
          <p:nvPr/>
        </p:nvCxnSpPr>
        <p:spPr>
          <a:xfrm flipH="1">
            <a:off x="4677823" y="9289869"/>
            <a:ext cx="14074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TextBox 397"/>
          <p:cNvSpPr txBox="1"/>
          <p:nvPr/>
        </p:nvSpPr>
        <p:spPr>
          <a:xfrm>
            <a:off x="5457320" y="6900858"/>
            <a:ext cx="804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INIT()</a:t>
            </a:r>
          </a:p>
          <a:p>
            <a:pPr algn="ctr"/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message</a:t>
            </a:r>
          </a:p>
        </p:txBody>
      </p:sp>
      <p:sp>
        <p:nvSpPr>
          <p:cNvPr id="399" name="TextBox 398"/>
          <p:cNvSpPr txBox="1"/>
          <p:nvPr/>
        </p:nvSpPr>
        <p:spPr>
          <a:xfrm>
            <a:off x="5638288" y="7811613"/>
            <a:ext cx="804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SEND()</a:t>
            </a:r>
          </a:p>
          <a:p>
            <a:pPr algn="ctr"/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message</a:t>
            </a:r>
          </a:p>
        </p:txBody>
      </p:sp>
      <p:pic>
        <p:nvPicPr>
          <p:cNvPr id="400" name="Picture 22" descr="http://upload.wikimedia.org/wikipedia/commons/thumb/d/da/Bluetooth.svg/170px-Bluetooth.svg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712" y="8245193"/>
            <a:ext cx="124697" cy="189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1" name="TextBox 400"/>
          <p:cNvSpPr txBox="1"/>
          <p:nvPr/>
        </p:nvSpPr>
        <p:spPr>
          <a:xfrm>
            <a:off x="5457319" y="8664423"/>
            <a:ext cx="804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BYE() </a:t>
            </a: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message</a:t>
            </a:r>
          </a:p>
        </p:txBody>
      </p:sp>
      <p:sp>
        <p:nvSpPr>
          <p:cNvPr id="402" name="Rectangle 401"/>
          <p:cNvSpPr/>
          <p:nvPr/>
        </p:nvSpPr>
        <p:spPr>
          <a:xfrm>
            <a:off x="4503404" y="6178641"/>
            <a:ext cx="1895855" cy="3435094"/>
          </a:xfrm>
          <a:prstGeom prst="rect">
            <a:avLst/>
          </a:prstGeom>
          <a:noFill/>
          <a:ln w="9525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3" name="Straight Connector 402"/>
          <p:cNvCxnSpPr/>
          <p:nvPr/>
        </p:nvCxnSpPr>
        <p:spPr>
          <a:xfrm>
            <a:off x="6400800" y="4029458"/>
            <a:ext cx="0" cy="5571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Connector 403"/>
          <p:cNvCxnSpPr/>
          <p:nvPr/>
        </p:nvCxnSpPr>
        <p:spPr>
          <a:xfrm>
            <a:off x="8355066" y="503268"/>
            <a:ext cx="0" cy="3490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Rectangle 404"/>
          <p:cNvSpPr/>
          <p:nvPr/>
        </p:nvSpPr>
        <p:spPr>
          <a:xfrm>
            <a:off x="4101733" y="1138677"/>
            <a:ext cx="828555" cy="504056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Simulink Model</a:t>
            </a:r>
          </a:p>
        </p:txBody>
      </p:sp>
      <p:sp>
        <p:nvSpPr>
          <p:cNvPr id="406" name="Rectangle 405"/>
          <p:cNvSpPr/>
          <p:nvPr/>
        </p:nvSpPr>
        <p:spPr>
          <a:xfrm>
            <a:off x="5624362" y="1141548"/>
            <a:ext cx="828555" cy="500633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Generate C Code</a:t>
            </a:r>
          </a:p>
        </p:txBody>
      </p:sp>
      <p:sp>
        <p:nvSpPr>
          <p:cNvPr id="407" name="Rectangle 406"/>
          <p:cNvSpPr/>
          <p:nvPr/>
        </p:nvSpPr>
        <p:spPr>
          <a:xfrm>
            <a:off x="7161434" y="1136681"/>
            <a:ext cx="977297" cy="504056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Create Executable</a:t>
            </a:r>
          </a:p>
        </p:txBody>
      </p:sp>
      <p:cxnSp>
        <p:nvCxnSpPr>
          <p:cNvPr id="408" name="Straight Arrow Connector 407"/>
          <p:cNvCxnSpPr>
            <a:stCxn id="406" idx="3"/>
            <a:endCxn id="407" idx="1"/>
          </p:cNvCxnSpPr>
          <p:nvPr/>
        </p:nvCxnSpPr>
        <p:spPr>
          <a:xfrm flipV="1">
            <a:off x="6452917" y="1388709"/>
            <a:ext cx="708517" cy="315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TextBox 408"/>
          <p:cNvSpPr txBox="1"/>
          <p:nvPr/>
        </p:nvSpPr>
        <p:spPr>
          <a:xfrm>
            <a:off x="3813169" y="765027"/>
            <a:ext cx="45279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Uses the Simulink Support Package for Raspberry Pi Hardware</a:t>
            </a:r>
          </a:p>
        </p:txBody>
      </p:sp>
      <p:cxnSp>
        <p:nvCxnSpPr>
          <p:cNvPr id="410" name="Straight Arrow Connector 409"/>
          <p:cNvCxnSpPr>
            <a:stCxn id="405" idx="3"/>
            <a:endCxn id="406" idx="1"/>
          </p:cNvCxnSpPr>
          <p:nvPr/>
        </p:nvCxnSpPr>
        <p:spPr>
          <a:xfrm>
            <a:off x="4930288" y="1390705"/>
            <a:ext cx="694074" cy="116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" name="TextBox 410"/>
          <p:cNvSpPr txBox="1"/>
          <p:nvPr/>
        </p:nvSpPr>
        <p:spPr>
          <a:xfrm>
            <a:off x="4592659" y="1654581"/>
            <a:ext cx="1291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Automatic code</a:t>
            </a:r>
          </a:p>
          <a:p>
            <a:pPr algn="ctr"/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generation</a:t>
            </a:r>
          </a:p>
        </p:txBody>
      </p:sp>
      <p:sp>
        <p:nvSpPr>
          <p:cNvPr id="412" name="TextBox 411"/>
          <p:cNvSpPr txBox="1"/>
          <p:nvPr/>
        </p:nvSpPr>
        <p:spPr>
          <a:xfrm>
            <a:off x="6034743" y="1599828"/>
            <a:ext cx="15448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Automatic remote </a:t>
            </a:r>
            <a:b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Linux Build:</a:t>
            </a:r>
            <a:b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900" i="1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SSH over Wi-Fi</a:t>
            </a:r>
          </a:p>
        </p:txBody>
      </p:sp>
      <p:sp>
        <p:nvSpPr>
          <p:cNvPr id="413" name="TextBox 412"/>
          <p:cNvSpPr txBox="1"/>
          <p:nvPr/>
        </p:nvSpPr>
        <p:spPr>
          <a:xfrm>
            <a:off x="3813169" y="2084320"/>
            <a:ext cx="45279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Driver blocks for Raspberry Pi used:  </a:t>
            </a:r>
          </a:p>
          <a:p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</a:t>
            </a:r>
            <a:r>
              <a:rPr lang="en-US" sz="1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Communications:                    </a:t>
            </a: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UDP Send, UDP Receive</a:t>
            </a:r>
          </a:p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</a:t>
            </a:r>
            <a:r>
              <a:rPr lang="en-US" sz="1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Push button to start model:     </a:t>
            </a: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GPIO Read</a:t>
            </a:r>
          </a:p>
        </p:txBody>
      </p:sp>
      <p:pic>
        <p:nvPicPr>
          <p:cNvPr id="414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288" y="3036711"/>
            <a:ext cx="3410424" cy="96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5" name="Oval 414"/>
          <p:cNvSpPr/>
          <p:nvPr/>
        </p:nvSpPr>
        <p:spPr>
          <a:xfrm>
            <a:off x="6169736" y="3095657"/>
            <a:ext cx="1743232" cy="216398"/>
          </a:xfrm>
          <a:prstGeom prst="ellipse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6" name="Picture 35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43" t="51994" r="3999" b="3737"/>
          <a:stretch/>
        </p:blipFill>
        <p:spPr bwMode="auto">
          <a:xfrm>
            <a:off x="3851738" y="2733046"/>
            <a:ext cx="1078803" cy="635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17" name="Straight Connector 416"/>
          <p:cNvCxnSpPr/>
          <p:nvPr/>
        </p:nvCxnSpPr>
        <p:spPr>
          <a:xfrm>
            <a:off x="3797748" y="506129"/>
            <a:ext cx="0" cy="3490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Oval 417"/>
          <p:cNvSpPr/>
          <p:nvPr/>
        </p:nvSpPr>
        <p:spPr>
          <a:xfrm>
            <a:off x="4000653" y="3230373"/>
            <a:ext cx="759844" cy="158124"/>
          </a:xfrm>
          <a:prstGeom prst="ellipse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" name="TextBox 418"/>
          <p:cNvSpPr txBox="1"/>
          <p:nvPr/>
        </p:nvSpPr>
        <p:spPr>
          <a:xfrm>
            <a:off x="5095997" y="2616153"/>
            <a:ext cx="3316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UDP to Bluetooth conversion using </a:t>
            </a:r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serialPort_serv</a:t>
            </a: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and </a:t>
            </a:r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serialPort_client</a:t>
            </a:r>
            <a:endParaRPr lang="en-US" sz="1000" dirty="0" smtClean="0">
              <a:solidFill>
                <a:schemeClr val="accent6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20" name="TextBox 419"/>
          <p:cNvSpPr txBox="1"/>
          <p:nvPr/>
        </p:nvSpPr>
        <p:spPr>
          <a:xfrm>
            <a:off x="4487435" y="4673179"/>
            <a:ext cx="19164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Simulink model </a:t>
            </a:r>
            <a:r>
              <a:rPr lang="en-US" sz="1200" b="1" dirty="0" smtClean="0">
                <a:solidFill>
                  <a:srgbClr val="002060"/>
                </a:solidFill>
                <a:latin typeface="+mj-lt"/>
                <a:ea typeface="Verdana" pitchFamily="34" charset="0"/>
                <a:cs typeface="Verdana" pitchFamily="34" charset="0"/>
              </a:rPr>
              <a:t>etrobocon_host.slx</a:t>
            </a: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is automatically built on Raspberry Pi. </a:t>
            </a:r>
          </a:p>
        </p:txBody>
      </p:sp>
      <p:sp>
        <p:nvSpPr>
          <p:cNvPr id="421" name="TextBox 420"/>
          <p:cNvSpPr txBox="1"/>
          <p:nvPr/>
        </p:nvSpPr>
        <p:spPr>
          <a:xfrm>
            <a:off x="4478032" y="5423307"/>
            <a:ext cx="18404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Background process </a:t>
            </a:r>
            <a:r>
              <a:rPr lang="en-US" sz="1200" b="1" dirty="0" smtClean="0">
                <a:solidFill>
                  <a:srgbClr val="002060"/>
                </a:solidFill>
                <a:latin typeface="+mj-lt"/>
                <a:ea typeface="Verdana" pitchFamily="34" charset="0"/>
                <a:cs typeface="Verdana" pitchFamily="34" charset="0"/>
              </a:rPr>
              <a:t>serialPort_serv</a:t>
            </a: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b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loaded at startup on Raspberry Pi</a:t>
            </a:r>
          </a:p>
        </p:txBody>
      </p:sp>
      <p:sp>
        <p:nvSpPr>
          <p:cNvPr id="422" name="Rectangle 421"/>
          <p:cNvSpPr/>
          <p:nvPr/>
        </p:nvSpPr>
        <p:spPr>
          <a:xfrm>
            <a:off x="8597682" y="1138582"/>
            <a:ext cx="828555" cy="504056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Simulink Model</a:t>
            </a:r>
          </a:p>
        </p:txBody>
      </p:sp>
      <p:sp>
        <p:nvSpPr>
          <p:cNvPr id="423" name="Rectangle 422"/>
          <p:cNvSpPr/>
          <p:nvPr/>
        </p:nvSpPr>
        <p:spPr>
          <a:xfrm>
            <a:off x="10120311" y="1141453"/>
            <a:ext cx="828555" cy="500633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Generate C Code</a:t>
            </a:r>
          </a:p>
        </p:txBody>
      </p:sp>
      <p:sp>
        <p:nvSpPr>
          <p:cNvPr id="424" name="Rectangle 423"/>
          <p:cNvSpPr/>
          <p:nvPr/>
        </p:nvSpPr>
        <p:spPr>
          <a:xfrm>
            <a:off x="11657383" y="1136586"/>
            <a:ext cx="977297" cy="504056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Create</a:t>
            </a:r>
            <a:br>
              <a:rPr lang="en-US" sz="1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HEX File</a:t>
            </a:r>
          </a:p>
        </p:txBody>
      </p:sp>
      <p:cxnSp>
        <p:nvCxnSpPr>
          <p:cNvPr id="425" name="Straight Arrow Connector 424"/>
          <p:cNvCxnSpPr>
            <a:stCxn id="423" idx="3"/>
            <a:endCxn id="424" idx="1"/>
          </p:cNvCxnSpPr>
          <p:nvPr/>
        </p:nvCxnSpPr>
        <p:spPr>
          <a:xfrm flipV="1">
            <a:off x="10948866" y="1388614"/>
            <a:ext cx="708517" cy="315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Arrow Connector 425"/>
          <p:cNvCxnSpPr>
            <a:stCxn id="422" idx="3"/>
            <a:endCxn id="423" idx="1"/>
          </p:cNvCxnSpPr>
          <p:nvPr/>
        </p:nvCxnSpPr>
        <p:spPr>
          <a:xfrm>
            <a:off x="9426237" y="1390610"/>
            <a:ext cx="694074" cy="116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7" name="TextBox 426"/>
          <p:cNvSpPr txBox="1"/>
          <p:nvPr/>
        </p:nvSpPr>
        <p:spPr>
          <a:xfrm>
            <a:off x="9088608" y="1654486"/>
            <a:ext cx="1291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Automatic code</a:t>
            </a:r>
          </a:p>
          <a:p>
            <a:pPr algn="ctr"/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generation</a:t>
            </a:r>
          </a:p>
        </p:txBody>
      </p:sp>
      <p:sp>
        <p:nvSpPr>
          <p:cNvPr id="428" name="TextBox 427"/>
          <p:cNvSpPr txBox="1"/>
          <p:nvPr/>
        </p:nvSpPr>
        <p:spPr>
          <a:xfrm>
            <a:off x="10599533" y="1669152"/>
            <a:ext cx="1364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Automatic build and download</a:t>
            </a:r>
          </a:p>
        </p:txBody>
      </p:sp>
      <p:sp>
        <p:nvSpPr>
          <p:cNvPr id="429" name="TextBox 428"/>
          <p:cNvSpPr txBox="1"/>
          <p:nvPr/>
        </p:nvSpPr>
        <p:spPr>
          <a:xfrm>
            <a:off x="8355066" y="765069"/>
            <a:ext cx="4454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Uses the Simulink Support Package for Arduino Hardware</a:t>
            </a:r>
          </a:p>
        </p:txBody>
      </p:sp>
      <p:sp>
        <p:nvSpPr>
          <p:cNvPr id="430" name="TextBox 429"/>
          <p:cNvSpPr txBox="1"/>
          <p:nvPr/>
        </p:nvSpPr>
        <p:spPr>
          <a:xfrm>
            <a:off x="6264331" y="1156319"/>
            <a:ext cx="10461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gcc</a:t>
            </a:r>
          </a:p>
        </p:txBody>
      </p:sp>
      <p:sp>
        <p:nvSpPr>
          <p:cNvPr id="431" name="TextBox 430"/>
          <p:cNvSpPr txBox="1"/>
          <p:nvPr/>
        </p:nvSpPr>
        <p:spPr>
          <a:xfrm>
            <a:off x="10760280" y="1151248"/>
            <a:ext cx="10461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en-US" sz="1000" i="1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vr-gcc</a:t>
            </a:r>
          </a:p>
        </p:txBody>
      </p:sp>
      <p:sp>
        <p:nvSpPr>
          <p:cNvPr id="432" name="TextBox 431"/>
          <p:cNvSpPr txBox="1"/>
          <p:nvPr/>
        </p:nvSpPr>
        <p:spPr>
          <a:xfrm>
            <a:off x="8441240" y="2084320"/>
            <a:ext cx="44544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Driver blocks for Arduino used:</a:t>
            </a:r>
            <a:b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</a:t>
            </a:r>
            <a:r>
              <a:rPr lang="en-US" sz="1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Communications:   </a:t>
            </a: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Serial Send, Serial Receive</a:t>
            </a:r>
            <a:b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</a:t>
            </a:r>
            <a:r>
              <a:rPr lang="en-US" sz="1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Rover Control: 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Analog Input, Continuous Servo Write</a:t>
            </a:r>
          </a:p>
        </p:txBody>
      </p:sp>
      <p:grpSp>
        <p:nvGrpSpPr>
          <p:cNvPr id="433" name="Group 432"/>
          <p:cNvGrpSpPr/>
          <p:nvPr/>
        </p:nvGrpSpPr>
        <p:grpSpPr>
          <a:xfrm>
            <a:off x="9536113" y="3303278"/>
            <a:ext cx="3191384" cy="648577"/>
            <a:chOff x="7746186" y="3331902"/>
            <a:chExt cx="5133975" cy="1043365"/>
          </a:xfrm>
        </p:grpSpPr>
        <p:pic>
          <p:nvPicPr>
            <p:cNvPr id="434" name="Picture 4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5303" y="3331902"/>
              <a:ext cx="2819048" cy="1809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5" name="Picture 6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6186" y="3470392"/>
              <a:ext cx="5133975" cy="904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36" name="Picture 37"/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71" t="54067" r="5240" b="3633"/>
          <a:stretch/>
        </p:blipFill>
        <p:spPr bwMode="auto">
          <a:xfrm>
            <a:off x="8462950" y="2798695"/>
            <a:ext cx="1059607" cy="631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7" name="Oval 436"/>
          <p:cNvSpPr/>
          <p:nvPr/>
        </p:nvSpPr>
        <p:spPr>
          <a:xfrm>
            <a:off x="8586758" y="3294275"/>
            <a:ext cx="759844" cy="158124"/>
          </a:xfrm>
          <a:prstGeom prst="ellipse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Oval 437"/>
          <p:cNvSpPr/>
          <p:nvPr/>
        </p:nvSpPr>
        <p:spPr>
          <a:xfrm>
            <a:off x="9533512" y="3471040"/>
            <a:ext cx="637827" cy="201168"/>
          </a:xfrm>
          <a:prstGeom prst="ellipse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9" name="Oval 438"/>
          <p:cNvSpPr/>
          <p:nvPr/>
        </p:nvSpPr>
        <p:spPr>
          <a:xfrm>
            <a:off x="9509104" y="3280378"/>
            <a:ext cx="1860248" cy="164592"/>
          </a:xfrm>
          <a:prstGeom prst="ellipse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0" name="Straight Connector 439"/>
          <p:cNvCxnSpPr/>
          <p:nvPr/>
        </p:nvCxnSpPr>
        <p:spPr>
          <a:xfrm flipH="1" flipV="1">
            <a:off x="9228284" y="3461446"/>
            <a:ext cx="287231" cy="119065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1" name="Picture 2" descr="http://www.robotshop.com/Images/big/en/bluetooth-mate-silver-arduino-pro-lilypad.jp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2124" y="2622516"/>
            <a:ext cx="656291" cy="656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2" name="TextBox 441"/>
          <p:cNvSpPr txBox="1"/>
          <p:nvPr/>
        </p:nvSpPr>
        <p:spPr>
          <a:xfrm>
            <a:off x="9641395" y="2733046"/>
            <a:ext cx="2591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Serial to Bluetooth conversion using </a:t>
            </a:r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Bluetooth Silver Mate </a:t>
            </a: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hardware</a:t>
            </a:r>
          </a:p>
        </p:txBody>
      </p:sp>
      <p:sp>
        <p:nvSpPr>
          <p:cNvPr id="443" name="TextBox 442"/>
          <p:cNvSpPr txBox="1"/>
          <p:nvPr/>
        </p:nvSpPr>
        <p:spPr>
          <a:xfrm>
            <a:off x="-38526" y="813895"/>
            <a:ext cx="13763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Raspberry Pi</a:t>
            </a:r>
            <a:b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is the host.</a:t>
            </a:r>
          </a:p>
          <a:p>
            <a:pPr algn="ctr"/>
            <a:endParaRPr lang="en-US" sz="1000" dirty="0">
              <a:solidFill>
                <a:schemeClr val="accent6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All Bluetooth communication between robots</a:t>
            </a:r>
            <a:b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is done through the host.</a:t>
            </a:r>
          </a:p>
        </p:txBody>
      </p:sp>
      <p:sp>
        <p:nvSpPr>
          <p:cNvPr id="444" name="TextBox 443"/>
          <p:cNvSpPr txBox="1"/>
          <p:nvPr/>
        </p:nvSpPr>
        <p:spPr>
          <a:xfrm>
            <a:off x="2759257" y="967782"/>
            <a:ext cx="9200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Receive</a:t>
            </a:r>
            <a:b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status </a:t>
            </a:r>
            <a:b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messages </a:t>
            </a:r>
          </a:p>
          <a:p>
            <a:pPr algn="ctr"/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+</a:t>
            </a:r>
          </a:p>
          <a:p>
            <a:pPr algn="ctr"/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Broadcast commands</a:t>
            </a:r>
          </a:p>
        </p:txBody>
      </p:sp>
      <p:sp>
        <p:nvSpPr>
          <p:cNvPr id="445" name="TextBox 444"/>
          <p:cNvSpPr txBox="1"/>
          <p:nvPr/>
        </p:nvSpPr>
        <p:spPr>
          <a:xfrm>
            <a:off x="6452917" y="4363134"/>
            <a:ext cx="35437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UDP Message Protocol:  Raspberry Pi</a:t>
            </a:r>
          </a:p>
        </p:txBody>
      </p:sp>
      <p:grpSp>
        <p:nvGrpSpPr>
          <p:cNvPr id="446" name="Group 445"/>
          <p:cNvGrpSpPr/>
          <p:nvPr/>
        </p:nvGrpSpPr>
        <p:grpSpPr>
          <a:xfrm>
            <a:off x="1814797" y="2118283"/>
            <a:ext cx="410646" cy="678343"/>
            <a:chOff x="8462950" y="6256840"/>
            <a:chExt cx="410646" cy="678343"/>
          </a:xfrm>
        </p:grpSpPr>
        <p:sp>
          <p:nvSpPr>
            <p:cNvPr id="447" name="Up-Down Arrow 446"/>
            <p:cNvSpPr/>
            <p:nvPr/>
          </p:nvSpPr>
          <p:spPr bwMode="auto">
            <a:xfrm>
              <a:off x="8462950" y="6256840"/>
              <a:ext cx="410646" cy="678343"/>
            </a:xfrm>
            <a:prstGeom prst="upDownArrow">
              <a:avLst/>
            </a:prstGeom>
            <a:noFill/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448" name="Picture 22" descr="http://upload.wikimedia.org/wikipedia/commons/thumb/d/da/Bluetooth.svg/170px-Bluetooth.svg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0337" y="6475990"/>
              <a:ext cx="155871" cy="2400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49" name="Group 13"/>
          <p:cNvGrpSpPr>
            <a:grpSpLocks/>
          </p:cNvGrpSpPr>
          <p:nvPr/>
        </p:nvGrpSpPr>
        <p:grpSpPr bwMode="auto">
          <a:xfrm>
            <a:off x="2976363" y="2818850"/>
            <a:ext cx="644728" cy="1202481"/>
            <a:chOff x="7062491" y="2114334"/>
            <a:chExt cx="644701" cy="1202763"/>
          </a:xfrm>
        </p:grpSpPr>
        <p:pic>
          <p:nvPicPr>
            <p:cNvPr id="450" name="Picture 24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10000" contras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5267" y="2114334"/>
              <a:ext cx="620101" cy="956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1" name="TextBox 41"/>
            <p:cNvSpPr txBox="1">
              <a:spLocks noChangeArrowheads="1"/>
            </p:cNvSpPr>
            <p:nvPr/>
          </p:nvSpPr>
          <p:spPr bwMode="auto">
            <a:xfrm>
              <a:off x="7062491" y="3040033"/>
              <a:ext cx="644701" cy="277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r>
                <a:rPr lang="en-US" sz="1200" b="1" dirty="0" smtClean="0">
                  <a:solidFill>
                    <a:srgbClr val="002060"/>
                  </a:solidFill>
                  <a:latin typeface="Verdana" pitchFamily="34" charset="0"/>
                </a:rPr>
                <a:t>NXT2</a:t>
              </a:r>
              <a:endParaRPr lang="en-US" sz="1200" b="1" dirty="0">
                <a:solidFill>
                  <a:srgbClr val="002060"/>
                </a:solidFill>
                <a:latin typeface="Verdana" pitchFamily="34" charset="0"/>
              </a:endParaRPr>
            </a:p>
          </p:txBody>
        </p:sp>
      </p:grpSp>
      <p:grpSp>
        <p:nvGrpSpPr>
          <p:cNvPr id="452" name="Group 451"/>
          <p:cNvGrpSpPr/>
          <p:nvPr/>
        </p:nvGrpSpPr>
        <p:grpSpPr>
          <a:xfrm>
            <a:off x="2736692" y="2045184"/>
            <a:ext cx="410646" cy="788203"/>
            <a:chOff x="8502712" y="6239808"/>
            <a:chExt cx="410646" cy="788203"/>
          </a:xfrm>
        </p:grpSpPr>
        <p:sp>
          <p:nvSpPr>
            <p:cNvPr id="453" name="Up-Down Arrow 452"/>
            <p:cNvSpPr/>
            <p:nvPr/>
          </p:nvSpPr>
          <p:spPr bwMode="auto">
            <a:xfrm rot="19308439">
              <a:off x="8502712" y="6239808"/>
              <a:ext cx="410646" cy="788203"/>
            </a:xfrm>
            <a:prstGeom prst="upDownArrow">
              <a:avLst/>
            </a:prstGeom>
            <a:noFill/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454" name="Picture 22" descr="http://upload.wikimedia.org/wikipedia/commons/thumb/d/da/Bluetooth.svg/170px-Bluetooth.svg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18151" y="6512512"/>
              <a:ext cx="155871" cy="2400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55" name="Group 454"/>
          <p:cNvGrpSpPr/>
          <p:nvPr/>
        </p:nvGrpSpPr>
        <p:grpSpPr>
          <a:xfrm>
            <a:off x="865145" y="2040095"/>
            <a:ext cx="410646" cy="788203"/>
            <a:chOff x="8502712" y="6239808"/>
            <a:chExt cx="410646" cy="788203"/>
          </a:xfrm>
        </p:grpSpPr>
        <p:sp>
          <p:nvSpPr>
            <p:cNvPr id="456" name="Up-Down Arrow 455"/>
            <p:cNvSpPr/>
            <p:nvPr/>
          </p:nvSpPr>
          <p:spPr bwMode="auto">
            <a:xfrm rot="2309044">
              <a:off x="8502712" y="6239808"/>
              <a:ext cx="410646" cy="788203"/>
            </a:xfrm>
            <a:prstGeom prst="upDownArrow">
              <a:avLst/>
            </a:prstGeom>
            <a:noFill/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457" name="Picture 22" descr="http://upload.wikimedia.org/wikipedia/commons/thumb/d/da/Bluetooth.svg/170px-Bluetooth.svg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8471" y="6518977"/>
              <a:ext cx="155871" cy="2400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8" name="TextBox 457"/>
          <p:cNvSpPr txBox="1"/>
          <p:nvPr/>
        </p:nvSpPr>
        <p:spPr>
          <a:xfrm>
            <a:off x="6418948" y="5771519"/>
            <a:ext cx="207891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Control Switch:</a:t>
            </a:r>
          </a:p>
          <a:p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 1 is data (</a:t>
            </a:r>
            <a:r>
              <a:rPr lang="en-US" sz="1000" b="1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SEND</a:t>
            </a: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b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2 is control (</a:t>
            </a:r>
            <a:r>
              <a:rPr lang="en-US" sz="1000" b="1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INIT/BYE</a:t>
            </a: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b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</a:t>
            </a: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 Robot ID</a:t>
            </a:r>
          </a:p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1 = NXT1</a:t>
            </a:r>
            <a:b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2 = NXT2</a:t>
            </a:r>
            <a:b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3 = Arduino</a:t>
            </a:r>
          </a:p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4 = NOT USED</a:t>
            </a:r>
            <a:b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 Bluetooth Mailbox ID</a:t>
            </a:r>
          </a:p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(for data validation)</a:t>
            </a:r>
          </a:p>
        </p:txBody>
      </p:sp>
      <p:sp>
        <p:nvSpPr>
          <p:cNvPr id="459" name="TextBox 458"/>
          <p:cNvSpPr txBox="1"/>
          <p:nvPr/>
        </p:nvSpPr>
        <p:spPr>
          <a:xfrm>
            <a:off x="7074366" y="5334238"/>
            <a:ext cx="1274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Message length</a:t>
            </a:r>
            <a:b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(in bytes)</a:t>
            </a:r>
          </a:p>
        </p:txBody>
      </p:sp>
      <p:cxnSp>
        <p:nvCxnSpPr>
          <p:cNvPr id="460" name="Straight Connector 459"/>
          <p:cNvCxnSpPr>
            <a:stCxn id="476" idx="2"/>
          </p:cNvCxnSpPr>
          <p:nvPr/>
        </p:nvCxnSpPr>
        <p:spPr>
          <a:xfrm>
            <a:off x="7316813" y="5054722"/>
            <a:ext cx="0" cy="32971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Connector 460"/>
          <p:cNvCxnSpPr>
            <a:stCxn id="475" idx="2"/>
          </p:cNvCxnSpPr>
          <p:nvPr/>
        </p:nvCxnSpPr>
        <p:spPr>
          <a:xfrm>
            <a:off x="6784237" y="5054722"/>
            <a:ext cx="0" cy="75486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TextBox 461"/>
          <p:cNvSpPr txBox="1"/>
          <p:nvPr/>
        </p:nvSpPr>
        <p:spPr>
          <a:xfrm>
            <a:off x="8311108" y="5359047"/>
            <a:ext cx="164090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u="sng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INIT</a:t>
            </a:r>
            <a:r>
              <a:rPr lang="en-US" sz="1000" u="sng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command only:</a:t>
            </a:r>
          </a:p>
          <a:p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PI</a:t>
            </a: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 Probe Interval</a:t>
            </a:r>
          </a:p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(in milliseconds)</a:t>
            </a:r>
          </a:p>
          <a:p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PL</a:t>
            </a: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 Probe message</a:t>
            </a:r>
            <a:b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length (in bytes)</a:t>
            </a:r>
          </a:p>
          <a:p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EF</a:t>
            </a: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 Enable flags</a:t>
            </a:r>
            <a:b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(in decimal form)</a:t>
            </a:r>
          </a:p>
        </p:txBody>
      </p:sp>
      <p:grpSp>
        <p:nvGrpSpPr>
          <p:cNvPr id="463" name="Group 462"/>
          <p:cNvGrpSpPr/>
          <p:nvPr/>
        </p:nvGrpSpPr>
        <p:grpSpPr>
          <a:xfrm>
            <a:off x="8661486" y="6597482"/>
            <a:ext cx="1063393" cy="207389"/>
            <a:chOff x="8596913" y="6537427"/>
            <a:chExt cx="1063393" cy="207389"/>
          </a:xfrm>
        </p:grpSpPr>
        <p:sp>
          <p:nvSpPr>
            <p:cNvPr id="464" name="Rectangle 463"/>
            <p:cNvSpPr/>
            <p:nvPr/>
          </p:nvSpPr>
          <p:spPr>
            <a:xfrm>
              <a:off x="8596913" y="6537427"/>
              <a:ext cx="266288" cy="207389"/>
            </a:xfrm>
            <a:prstGeom prst="rect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rgbClr val="00206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1</a:t>
              </a:r>
            </a:p>
          </p:txBody>
        </p:sp>
        <p:sp>
          <p:nvSpPr>
            <p:cNvPr id="465" name="Rectangle 464"/>
            <p:cNvSpPr/>
            <p:nvPr/>
          </p:nvSpPr>
          <p:spPr>
            <a:xfrm>
              <a:off x="8863201" y="6537427"/>
              <a:ext cx="266288" cy="207389"/>
            </a:xfrm>
            <a:prstGeom prst="rect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rgbClr val="00206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1</a:t>
              </a:r>
            </a:p>
          </p:txBody>
        </p:sp>
        <p:sp>
          <p:nvSpPr>
            <p:cNvPr id="466" name="Rectangle 465"/>
            <p:cNvSpPr/>
            <p:nvPr/>
          </p:nvSpPr>
          <p:spPr>
            <a:xfrm>
              <a:off x="9128006" y="6537427"/>
              <a:ext cx="266288" cy="207389"/>
            </a:xfrm>
            <a:prstGeom prst="rect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rgbClr val="00206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1</a:t>
              </a:r>
            </a:p>
          </p:txBody>
        </p:sp>
        <p:sp>
          <p:nvSpPr>
            <p:cNvPr id="467" name="Rectangle 466"/>
            <p:cNvSpPr/>
            <p:nvPr/>
          </p:nvSpPr>
          <p:spPr>
            <a:xfrm>
              <a:off x="9394018" y="6537427"/>
              <a:ext cx="266288" cy="207389"/>
            </a:xfrm>
            <a:prstGeom prst="rect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rgbClr val="00206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0</a:t>
              </a:r>
              <a:endPara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468" name="TextBox 467"/>
          <p:cNvSpPr txBox="1"/>
          <p:nvPr/>
        </p:nvSpPr>
        <p:spPr>
          <a:xfrm>
            <a:off x="8355066" y="6848737"/>
            <a:ext cx="15751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Enable NXT1, NXT2 and Arduino:</a:t>
            </a:r>
            <a:b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EF</a:t>
            </a: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= dec(1110) = 14 </a:t>
            </a:r>
          </a:p>
        </p:txBody>
      </p:sp>
      <p:grpSp>
        <p:nvGrpSpPr>
          <p:cNvPr id="469" name="Group 468"/>
          <p:cNvGrpSpPr/>
          <p:nvPr/>
        </p:nvGrpSpPr>
        <p:grpSpPr>
          <a:xfrm>
            <a:off x="6517949" y="4682207"/>
            <a:ext cx="3464597" cy="641307"/>
            <a:chOff x="6517949" y="4644107"/>
            <a:chExt cx="3464597" cy="641307"/>
          </a:xfrm>
        </p:grpSpPr>
        <p:grpSp>
          <p:nvGrpSpPr>
            <p:cNvPr id="470" name="Group 469"/>
            <p:cNvGrpSpPr/>
            <p:nvPr/>
          </p:nvGrpSpPr>
          <p:grpSpPr>
            <a:xfrm>
              <a:off x="6517949" y="4644107"/>
              <a:ext cx="3464597" cy="641307"/>
              <a:chOff x="6732320" y="4644109"/>
              <a:chExt cx="3464597" cy="641307"/>
            </a:xfrm>
          </p:grpSpPr>
          <p:grpSp>
            <p:nvGrpSpPr>
              <p:cNvPr id="473" name="Group 472"/>
              <p:cNvGrpSpPr/>
              <p:nvPr/>
            </p:nvGrpSpPr>
            <p:grpSpPr>
              <a:xfrm>
                <a:off x="6732320" y="4644109"/>
                <a:ext cx="3464597" cy="372515"/>
                <a:chOff x="6732320" y="4644109"/>
                <a:chExt cx="3464597" cy="372515"/>
              </a:xfrm>
            </p:grpSpPr>
            <p:sp>
              <p:nvSpPr>
                <p:cNvPr id="475" name="Rectangle 474"/>
                <p:cNvSpPr/>
                <p:nvPr/>
              </p:nvSpPr>
              <p:spPr>
                <a:xfrm>
                  <a:off x="6732320" y="4644109"/>
                  <a:ext cx="532576" cy="372515"/>
                </a:xfrm>
                <a:prstGeom prst="rect">
                  <a:avLst/>
                </a:prstGeom>
                <a:noFill/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rgbClr val="002060"/>
                      </a:solidFill>
                      <a:latin typeface="Verdana" pitchFamily="34" charset="0"/>
                      <a:ea typeface="Verdana" pitchFamily="34" charset="0"/>
                      <a:cs typeface="Verdana" pitchFamily="34" charset="0"/>
                    </a:rPr>
                    <a:t>ABC</a:t>
                  </a:r>
                </a:p>
              </p:txBody>
            </p:sp>
            <p:sp>
              <p:nvSpPr>
                <p:cNvPr id="476" name="Rectangle 475"/>
                <p:cNvSpPr/>
                <p:nvPr/>
              </p:nvSpPr>
              <p:spPr>
                <a:xfrm>
                  <a:off x="7264896" y="4644109"/>
                  <a:ext cx="532576" cy="372515"/>
                </a:xfrm>
                <a:prstGeom prst="rect">
                  <a:avLst/>
                </a:prstGeom>
                <a:noFill/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rgbClr val="002060"/>
                      </a:solidFill>
                      <a:latin typeface="Verdana" pitchFamily="34" charset="0"/>
                      <a:ea typeface="Verdana" pitchFamily="34" charset="0"/>
                      <a:cs typeface="Verdana" pitchFamily="34" charset="0"/>
                    </a:rPr>
                    <a:t>Len</a:t>
                  </a:r>
                </a:p>
              </p:txBody>
            </p:sp>
            <p:sp>
              <p:nvSpPr>
                <p:cNvPr id="477" name="Rectangle 476"/>
                <p:cNvSpPr/>
                <p:nvPr/>
              </p:nvSpPr>
              <p:spPr>
                <a:xfrm>
                  <a:off x="7797472" y="4644109"/>
                  <a:ext cx="800210" cy="372515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rgbClr val="002060"/>
                      </a:solidFill>
                      <a:latin typeface="Verdana" pitchFamily="34" charset="0"/>
                      <a:ea typeface="Verdana" pitchFamily="34" charset="0"/>
                      <a:cs typeface="Verdana" pitchFamily="34" charset="0"/>
                    </a:rPr>
                    <a:t>Message</a:t>
                  </a:r>
                </a:p>
              </p:txBody>
            </p:sp>
            <p:sp>
              <p:nvSpPr>
                <p:cNvPr id="478" name="Rectangle 477"/>
                <p:cNvSpPr/>
                <p:nvPr/>
              </p:nvSpPr>
              <p:spPr>
                <a:xfrm>
                  <a:off x="8599189" y="4644109"/>
                  <a:ext cx="532576" cy="372515"/>
                </a:xfrm>
                <a:prstGeom prst="rect">
                  <a:avLst/>
                </a:prstGeom>
                <a:noFill/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rgbClr val="002060"/>
                      </a:solidFill>
                      <a:latin typeface="Verdana" pitchFamily="34" charset="0"/>
                      <a:ea typeface="Verdana" pitchFamily="34" charset="0"/>
                      <a:cs typeface="Verdana" pitchFamily="34" charset="0"/>
                    </a:rPr>
                    <a:t>PI</a:t>
                  </a:r>
                </a:p>
              </p:txBody>
            </p:sp>
            <p:sp>
              <p:nvSpPr>
                <p:cNvPr id="479" name="Rectangle 478"/>
                <p:cNvSpPr/>
                <p:nvPr/>
              </p:nvSpPr>
              <p:spPr>
                <a:xfrm>
                  <a:off x="9131765" y="4644109"/>
                  <a:ext cx="532576" cy="372515"/>
                </a:xfrm>
                <a:prstGeom prst="rect">
                  <a:avLst/>
                </a:prstGeom>
                <a:noFill/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rgbClr val="002060"/>
                      </a:solidFill>
                      <a:latin typeface="Verdana" pitchFamily="34" charset="0"/>
                      <a:ea typeface="Verdana" pitchFamily="34" charset="0"/>
                      <a:cs typeface="Verdana" pitchFamily="34" charset="0"/>
                    </a:rPr>
                    <a:t>PL</a:t>
                  </a:r>
                </a:p>
              </p:txBody>
            </p:sp>
            <p:sp>
              <p:nvSpPr>
                <p:cNvPr id="480" name="Rectangle 479"/>
                <p:cNvSpPr/>
                <p:nvPr/>
              </p:nvSpPr>
              <p:spPr>
                <a:xfrm>
                  <a:off x="9664341" y="4644109"/>
                  <a:ext cx="532576" cy="372515"/>
                </a:xfrm>
                <a:prstGeom prst="rect">
                  <a:avLst/>
                </a:prstGeom>
                <a:noFill/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rgbClr val="002060"/>
                      </a:solidFill>
                      <a:latin typeface="Verdana" pitchFamily="34" charset="0"/>
                      <a:ea typeface="Verdana" pitchFamily="34" charset="0"/>
                      <a:cs typeface="Verdana" pitchFamily="34" charset="0"/>
                    </a:rPr>
                    <a:t>EF</a:t>
                  </a:r>
                </a:p>
              </p:txBody>
            </p:sp>
          </p:grpSp>
          <p:sp>
            <p:nvSpPr>
              <p:cNvPr id="474" name="Right Brace 473"/>
              <p:cNvSpPr/>
              <p:nvPr/>
            </p:nvSpPr>
            <p:spPr>
              <a:xfrm rot="5400000">
                <a:off x="9305574" y="4394072"/>
                <a:ext cx="215002" cy="1567685"/>
              </a:xfrm>
              <a:prstGeom prst="rightBrace">
                <a:avLst>
                  <a:gd name="adj1" fmla="val 25745"/>
                  <a:gd name="adj2" fmla="val 49369"/>
                </a:avLst>
              </a:prstGeom>
              <a:ln w="158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71" name="Straight Connector 470"/>
            <p:cNvCxnSpPr/>
            <p:nvPr/>
          </p:nvCxnSpPr>
          <p:spPr>
            <a:xfrm>
              <a:off x="7583101" y="4644107"/>
              <a:ext cx="771965" cy="0"/>
            </a:xfrm>
            <a:prstGeom prst="line">
              <a:avLst/>
            </a:prstGeom>
            <a:ln w="12700"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/>
            <p:cNvCxnSpPr/>
            <p:nvPr/>
          </p:nvCxnSpPr>
          <p:spPr>
            <a:xfrm flipV="1">
              <a:off x="7583101" y="5016622"/>
              <a:ext cx="800210" cy="1"/>
            </a:xfrm>
            <a:prstGeom prst="line">
              <a:avLst/>
            </a:prstGeom>
            <a:ln w="12700"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1" name="TextBox 480"/>
          <p:cNvSpPr txBox="1"/>
          <p:nvPr/>
        </p:nvSpPr>
        <p:spPr>
          <a:xfrm>
            <a:off x="6400800" y="7576187"/>
            <a:ext cx="35437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Bluetooth Message Protocol:  NXT / Arduino</a:t>
            </a:r>
          </a:p>
        </p:txBody>
      </p:sp>
      <p:grpSp>
        <p:nvGrpSpPr>
          <p:cNvPr id="482" name="Group 481"/>
          <p:cNvGrpSpPr/>
          <p:nvPr/>
        </p:nvGrpSpPr>
        <p:grpSpPr>
          <a:xfrm>
            <a:off x="6973961" y="7894418"/>
            <a:ext cx="2397938" cy="372516"/>
            <a:chOff x="6654310" y="8147386"/>
            <a:chExt cx="2397938" cy="372516"/>
          </a:xfrm>
        </p:grpSpPr>
        <p:grpSp>
          <p:nvGrpSpPr>
            <p:cNvPr id="483" name="Group 482"/>
            <p:cNvGrpSpPr/>
            <p:nvPr/>
          </p:nvGrpSpPr>
          <p:grpSpPr>
            <a:xfrm>
              <a:off x="7186886" y="8147386"/>
              <a:ext cx="1865362" cy="372516"/>
              <a:chOff x="6517949" y="4644107"/>
              <a:chExt cx="1865362" cy="372516"/>
            </a:xfrm>
          </p:grpSpPr>
          <p:grpSp>
            <p:nvGrpSpPr>
              <p:cNvPr id="486" name="Group 485"/>
              <p:cNvGrpSpPr/>
              <p:nvPr/>
            </p:nvGrpSpPr>
            <p:grpSpPr>
              <a:xfrm>
                <a:off x="6517949" y="4644107"/>
                <a:ext cx="1865362" cy="372515"/>
                <a:chOff x="6732320" y="4644109"/>
                <a:chExt cx="1865362" cy="372515"/>
              </a:xfrm>
            </p:grpSpPr>
            <p:sp>
              <p:nvSpPr>
                <p:cNvPr id="489" name="Rectangle 488"/>
                <p:cNvSpPr/>
                <p:nvPr/>
              </p:nvSpPr>
              <p:spPr>
                <a:xfrm>
                  <a:off x="6732320" y="4644109"/>
                  <a:ext cx="532576" cy="372515"/>
                </a:xfrm>
                <a:prstGeom prst="rect">
                  <a:avLst/>
                </a:prstGeom>
                <a:noFill/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rgbClr val="002060"/>
                      </a:solidFill>
                      <a:latin typeface="Verdana" pitchFamily="34" charset="0"/>
                      <a:ea typeface="Verdana" pitchFamily="34" charset="0"/>
                      <a:cs typeface="Verdana" pitchFamily="34" charset="0"/>
                    </a:rPr>
                    <a:t>0</a:t>
                  </a:r>
                </a:p>
              </p:txBody>
            </p:sp>
            <p:sp>
              <p:nvSpPr>
                <p:cNvPr id="490" name="Rectangle 489"/>
                <p:cNvSpPr/>
                <p:nvPr/>
              </p:nvSpPr>
              <p:spPr>
                <a:xfrm>
                  <a:off x="7264896" y="4644109"/>
                  <a:ext cx="532576" cy="372515"/>
                </a:xfrm>
                <a:prstGeom prst="rect">
                  <a:avLst/>
                </a:prstGeom>
                <a:noFill/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rgbClr val="002060"/>
                      </a:solidFill>
                      <a:latin typeface="Verdana" pitchFamily="34" charset="0"/>
                      <a:ea typeface="Verdana" pitchFamily="34" charset="0"/>
                      <a:cs typeface="Verdana" pitchFamily="34" charset="0"/>
                    </a:rPr>
                    <a:t>Mail</a:t>
                  </a:r>
                </a:p>
              </p:txBody>
            </p:sp>
            <p:sp>
              <p:nvSpPr>
                <p:cNvPr id="491" name="Rectangle 490"/>
                <p:cNvSpPr/>
                <p:nvPr/>
              </p:nvSpPr>
              <p:spPr>
                <a:xfrm>
                  <a:off x="7797472" y="4644109"/>
                  <a:ext cx="800210" cy="372515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rgbClr val="002060"/>
                      </a:solidFill>
                      <a:latin typeface="Verdana" pitchFamily="34" charset="0"/>
                      <a:ea typeface="Verdana" pitchFamily="34" charset="0"/>
                      <a:cs typeface="Verdana" pitchFamily="34" charset="0"/>
                    </a:rPr>
                    <a:t>Message</a:t>
                  </a:r>
                </a:p>
              </p:txBody>
            </p:sp>
          </p:grpSp>
          <p:cxnSp>
            <p:nvCxnSpPr>
              <p:cNvPr id="487" name="Straight Connector 486"/>
              <p:cNvCxnSpPr/>
              <p:nvPr/>
            </p:nvCxnSpPr>
            <p:spPr>
              <a:xfrm>
                <a:off x="7583101" y="4644107"/>
                <a:ext cx="771965" cy="0"/>
              </a:xfrm>
              <a:prstGeom prst="line">
                <a:avLst/>
              </a:prstGeom>
              <a:ln w="12700">
                <a:solidFill>
                  <a:srgbClr val="00206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8" name="Straight Connector 487"/>
              <p:cNvCxnSpPr/>
              <p:nvPr/>
            </p:nvCxnSpPr>
            <p:spPr>
              <a:xfrm flipV="1">
                <a:off x="7583101" y="5016622"/>
                <a:ext cx="800210" cy="1"/>
              </a:xfrm>
              <a:prstGeom prst="line">
                <a:avLst/>
              </a:prstGeom>
              <a:ln w="12700">
                <a:solidFill>
                  <a:srgbClr val="00206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4" name="Rectangle 483"/>
            <p:cNvSpPr/>
            <p:nvPr/>
          </p:nvSpPr>
          <p:spPr>
            <a:xfrm>
              <a:off x="6654310" y="8147386"/>
              <a:ext cx="532576" cy="372515"/>
            </a:xfrm>
            <a:prstGeom prst="rect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00206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Len</a:t>
              </a:r>
            </a:p>
          </p:txBody>
        </p:sp>
        <p:cxnSp>
          <p:nvCxnSpPr>
            <p:cNvPr id="485" name="Straight Connector 484"/>
            <p:cNvCxnSpPr/>
            <p:nvPr/>
          </p:nvCxnSpPr>
          <p:spPr>
            <a:xfrm>
              <a:off x="9048970" y="8147386"/>
              <a:ext cx="0" cy="371595"/>
            </a:xfrm>
            <a:prstGeom prst="line">
              <a:avLst/>
            </a:prstGeom>
            <a:ln w="12700">
              <a:solidFill>
                <a:srgbClr val="00206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2" name="TextBox 491"/>
          <p:cNvSpPr txBox="1"/>
          <p:nvPr/>
        </p:nvSpPr>
        <p:spPr>
          <a:xfrm>
            <a:off x="6480685" y="8496693"/>
            <a:ext cx="1274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Message length</a:t>
            </a:r>
            <a:b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(in bytes)</a:t>
            </a:r>
          </a:p>
        </p:txBody>
      </p:sp>
      <p:sp>
        <p:nvSpPr>
          <p:cNvPr id="493" name="TextBox 492"/>
          <p:cNvSpPr txBox="1"/>
          <p:nvPr/>
        </p:nvSpPr>
        <p:spPr>
          <a:xfrm>
            <a:off x="8062510" y="8509873"/>
            <a:ext cx="1647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Bluetooth Mailbox ID</a:t>
            </a:r>
          </a:p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(for data validation)</a:t>
            </a:r>
          </a:p>
        </p:txBody>
      </p:sp>
      <p:sp>
        <p:nvSpPr>
          <p:cNvPr id="494" name="TextBox 493"/>
          <p:cNvSpPr txBox="1"/>
          <p:nvPr/>
        </p:nvSpPr>
        <p:spPr>
          <a:xfrm>
            <a:off x="7132740" y="8996471"/>
            <a:ext cx="13384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Type of command</a:t>
            </a:r>
          </a:p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(to request reply)</a:t>
            </a:r>
          </a:p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No reply = 0</a:t>
            </a:r>
          </a:p>
        </p:txBody>
      </p:sp>
      <p:cxnSp>
        <p:nvCxnSpPr>
          <p:cNvPr id="495" name="Straight Connector 494"/>
          <p:cNvCxnSpPr>
            <a:stCxn id="484" idx="2"/>
          </p:cNvCxnSpPr>
          <p:nvPr/>
        </p:nvCxnSpPr>
        <p:spPr>
          <a:xfrm>
            <a:off x="7240249" y="8266933"/>
            <a:ext cx="0" cy="257942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Straight Connector 495"/>
          <p:cNvCxnSpPr/>
          <p:nvPr/>
        </p:nvCxnSpPr>
        <p:spPr>
          <a:xfrm>
            <a:off x="8332436" y="8278214"/>
            <a:ext cx="0" cy="257942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Connector 496"/>
          <p:cNvCxnSpPr/>
          <p:nvPr/>
        </p:nvCxnSpPr>
        <p:spPr>
          <a:xfrm>
            <a:off x="7780411" y="8278214"/>
            <a:ext cx="0" cy="68921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" name="TextBox 497"/>
          <p:cNvSpPr txBox="1"/>
          <p:nvPr/>
        </p:nvSpPr>
        <p:spPr>
          <a:xfrm>
            <a:off x="11296871" y="9077302"/>
            <a:ext cx="15421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Sample Stateflow chart built on Raspberry Pi</a:t>
            </a:r>
          </a:p>
        </p:txBody>
      </p:sp>
      <p:sp>
        <p:nvSpPr>
          <p:cNvPr id="499" name="TextBox 498"/>
          <p:cNvSpPr txBox="1"/>
          <p:nvPr/>
        </p:nvSpPr>
        <p:spPr>
          <a:xfrm>
            <a:off x="10086823" y="4086922"/>
            <a:ext cx="26406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Status/Command Messages:</a:t>
            </a:r>
          </a:p>
          <a:p>
            <a:endParaRPr lang="en-US" sz="1000" dirty="0" smtClean="0">
              <a:solidFill>
                <a:schemeClr val="accent6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Robots receiving messages are represented by a </a:t>
            </a:r>
            <a:r>
              <a:rPr lang="en-US" sz="1200" b="1" dirty="0" err="1" smtClean="0">
                <a:solidFill>
                  <a:srgbClr val="002060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RobotID</a:t>
            </a: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enumerated data type.</a:t>
            </a:r>
            <a:endParaRPr lang="en-US" sz="1000" dirty="0">
              <a:solidFill>
                <a:schemeClr val="accent6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1000" dirty="0">
              <a:solidFill>
                <a:schemeClr val="accent6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Status and command messages are unsigned integers (1 byte) of </a:t>
            </a:r>
            <a:r>
              <a:rPr lang="en-US" sz="1200" b="1" dirty="0" err="1" smtClean="0">
                <a:solidFill>
                  <a:srgbClr val="002060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StatusID</a:t>
            </a: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enumerated data type.</a:t>
            </a:r>
          </a:p>
          <a:p>
            <a:endParaRPr lang="en-US" sz="1000" dirty="0">
              <a:solidFill>
                <a:schemeClr val="accent6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See the example Stateflow chart below for usage of </a:t>
            </a:r>
            <a:r>
              <a:rPr lang="en-US" sz="1000" b="1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INIT</a:t>
            </a: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000" b="1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SEND</a:t>
            </a: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and </a:t>
            </a:r>
            <a:r>
              <a:rPr lang="en-US" sz="1000" b="1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BYE</a:t>
            </a: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messages. </a:t>
            </a:r>
          </a:p>
          <a:p>
            <a:endParaRPr lang="en-US" sz="1000" dirty="0">
              <a:solidFill>
                <a:schemeClr val="accent6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00" name="Oval 499"/>
          <p:cNvSpPr/>
          <p:nvPr/>
        </p:nvSpPr>
        <p:spPr>
          <a:xfrm>
            <a:off x="10757006" y="7373332"/>
            <a:ext cx="1213243" cy="169239"/>
          </a:xfrm>
          <a:prstGeom prst="ellipse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" name="Oval 500"/>
          <p:cNvSpPr/>
          <p:nvPr/>
        </p:nvSpPr>
        <p:spPr>
          <a:xfrm>
            <a:off x="9996696" y="8617456"/>
            <a:ext cx="2637984" cy="247597"/>
          </a:xfrm>
          <a:prstGeom prst="ellipse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" name="Oval 501"/>
          <p:cNvSpPr/>
          <p:nvPr/>
        </p:nvSpPr>
        <p:spPr>
          <a:xfrm>
            <a:off x="10314756" y="9257986"/>
            <a:ext cx="634110" cy="169239"/>
          </a:xfrm>
          <a:prstGeom prst="ellipse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3" name="Straight Connector 502"/>
          <p:cNvCxnSpPr>
            <a:endCxn id="500" idx="0"/>
          </p:cNvCxnSpPr>
          <p:nvPr/>
        </p:nvCxnSpPr>
        <p:spPr>
          <a:xfrm flipH="1">
            <a:off x="11363628" y="6054219"/>
            <a:ext cx="149741" cy="1319113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Straight Connector 503"/>
          <p:cNvCxnSpPr/>
          <p:nvPr/>
        </p:nvCxnSpPr>
        <p:spPr>
          <a:xfrm>
            <a:off x="12011683" y="6058901"/>
            <a:ext cx="233092" cy="2563922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traight Connector 504"/>
          <p:cNvCxnSpPr/>
          <p:nvPr/>
        </p:nvCxnSpPr>
        <p:spPr>
          <a:xfrm>
            <a:off x="10314756" y="6224348"/>
            <a:ext cx="622548" cy="239847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6" name="Oval 505"/>
          <p:cNvSpPr/>
          <p:nvPr/>
        </p:nvSpPr>
        <p:spPr>
          <a:xfrm>
            <a:off x="10793287" y="8908063"/>
            <a:ext cx="441573" cy="169239"/>
          </a:xfrm>
          <a:prstGeom prst="ellipse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7" name="Oval 506"/>
          <p:cNvSpPr/>
          <p:nvPr/>
        </p:nvSpPr>
        <p:spPr>
          <a:xfrm>
            <a:off x="10782574" y="8211723"/>
            <a:ext cx="520549" cy="169239"/>
          </a:xfrm>
          <a:prstGeom prst="ellipse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8" name="TextBox 507"/>
          <p:cNvSpPr txBox="1"/>
          <p:nvPr/>
        </p:nvSpPr>
        <p:spPr>
          <a:xfrm>
            <a:off x="9174320" y="9066252"/>
            <a:ext cx="8504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Periodic inputs</a:t>
            </a:r>
            <a:br>
              <a:rPr lang="en-US" sz="1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over UDP</a:t>
            </a:r>
          </a:p>
        </p:txBody>
      </p:sp>
      <p:cxnSp>
        <p:nvCxnSpPr>
          <p:cNvPr id="509" name="Straight Connector 508"/>
          <p:cNvCxnSpPr>
            <a:endCxn id="506" idx="2"/>
          </p:cNvCxnSpPr>
          <p:nvPr/>
        </p:nvCxnSpPr>
        <p:spPr>
          <a:xfrm flipV="1">
            <a:off x="9852425" y="8992683"/>
            <a:ext cx="940862" cy="361618"/>
          </a:xfrm>
          <a:prstGeom prst="line">
            <a:avLst/>
          </a:prstGeom>
          <a:ln w="19050">
            <a:solidFill>
              <a:srgbClr val="002060"/>
            </a:solidFill>
            <a:prstDash val="sysDot"/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/>
          <p:cNvCxnSpPr>
            <a:endCxn id="507" idx="2"/>
          </p:cNvCxnSpPr>
          <p:nvPr/>
        </p:nvCxnSpPr>
        <p:spPr>
          <a:xfrm flipV="1">
            <a:off x="9852425" y="8296343"/>
            <a:ext cx="930149" cy="1057958"/>
          </a:xfrm>
          <a:prstGeom prst="line">
            <a:avLst/>
          </a:prstGeom>
          <a:ln w="19050">
            <a:solidFill>
              <a:srgbClr val="002060"/>
            </a:solidFill>
            <a:prstDash val="sysDot"/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1" name="Group 510"/>
          <p:cNvGrpSpPr/>
          <p:nvPr/>
        </p:nvGrpSpPr>
        <p:grpSpPr>
          <a:xfrm rot="5400000">
            <a:off x="5254747" y="6351583"/>
            <a:ext cx="337757" cy="94355"/>
            <a:chOff x="5278338" y="5771305"/>
            <a:chExt cx="337757" cy="94355"/>
          </a:xfrm>
        </p:grpSpPr>
        <p:cxnSp>
          <p:nvCxnSpPr>
            <p:cNvPr id="512" name="Straight Arrow Connector 511"/>
            <p:cNvCxnSpPr>
              <a:stCxn id="513" idx="6"/>
            </p:cNvCxnSpPr>
            <p:nvPr/>
          </p:nvCxnSpPr>
          <p:spPr>
            <a:xfrm rot="16200000">
              <a:off x="5494377" y="5696765"/>
              <a:ext cx="34" cy="243402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3" name="Oval 512"/>
            <p:cNvSpPr/>
            <p:nvPr/>
          </p:nvSpPr>
          <p:spPr>
            <a:xfrm>
              <a:off x="5278338" y="5771305"/>
              <a:ext cx="94355" cy="9435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</p:grpSp>
      <p:sp>
        <p:nvSpPr>
          <p:cNvPr id="514" name="TextBox 513"/>
          <p:cNvSpPr txBox="1"/>
          <p:nvPr/>
        </p:nvSpPr>
        <p:spPr>
          <a:xfrm>
            <a:off x="4873150" y="6215736"/>
            <a:ext cx="6857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start</a:t>
            </a:r>
            <a:endParaRPr lang="en-US" sz="1000" dirty="0">
              <a:solidFill>
                <a:srgbClr val="00206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515" name="Straight Connector 514"/>
          <p:cNvCxnSpPr/>
          <p:nvPr/>
        </p:nvCxnSpPr>
        <p:spPr bwMode="auto">
          <a:xfrm flipV="1">
            <a:off x="4143406" y="8496693"/>
            <a:ext cx="0" cy="712247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Straight Connector 515"/>
          <p:cNvCxnSpPr/>
          <p:nvPr/>
        </p:nvCxnSpPr>
        <p:spPr bwMode="auto">
          <a:xfrm flipV="1">
            <a:off x="3842686" y="8509873"/>
            <a:ext cx="0" cy="6929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Straight Connector 516"/>
          <p:cNvCxnSpPr/>
          <p:nvPr/>
        </p:nvCxnSpPr>
        <p:spPr>
          <a:xfrm>
            <a:off x="2089052" y="7810668"/>
            <a:ext cx="451264" cy="85520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Straight Connector 517"/>
          <p:cNvCxnSpPr/>
          <p:nvPr/>
        </p:nvCxnSpPr>
        <p:spPr>
          <a:xfrm>
            <a:off x="1894882" y="7542571"/>
            <a:ext cx="631877" cy="120086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Straight Connector 518"/>
          <p:cNvCxnSpPr>
            <a:endCxn id="522" idx="1"/>
          </p:cNvCxnSpPr>
          <p:nvPr/>
        </p:nvCxnSpPr>
        <p:spPr>
          <a:xfrm>
            <a:off x="1715130" y="7278688"/>
            <a:ext cx="834611" cy="154882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0" name="TextBox 519"/>
          <p:cNvSpPr txBox="1"/>
          <p:nvPr/>
        </p:nvSpPr>
        <p:spPr>
          <a:xfrm>
            <a:off x="4238074" y="4047737"/>
            <a:ext cx="22067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Each robot has an </a:t>
            </a:r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Enable Flag</a:t>
            </a:r>
          </a:p>
          <a:p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0</a:t>
            </a: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: No communication</a:t>
            </a:r>
            <a:b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: Enable Bluetooth</a:t>
            </a:r>
          </a:p>
        </p:txBody>
      </p:sp>
      <p:grpSp>
        <p:nvGrpSpPr>
          <p:cNvPr id="521" name="Group 520"/>
          <p:cNvGrpSpPr/>
          <p:nvPr/>
        </p:nvGrpSpPr>
        <p:grpSpPr>
          <a:xfrm>
            <a:off x="2526759" y="7341641"/>
            <a:ext cx="1714345" cy="1148069"/>
            <a:chOff x="5203170" y="3209897"/>
            <a:chExt cx="1714345" cy="1148069"/>
          </a:xfrm>
        </p:grpSpPr>
        <p:sp>
          <p:nvSpPr>
            <p:cNvPr id="522" name="Trapezoid 521"/>
            <p:cNvSpPr/>
            <p:nvPr/>
          </p:nvSpPr>
          <p:spPr>
            <a:xfrm>
              <a:off x="5203170" y="3209897"/>
              <a:ext cx="1320557" cy="183857"/>
            </a:xfrm>
            <a:prstGeom prst="trapezoid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rgbClr val="002060"/>
                  </a:solidFill>
                </a:rPr>
                <a:t>serialPort_serv.c</a:t>
              </a:r>
              <a:endParaRPr lang="en-US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523" name="Rectangle 522"/>
            <p:cNvSpPr/>
            <p:nvPr/>
          </p:nvSpPr>
          <p:spPr>
            <a:xfrm>
              <a:off x="5203171" y="3393754"/>
              <a:ext cx="1714344" cy="96421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24" name="Straight Connector 523"/>
          <p:cNvCxnSpPr/>
          <p:nvPr/>
        </p:nvCxnSpPr>
        <p:spPr bwMode="auto">
          <a:xfrm flipV="1">
            <a:off x="3328216" y="6528598"/>
            <a:ext cx="0" cy="826126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5" name="Picture 22" descr="http://upload.wikimedia.org/wikipedia/commons/thumb/d/da/Bluetooth.svg/170px-Bluetooth.svg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32" y="9216038"/>
            <a:ext cx="164948" cy="253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26" name="Straight Connector 525"/>
          <p:cNvCxnSpPr/>
          <p:nvPr/>
        </p:nvCxnSpPr>
        <p:spPr bwMode="auto">
          <a:xfrm flipV="1">
            <a:off x="3991006" y="8503523"/>
            <a:ext cx="0" cy="70616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7" name="TextBox 526"/>
          <p:cNvSpPr txBox="1"/>
          <p:nvPr/>
        </p:nvSpPr>
        <p:spPr>
          <a:xfrm>
            <a:off x="2526760" y="8641028"/>
            <a:ext cx="12811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Server sends </a:t>
            </a:r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asynchronous Bluetooth messages</a:t>
            </a:r>
            <a:b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to each robot</a:t>
            </a:r>
          </a:p>
        </p:txBody>
      </p:sp>
      <p:sp>
        <p:nvSpPr>
          <p:cNvPr id="528" name="TextBox 527"/>
          <p:cNvSpPr txBox="1"/>
          <p:nvPr/>
        </p:nvSpPr>
        <p:spPr>
          <a:xfrm>
            <a:off x="2547426" y="7566467"/>
            <a:ext cx="16572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Convert UDP message from host to Bluetooth message for robot</a:t>
            </a:r>
          </a:p>
        </p:txBody>
      </p:sp>
      <p:sp>
        <p:nvSpPr>
          <p:cNvPr id="529" name="TextBox 528"/>
          <p:cNvSpPr txBox="1"/>
          <p:nvPr/>
        </p:nvSpPr>
        <p:spPr>
          <a:xfrm>
            <a:off x="2843946" y="8122082"/>
            <a:ext cx="1253869" cy="246221"/>
          </a:xfrm>
          <a:prstGeom prst="rect">
            <a:avLst/>
          </a:prstGeom>
          <a:noFill/>
          <a:ln w="6350">
            <a:solidFill>
              <a:srgbClr val="00206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SERVER LOGIC</a:t>
            </a:r>
            <a:endParaRPr lang="en-US" sz="1000" b="1" dirty="0">
              <a:solidFill>
                <a:srgbClr val="00206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30" name="Isosceles Triangle 17"/>
          <p:cNvSpPr>
            <a:spLocks noChangeArrowheads="1"/>
          </p:cNvSpPr>
          <p:nvPr/>
        </p:nvSpPr>
        <p:spPr bwMode="auto">
          <a:xfrm rot="16200000">
            <a:off x="2579082" y="7667785"/>
            <a:ext cx="3382121" cy="478018"/>
          </a:xfrm>
          <a:prstGeom prst="triangle">
            <a:avLst>
              <a:gd name="adj" fmla="val 39772"/>
            </a:avLst>
          </a:prstGeom>
          <a:solidFill>
            <a:srgbClr val="FF99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bIns="0"/>
          <a:lstStyle/>
          <a:p>
            <a:pPr algn="ctr" eaLnBrk="0" hangingPunct="0"/>
            <a:endParaRPr lang="en-US" dirty="0"/>
          </a:p>
        </p:txBody>
      </p:sp>
      <p:sp>
        <p:nvSpPr>
          <p:cNvPr id="531" name="Rectangle 530"/>
          <p:cNvSpPr/>
          <p:nvPr/>
        </p:nvSpPr>
        <p:spPr>
          <a:xfrm>
            <a:off x="565210" y="5328953"/>
            <a:ext cx="966923" cy="511921"/>
          </a:xfrm>
          <a:prstGeom prst="rect">
            <a:avLst/>
          </a:prstGeom>
          <a:solidFill>
            <a:schemeClr val="bg1">
              <a:alpha val="70000"/>
            </a:schemeClr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UDP Recv</a:t>
            </a:r>
          </a:p>
          <a:p>
            <a:pPr algn="ctr"/>
            <a:r>
              <a:rPr lang="en-US" sz="1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NXT2</a:t>
            </a:r>
          </a:p>
        </p:txBody>
      </p:sp>
      <p:cxnSp>
        <p:nvCxnSpPr>
          <p:cNvPr id="532" name="Straight Connector 531"/>
          <p:cNvCxnSpPr/>
          <p:nvPr/>
        </p:nvCxnSpPr>
        <p:spPr bwMode="auto">
          <a:xfrm flipH="1">
            <a:off x="1168217" y="5734348"/>
            <a:ext cx="18736" cy="1808224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3" name="Rectangle 532"/>
          <p:cNvSpPr/>
          <p:nvPr/>
        </p:nvSpPr>
        <p:spPr>
          <a:xfrm>
            <a:off x="569690" y="5978046"/>
            <a:ext cx="962443" cy="511921"/>
          </a:xfrm>
          <a:prstGeom prst="rect">
            <a:avLst/>
          </a:prstGeom>
          <a:solidFill>
            <a:schemeClr val="bg1">
              <a:alpha val="70000"/>
            </a:schemeClr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UDP Recv</a:t>
            </a:r>
          </a:p>
          <a:p>
            <a:pPr algn="ctr"/>
            <a:r>
              <a:rPr lang="en-US" sz="1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Arduino</a:t>
            </a:r>
          </a:p>
        </p:txBody>
      </p:sp>
      <p:cxnSp>
        <p:nvCxnSpPr>
          <p:cNvPr id="534" name="Straight Connector 533"/>
          <p:cNvCxnSpPr/>
          <p:nvPr/>
        </p:nvCxnSpPr>
        <p:spPr bwMode="auto">
          <a:xfrm>
            <a:off x="1040848" y="6395246"/>
            <a:ext cx="1" cy="920249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Straight Connector 534"/>
          <p:cNvCxnSpPr/>
          <p:nvPr/>
        </p:nvCxnSpPr>
        <p:spPr>
          <a:xfrm flipH="1">
            <a:off x="3908532" y="4240916"/>
            <a:ext cx="390504" cy="62754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6" name="Rectangle 535"/>
          <p:cNvSpPr/>
          <p:nvPr/>
        </p:nvSpPr>
        <p:spPr>
          <a:xfrm>
            <a:off x="3124756" y="5157909"/>
            <a:ext cx="915903" cy="418295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Push Button</a:t>
            </a:r>
          </a:p>
        </p:txBody>
      </p:sp>
      <p:cxnSp>
        <p:nvCxnSpPr>
          <p:cNvPr id="537" name="Straight Connector 536"/>
          <p:cNvCxnSpPr>
            <a:endCxn id="536" idx="1"/>
          </p:cNvCxnSpPr>
          <p:nvPr/>
        </p:nvCxnSpPr>
        <p:spPr>
          <a:xfrm>
            <a:off x="2712930" y="5367057"/>
            <a:ext cx="411826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48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2"/>
          <p:cNvSpPr txBox="1">
            <a:spLocks noChangeArrowheads="1"/>
          </p:cNvSpPr>
          <p:nvPr/>
        </p:nvSpPr>
        <p:spPr bwMode="auto">
          <a:xfrm>
            <a:off x="0" y="-6350"/>
            <a:ext cx="12801600" cy="523875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2800" b="1" dirty="0" smtClean="0">
                <a:solidFill>
                  <a:schemeClr val="bg1"/>
                </a:solidFill>
                <a:latin typeface="Verdana" pitchFamily="34" charset="0"/>
              </a:rPr>
              <a:t>7. PERFORMANCE ALGORITHMS</a:t>
            </a:r>
            <a:endParaRPr lang="en-US" sz="28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pic>
        <p:nvPicPr>
          <p:cNvPr id="277" name="Picture 65" descr="logo64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80" b="11098"/>
          <a:stretch>
            <a:fillRect/>
          </a:stretch>
        </p:blipFill>
        <p:spPr bwMode="auto">
          <a:xfrm>
            <a:off x="10933135" y="55959"/>
            <a:ext cx="1804369" cy="399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1" name="TextBox 21"/>
          <p:cNvSpPr txBox="1">
            <a:spLocks noChangeArrowheads="1"/>
          </p:cNvSpPr>
          <p:nvPr/>
        </p:nvSpPr>
        <p:spPr bwMode="auto">
          <a:xfrm>
            <a:off x="9351598" y="6334434"/>
            <a:ext cx="1087621" cy="21929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  <a:extLst/>
        </p:spPr>
        <p:txBody>
          <a:bodyPr wrap="square" lIns="80010" tIns="40005" rIns="80010" bIns="40005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r"/>
            <a:r>
              <a:rPr lang="en-US" sz="900" b="1" i="1" dirty="0" smtClean="0">
                <a:solidFill>
                  <a:schemeClr val="tx2"/>
                </a:solidFill>
                <a:latin typeface="Arial" charset="0"/>
              </a:rPr>
              <a:t>NXT1_GO_BACK</a:t>
            </a:r>
            <a:endParaRPr lang="en-US" sz="900" b="1" i="1" dirty="0">
              <a:solidFill>
                <a:schemeClr val="tx2"/>
              </a:solidFill>
              <a:latin typeface="Arial" charset="0"/>
            </a:endParaRPr>
          </a:p>
        </p:txBody>
      </p:sp>
      <p:cxnSp>
        <p:nvCxnSpPr>
          <p:cNvPr id="296" name="Straight Connector 295"/>
          <p:cNvCxnSpPr/>
          <p:nvPr/>
        </p:nvCxnSpPr>
        <p:spPr>
          <a:xfrm>
            <a:off x="0" y="511551"/>
            <a:ext cx="1280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/>
          <p:cNvCxnSpPr/>
          <p:nvPr/>
        </p:nvCxnSpPr>
        <p:spPr>
          <a:xfrm>
            <a:off x="6388548" y="503267"/>
            <a:ext cx="0" cy="9097933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TextBox 62"/>
          <p:cNvSpPr txBox="1">
            <a:spLocks noChangeArrowheads="1"/>
          </p:cNvSpPr>
          <p:nvPr/>
        </p:nvSpPr>
        <p:spPr bwMode="auto">
          <a:xfrm>
            <a:off x="-2761" y="517281"/>
            <a:ext cx="358174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b="1" dirty="0" smtClean="0">
                <a:solidFill>
                  <a:srgbClr val="002060"/>
                </a:solidFill>
                <a:latin typeface="Verdana" pitchFamily="34" charset="0"/>
              </a:rPr>
              <a:t>1: BRIDGE CROSSING</a:t>
            </a:r>
            <a:endParaRPr lang="en-US" sz="1200" b="1" dirty="0">
              <a:solidFill>
                <a:srgbClr val="002060"/>
              </a:solidFill>
              <a:latin typeface="Verdana" pitchFamily="34" charset="0"/>
            </a:endParaRPr>
          </a:p>
        </p:txBody>
      </p:sp>
      <p:sp>
        <p:nvSpPr>
          <p:cNvPr id="347" name="TextBox 62"/>
          <p:cNvSpPr txBox="1">
            <a:spLocks noChangeArrowheads="1"/>
          </p:cNvSpPr>
          <p:nvPr/>
        </p:nvSpPr>
        <p:spPr bwMode="auto">
          <a:xfrm>
            <a:off x="6400800" y="517281"/>
            <a:ext cx="358174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b="1" dirty="0" smtClean="0">
                <a:solidFill>
                  <a:srgbClr val="002060"/>
                </a:solidFill>
                <a:latin typeface="Verdana" pitchFamily="34" charset="0"/>
              </a:rPr>
              <a:t>2: RESCUE MISSION</a:t>
            </a:r>
            <a:endParaRPr lang="en-US" sz="1200" b="1" dirty="0">
              <a:solidFill>
                <a:srgbClr val="002060"/>
              </a:solidFill>
              <a:latin typeface="Verdana" pitchFamily="34" charset="0"/>
            </a:endParaRPr>
          </a:p>
        </p:txBody>
      </p:sp>
      <p:grpSp>
        <p:nvGrpSpPr>
          <p:cNvPr id="348" name="Group 347"/>
          <p:cNvGrpSpPr/>
          <p:nvPr/>
        </p:nvGrpSpPr>
        <p:grpSpPr>
          <a:xfrm>
            <a:off x="6588884" y="794280"/>
            <a:ext cx="5965633" cy="1113010"/>
            <a:chOff x="6922415" y="1213762"/>
            <a:chExt cx="5195725" cy="969368"/>
          </a:xfrm>
        </p:grpSpPr>
        <p:pic>
          <p:nvPicPr>
            <p:cNvPr id="349" name="Picture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92997" y="1234849"/>
              <a:ext cx="3336089" cy="940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0" name="Picture 24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10000" contras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2415" y="1213762"/>
              <a:ext cx="620127" cy="956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1" name="Picture 24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10000" contras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98013" y="1226784"/>
              <a:ext cx="620127" cy="956346"/>
            </a:xfrm>
            <a:prstGeom prst="rect">
              <a:avLst/>
            </a:prstGeom>
            <a:noFill/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52" name="Group 351"/>
          <p:cNvGrpSpPr/>
          <p:nvPr/>
        </p:nvGrpSpPr>
        <p:grpSpPr>
          <a:xfrm>
            <a:off x="285542" y="734098"/>
            <a:ext cx="5753047" cy="1413053"/>
            <a:chOff x="6584457" y="-97161"/>
            <a:chExt cx="6153047" cy="1511300"/>
          </a:xfrm>
        </p:grpSpPr>
        <p:cxnSp>
          <p:nvCxnSpPr>
            <p:cNvPr id="353" name="Straight Connector 352"/>
            <p:cNvCxnSpPr/>
            <p:nvPr/>
          </p:nvCxnSpPr>
          <p:spPr bwMode="auto">
            <a:xfrm flipH="1">
              <a:off x="8903691" y="815652"/>
              <a:ext cx="577850" cy="0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  <a:prstDash val="sysDash"/>
              <a:headEnd type="triangle" w="med" len="lg"/>
              <a:tailEnd type="none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/>
          </p:nvCxnSpPr>
          <p:spPr bwMode="auto">
            <a:xfrm flipH="1">
              <a:off x="10348316" y="809302"/>
              <a:ext cx="579438" cy="0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  <a:prstDash val="sysDash"/>
              <a:headEnd type="triangle" w="med" len="lg"/>
              <a:tailEnd type="none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355" name="Group 88"/>
            <p:cNvGrpSpPr>
              <a:grpSpLocks/>
            </p:cNvGrpSpPr>
            <p:nvPr/>
          </p:nvGrpSpPr>
          <p:grpSpPr bwMode="auto">
            <a:xfrm>
              <a:off x="9364527" y="-97161"/>
              <a:ext cx="1106635" cy="1123275"/>
              <a:chOff x="1622425" y="7061200"/>
              <a:chExt cx="1106488" cy="1123776"/>
            </a:xfrm>
          </p:grpSpPr>
          <p:sp>
            <p:nvSpPr>
              <p:cNvPr id="378" name="Rectangle 377"/>
              <p:cNvSpPr/>
              <p:nvPr/>
            </p:nvSpPr>
            <p:spPr>
              <a:xfrm>
                <a:off x="1823550" y="7902950"/>
                <a:ext cx="688883" cy="1429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  <a:ea typeface="ＭＳ Ｐゴシック" pitchFamily="34" charset="-128"/>
                </a:endParaRPr>
              </a:p>
            </p:txBody>
          </p:sp>
          <p:grpSp>
            <p:nvGrpSpPr>
              <p:cNvPr id="379" name="Group 90"/>
              <p:cNvGrpSpPr>
                <a:grpSpLocks/>
              </p:cNvGrpSpPr>
              <p:nvPr/>
            </p:nvGrpSpPr>
            <p:grpSpPr bwMode="auto">
              <a:xfrm>
                <a:off x="1622425" y="7061200"/>
                <a:ext cx="1106488" cy="1123776"/>
                <a:chOff x="1622425" y="7061200"/>
                <a:chExt cx="1106488" cy="1123776"/>
              </a:xfrm>
            </p:grpSpPr>
            <p:pic>
              <p:nvPicPr>
                <p:cNvPr id="380" name="Picture 168" descr="C:\mwWork\et_robocon\etrobocon2013\svn\projects\et_robocon\documentation\architect_documentation\doc_resources\doc_images\mask_icons\balance.pn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22425" y="7061200"/>
                  <a:ext cx="1106488" cy="8350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81" name="Oval 380"/>
                <p:cNvSpPr/>
                <p:nvPr/>
              </p:nvSpPr>
              <p:spPr>
                <a:xfrm>
                  <a:off x="1763233" y="7969655"/>
                  <a:ext cx="215871" cy="215996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FFFFFF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382" name="Oval 381"/>
                <p:cNvSpPr/>
                <p:nvPr/>
              </p:nvSpPr>
              <p:spPr>
                <a:xfrm>
                  <a:off x="2367990" y="7969655"/>
                  <a:ext cx="215871" cy="215996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FFFFFF"/>
                    </a:solidFill>
                    <a:ea typeface="ＭＳ Ｐゴシック" pitchFamily="34" charset="-128"/>
                  </a:endParaRPr>
                </a:p>
              </p:txBody>
            </p:sp>
          </p:grpSp>
        </p:grpSp>
        <p:grpSp>
          <p:nvGrpSpPr>
            <p:cNvPr id="356" name="Group 94"/>
            <p:cNvGrpSpPr>
              <a:grpSpLocks/>
            </p:cNvGrpSpPr>
            <p:nvPr/>
          </p:nvGrpSpPr>
          <p:grpSpPr bwMode="auto">
            <a:xfrm>
              <a:off x="10768739" y="-97161"/>
              <a:ext cx="1106636" cy="1123275"/>
              <a:chOff x="1622425" y="7061200"/>
              <a:chExt cx="1106488" cy="1123776"/>
            </a:xfrm>
          </p:grpSpPr>
          <p:sp>
            <p:nvSpPr>
              <p:cNvPr id="373" name="Rectangle 372"/>
              <p:cNvSpPr/>
              <p:nvPr/>
            </p:nvSpPr>
            <p:spPr>
              <a:xfrm>
                <a:off x="1824275" y="7902950"/>
                <a:ext cx="688883" cy="1429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  <a:ea typeface="ＭＳ Ｐゴシック" pitchFamily="34" charset="-128"/>
                </a:endParaRPr>
              </a:p>
            </p:txBody>
          </p:sp>
          <p:grpSp>
            <p:nvGrpSpPr>
              <p:cNvPr id="374" name="Group 96"/>
              <p:cNvGrpSpPr>
                <a:grpSpLocks/>
              </p:cNvGrpSpPr>
              <p:nvPr/>
            </p:nvGrpSpPr>
            <p:grpSpPr bwMode="auto">
              <a:xfrm>
                <a:off x="1622425" y="7061200"/>
                <a:ext cx="1106488" cy="1123776"/>
                <a:chOff x="1622425" y="7061200"/>
                <a:chExt cx="1106488" cy="1123776"/>
              </a:xfrm>
            </p:grpSpPr>
            <p:pic>
              <p:nvPicPr>
                <p:cNvPr id="375" name="Picture 168" descr="C:\mwWork\et_robocon\etrobocon2013\svn\projects\et_robocon\documentation\architect_documentation\doc_resources\doc_images\mask_icons\balance.pn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22425" y="7061200"/>
                  <a:ext cx="1106488" cy="8350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76" name="Oval 375"/>
                <p:cNvSpPr/>
                <p:nvPr/>
              </p:nvSpPr>
              <p:spPr>
                <a:xfrm>
                  <a:off x="2368715" y="7969655"/>
                  <a:ext cx="215871" cy="215996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FFFFFF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377" name="Oval 376"/>
                <p:cNvSpPr/>
                <p:nvPr/>
              </p:nvSpPr>
              <p:spPr>
                <a:xfrm>
                  <a:off x="1763958" y="7969655"/>
                  <a:ext cx="215871" cy="215996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FFFFFF"/>
                    </a:solidFill>
                    <a:ea typeface="ＭＳ Ｐゴシック" pitchFamily="34" charset="-128"/>
                  </a:endParaRPr>
                </a:p>
              </p:txBody>
            </p:sp>
          </p:grpSp>
        </p:grpSp>
        <p:pic>
          <p:nvPicPr>
            <p:cNvPr id="357" name="Picture 154" descr="C:\mwWork\et_robocon\etrobocon2013\svn\projects\et_robocon\documentation\architect_documentation\doc_resources\doc_images\mask_icons\ramp_descend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46772" y="258427"/>
              <a:ext cx="990732" cy="8678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58" name="Straight Connector 357"/>
            <p:cNvCxnSpPr/>
            <p:nvPr/>
          </p:nvCxnSpPr>
          <p:spPr bwMode="auto">
            <a:xfrm flipH="1" flipV="1">
              <a:off x="11586566" y="371152"/>
              <a:ext cx="604838" cy="215900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  <a:prstDash val="sysDash"/>
              <a:headEnd type="triangle" w="med" len="lg"/>
              <a:tailEnd type="none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359" name="Flowchart: Connector 358"/>
            <p:cNvSpPr/>
            <p:nvPr/>
          </p:nvSpPr>
          <p:spPr bwMode="auto">
            <a:xfrm>
              <a:off x="7261088" y="1126269"/>
              <a:ext cx="285750" cy="287337"/>
            </a:xfrm>
            <a:prstGeom prst="flowChartConnector">
              <a:avLst/>
            </a:prstGeom>
            <a:solidFill>
              <a:srgbClr val="324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8001" tIns="64001" rIns="128001" bIns="64001" anchor="ctr"/>
            <a:lstStyle/>
            <a:p>
              <a:pPr algn="ctr">
                <a:defRPr/>
              </a:pPr>
              <a:r>
                <a:rPr lang="en-US" sz="1200" b="1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360" name="Flowchart: Connector 359"/>
            <p:cNvSpPr/>
            <p:nvPr/>
          </p:nvSpPr>
          <p:spPr bwMode="auto">
            <a:xfrm>
              <a:off x="8394108" y="1126268"/>
              <a:ext cx="285750" cy="287337"/>
            </a:xfrm>
            <a:prstGeom prst="flowChartConnector">
              <a:avLst/>
            </a:prstGeom>
            <a:solidFill>
              <a:srgbClr val="324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8001" tIns="64001" rIns="128001" bIns="64001" anchor="ctr"/>
            <a:lstStyle/>
            <a:p>
              <a:pPr algn="ctr">
                <a:defRPr/>
              </a:pPr>
              <a:r>
                <a:rPr lang="en-US" sz="1200" b="1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361" name="Flowchart: Connector 360"/>
            <p:cNvSpPr/>
            <p:nvPr/>
          </p:nvSpPr>
          <p:spPr bwMode="auto">
            <a:xfrm>
              <a:off x="9767291" y="1126802"/>
              <a:ext cx="285750" cy="287337"/>
            </a:xfrm>
            <a:prstGeom prst="flowChartConnector">
              <a:avLst/>
            </a:prstGeom>
            <a:solidFill>
              <a:srgbClr val="324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8001" tIns="64001" rIns="128001" bIns="64001" anchor="ctr"/>
            <a:lstStyle/>
            <a:p>
              <a:pPr algn="ctr">
                <a:defRPr/>
              </a:pPr>
              <a:r>
                <a:rPr lang="en-US" sz="1200" b="1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362" name="Flowchart: Connector 361"/>
            <p:cNvSpPr/>
            <p:nvPr/>
          </p:nvSpPr>
          <p:spPr bwMode="auto">
            <a:xfrm>
              <a:off x="11126191" y="1126267"/>
              <a:ext cx="285750" cy="287337"/>
            </a:xfrm>
            <a:prstGeom prst="flowChartConnector">
              <a:avLst/>
            </a:prstGeom>
            <a:solidFill>
              <a:srgbClr val="324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8001" tIns="64001" rIns="128001" bIns="64001" anchor="ctr"/>
            <a:lstStyle/>
            <a:p>
              <a:pPr algn="ctr">
                <a:defRPr/>
              </a:pPr>
              <a:r>
                <a:rPr lang="en-US" sz="1200" b="1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363" name="Flowchart: Connector 362"/>
            <p:cNvSpPr/>
            <p:nvPr/>
          </p:nvSpPr>
          <p:spPr bwMode="auto">
            <a:xfrm>
              <a:off x="12323378" y="1126266"/>
              <a:ext cx="285750" cy="287337"/>
            </a:xfrm>
            <a:prstGeom prst="flowChartConnector">
              <a:avLst/>
            </a:prstGeom>
            <a:solidFill>
              <a:srgbClr val="324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8001" tIns="64001" rIns="128001" bIns="64001" anchor="ctr"/>
            <a:lstStyle/>
            <a:p>
              <a:pPr algn="ctr">
                <a:defRPr/>
              </a:pPr>
              <a:r>
                <a:rPr lang="en-US" sz="1200" b="1" dirty="0"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  <p:grpSp>
          <p:nvGrpSpPr>
            <p:cNvPr id="364" name="Group 363"/>
            <p:cNvGrpSpPr/>
            <p:nvPr/>
          </p:nvGrpSpPr>
          <p:grpSpPr>
            <a:xfrm>
              <a:off x="8071063" y="757628"/>
              <a:ext cx="820738" cy="282559"/>
              <a:chOff x="1430483" y="4334216"/>
              <a:chExt cx="820738" cy="282559"/>
            </a:xfrm>
          </p:grpSpPr>
          <p:sp>
            <p:nvSpPr>
              <p:cNvPr id="369" name="Rectangle 368"/>
              <p:cNvSpPr/>
              <p:nvPr/>
            </p:nvSpPr>
            <p:spPr bwMode="auto">
              <a:xfrm>
                <a:off x="1490809" y="4334216"/>
                <a:ext cx="688975" cy="1428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  <a:ea typeface="ＭＳ Ｐゴシック" pitchFamily="34" charset="-128"/>
                </a:endParaRPr>
              </a:p>
            </p:txBody>
          </p:sp>
          <p:grpSp>
            <p:nvGrpSpPr>
              <p:cNvPr id="370" name="Group 1"/>
              <p:cNvGrpSpPr>
                <a:grpSpLocks/>
              </p:cNvGrpSpPr>
              <p:nvPr/>
            </p:nvGrpSpPr>
            <p:grpSpPr bwMode="auto">
              <a:xfrm>
                <a:off x="1430483" y="4400875"/>
                <a:ext cx="820738" cy="215900"/>
                <a:chOff x="1763712" y="7969109"/>
                <a:chExt cx="820739" cy="215867"/>
              </a:xfrm>
            </p:grpSpPr>
            <p:sp>
              <p:nvSpPr>
                <p:cNvPr id="371" name="Oval 370"/>
                <p:cNvSpPr/>
                <p:nvPr/>
              </p:nvSpPr>
              <p:spPr>
                <a:xfrm>
                  <a:off x="1763712" y="7969109"/>
                  <a:ext cx="215900" cy="215867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FFFFFF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372" name="Oval 371"/>
                <p:cNvSpPr/>
                <p:nvPr/>
              </p:nvSpPr>
              <p:spPr>
                <a:xfrm>
                  <a:off x="2368551" y="7969109"/>
                  <a:ext cx="215900" cy="215867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FFFFFF"/>
                    </a:solidFill>
                    <a:ea typeface="ＭＳ Ｐゴシック" pitchFamily="34" charset="-128"/>
                  </a:endParaRPr>
                </a:p>
              </p:txBody>
            </p:sp>
          </p:grpSp>
        </p:grpSp>
        <p:pic>
          <p:nvPicPr>
            <p:cNvPr id="365" name="Picture 36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4457" y="135817"/>
              <a:ext cx="800000" cy="914286"/>
            </a:xfrm>
            <a:prstGeom prst="rect">
              <a:avLst/>
            </a:prstGeom>
          </p:spPr>
        </p:pic>
        <p:cxnSp>
          <p:nvCxnSpPr>
            <p:cNvPr id="366" name="Straight Connector 365"/>
            <p:cNvCxnSpPr/>
            <p:nvPr/>
          </p:nvCxnSpPr>
          <p:spPr bwMode="auto">
            <a:xfrm flipH="1">
              <a:off x="7306021" y="506461"/>
              <a:ext cx="619125" cy="153988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  <a:prstDash val="sysDash"/>
              <a:headEnd type="triangle" w="med" len="lg"/>
              <a:tailEnd type="none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pic>
          <p:nvPicPr>
            <p:cNvPr id="367" name="Picture 168" descr="C:\mwWork\et_robocon\etrobocon2013\svn\projects\et_robocon\documentation\architect_documentation\doc_resources\doc_images\mask_icons\balance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7485" y="-85031"/>
              <a:ext cx="1106635" cy="834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8" name="Isosceles Triangle 367"/>
            <p:cNvSpPr/>
            <p:nvPr/>
          </p:nvSpPr>
          <p:spPr>
            <a:xfrm>
              <a:off x="7125982" y="709786"/>
              <a:ext cx="936104" cy="276193"/>
            </a:xfrm>
            <a:prstGeom prst="triangle">
              <a:avLst>
                <a:gd name="adj" fmla="val 100000"/>
              </a:avLst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3" name="TextBox 42"/>
          <p:cNvSpPr txBox="1">
            <a:spLocks noChangeArrowheads="1"/>
          </p:cNvSpPr>
          <p:nvPr/>
        </p:nvSpPr>
        <p:spPr bwMode="auto">
          <a:xfrm>
            <a:off x="742435" y="2392243"/>
            <a:ext cx="130730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NXT1</a:t>
            </a:r>
          </a:p>
        </p:txBody>
      </p:sp>
      <p:sp>
        <p:nvSpPr>
          <p:cNvPr id="384" name="TextBox 42"/>
          <p:cNvSpPr txBox="1">
            <a:spLocks noChangeArrowheads="1"/>
          </p:cNvSpPr>
          <p:nvPr/>
        </p:nvSpPr>
        <p:spPr bwMode="auto">
          <a:xfrm>
            <a:off x="3220460" y="2400730"/>
            <a:ext cx="101264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ROVER</a:t>
            </a:r>
          </a:p>
        </p:txBody>
      </p:sp>
      <p:grpSp>
        <p:nvGrpSpPr>
          <p:cNvPr id="385" name="Group 56"/>
          <p:cNvGrpSpPr>
            <a:grpSpLocks/>
          </p:cNvGrpSpPr>
          <p:nvPr/>
        </p:nvGrpSpPr>
        <p:grpSpPr bwMode="auto">
          <a:xfrm>
            <a:off x="2348710" y="5162043"/>
            <a:ext cx="413634" cy="1854240"/>
            <a:chOff x="5187262" y="6195020"/>
            <a:chExt cx="489387" cy="2192918"/>
          </a:xfrm>
          <a:solidFill>
            <a:schemeClr val="bg1"/>
          </a:solidFill>
        </p:grpSpPr>
        <p:sp>
          <p:nvSpPr>
            <p:cNvPr id="386" name="Rectangle 385"/>
            <p:cNvSpPr/>
            <p:nvPr/>
          </p:nvSpPr>
          <p:spPr>
            <a:xfrm>
              <a:off x="5187262" y="6195020"/>
              <a:ext cx="489387" cy="2192918"/>
            </a:xfrm>
            <a:prstGeom prst="rect">
              <a:avLst/>
            </a:prstGeom>
            <a:grp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anchor="ctr"/>
            <a:lstStyle/>
            <a:p>
              <a:pPr algn="ctr">
                <a:defRPr/>
              </a:pPr>
              <a:r>
                <a:rPr lang="en-US" sz="1400" dirty="0" smtClean="0">
                  <a:solidFill>
                    <a:srgbClr val="FF0000"/>
                  </a:solidFill>
                  <a:latin typeface="Verdana" pitchFamily="34" charset="0"/>
                </a:rPr>
                <a:t>HOST</a:t>
              </a:r>
              <a:endParaRPr lang="en-US" sz="1400" dirty="0">
                <a:solidFill>
                  <a:srgbClr val="FF0000"/>
                </a:solidFill>
                <a:latin typeface="Verdana" pitchFamily="34" charset="0"/>
              </a:endParaRPr>
            </a:p>
          </p:txBody>
        </p:sp>
        <p:pic>
          <p:nvPicPr>
            <p:cNvPr id="387" name="Picture 18" descr="http://www.raspberrypi.org/wp-content/uploads/2012/03/Raspi_Colour_R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1503" y="7917749"/>
              <a:ext cx="383695" cy="46229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388" name="Straight Connector 387"/>
          <p:cNvCxnSpPr>
            <a:stCxn id="386" idx="1"/>
            <a:endCxn id="479" idx="3"/>
          </p:cNvCxnSpPr>
          <p:nvPr/>
        </p:nvCxnSpPr>
        <p:spPr bwMode="auto">
          <a:xfrm flipH="1">
            <a:off x="1852234" y="6089163"/>
            <a:ext cx="496476" cy="168"/>
          </a:xfrm>
          <a:prstGeom prst="line">
            <a:avLst/>
          </a:prstGeom>
          <a:ln w="63500" cmpd="dbl">
            <a:solidFill>
              <a:schemeClr val="accent6">
                <a:lumMod val="75000"/>
              </a:schemeClr>
            </a:solidFill>
            <a:prstDash val="solid"/>
            <a:headEnd type="none" w="med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9" name="Picture 22" descr="http://upload.wikimedia.org/wikipedia/commons/thumb/d/da/Bluetooth.svg/170px-Bluetooth.svg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638" y="5758562"/>
            <a:ext cx="155871" cy="24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90" name="Group 389"/>
          <p:cNvGrpSpPr/>
          <p:nvPr/>
        </p:nvGrpSpPr>
        <p:grpSpPr>
          <a:xfrm>
            <a:off x="4645398" y="3251178"/>
            <a:ext cx="1183566" cy="1061164"/>
            <a:chOff x="10668805" y="2056876"/>
            <a:chExt cx="1276611" cy="1144587"/>
          </a:xfrm>
        </p:grpSpPr>
        <p:grpSp>
          <p:nvGrpSpPr>
            <p:cNvPr id="391" name="Group 1027"/>
            <p:cNvGrpSpPr>
              <a:grpSpLocks/>
            </p:cNvGrpSpPr>
            <p:nvPr/>
          </p:nvGrpSpPr>
          <p:grpSpPr bwMode="auto">
            <a:xfrm>
              <a:off x="10668805" y="2056876"/>
              <a:ext cx="1276611" cy="1144587"/>
              <a:chOff x="9872068" y="2802421"/>
              <a:chExt cx="1882515" cy="1687789"/>
            </a:xfrm>
          </p:grpSpPr>
          <p:grpSp>
            <p:nvGrpSpPr>
              <p:cNvPr id="393" name="Group 16"/>
              <p:cNvGrpSpPr>
                <a:grpSpLocks/>
              </p:cNvGrpSpPr>
              <p:nvPr/>
            </p:nvGrpSpPr>
            <p:grpSpPr bwMode="auto">
              <a:xfrm>
                <a:off x="9872068" y="3233732"/>
                <a:ext cx="1882515" cy="1256478"/>
                <a:chOff x="8765277" y="2614990"/>
                <a:chExt cx="2891651" cy="1930023"/>
              </a:xfrm>
            </p:grpSpPr>
            <p:sp>
              <p:nvSpPr>
                <p:cNvPr id="395" name="Oval 394"/>
                <p:cNvSpPr/>
                <p:nvPr/>
              </p:nvSpPr>
              <p:spPr>
                <a:xfrm>
                  <a:off x="11171326" y="3263931"/>
                  <a:ext cx="353830" cy="6710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FFFFFF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396" name="Parallelogram 395"/>
                <p:cNvSpPr/>
                <p:nvPr/>
              </p:nvSpPr>
              <p:spPr>
                <a:xfrm rot="2287981">
                  <a:off x="8945853" y="2614850"/>
                  <a:ext cx="2711075" cy="1464093"/>
                </a:xfrm>
                <a:prstGeom prst="parallelogram">
                  <a:avLst>
                    <a:gd name="adj" fmla="val 64683"/>
                  </a:avLst>
                </a:prstGeom>
                <a:solidFill>
                  <a:schemeClr val="bg1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FFFFFF"/>
                    </a:solidFill>
                    <a:ea typeface="ＭＳ Ｐゴシック" pitchFamily="34" charset="-128"/>
                  </a:endParaRPr>
                </a:p>
              </p:txBody>
            </p:sp>
            <p:grpSp>
              <p:nvGrpSpPr>
                <p:cNvPr id="397" name="Group 13"/>
                <p:cNvGrpSpPr>
                  <a:grpSpLocks/>
                </p:cNvGrpSpPr>
                <p:nvPr/>
              </p:nvGrpSpPr>
              <p:grpSpPr bwMode="auto">
                <a:xfrm>
                  <a:off x="9337963" y="3300146"/>
                  <a:ext cx="370360" cy="437976"/>
                  <a:chOff x="9337963" y="3300146"/>
                  <a:chExt cx="370360" cy="437976"/>
                </a:xfrm>
              </p:grpSpPr>
              <p:sp>
                <p:nvSpPr>
                  <p:cNvPr id="403" name="Parallelogram 402"/>
                  <p:cNvSpPr/>
                  <p:nvPr/>
                </p:nvSpPr>
                <p:spPr>
                  <a:xfrm rot="16513098">
                    <a:off x="9375334" y="3359095"/>
                    <a:ext cx="390424" cy="273303"/>
                  </a:xfrm>
                  <a:prstGeom prst="parallelogram">
                    <a:avLst>
                      <a:gd name="adj" fmla="val 64683"/>
                    </a:avLst>
                  </a:prstGeom>
                  <a:noFill/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>
                      <a:solidFill>
                        <a:srgbClr val="FFFFFF"/>
                      </a:solidFill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404" name="Parallelogram 403"/>
                  <p:cNvSpPr/>
                  <p:nvPr/>
                </p:nvSpPr>
                <p:spPr>
                  <a:xfrm rot="16513098">
                    <a:off x="9280165" y="3405457"/>
                    <a:ext cx="390424" cy="273303"/>
                  </a:xfrm>
                  <a:prstGeom prst="parallelogram">
                    <a:avLst>
                      <a:gd name="adj" fmla="val 64683"/>
                    </a:avLst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>
                      <a:solidFill>
                        <a:srgbClr val="FFFFFF"/>
                      </a:solidFill>
                      <a:ea typeface="ＭＳ Ｐゴシック" pitchFamily="34" charset="-128"/>
                    </a:endParaRPr>
                  </a:p>
                </p:txBody>
              </p:sp>
            </p:grpSp>
            <p:grpSp>
              <p:nvGrpSpPr>
                <p:cNvPr id="398" name="Group 14"/>
                <p:cNvGrpSpPr>
                  <a:grpSpLocks/>
                </p:cNvGrpSpPr>
                <p:nvPr/>
              </p:nvGrpSpPr>
              <p:grpSpPr bwMode="auto">
                <a:xfrm>
                  <a:off x="10767217" y="3885323"/>
                  <a:ext cx="562384" cy="258846"/>
                  <a:chOff x="10748954" y="3902402"/>
                  <a:chExt cx="562384" cy="258846"/>
                </a:xfrm>
              </p:grpSpPr>
              <p:sp>
                <p:nvSpPr>
                  <p:cNvPr id="401" name="Parallelogram 400"/>
                  <p:cNvSpPr/>
                  <p:nvPr/>
                </p:nvSpPr>
                <p:spPr>
                  <a:xfrm rot="9696024">
                    <a:off x="10747989" y="3903250"/>
                    <a:ext cx="497804" cy="195213"/>
                  </a:xfrm>
                  <a:prstGeom prst="parallelogram">
                    <a:avLst>
                      <a:gd name="adj" fmla="val 64683"/>
                    </a:avLst>
                  </a:prstGeom>
                  <a:noFill/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>
                      <a:solidFill>
                        <a:srgbClr val="FFFFFF"/>
                      </a:solidFill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402" name="Parallelogram 401"/>
                  <p:cNvSpPr/>
                  <p:nvPr/>
                </p:nvSpPr>
                <p:spPr>
                  <a:xfrm rot="9696024">
                    <a:off x="10813874" y="3966695"/>
                    <a:ext cx="497804" cy="195213"/>
                  </a:xfrm>
                  <a:prstGeom prst="parallelogram">
                    <a:avLst>
                      <a:gd name="adj" fmla="val 64683"/>
                    </a:avLst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>
                      <a:solidFill>
                        <a:srgbClr val="FFFFFF"/>
                      </a:solidFill>
                      <a:ea typeface="ＭＳ Ｐゴシック" pitchFamily="34" charset="-128"/>
                    </a:endParaRPr>
                  </a:p>
                </p:txBody>
              </p:sp>
            </p:grpSp>
            <p:sp>
              <p:nvSpPr>
                <p:cNvPr id="399" name="Oval 398"/>
                <p:cNvSpPr/>
                <p:nvPr/>
              </p:nvSpPr>
              <p:spPr>
                <a:xfrm>
                  <a:off x="9677916" y="3873970"/>
                  <a:ext cx="353830" cy="6710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FFFFFF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400" name="Oval 399"/>
                <p:cNvSpPr/>
                <p:nvPr/>
              </p:nvSpPr>
              <p:spPr>
                <a:xfrm>
                  <a:off x="8765277" y="3166325"/>
                  <a:ext cx="351391" cy="6686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FFFFFF"/>
                    </a:solidFill>
                    <a:ea typeface="ＭＳ Ｐゴシック" pitchFamily="34" charset="-128"/>
                  </a:endParaRPr>
                </a:p>
              </p:txBody>
            </p:sp>
          </p:grpSp>
          <p:pic>
            <p:nvPicPr>
              <p:cNvPr id="394" name="Picture 24"/>
              <p:cNvPicPr>
                <a:picLocks noChangeAspect="1" noChangeArrowheads="1"/>
              </p:cNvPicPr>
              <p:nvPr/>
            </p:nvPicPr>
            <p:blipFill>
              <a:blip r:embed="rId10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lum bright="-10000" contras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29751" y="2802421"/>
                <a:ext cx="622845" cy="9605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392" name="Straight Connector 391"/>
            <p:cNvCxnSpPr/>
            <p:nvPr/>
          </p:nvCxnSpPr>
          <p:spPr bwMode="auto">
            <a:xfrm flipH="1">
              <a:off x="11068593" y="2602959"/>
              <a:ext cx="238518" cy="111125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  <a:headEnd type="none" w="med" len="lg"/>
              <a:tailEnd type="none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405" name="Straight Connector 404"/>
          <p:cNvCxnSpPr>
            <a:stCxn id="476" idx="1"/>
          </p:cNvCxnSpPr>
          <p:nvPr/>
        </p:nvCxnSpPr>
        <p:spPr bwMode="auto">
          <a:xfrm flipH="1" flipV="1">
            <a:off x="2765283" y="5818233"/>
            <a:ext cx="507215" cy="1"/>
          </a:xfrm>
          <a:prstGeom prst="line">
            <a:avLst/>
          </a:prstGeom>
          <a:ln w="63500" cmpd="dbl">
            <a:solidFill>
              <a:schemeClr val="accent6">
                <a:lumMod val="75000"/>
              </a:schemeClr>
            </a:solidFill>
            <a:prstDash val="solid"/>
            <a:headEnd type="none" w="med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6" name="TextBox 21"/>
          <p:cNvSpPr txBox="1">
            <a:spLocks noChangeArrowheads="1"/>
          </p:cNvSpPr>
          <p:nvPr/>
        </p:nvSpPr>
        <p:spPr bwMode="auto">
          <a:xfrm>
            <a:off x="2789020" y="6141001"/>
            <a:ext cx="1698490" cy="2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0010" tIns="40005" rIns="80010" bIns="40005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900" b="1" i="1" dirty="0" smtClean="0">
                <a:solidFill>
                  <a:schemeClr val="tx2"/>
                </a:solidFill>
                <a:latin typeface="Arial" charset="0"/>
              </a:rPr>
              <a:t>ROVER_SENSED_RAMP</a:t>
            </a:r>
            <a:endParaRPr lang="en-US" sz="900" b="1" i="1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407" name="TextBox 21"/>
          <p:cNvSpPr txBox="1">
            <a:spLocks noChangeArrowheads="1"/>
          </p:cNvSpPr>
          <p:nvPr/>
        </p:nvSpPr>
        <p:spPr bwMode="auto">
          <a:xfrm>
            <a:off x="731229" y="5549187"/>
            <a:ext cx="1569787" cy="2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0010" tIns="40005" rIns="80010" bIns="40005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900" b="1" i="1" dirty="0" smtClean="0">
                <a:solidFill>
                  <a:schemeClr val="tx2"/>
                </a:solidFill>
                <a:latin typeface="Arial" charset="0"/>
              </a:rPr>
              <a:t>NXT1_GO_DOWN_RAMP</a:t>
            </a:r>
            <a:endParaRPr lang="en-US" sz="900" b="1" i="1" dirty="0">
              <a:solidFill>
                <a:schemeClr val="tx2"/>
              </a:solidFill>
              <a:latin typeface="Arial" charset="0"/>
            </a:endParaRPr>
          </a:p>
        </p:txBody>
      </p:sp>
      <p:grpSp>
        <p:nvGrpSpPr>
          <p:cNvPr id="408" name="Group 407"/>
          <p:cNvGrpSpPr/>
          <p:nvPr/>
        </p:nvGrpSpPr>
        <p:grpSpPr>
          <a:xfrm>
            <a:off x="4608224" y="5068813"/>
            <a:ext cx="1586049" cy="1657335"/>
            <a:chOff x="4595532" y="4950453"/>
            <a:chExt cx="1586049" cy="1657335"/>
          </a:xfrm>
        </p:grpSpPr>
        <p:grpSp>
          <p:nvGrpSpPr>
            <p:cNvPr id="409" name="Group 408"/>
            <p:cNvGrpSpPr/>
            <p:nvPr/>
          </p:nvGrpSpPr>
          <p:grpSpPr>
            <a:xfrm flipH="1">
              <a:off x="4595532" y="4950453"/>
              <a:ext cx="1205557" cy="1040000"/>
              <a:chOff x="8682187" y="5553262"/>
              <a:chExt cx="1205557" cy="1040000"/>
            </a:xfrm>
          </p:grpSpPr>
          <p:grpSp>
            <p:nvGrpSpPr>
              <p:cNvPr id="415" name="Group 297"/>
              <p:cNvGrpSpPr>
                <a:grpSpLocks/>
              </p:cNvGrpSpPr>
              <p:nvPr/>
            </p:nvGrpSpPr>
            <p:grpSpPr bwMode="auto">
              <a:xfrm flipH="1">
                <a:off x="8682187" y="5789219"/>
                <a:ext cx="1205557" cy="804043"/>
                <a:chOff x="8765277" y="2614990"/>
                <a:chExt cx="2891651" cy="1930023"/>
              </a:xfrm>
            </p:grpSpPr>
            <p:sp>
              <p:nvSpPr>
                <p:cNvPr id="417" name="Oval 416"/>
                <p:cNvSpPr/>
                <p:nvPr/>
              </p:nvSpPr>
              <p:spPr>
                <a:xfrm>
                  <a:off x="11171736" y="3266465"/>
                  <a:ext cx="353532" cy="66855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FFFFFF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418" name="Parallelogram 417"/>
                <p:cNvSpPr/>
                <p:nvPr/>
              </p:nvSpPr>
              <p:spPr>
                <a:xfrm rot="2287981">
                  <a:off x="8945700" y="2614990"/>
                  <a:ext cx="2711228" cy="1461547"/>
                </a:xfrm>
                <a:prstGeom prst="parallelogram">
                  <a:avLst>
                    <a:gd name="adj" fmla="val 64683"/>
                  </a:avLst>
                </a:prstGeom>
                <a:solidFill>
                  <a:schemeClr val="bg1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FFFFFF"/>
                    </a:solidFill>
                    <a:ea typeface="ＭＳ Ｐゴシック" pitchFamily="34" charset="-128"/>
                  </a:endParaRPr>
                </a:p>
              </p:txBody>
            </p:sp>
            <p:grpSp>
              <p:nvGrpSpPr>
                <p:cNvPr id="419" name="Group 300"/>
                <p:cNvGrpSpPr>
                  <a:grpSpLocks/>
                </p:cNvGrpSpPr>
                <p:nvPr/>
              </p:nvGrpSpPr>
              <p:grpSpPr bwMode="auto">
                <a:xfrm>
                  <a:off x="9337963" y="3300146"/>
                  <a:ext cx="370360" cy="437976"/>
                  <a:chOff x="9337963" y="3300146"/>
                  <a:chExt cx="370360" cy="437976"/>
                </a:xfrm>
              </p:grpSpPr>
              <p:sp>
                <p:nvSpPr>
                  <p:cNvPr id="425" name="Parallelogram 424"/>
                  <p:cNvSpPr/>
                  <p:nvPr/>
                </p:nvSpPr>
                <p:spPr>
                  <a:xfrm rot="16513098">
                    <a:off x="9375889" y="3358066"/>
                    <a:ext cx="390397" cy="275512"/>
                  </a:xfrm>
                  <a:prstGeom prst="parallelogram">
                    <a:avLst>
                      <a:gd name="adj" fmla="val 64683"/>
                    </a:avLst>
                  </a:prstGeom>
                  <a:noFill/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>
                      <a:solidFill>
                        <a:srgbClr val="FFFFFF"/>
                      </a:solidFill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426" name="Parallelogram 425"/>
                  <p:cNvSpPr/>
                  <p:nvPr/>
                </p:nvSpPr>
                <p:spPr>
                  <a:xfrm rot="16513098">
                    <a:off x="9280802" y="3404425"/>
                    <a:ext cx="390397" cy="275511"/>
                  </a:xfrm>
                  <a:prstGeom prst="parallelogram">
                    <a:avLst>
                      <a:gd name="adj" fmla="val 64683"/>
                    </a:avLst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>
                      <a:solidFill>
                        <a:srgbClr val="FFFFFF"/>
                      </a:solidFill>
                      <a:ea typeface="ＭＳ Ｐゴシック" pitchFamily="34" charset="-128"/>
                    </a:endParaRPr>
                  </a:p>
                </p:txBody>
              </p:sp>
            </p:grpSp>
            <p:grpSp>
              <p:nvGrpSpPr>
                <p:cNvPr id="420" name="Group 301"/>
                <p:cNvGrpSpPr>
                  <a:grpSpLocks/>
                </p:cNvGrpSpPr>
                <p:nvPr/>
              </p:nvGrpSpPr>
              <p:grpSpPr bwMode="auto">
                <a:xfrm>
                  <a:off x="10767217" y="3885323"/>
                  <a:ext cx="562384" cy="258846"/>
                  <a:chOff x="10748954" y="3902402"/>
                  <a:chExt cx="562384" cy="258846"/>
                </a:xfrm>
              </p:grpSpPr>
              <p:sp>
                <p:nvSpPr>
                  <p:cNvPr id="423" name="Parallelogram 422"/>
                  <p:cNvSpPr/>
                  <p:nvPr/>
                </p:nvSpPr>
                <p:spPr>
                  <a:xfrm rot="9696024">
                    <a:off x="10748739" y="3903298"/>
                    <a:ext cx="497384" cy="197637"/>
                  </a:xfrm>
                  <a:prstGeom prst="parallelogram">
                    <a:avLst>
                      <a:gd name="adj" fmla="val 64683"/>
                    </a:avLst>
                  </a:prstGeom>
                  <a:noFill/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>
                      <a:solidFill>
                        <a:srgbClr val="FFFFFF"/>
                      </a:solidFill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424" name="Parallelogram 423"/>
                  <p:cNvSpPr/>
                  <p:nvPr/>
                </p:nvSpPr>
                <p:spPr>
                  <a:xfrm rot="9696024">
                    <a:off x="10814568" y="3966737"/>
                    <a:ext cx="497384" cy="204958"/>
                  </a:xfrm>
                  <a:prstGeom prst="parallelogram">
                    <a:avLst>
                      <a:gd name="adj" fmla="val 64683"/>
                    </a:avLst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>
                      <a:solidFill>
                        <a:srgbClr val="FFFFFF"/>
                      </a:solidFill>
                      <a:ea typeface="ＭＳ Ｐゴシック" pitchFamily="34" charset="-128"/>
                    </a:endParaRPr>
                  </a:p>
                </p:txBody>
              </p:sp>
            </p:grpSp>
            <p:sp>
              <p:nvSpPr>
                <p:cNvPr id="421" name="Oval 420"/>
                <p:cNvSpPr/>
                <p:nvPr/>
              </p:nvSpPr>
              <p:spPr>
                <a:xfrm>
                  <a:off x="9679586" y="3874018"/>
                  <a:ext cx="351094" cy="67099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FFFFFF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422" name="Oval 421"/>
                <p:cNvSpPr/>
                <p:nvPr/>
              </p:nvSpPr>
              <p:spPr>
                <a:xfrm>
                  <a:off x="8765277" y="3166425"/>
                  <a:ext cx="353533" cy="67099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FFFFFF"/>
                    </a:solidFill>
                    <a:ea typeface="ＭＳ Ｐゴシック" pitchFamily="34" charset="-128"/>
                  </a:endParaRPr>
                </a:p>
              </p:txBody>
            </p:sp>
          </p:grpSp>
          <p:pic>
            <p:nvPicPr>
              <p:cNvPr id="416" name="Picture 24"/>
              <p:cNvPicPr>
                <a:picLocks noChangeAspect="1" noChangeArrowheads="1"/>
              </p:cNvPicPr>
              <p:nvPr/>
            </p:nvPicPr>
            <p:blipFill>
              <a:blip r:embed="rId11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lum bright="-10000" contras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9055190" y="5553262"/>
                <a:ext cx="398464" cy="6149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410" name="Straight Connector 409"/>
            <p:cNvCxnSpPr>
              <a:endCxn id="424" idx="1"/>
            </p:cNvCxnSpPr>
            <p:nvPr/>
          </p:nvCxnSpPr>
          <p:spPr bwMode="auto">
            <a:xfrm flipH="1" flipV="1">
              <a:off x="5548469" y="5834349"/>
              <a:ext cx="197730" cy="189436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  <a:headEnd type="none" w="med" len="lg"/>
              <a:tailEnd type="none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411" name="Group 30"/>
            <p:cNvGrpSpPr>
              <a:grpSpLocks/>
            </p:cNvGrpSpPr>
            <p:nvPr/>
          </p:nvGrpSpPr>
          <p:grpSpPr bwMode="auto">
            <a:xfrm rot="21440881">
              <a:off x="5558799" y="5930254"/>
              <a:ext cx="622782" cy="677534"/>
              <a:chOff x="10639603" y="6579066"/>
              <a:chExt cx="1683583" cy="1616467"/>
            </a:xfrm>
            <a:solidFill>
              <a:schemeClr val="bg1"/>
            </a:solidFill>
          </p:grpSpPr>
          <p:cxnSp>
            <p:nvCxnSpPr>
              <p:cNvPr id="412" name="Straight Connector 411"/>
              <p:cNvCxnSpPr/>
              <p:nvPr/>
            </p:nvCxnSpPr>
            <p:spPr>
              <a:xfrm>
                <a:off x="10664686" y="7048064"/>
                <a:ext cx="0" cy="365220"/>
              </a:xfrm>
              <a:prstGeom prst="line">
                <a:avLst/>
              </a:prstGeom>
              <a:grpFill/>
              <a:ln w="254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Straight Connector 412"/>
              <p:cNvCxnSpPr/>
              <p:nvPr/>
            </p:nvCxnSpPr>
            <p:spPr>
              <a:xfrm rot="159119">
                <a:off x="10639603" y="7399751"/>
                <a:ext cx="830779" cy="707836"/>
              </a:xfrm>
              <a:prstGeom prst="line">
                <a:avLst/>
              </a:prstGeom>
              <a:grpFill/>
              <a:ln w="254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4" name="Parallelogram 413"/>
              <p:cNvSpPr/>
              <p:nvPr/>
            </p:nvSpPr>
            <p:spPr>
              <a:xfrm rot="3371799">
                <a:off x="10878736" y="6751084"/>
                <a:ext cx="1616467" cy="1272432"/>
              </a:xfrm>
              <a:prstGeom prst="parallelogram">
                <a:avLst>
                  <a:gd name="adj" fmla="val 27835"/>
                </a:avLst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  <a:ea typeface="ＭＳ Ｐゴシック" pitchFamily="34" charset="-128"/>
                </a:endParaRPr>
              </a:p>
            </p:txBody>
          </p:sp>
        </p:grpSp>
      </p:grpSp>
      <p:cxnSp>
        <p:nvCxnSpPr>
          <p:cNvPr id="427" name="Curved Connector 426"/>
          <p:cNvCxnSpPr>
            <a:stCxn id="462" idx="3"/>
            <a:endCxn id="475" idx="1"/>
          </p:cNvCxnSpPr>
          <p:nvPr/>
        </p:nvCxnSpPr>
        <p:spPr>
          <a:xfrm>
            <a:off x="1852984" y="4837608"/>
            <a:ext cx="1416882" cy="215675"/>
          </a:xfrm>
          <a:prstGeom prst="curvedConnector3">
            <a:avLst>
              <a:gd name="adj1" fmla="val 50000"/>
            </a:avLst>
          </a:prstGeom>
          <a:ln w="63500" cmpd="dbl">
            <a:solidFill>
              <a:schemeClr val="accent6">
                <a:lumMod val="75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8" name="Group 427"/>
          <p:cNvGrpSpPr/>
          <p:nvPr/>
        </p:nvGrpSpPr>
        <p:grpSpPr>
          <a:xfrm>
            <a:off x="6478167" y="2115038"/>
            <a:ext cx="1935114" cy="1097027"/>
            <a:chOff x="6497776" y="2322994"/>
            <a:chExt cx="1935114" cy="1097027"/>
          </a:xfrm>
        </p:grpSpPr>
        <p:grpSp>
          <p:nvGrpSpPr>
            <p:cNvPr id="429" name="Group 1"/>
            <p:cNvGrpSpPr>
              <a:grpSpLocks/>
            </p:cNvGrpSpPr>
            <p:nvPr/>
          </p:nvGrpSpPr>
          <p:grpSpPr bwMode="auto">
            <a:xfrm>
              <a:off x="6579505" y="2400730"/>
              <a:ext cx="1853385" cy="1019291"/>
              <a:chOff x="9734074" y="2201368"/>
              <a:chExt cx="2476976" cy="1263650"/>
            </a:xfrm>
          </p:grpSpPr>
          <p:pic>
            <p:nvPicPr>
              <p:cNvPr id="431" name="Picture 152" descr="C:\mwWork\et_robocon\etrobocon2013\svn\projects\et_robocon\documentation\architect_documentation\doc_resources\doc_images\mask_icons\double - up.png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88525" y="2201368"/>
                <a:ext cx="2422525" cy="1263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32" name="TextBox 431"/>
              <p:cNvSpPr txBox="1"/>
              <p:nvPr/>
            </p:nvSpPr>
            <p:spPr>
              <a:xfrm>
                <a:off x="9734074" y="3210585"/>
                <a:ext cx="2476976" cy="254432"/>
              </a:xfrm>
              <a:prstGeom prst="rect">
                <a:avLst/>
              </a:prstGeom>
              <a:noFill/>
              <a:effectLst>
                <a:softEdge rad="127000"/>
              </a:effectLst>
            </p:spPr>
            <p:txBody>
              <a:bodyPr/>
              <a:lstStyle/>
              <a:p>
                <a:pPr>
                  <a:defRPr/>
                </a:pPr>
                <a:r>
                  <a:rPr lang="en-US" sz="1000" b="1" dirty="0" smtClean="0">
                    <a:solidFill>
                      <a:schemeClr val="tx2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NXT1 on </a:t>
                </a:r>
                <a:r>
                  <a:rPr lang="en-US" sz="1000" b="1" dirty="0">
                    <a:solidFill>
                      <a:schemeClr val="tx2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Seesaw</a:t>
                </a:r>
              </a:p>
            </p:txBody>
          </p:sp>
        </p:grpSp>
        <p:sp>
          <p:nvSpPr>
            <p:cNvPr id="430" name="Flowchart: Connector 429"/>
            <p:cNvSpPr/>
            <p:nvPr/>
          </p:nvSpPr>
          <p:spPr bwMode="auto">
            <a:xfrm>
              <a:off x="6497776" y="2322994"/>
              <a:ext cx="262282" cy="263740"/>
            </a:xfrm>
            <a:prstGeom prst="flowChartConnector">
              <a:avLst/>
            </a:prstGeom>
            <a:solidFill>
              <a:srgbClr val="324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8001" tIns="64001" rIns="128001" bIns="64001" anchor="ctr"/>
            <a:lstStyle/>
            <a:p>
              <a:pPr algn="ctr">
                <a:defRPr/>
              </a:pPr>
              <a:r>
                <a:rPr lang="en-US" sz="1200" b="1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</p:grpSp>
      <p:grpSp>
        <p:nvGrpSpPr>
          <p:cNvPr id="433" name="Group 432"/>
          <p:cNvGrpSpPr/>
          <p:nvPr/>
        </p:nvGrpSpPr>
        <p:grpSpPr>
          <a:xfrm>
            <a:off x="6484133" y="3300568"/>
            <a:ext cx="1943782" cy="1099657"/>
            <a:chOff x="6506844" y="3476257"/>
            <a:chExt cx="1943782" cy="1099657"/>
          </a:xfrm>
        </p:grpSpPr>
        <p:grpSp>
          <p:nvGrpSpPr>
            <p:cNvPr id="434" name="Group 2"/>
            <p:cNvGrpSpPr>
              <a:grpSpLocks/>
            </p:cNvGrpSpPr>
            <p:nvPr/>
          </p:nvGrpSpPr>
          <p:grpSpPr bwMode="auto">
            <a:xfrm>
              <a:off x="6568522" y="3563736"/>
              <a:ext cx="1882104" cy="1012178"/>
              <a:chOff x="9739669" y="3701186"/>
              <a:chExt cx="2471381" cy="1262063"/>
            </a:xfrm>
          </p:grpSpPr>
          <p:pic>
            <p:nvPicPr>
              <p:cNvPr id="436" name="Picture 153" descr="C:\mwWork\et_robocon\etrobocon2013\svn\projects\et_robocon\documentation\architect_documentation\doc_resources\doc_images\mask_icons\double - down1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90113" y="3701186"/>
                <a:ext cx="2420937" cy="1262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37" name="TextBox 436"/>
              <p:cNvSpPr txBox="1"/>
              <p:nvPr/>
            </p:nvSpPr>
            <p:spPr>
              <a:xfrm>
                <a:off x="9739669" y="4699817"/>
                <a:ext cx="2471381" cy="258283"/>
              </a:xfrm>
              <a:prstGeom prst="rect">
                <a:avLst/>
              </a:prstGeom>
              <a:noFill/>
              <a:effectLst>
                <a:softEdge rad="127000"/>
              </a:effectLst>
            </p:spPr>
            <p:txBody>
              <a:bodyPr/>
              <a:lstStyle/>
              <a:p>
                <a:pPr>
                  <a:defRPr/>
                </a:pPr>
                <a:r>
                  <a:rPr lang="en-US" sz="1000" b="1" dirty="0" smtClean="0">
                    <a:solidFill>
                      <a:schemeClr val="tx2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NXT1 tips </a:t>
                </a:r>
                <a:r>
                  <a:rPr lang="en-US" sz="1000" b="1" dirty="0">
                    <a:solidFill>
                      <a:schemeClr val="tx2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Seesaw</a:t>
                </a:r>
              </a:p>
            </p:txBody>
          </p:sp>
        </p:grpSp>
        <p:sp>
          <p:nvSpPr>
            <p:cNvPr id="435" name="Flowchart: Connector 434"/>
            <p:cNvSpPr/>
            <p:nvPr/>
          </p:nvSpPr>
          <p:spPr bwMode="auto">
            <a:xfrm>
              <a:off x="6506844" y="3476257"/>
              <a:ext cx="262282" cy="263740"/>
            </a:xfrm>
            <a:prstGeom prst="flowChartConnector">
              <a:avLst/>
            </a:prstGeom>
            <a:solidFill>
              <a:srgbClr val="324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8001" tIns="64001" rIns="128001" bIns="64001" anchor="ctr"/>
            <a:lstStyle/>
            <a:p>
              <a:pPr algn="ctr">
                <a:defRPr/>
              </a:pPr>
              <a:r>
                <a:rPr lang="en-US" sz="1200" b="1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</p:grpSp>
      <p:grpSp>
        <p:nvGrpSpPr>
          <p:cNvPr id="438" name="Group 437"/>
          <p:cNvGrpSpPr/>
          <p:nvPr/>
        </p:nvGrpSpPr>
        <p:grpSpPr>
          <a:xfrm>
            <a:off x="6458740" y="4476129"/>
            <a:ext cx="1982818" cy="1321884"/>
            <a:chOff x="6478194" y="4630114"/>
            <a:chExt cx="1982818" cy="1321884"/>
          </a:xfrm>
        </p:grpSpPr>
        <p:grpSp>
          <p:nvGrpSpPr>
            <p:cNvPr id="439" name="Group 3"/>
            <p:cNvGrpSpPr>
              <a:grpSpLocks/>
            </p:cNvGrpSpPr>
            <p:nvPr/>
          </p:nvGrpSpPr>
          <p:grpSpPr bwMode="auto">
            <a:xfrm>
              <a:off x="6569512" y="4732675"/>
              <a:ext cx="1891500" cy="1219323"/>
              <a:chOff x="9746334" y="5095791"/>
              <a:chExt cx="2478323" cy="1394836"/>
            </a:xfrm>
          </p:grpSpPr>
          <p:pic>
            <p:nvPicPr>
              <p:cNvPr id="441" name="Picture 156" descr="C:\mwWork\et_robocon\etrobocon2013\svn\projects\et_robocon\documentation\architect_documentation\doc_resources\doc_images\mask_icons\double - both on.png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75825" y="5095791"/>
                <a:ext cx="2435225" cy="127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42" name="TextBox 441"/>
              <p:cNvSpPr txBox="1"/>
              <p:nvPr/>
            </p:nvSpPr>
            <p:spPr>
              <a:xfrm>
                <a:off x="9746334" y="6105346"/>
                <a:ext cx="2478323" cy="385281"/>
              </a:xfrm>
              <a:prstGeom prst="rect">
                <a:avLst/>
              </a:prstGeom>
              <a:noFill/>
              <a:effectLst>
                <a:softEdge rad="127000"/>
              </a:effectLst>
            </p:spPr>
            <p:txBody>
              <a:bodyPr/>
              <a:lstStyle/>
              <a:p>
                <a:pPr>
                  <a:defRPr/>
                </a:pPr>
                <a:r>
                  <a:rPr lang="en-US" sz="1000" b="1" dirty="0" smtClean="0">
                    <a:solidFill>
                      <a:schemeClr val="tx2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Both robots on </a:t>
                </a:r>
                <a:r>
                  <a:rPr lang="en-US" sz="1000" b="1" dirty="0">
                    <a:solidFill>
                      <a:schemeClr val="tx2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Seesaw</a:t>
                </a:r>
              </a:p>
            </p:txBody>
          </p:sp>
        </p:grpSp>
        <p:sp>
          <p:nvSpPr>
            <p:cNvPr id="440" name="Flowchart: Connector 439"/>
            <p:cNvSpPr/>
            <p:nvPr/>
          </p:nvSpPr>
          <p:spPr bwMode="auto">
            <a:xfrm>
              <a:off x="6478194" y="4630114"/>
              <a:ext cx="262282" cy="263740"/>
            </a:xfrm>
            <a:prstGeom prst="flowChartConnector">
              <a:avLst/>
            </a:prstGeom>
            <a:solidFill>
              <a:srgbClr val="324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8001" tIns="64001" rIns="128001" bIns="64001" anchor="ctr"/>
            <a:lstStyle/>
            <a:p>
              <a:pPr algn="ctr">
                <a:defRPr/>
              </a:pPr>
              <a:r>
                <a:rPr lang="en-US" sz="1200" b="1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</p:grpSp>
      <p:grpSp>
        <p:nvGrpSpPr>
          <p:cNvPr id="443" name="Group 442"/>
          <p:cNvGrpSpPr/>
          <p:nvPr/>
        </p:nvGrpSpPr>
        <p:grpSpPr>
          <a:xfrm>
            <a:off x="6451480" y="5756419"/>
            <a:ext cx="1990078" cy="1138902"/>
            <a:chOff x="6478194" y="5885904"/>
            <a:chExt cx="1990078" cy="1138902"/>
          </a:xfrm>
        </p:grpSpPr>
        <p:grpSp>
          <p:nvGrpSpPr>
            <p:cNvPr id="444" name="Group 4"/>
            <p:cNvGrpSpPr>
              <a:grpSpLocks/>
            </p:cNvGrpSpPr>
            <p:nvPr/>
          </p:nvGrpSpPr>
          <p:grpSpPr bwMode="auto">
            <a:xfrm>
              <a:off x="6562250" y="5956379"/>
              <a:ext cx="1906022" cy="1068427"/>
              <a:chOff x="9723613" y="6561008"/>
              <a:chExt cx="2524639" cy="1306166"/>
            </a:xfrm>
          </p:grpSpPr>
          <p:pic>
            <p:nvPicPr>
              <p:cNvPr id="446" name="Picture 157" descr="C:\mwWork\et_robocon\etrobocon2013\svn\projects\et_robocon\documentation\architect_documentation\doc_resources\doc_images\mask_icons\double - both_down.png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75825" y="6561008"/>
                <a:ext cx="2466975" cy="12874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47" name="TextBox 446"/>
              <p:cNvSpPr txBox="1"/>
              <p:nvPr/>
            </p:nvSpPr>
            <p:spPr>
              <a:xfrm>
                <a:off x="9723613" y="7575581"/>
                <a:ext cx="2524639" cy="291593"/>
              </a:xfrm>
              <a:prstGeom prst="rect">
                <a:avLst/>
              </a:prstGeom>
              <a:noFill/>
              <a:effectLst>
                <a:softEdge rad="127000"/>
              </a:effectLst>
            </p:spPr>
            <p:txBody>
              <a:bodyPr/>
              <a:lstStyle/>
              <a:p>
                <a:pPr>
                  <a:defRPr/>
                </a:pPr>
                <a:r>
                  <a:rPr lang="en-US" sz="1000" b="1" dirty="0">
                    <a:solidFill>
                      <a:schemeClr val="tx2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Robots tip Seesaw</a:t>
                </a:r>
              </a:p>
            </p:txBody>
          </p:sp>
        </p:grpSp>
        <p:sp>
          <p:nvSpPr>
            <p:cNvPr id="445" name="Flowchart: Connector 444"/>
            <p:cNvSpPr/>
            <p:nvPr/>
          </p:nvSpPr>
          <p:spPr bwMode="auto">
            <a:xfrm>
              <a:off x="6478194" y="5885904"/>
              <a:ext cx="262282" cy="263740"/>
            </a:xfrm>
            <a:prstGeom prst="flowChartConnector">
              <a:avLst/>
            </a:prstGeom>
            <a:solidFill>
              <a:srgbClr val="324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8001" tIns="64001" rIns="128001" bIns="64001" anchor="ctr"/>
            <a:lstStyle/>
            <a:p>
              <a:pPr algn="ctr">
                <a:defRPr/>
              </a:pPr>
              <a:r>
                <a:rPr lang="en-US" sz="1200" b="1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</p:grpSp>
      <p:grpSp>
        <p:nvGrpSpPr>
          <p:cNvPr id="448" name="Group 447"/>
          <p:cNvGrpSpPr/>
          <p:nvPr/>
        </p:nvGrpSpPr>
        <p:grpSpPr>
          <a:xfrm>
            <a:off x="6451480" y="6962422"/>
            <a:ext cx="1972433" cy="1247304"/>
            <a:chOff x="6478194" y="6984839"/>
            <a:chExt cx="1972433" cy="1247304"/>
          </a:xfrm>
        </p:grpSpPr>
        <p:grpSp>
          <p:nvGrpSpPr>
            <p:cNvPr id="449" name="Group 5"/>
            <p:cNvGrpSpPr>
              <a:grpSpLocks/>
            </p:cNvGrpSpPr>
            <p:nvPr/>
          </p:nvGrpSpPr>
          <p:grpSpPr bwMode="auto">
            <a:xfrm>
              <a:off x="6557913" y="7090334"/>
              <a:ext cx="1892714" cy="1141809"/>
              <a:chOff x="9735966" y="8197160"/>
              <a:chExt cx="2475084" cy="1443147"/>
            </a:xfrm>
          </p:grpSpPr>
          <p:pic>
            <p:nvPicPr>
              <p:cNvPr id="451" name="Picture 167" descr="C:\mwWork\et_robocon\etrobocon2013\svn\projects\et_robocon\documentation\architect_documentation\doc_resources\doc_images\mask_icons\double - onedown_one2go.png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64713" y="8197160"/>
                <a:ext cx="2446337" cy="13445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52" name="TextBox 451"/>
              <p:cNvSpPr txBox="1"/>
              <p:nvPr/>
            </p:nvSpPr>
            <p:spPr>
              <a:xfrm>
                <a:off x="9735966" y="9255026"/>
                <a:ext cx="2475084" cy="385281"/>
              </a:xfrm>
              <a:prstGeom prst="rect">
                <a:avLst/>
              </a:prstGeom>
              <a:noFill/>
              <a:effectLst>
                <a:softEdge rad="127000"/>
              </a:effectLst>
            </p:spPr>
            <p:txBody>
              <a:bodyPr/>
              <a:lstStyle/>
              <a:p>
                <a:pPr>
                  <a:defRPr/>
                </a:pPr>
                <a:r>
                  <a:rPr lang="en-US" sz="1000" b="1" dirty="0" smtClean="0">
                    <a:solidFill>
                      <a:schemeClr val="tx2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NXT1 leaves </a:t>
                </a:r>
                <a:r>
                  <a:rPr lang="en-US" sz="1000" b="1" dirty="0">
                    <a:solidFill>
                      <a:schemeClr val="tx2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Seesaw</a:t>
                </a:r>
              </a:p>
            </p:txBody>
          </p:sp>
        </p:grpSp>
        <p:sp>
          <p:nvSpPr>
            <p:cNvPr id="450" name="Flowchart: Connector 449"/>
            <p:cNvSpPr/>
            <p:nvPr/>
          </p:nvSpPr>
          <p:spPr bwMode="auto">
            <a:xfrm>
              <a:off x="6478194" y="6984839"/>
              <a:ext cx="262282" cy="263740"/>
            </a:xfrm>
            <a:prstGeom prst="flowChartConnector">
              <a:avLst/>
            </a:prstGeom>
            <a:solidFill>
              <a:srgbClr val="324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8001" tIns="64001" rIns="128001" bIns="64001" anchor="ctr"/>
            <a:lstStyle/>
            <a:p>
              <a:pPr algn="ctr">
                <a:defRPr/>
              </a:pPr>
              <a:r>
                <a:rPr lang="en-US" sz="1200" b="1" dirty="0"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</p:grpSp>
      <p:grpSp>
        <p:nvGrpSpPr>
          <p:cNvPr id="453" name="Group 452"/>
          <p:cNvGrpSpPr/>
          <p:nvPr/>
        </p:nvGrpSpPr>
        <p:grpSpPr>
          <a:xfrm>
            <a:off x="6430157" y="8217170"/>
            <a:ext cx="1964592" cy="1142205"/>
            <a:chOff x="6478194" y="8197377"/>
            <a:chExt cx="1964592" cy="1142205"/>
          </a:xfrm>
        </p:grpSpPr>
        <p:grpSp>
          <p:nvGrpSpPr>
            <p:cNvPr id="454" name="Group 10"/>
            <p:cNvGrpSpPr>
              <a:grpSpLocks/>
            </p:cNvGrpSpPr>
            <p:nvPr/>
          </p:nvGrpSpPr>
          <p:grpSpPr bwMode="auto">
            <a:xfrm>
              <a:off x="6543202" y="8304165"/>
              <a:ext cx="1899584" cy="1035417"/>
              <a:chOff x="8926766" y="9584159"/>
              <a:chExt cx="2438424" cy="1439153"/>
            </a:xfrm>
          </p:grpSpPr>
          <p:pic>
            <p:nvPicPr>
              <p:cNvPr id="456" name="Picture 88" descr="C:\mwWork\et_robocon\etrobocon2013\svn\projects\et_robocon\documentation\architect_documentation\doc_resources\doc_images\mask_icons\double - allrescued.png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83940" y="9584159"/>
                <a:ext cx="2381250" cy="14026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57" name="TextBox 456"/>
              <p:cNvSpPr txBox="1"/>
              <p:nvPr/>
            </p:nvSpPr>
            <p:spPr>
              <a:xfrm>
                <a:off x="8926766" y="10682716"/>
                <a:ext cx="2422525" cy="340596"/>
              </a:xfrm>
              <a:prstGeom prst="rect">
                <a:avLst/>
              </a:prstGeom>
              <a:noFill/>
              <a:effectLst>
                <a:softEdge rad="127000"/>
              </a:effectLst>
            </p:spPr>
            <p:txBody>
              <a:bodyPr/>
              <a:lstStyle/>
              <a:p>
                <a:pPr>
                  <a:defRPr/>
                </a:pPr>
                <a:r>
                  <a:rPr lang="en-US" sz="1000" b="1" dirty="0" smtClean="0">
                    <a:solidFill>
                      <a:schemeClr val="tx2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NXT2 Rescued</a:t>
                </a:r>
                <a:endParaRPr lang="en-US" sz="1000" b="1" dirty="0">
                  <a:solidFill>
                    <a:schemeClr val="tx2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</p:grpSp>
        <p:sp>
          <p:nvSpPr>
            <p:cNvPr id="455" name="Flowchart: Connector 454"/>
            <p:cNvSpPr/>
            <p:nvPr/>
          </p:nvSpPr>
          <p:spPr bwMode="auto">
            <a:xfrm>
              <a:off x="6478194" y="8197377"/>
              <a:ext cx="262282" cy="263740"/>
            </a:xfrm>
            <a:prstGeom prst="flowChartConnector">
              <a:avLst/>
            </a:prstGeom>
            <a:solidFill>
              <a:srgbClr val="324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8001" tIns="64001" rIns="128001" bIns="64001" anchor="ctr"/>
            <a:lstStyle/>
            <a:p>
              <a:pPr algn="ctr">
                <a:defRPr/>
              </a:pPr>
              <a:r>
                <a:rPr lang="en-US" sz="1200" b="1" dirty="0" smtClean="0">
                  <a:latin typeface="Arial" pitchFamily="34" charset="0"/>
                  <a:cs typeface="Arial" pitchFamily="34" charset="0"/>
                </a:rPr>
                <a:t>6</a:t>
              </a:r>
              <a:endParaRPr lang="en-US" sz="1200" b="1" dirty="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458" name="Straight Connector 457"/>
          <p:cNvCxnSpPr/>
          <p:nvPr/>
        </p:nvCxnSpPr>
        <p:spPr>
          <a:xfrm flipH="1">
            <a:off x="-55690" y="2261205"/>
            <a:ext cx="645649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9" name="Rectangle 458"/>
          <p:cNvSpPr/>
          <p:nvPr/>
        </p:nvSpPr>
        <p:spPr>
          <a:xfrm>
            <a:off x="889743" y="3181043"/>
            <a:ext cx="963241" cy="383699"/>
          </a:xfrm>
          <a:prstGeom prst="rect">
            <a:avLst/>
          </a:prstGeom>
          <a:solidFill>
            <a:schemeClr val="bg1">
              <a:alpha val="70000"/>
            </a:schemeClr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Line Tracking</a:t>
            </a:r>
          </a:p>
        </p:txBody>
      </p:sp>
      <p:cxnSp>
        <p:nvCxnSpPr>
          <p:cNvPr id="460" name="Straight Arrow Connector 459"/>
          <p:cNvCxnSpPr>
            <a:stCxn id="459" idx="2"/>
            <a:endCxn id="461" idx="0"/>
          </p:cNvCxnSpPr>
          <p:nvPr/>
        </p:nvCxnSpPr>
        <p:spPr>
          <a:xfrm>
            <a:off x="1371364" y="3564742"/>
            <a:ext cx="0" cy="32993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1" name="Rectangle 460"/>
          <p:cNvSpPr/>
          <p:nvPr/>
        </p:nvSpPr>
        <p:spPr>
          <a:xfrm>
            <a:off x="889743" y="3894674"/>
            <a:ext cx="963241" cy="383699"/>
          </a:xfrm>
          <a:prstGeom prst="rect">
            <a:avLst/>
          </a:prstGeom>
          <a:solidFill>
            <a:schemeClr val="bg1">
              <a:alpha val="70000"/>
            </a:schemeClr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Go Up</a:t>
            </a:r>
          </a:p>
          <a:p>
            <a:pPr algn="ctr"/>
            <a:r>
              <a:rPr lang="en-US" sz="1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Ramp</a:t>
            </a:r>
          </a:p>
        </p:txBody>
      </p:sp>
      <p:sp>
        <p:nvSpPr>
          <p:cNvPr id="462" name="Rectangle 461"/>
          <p:cNvSpPr/>
          <p:nvPr/>
        </p:nvSpPr>
        <p:spPr bwMode="auto">
          <a:xfrm>
            <a:off x="889743" y="4644874"/>
            <a:ext cx="963241" cy="385467"/>
          </a:xfrm>
          <a:prstGeom prst="rect">
            <a:avLst/>
          </a:prstGeom>
          <a:solidFill>
            <a:srgbClr val="FFFFC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7" tIns="45709" rIns="91417" bIns="45709" anchor="ctr"/>
          <a:lstStyle/>
          <a:p>
            <a:pPr algn="ctr" defTabSz="914290" eaLnBrk="0" hangingPunct="0">
              <a:defRPr/>
            </a:pPr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Stop Over Rover</a:t>
            </a:r>
            <a:endParaRPr lang="en-US" sz="1000" b="1" dirty="0">
              <a:solidFill>
                <a:srgbClr val="00206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463" name="Straight Arrow Connector 462"/>
          <p:cNvCxnSpPr>
            <a:stCxn id="461" idx="2"/>
            <a:endCxn id="462" idx="0"/>
          </p:cNvCxnSpPr>
          <p:nvPr/>
        </p:nvCxnSpPr>
        <p:spPr>
          <a:xfrm>
            <a:off x="1371364" y="4278373"/>
            <a:ext cx="0" cy="36650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4" name="Flowchart: Connector 463"/>
          <p:cNvSpPr/>
          <p:nvPr/>
        </p:nvSpPr>
        <p:spPr bwMode="auto">
          <a:xfrm>
            <a:off x="749646" y="3765429"/>
            <a:ext cx="285750" cy="287338"/>
          </a:xfrm>
          <a:prstGeom prst="flowChartConnector">
            <a:avLst/>
          </a:prstGeom>
          <a:solidFill>
            <a:srgbClr val="324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01" tIns="64001" rIns="128001" bIns="64001" anchor="ctr"/>
          <a:lstStyle/>
          <a:p>
            <a:pPr algn="ctr">
              <a:defRPr/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465" name="Flowchart: Connector 464"/>
          <p:cNvSpPr/>
          <p:nvPr/>
        </p:nvSpPr>
        <p:spPr bwMode="auto">
          <a:xfrm>
            <a:off x="746868" y="4510694"/>
            <a:ext cx="285749" cy="287337"/>
          </a:xfrm>
          <a:prstGeom prst="flowChartConnector">
            <a:avLst/>
          </a:prstGeom>
          <a:solidFill>
            <a:srgbClr val="324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01" tIns="64001" rIns="128001" bIns="64001" anchor="ctr"/>
          <a:lstStyle/>
          <a:p>
            <a:pPr algn="ctr">
              <a:defRPr/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grpSp>
        <p:nvGrpSpPr>
          <p:cNvPr id="466" name="Group 465"/>
          <p:cNvGrpSpPr/>
          <p:nvPr/>
        </p:nvGrpSpPr>
        <p:grpSpPr>
          <a:xfrm rot="5400000">
            <a:off x="1210227" y="2971690"/>
            <a:ext cx="337757" cy="94355"/>
            <a:chOff x="5278338" y="5771305"/>
            <a:chExt cx="337757" cy="94355"/>
          </a:xfrm>
        </p:grpSpPr>
        <p:cxnSp>
          <p:nvCxnSpPr>
            <p:cNvPr id="467" name="Straight Arrow Connector 466"/>
            <p:cNvCxnSpPr>
              <a:stCxn id="468" idx="6"/>
            </p:cNvCxnSpPr>
            <p:nvPr/>
          </p:nvCxnSpPr>
          <p:spPr>
            <a:xfrm rot="16200000">
              <a:off x="5494377" y="5696765"/>
              <a:ext cx="34" cy="243402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8" name="Oval 467"/>
            <p:cNvSpPr/>
            <p:nvPr/>
          </p:nvSpPr>
          <p:spPr>
            <a:xfrm>
              <a:off x="5278338" y="5771305"/>
              <a:ext cx="94355" cy="9435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</p:grpSp>
      <p:sp>
        <p:nvSpPr>
          <p:cNvPr id="469" name="TextBox 468"/>
          <p:cNvSpPr txBox="1"/>
          <p:nvPr/>
        </p:nvSpPr>
        <p:spPr>
          <a:xfrm>
            <a:off x="1018801" y="2622443"/>
            <a:ext cx="6857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start</a:t>
            </a:r>
            <a:endParaRPr lang="en-US" sz="1000" dirty="0">
              <a:solidFill>
                <a:srgbClr val="00206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470" name="Group 469"/>
          <p:cNvGrpSpPr/>
          <p:nvPr/>
        </p:nvGrpSpPr>
        <p:grpSpPr>
          <a:xfrm rot="5400000">
            <a:off x="3568032" y="2981957"/>
            <a:ext cx="337757" cy="94355"/>
            <a:chOff x="5278338" y="5771305"/>
            <a:chExt cx="337757" cy="94355"/>
          </a:xfrm>
        </p:grpSpPr>
        <p:cxnSp>
          <p:nvCxnSpPr>
            <p:cNvPr id="471" name="Straight Arrow Connector 470"/>
            <p:cNvCxnSpPr>
              <a:stCxn id="472" idx="6"/>
            </p:cNvCxnSpPr>
            <p:nvPr/>
          </p:nvCxnSpPr>
          <p:spPr>
            <a:xfrm rot="16200000">
              <a:off x="5494377" y="5696765"/>
              <a:ext cx="34" cy="243402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2" name="Oval 471"/>
            <p:cNvSpPr/>
            <p:nvPr/>
          </p:nvSpPr>
          <p:spPr>
            <a:xfrm>
              <a:off x="5278338" y="5771305"/>
              <a:ext cx="94355" cy="9435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</p:grpSp>
      <p:sp>
        <p:nvSpPr>
          <p:cNvPr id="473" name="TextBox 472"/>
          <p:cNvSpPr txBox="1"/>
          <p:nvPr/>
        </p:nvSpPr>
        <p:spPr>
          <a:xfrm>
            <a:off x="3386314" y="2660368"/>
            <a:ext cx="6857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start</a:t>
            </a:r>
            <a:endParaRPr lang="en-US" sz="1000" dirty="0">
              <a:solidFill>
                <a:srgbClr val="00206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74" name="Rectangle 473"/>
          <p:cNvSpPr/>
          <p:nvPr/>
        </p:nvSpPr>
        <p:spPr bwMode="auto">
          <a:xfrm>
            <a:off x="3255289" y="3198013"/>
            <a:ext cx="963241" cy="385467"/>
          </a:xfrm>
          <a:prstGeom prst="rect">
            <a:avLst/>
          </a:prstGeom>
          <a:solidFill>
            <a:srgbClr val="FFFFC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7" tIns="45709" rIns="91417" bIns="45709" anchor="ctr"/>
          <a:lstStyle/>
          <a:p>
            <a:pPr algn="ctr" defTabSz="914290" eaLnBrk="0" hangingPunct="0">
              <a:defRPr/>
            </a:pPr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Stand By</a:t>
            </a:r>
            <a:endParaRPr lang="en-US" sz="1000" b="1" dirty="0">
              <a:solidFill>
                <a:srgbClr val="00206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75" name="Rectangle 474"/>
          <p:cNvSpPr/>
          <p:nvPr/>
        </p:nvSpPr>
        <p:spPr>
          <a:xfrm>
            <a:off x="3269866" y="4861433"/>
            <a:ext cx="963241" cy="383699"/>
          </a:xfrm>
          <a:prstGeom prst="rect">
            <a:avLst/>
          </a:prstGeom>
          <a:solidFill>
            <a:schemeClr val="bg1">
              <a:alpha val="70000"/>
            </a:schemeClr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Go Forward</a:t>
            </a:r>
          </a:p>
        </p:txBody>
      </p:sp>
      <p:sp>
        <p:nvSpPr>
          <p:cNvPr id="476" name="Rectangle 475"/>
          <p:cNvSpPr/>
          <p:nvPr/>
        </p:nvSpPr>
        <p:spPr>
          <a:xfrm>
            <a:off x="3272498" y="5626384"/>
            <a:ext cx="963241" cy="383699"/>
          </a:xfrm>
          <a:prstGeom prst="rect">
            <a:avLst/>
          </a:prstGeom>
          <a:solidFill>
            <a:schemeClr val="bg1">
              <a:alpha val="70000"/>
            </a:schemeClr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Slow Down and Stop</a:t>
            </a:r>
          </a:p>
        </p:txBody>
      </p:sp>
      <p:cxnSp>
        <p:nvCxnSpPr>
          <p:cNvPr id="477" name="Straight Arrow Connector 476"/>
          <p:cNvCxnSpPr>
            <a:stCxn id="475" idx="2"/>
            <a:endCxn id="476" idx="0"/>
          </p:cNvCxnSpPr>
          <p:nvPr/>
        </p:nvCxnSpPr>
        <p:spPr>
          <a:xfrm>
            <a:off x="3751487" y="5245132"/>
            <a:ext cx="2632" cy="38125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8" name="Flowchart: Connector 477"/>
          <p:cNvSpPr/>
          <p:nvPr/>
        </p:nvSpPr>
        <p:spPr bwMode="auto">
          <a:xfrm>
            <a:off x="4081090" y="4731919"/>
            <a:ext cx="285751" cy="287338"/>
          </a:xfrm>
          <a:prstGeom prst="flowChartConnector">
            <a:avLst/>
          </a:prstGeom>
          <a:solidFill>
            <a:srgbClr val="324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01" tIns="64001" rIns="128001" bIns="64001" anchor="ctr"/>
          <a:lstStyle/>
          <a:p>
            <a:pPr algn="ctr">
              <a:defRPr/>
            </a:pP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3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9" name="Rectangle 478"/>
          <p:cNvSpPr/>
          <p:nvPr/>
        </p:nvSpPr>
        <p:spPr>
          <a:xfrm>
            <a:off x="888993" y="5897481"/>
            <a:ext cx="963241" cy="383699"/>
          </a:xfrm>
          <a:prstGeom prst="rect">
            <a:avLst/>
          </a:prstGeom>
          <a:solidFill>
            <a:schemeClr val="bg1">
              <a:alpha val="70000"/>
            </a:schemeClr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Go Down</a:t>
            </a:r>
          </a:p>
          <a:p>
            <a:pPr algn="ctr"/>
            <a:r>
              <a:rPr lang="en-US" sz="1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Ramp</a:t>
            </a:r>
          </a:p>
        </p:txBody>
      </p:sp>
      <p:sp>
        <p:nvSpPr>
          <p:cNvPr id="480" name="Flowchart: Connector 479"/>
          <p:cNvSpPr/>
          <p:nvPr/>
        </p:nvSpPr>
        <p:spPr bwMode="auto">
          <a:xfrm>
            <a:off x="749646" y="5765129"/>
            <a:ext cx="285750" cy="287338"/>
          </a:xfrm>
          <a:prstGeom prst="flowChartConnector">
            <a:avLst/>
          </a:prstGeom>
          <a:solidFill>
            <a:srgbClr val="324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01" tIns="64001" rIns="128001" bIns="64001" anchor="ctr"/>
          <a:lstStyle/>
          <a:p>
            <a:pPr algn="ctr">
              <a:defRPr/>
            </a:pP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5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81" name="Flowchart: Connector 480"/>
          <p:cNvSpPr/>
          <p:nvPr/>
        </p:nvSpPr>
        <p:spPr bwMode="auto">
          <a:xfrm>
            <a:off x="4072023" y="5501862"/>
            <a:ext cx="285751" cy="287338"/>
          </a:xfrm>
          <a:prstGeom prst="flowChartConnector">
            <a:avLst/>
          </a:prstGeom>
          <a:solidFill>
            <a:srgbClr val="324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01" tIns="64001" rIns="128001" bIns="64001" anchor="ctr"/>
          <a:lstStyle/>
          <a:p>
            <a:pPr algn="ctr">
              <a:defRPr/>
            </a:pP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4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82" name="Picture 22" descr="http://upload.wikimedia.org/wikipedia/commons/thumb/d/da/Bluetooth.svg/170px-Bluetooth.svg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489" y="5897481"/>
            <a:ext cx="155871" cy="24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83" name="Straight Connector 482"/>
          <p:cNvCxnSpPr>
            <a:stCxn id="474" idx="2"/>
            <a:endCxn id="475" idx="0"/>
          </p:cNvCxnSpPr>
          <p:nvPr/>
        </p:nvCxnSpPr>
        <p:spPr>
          <a:xfrm>
            <a:off x="3736910" y="3583480"/>
            <a:ext cx="14577" cy="1277953"/>
          </a:xfrm>
          <a:prstGeom prst="line">
            <a:avLst/>
          </a:prstGeom>
          <a:ln w="127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Straight Connector 483"/>
          <p:cNvCxnSpPr>
            <a:stCxn id="462" idx="2"/>
            <a:endCxn id="479" idx="0"/>
          </p:cNvCxnSpPr>
          <p:nvPr/>
        </p:nvCxnSpPr>
        <p:spPr>
          <a:xfrm flipH="1">
            <a:off x="1370614" y="5030341"/>
            <a:ext cx="750" cy="867140"/>
          </a:xfrm>
          <a:prstGeom prst="line">
            <a:avLst/>
          </a:prstGeom>
          <a:ln w="127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5" name="TextBox 484"/>
          <p:cNvSpPr txBox="1"/>
          <p:nvPr/>
        </p:nvSpPr>
        <p:spPr>
          <a:xfrm>
            <a:off x="4462763" y="2393079"/>
            <a:ext cx="17982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Side Infrared Sensor:</a:t>
            </a:r>
          </a:p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Rover senses when NXT1 is standing over it.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6" name="TextBox 485"/>
              <p:cNvSpPr txBox="1"/>
              <p:nvPr/>
            </p:nvSpPr>
            <p:spPr>
              <a:xfrm>
                <a:off x="4791357" y="2910660"/>
                <a:ext cx="10625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𝐼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400" i="1" smtClean="0">
                          <a:latin typeface="Cambria Math"/>
                          <a:ea typeface="Cambria Math"/>
                        </a:rPr>
                        <m:t>≥</m:t>
                      </m:r>
                      <m:r>
                        <a:rPr lang="en-US" sz="1400" b="0" i="1" smtClean="0">
                          <a:latin typeface="Cambria Math"/>
                        </a:rPr>
                        <m:t>𝑣𝑎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86" name="TextBox 4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357" y="2910660"/>
                <a:ext cx="1062599" cy="307777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7" name="TextBox 486"/>
          <p:cNvSpPr txBox="1"/>
          <p:nvPr/>
        </p:nvSpPr>
        <p:spPr>
          <a:xfrm>
            <a:off x="4419081" y="4459410"/>
            <a:ext cx="19817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Front Infrared Sensor:</a:t>
            </a:r>
          </a:p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Rover senses when it approaches the down ramp.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8" name="TextBox 487"/>
              <p:cNvSpPr txBox="1"/>
              <p:nvPr/>
            </p:nvSpPr>
            <p:spPr>
              <a:xfrm>
                <a:off x="4535545" y="6273866"/>
                <a:ext cx="10709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𝐼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≥</m:t>
                      </m:r>
                      <m:r>
                        <a:rPr lang="en-US" sz="1400" b="0" i="1" smtClean="0">
                          <a:latin typeface="Cambria Math"/>
                        </a:rPr>
                        <m:t>𝑣𝑎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88" name="TextBox 4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5545" y="6273866"/>
                <a:ext cx="1070934" cy="307777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9" name="TextBox 21"/>
          <p:cNvSpPr txBox="1">
            <a:spLocks noChangeArrowheads="1"/>
          </p:cNvSpPr>
          <p:nvPr/>
        </p:nvSpPr>
        <p:spPr bwMode="auto">
          <a:xfrm>
            <a:off x="1851696" y="4437358"/>
            <a:ext cx="1597169" cy="357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0010" tIns="40005" rIns="80010" bIns="40005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900" b="1" i="1" dirty="0" smtClean="0">
                <a:solidFill>
                  <a:schemeClr val="tx2"/>
                </a:solidFill>
                <a:latin typeface="Arial" charset="0"/>
              </a:rPr>
              <a:t>ROVER:</a:t>
            </a:r>
          </a:p>
          <a:p>
            <a:r>
              <a:rPr lang="en-US" sz="900" b="1" i="1" dirty="0" smtClean="0">
                <a:solidFill>
                  <a:schemeClr val="tx2"/>
                </a:solidFill>
                <a:latin typeface="Arial" charset="0"/>
              </a:rPr>
              <a:t>SIDE INFRARED SENSOR</a:t>
            </a:r>
            <a:endParaRPr lang="en-US" sz="900" b="1" i="1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490" name="TextBox 489"/>
          <p:cNvSpPr txBox="1"/>
          <p:nvPr/>
        </p:nvSpPr>
        <p:spPr>
          <a:xfrm>
            <a:off x="-144886" y="3525613"/>
            <a:ext cx="1067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Ramp</a:t>
            </a:r>
          </a:p>
          <a:p>
            <a:pPr algn="ctr"/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Detection</a:t>
            </a:r>
          </a:p>
        </p:txBody>
      </p:sp>
      <p:sp>
        <p:nvSpPr>
          <p:cNvPr id="491" name="TextBox 490"/>
          <p:cNvSpPr txBox="1"/>
          <p:nvPr/>
        </p:nvSpPr>
        <p:spPr>
          <a:xfrm>
            <a:off x="-144886" y="4285978"/>
            <a:ext cx="1067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Based on</a:t>
            </a:r>
          </a:p>
          <a:p>
            <a:pPr algn="ctr"/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distance</a:t>
            </a:r>
          </a:p>
        </p:txBody>
      </p:sp>
      <p:sp>
        <p:nvSpPr>
          <p:cNvPr id="492" name="TextBox 491"/>
          <p:cNvSpPr txBox="1"/>
          <p:nvPr/>
        </p:nvSpPr>
        <p:spPr>
          <a:xfrm>
            <a:off x="-128970" y="5162043"/>
            <a:ext cx="1067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Wait for</a:t>
            </a:r>
          </a:p>
          <a:p>
            <a:pPr algn="ctr"/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message</a:t>
            </a:r>
          </a:p>
        </p:txBody>
      </p:sp>
      <p:sp>
        <p:nvSpPr>
          <p:cNvPr id="493" name="TextBox 492"/>
          <p:cNvSpPr txBox="1"/>
          <p:nvPr/>
        </p:nvSpPr>
        <p:spPr>
          <a:xfrm>
            <a:off x="2870386" y="3960548"/>
            <a:ext cx="1067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Wait for</a:t>
            </a:r>
          </a:p>
          <a:p>
            <a:pPr algn="ctr"/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sensor</a:t>
            </a:r>
          </a:p>
        </p:txBody>
      </p:sp>
      <p:sp>
        <p:nvSpPr>
          <p:cNvPr id="494" name="TextBox 493"/>
          <p:cNvSpPr txBox="1"/>
          <p:nvPr/>
        </p:nvSpPr>
        <p:spPr>
          <a:xfrm>
            <a:off x="2870386" y="5245421"/>
            <a:ext cx="1067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Wait for</a:t>
            </a:r>
          </a:p>
          <a:p>
            <a:pPr algn="ctr"/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sensor</a:t>
            </a:r>
          </a:p>
        </p:txBody>
      </p:sp>
      <p:cxnSp>
        <p:nvCxnSpPr>
          <p:cNvPr id="495" name="Straight Arrow Connector 494"/>
          <p:cNvCxnSpPr/>
          <p:nvPr/>
        </p:nvCxnSpPr>
        <p:spPr>
          <a:xfrm>
            <a:off x="1361656" y="6273866"/>
            <a:ext cx="0" cy="36650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6" name="TextBox 495"/>
          <p:cNvSpPr txBox="1"/>
          <p:nvPr/>
        </p:nvSpPr>
        <p:spPr>
          <a:xfrm>
            <a:off x="836652" y="6637691"/>
            <a:ext cx="1067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To Line</a:t>
            </a:r>
          </a:p>
          <a:p>
            <a:pPr algn="ctr"/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Tracking</a:t>
            </a:r>
          </a:p>
        </p:txBody>
      </p:sp>
      <p:sp>
        <p:nvSpPr>
          <p:cNvPr id="497" name="TextBox 42"/>
          <p:cNvSpPr txBox="1">
            <a:spLocks noChangeArrowheads="1"/>
          </p:cNvSpPr>
          <p:nvPr/>
        </p:nvSpPr>
        <p:spPr bwMode="auto">
          <a:xfrm>
            <a:off x="8647270" y="2109026"/>
            <a:ext cx="130730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NXT1</a:t>
            </a:r>
          </a:p>
        </p:txBody>
      </p:sp>
      <p:sp>
        <p:nvSpPr>
          <p:cNvPr id="498" name="TextBox 42"/>
          <p:cNvSpPr txBox="1">
            <a:spLocks noChangeArrowheads="1"/>
          </p:cNvSpPr>
          <p:nvPr/>
        </p:nvSpPr>
        <p:spPr bwMode="auto">
          <a:xfrm>
            <a:off x="11430659" y="2109026"/>
            <a:ext cx="101264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NXT2</a:t>
            </a:r>
          </a:p>
        </p:txBody>
      </p:sp>
      <p:grpSp>
        <p:nvGrpSpPr>
          <p:cNvPr id="499" name="Group 56"/>
          <p:cNvGrpSpPr>
            <a:grpSpLocks/>
          </p:cNvGrpSpPr>
          <p:nvPr/>
        </p:nvGrpSpPr>
        <p:grpSpPr bwMode="auto">
          <a:xfrm>
            <a:off x="10418662" y="2954818"/>
            <a:ext cx="413634" cy="6515143"/>
            <a:chOff x="5187262" y="3872257"/>
            <a:chExt cx="489387" cy="7705137"/>
          </a:xfrm>
          <a:solidFill>
            <a:schemeClr val="bg1"/>
          </a:solidFill>
        </p:grpSpPr>
        <p:sp>
          <p:nvSpPr>
            <p:cNvPr id="500" name="Rectangle 499"/>
            <p:cNvSpPr/>
            <p:nvPr/>
          </p:nvSpPr>
          <p:spPr>
            <a:xfrm>
              <a:off x="5187262" y="3872257"/>
              <a:ext cx="489387" cy="7705137"/>
            </a:xfrm>
            <a:prstGeom prst="rect">
              <a:avLst/>
            </a:prstGeom>
            <a:grp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anchor="ctr"/>
            <a:lstStyle/>
            <a:p>
              <a:pPr algn="ctr">
                <a:defRPr/>
              </a:pPr>
              <a:r>
                <a:rPr lang="en-US" sz="1400" dirty="0" smtClean="0">
                  <a:solidFill>
                    <a:srgbClr val="FF0000"/>
                  </a:solidFill>
                  <a:latin typeface="Verdana" pitchFamily="34" charset="0"/>
                </a:rPr>
                <a:t>HOST</a:t>
              </a:r>
              <a:endParaRPr lang="en-US" sz="1400" dirty="0">
                <a:solidFill>
                  <a:srgbClr val="FF0000"/>
                </a:solidFill>
                <a:latin typeface="Verdana" pitchFamily="34" charset="0"/>
              </a:endParaRPr>
            </a:p>
          </p:txBody>
        </p:sp>
        <p:pic>
          <p:nvPicPr>
            <p:cNvPr id="501" name="Picture 18" descr="http://www.raspberrypi.org/wp-content/uploads/2012/03/Raspi_Colour_R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6147" y="3945343"/>
              <a:ext cx="383695" cy="46229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502" name="Straight Connector 501"/>
          <p:cNvCxnSpPr>
            <a:stCxn id="505" idx="3"/>
          </p:cNvCxnSpPr>
          <p:nvPr/>
        </p:nvCxnSpPr>
        <p:spPr bwMode="auto">
          <a:xfrm>
            <a:off x="9776798" y="3839715"/>
            <a:ext cx="641864" cy="0"/>
          </a:xfrm>
          <a:prstGeom prst="line">
            <a:avLst/>
          </a:prstGeom>
          <a:ln w="63500" cmpd="dbl">
            <a:solidFill>
              <a:schemeClr val="accent6">
                <a:lumMod val="75000"/>
              </a:schemeClr>
            </a:solidFill>
            <a:prstDash val="solid"/>
            <a:headEnd type="none" w="med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3" name="Rectangle 502"/>
          <p:cNvSpPr/>
          <p:nvPr/>
        </p:nvSpPr>
        <p:spPr>
          <a:xfrm>
            <a:off x="8813557" y="2934234"/>
            <a:ext cx="963241" cy="383699"/>
          </a:xfrm>
          <a:prstGeom prst="rect">
            <a:avLst/>
          </a:prstGeom>
          <a:solidFill>
            <a:schemeClr val="bg1">
              <a:alpha val="70000"/>
            </a:schemeClr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Line Tracking</a:t>
            </a:r>
          </a:p>
        </p:txBody>
      </p:sp>
      <p:cxnSp>
        <p:nvCxnSpPr>
          <p:cNvPr id="504" name="Straight Arrow Connector 503"/>
          <p:cNvCxnSpPr>
            <a:stCxn id="503" idx="2"/>
            <a:endCxn id="505" idx="0"/>
          </p:cNvCxnSpPr>
          <p:nvPr/>
        </p:nvCxnSpPr>
        <p:spPr>
          <a:xfrm>
            <a:off x="9295178" y="3317933"/>
            <a:ext cx="0" cy="32993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5" name="Rectangle 504"/>
          <p:cNvSpPr/>
          <p:nvPr/>
        </p:nvSpPr>
        <p:spPr>
          <a:xfrm>
            <a:off x="8813557" y="3647865"/>
            <a:ext cx="963241" cy="383699"/>
          </a:xfrm>
          <a:prstGeom prst="rect">
            <a:avLst/>
          </a:prstGeom>
          <a:solidFill>
            <a:schemeClr val="bg1">
              <a:alpha val="70000"/>
            </a:schemeClr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Go Up</a:t>
            </a:r>
          </a:p>
          <a:p>
            <a:pPr algn="ctr"/>
            <a:r>
              <a:rPr lang="en-US" sz="1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Seesaw</a:t>
            </a:r>
          </a:p>
        </p:txBody>
      </p:sp>
      <p:sp>
        <p:nvSpPr>
          <p:cNvPr id="506" name="Rectangle 505"/>
          <p:cNvSpPr/>
          <p:nvPr/>
        </p:nvSpPr>
        <p:spPr bwMode="auto">
          <a:xfrm>
            <a:off x="8813557" y="4398065"/>
            <a:ext cx="963241" cy="385467"/>
          </a:xfrm>
          <a:prstGeom prst="rect">
            <a:avLst/>
          </a:prstGeom>
          <a:solidFill>
            <a:srgbClr val="FFFFC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7" tIns="45709" rIns="91417" bIns="45709" anchor="ctr"/>
          <a:lstStyle/>
          <a:p>
            <a:pPr algn="ctr" defTabSz="914290" eaLnBrk="0" hangingPunct="0">
              <a:defRPr/>
            </a:pPr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Balance</a:t>
            </a:r>
            <a:endParaRPr lang="en-US" sz="1000" b="1" dirty="0">
              <a:solidFill>
                <a:srgbClr val="00206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507" name="Straight Arrow Connector 506"/>
          <p:cNvCxnSpPr>
            <a:stCxn id="505" idx="2"/>
            <a:endCxn id="506" idx="0"/>
          </p:cNvCxnSpPr>
          <p:nvPr/>
        </p:nvCxnSpPr>
        <p:spPr>
          <a:xfrm>
            <a:off x="9295178" y="4031564"/>
            <a:ext cx="0" cy="36650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8" name="Flowchart: Connector 507"/>
          <p:cNvSpPr/>
          <p:nvPr/>
        </p:nvSpPr>
        <p:spPr bwMode="auto">
          <a:xfrm>
            <a:off x="9630638" y="3519376"/>
            <a:ext cx="285750" cy="287338"/>
          </a:xfrm>
          <a:prstGeom prst="flowChartConnector">
            <a:avLst/>
          </a:prstGeom>
          <a:solidFill>
            <a:srgbClr val="324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01" tIns="64001" rIns="128001" bIns="64001" anchor="ctr"/>
          <a:lstStyle/>
          <a:p>
            <a:pPr algn="ctr">
              <a:defRPr/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509" name="Flowchart: Connector 508"/>
          <p:cNvSpPr/>
          <p:nvPr/>
        </p:nvSpPr>
        <p:spPr bwMode="auto">
          <a:xfrm>
            <a:off x="9633173" y="4263885"/>
            <a:ext cx="285749" cy="287337"/>
          </a:xfrm>
          <a:prstGeom prst="flowChartConnector">
            <a:avLst/>
          </a:prstGeom>
          <a:solidFill>
            <a:srgbClr val="324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01" tIns="64001" rIns="128001" bIns="64001" anchor="ctr"/>
          <a:lstStyle/>
          <a:p>
            <a:pPr algn="ctr">
              <a:defRPr/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grpSp>
        <p:nvGrpSpPr>
          <p:cNvPr id="510" name="Group 509"/>
          <p:cNvGrpSpPr/>
          <p:nvPr/>
        </p:nvGrpSpPr>
        <p:grpSpPr>
          <a:xfrm rot="5400000">
            <a:off x="9134041" y="2724881"/>
            <a:ext cx="337757" cy="94355"/>
            <a:chOff x="5278338" y="5771305"/>
            <a:chExt cx="337757" cy="94355"/>
          </a:xfrm>
        </p:grpSpPr>
        <p:cxnSp>
          <p:nvCxnSpPr>
            <p:cNvPr id="511" name="Straight Arrow Connector 510"/>
            <p:cNvCxnSpPr>
              <a:stCxn id="512" idx="6"/>
            </p:cNvCxnSpPr>
            <p:nvPr/>
          </p:nvCxnSpPr>
          <p:spPr>
            <a:xfrm rot="16200000">
              <a:off x="5494377" y="5696765"/>
              <a:ext cx="34" cy="243402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2" name="Oval 511"/>
            <p:cNvSpPr/>
            <p:nvPr/>
          </p:nvSpPr>
          <p:spPr>
            <a:xfrm>
              <a:off x="5278338" y="5771305"/>
              <a:ext cx="94355" cy="9435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</p:grpSp>
      <p:sp>
        <p:nvSpPr>
          <p:cNvPr id="513" name="TextBox 512"/>
          <p:cNvSpPr txBox="1"/>
          <p:nvPr/>
        </p:nvSpPr>
        <p:spPr>
          <a:xfrm>
            <a:off x="8959942" y="2301081"/>
            <a:ext cx="6857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start</a:t>
            </a:r>
            <a:endParaRPr lang="en-US" sz="1000" dirty="0">
              <a:solidFill>
                <a:srgbClr val="00206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514" name="Group 513"/>
          <p:cNvGrpSpPr/>
          <p:nvPr/>
        </p:nvGrpSpPr>
        <p:grpSpPr>
          <a:xfrm rot="5400000">
            <a:off x="11768071" y="2735148"/>
            <a:ext cx="337757" cy="94355"/>
            <a:chOff x="5278338" y="5771305"/>
            <a:chExt cx="337757" cy="94355"/>
          </a:xfrm>
        </p:grpSpPr>
        <p:cxnSp>
          <p:nvCxnSpPr>
            <p:cNvPr id="515" name="Straight Arrow Connector 514"/>
            <p:cNvCxnSpPr>
              <a:stCxn id="516" idx="6"/>
            </p:cNvCxnSpPr>
            <p:nvPr/>
          </p:nvCxnSpPr>
          <p:spPr>
            <a:xfrm rot="16200000">
              <a:off x="5494377" y="5696765"/>
              <a:ext cx="34" cy="243402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6" name="Oval 515"/>
            <p:cNvSpPr/>
            <p:nvPr/>
          </p:nvSpPr>
          <p:spPr>
            <a:xfrm>
              <a:off x="5278338" y="5771305"/>
              <a:ext cx="94355" cy="9435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</p:grpSp>
      <p:sp>
        <p:nvSpPr>
          <p:cNvPr id="517" name="TextBox 516"/>
          <p:cNvSpPr txBox="1"/>
          <p:nvPr/>
        </p:nvSpPr>
        <p:spPr>
          <a:xfrm>
            <a:off x="11586353" y="2301081"/>
            <a:ext cx="6857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start</a:t>
            </a:r>
            <a:endParaRPr lang="en-US" sz="1000" dirty="0">
              <a:solidFill>
                <a:srgbClr val="00206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18" name="Rectangle 517"/>
          <p:cNvSpPr/>
          <p:nvPr/>
        </p:nvSpPr>
        <p:spPr bwMode="auto">
          <a:xfrm>
            <a:off x="11455328" y="2951204"/>
            <a:ext cx="963241" cy="385467"/>
          </a:xfrm>
          <a:prstGeom prst="rect">
            <a:avLst/>
          </a:prstGeom>
          <a:solidFill>
            <a:srgbClr val="FFFFC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7" tIns="45709" rIns="91417" bIns="45709" anchor="ctr"/>
          <a:lstStyle/>
          <a:p>
            <a:pPr algn="ctr" defTabSz="914290" eaLnBrk="0" hangingPunct="0">
              <a:defRPr/>
            </a:pPr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Stand By</a:t>
            </a:r>
            <a:endParaRPr lang="en-US" sz="1000" b="1" dirty="0">
              <a:solidFill>
                <a:srgbClr val="00206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19" name="Rectangle 518"/>
          <p:cNvSpPr/>
          <p:nvPr/>
        </p:nvSpPr>
        <p:spPr>
          <a:xfrm>
            <a:off x="8813557" y="8674786"/>
            <a:ext cx="963241" cy="383699"/>
          </a:xfrm>
          <a:prstGeom prst="rect">
            <a:avLst/>
          </a:prstGeom>
          <a:solidFill>
            <a:schemeClr val="bg1">
              <a:alpha val="70000"/>
            </a:schemeClr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Turn</a:t>
            </a:r>
          </a:p>
          <a:p>
            <a:pPr algn="ctr"/>
            <a:r>
              <a:rPr lang="en-US" sz="1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180°</a:t>
            </a:r>
          </a:p>
        </p:txBody>
      </p:sp>
      <p:cxnSp>
        <p:nvCxnSpPr>
          <p:cNvPr id="520" name="Straight Connector 519"/>
          <p:cNvCxnSpPr>
            <a:stCxn id="518" idx="2"/>
            <a:endCxn id="527" idx="0"/>
          </p:cNvCxnSpPr>
          <p:nvPr/>
        </p:nvCxnSpPr>
        <p:spPr>
          <a:xfrm flipH="1">
            <a:off x="11936946" y="3336671"/>
            <a:ext cx="3" cy="345944"/>
          </a:xfrm>
          <a:prstGeom prst="line">
            <a:avLst/>
          </a:prstGeom>
          <a:ln w="127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Straight Connector 520"/>
          <p:cNvCxnSpPr>
            <a:stCxn id="506" idx="2"/>
            <a:endCxn id="537" idx="0"/>
          </p:cNvCxnSpPr>
          <p:nvPr/>
        </p:nvCxnSpPr>
        <p:spPr>
          <a:xfrm>
            <a:off x="9295178" y="4783532"/>
            <a:ext cx="7741" cy="1779345"/>
          </a:xfrm>
          <a:prstGeom prst="line">
            <a:avLst/>
          </a:prstGeom>
          <a:ln w="127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" name="TextBox 521"/>
          <p:cNvSpPr txBox="1"/>
          <p:nvPr/>
        </p:nvSpPr>
        <p:spPr>
          <a:xfrm>
            <a:off x="8274446" y="4007443"/>
            <a:ext cx="1067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Based on</a:t>
            </a:r>
          </a:p>
          <a:p>
            <a:pPr algn="ctr"/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distance</a:t>
            </a:r>
          </a:p>
        </p:txBody>
      </p:sp>
      <p:sp>
        <p:nvSpPr>
          <p:cNvPr id="523" name="TextBox 522"/>
          <p:cNvSpPr txBox="1"/>
          <p:nvPr/>
        </p:nvSpPr>
        <p:spPr>
          <a:xfrm>
            <a:off x="11800618" y="3317933"/>
            <a:ext cx="1067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Wait for</a:t>
            </a:r>
          </a:p>
          <a:p>
            <a:pPr algn="ctr"/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message</a:t>
            </a:r>
          </a:p>
        </p:txBody>
      </p:sp>
      <p:cxnSp>
        <p:nvCxnSpPr>
          <p:cNvPr id="524" name="Straight Arrow Connector 523"/>
          <p:cNvCxnSpPr>
            <a:stCxn id="519" idx="2"/>
            <a:endCxn id="525" idx="0"/>
          </p:cNvCxnSpPr>
          <p:nvPr/>
        </p:nvCxnSpPr>
        <p:spPr>
          <a:xfrm>
            <a:off x="9295178" y="9058485"/>
            <a:ext cx="7775" cy="24628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5" name="TextBox 524"/>
          <p:cNvSpPr txBox="1"/>
          <p:nvPr/>
        </p:nvSpPr>
        <p:spPr>
          <a:xfrm>
            <a:off x="8548882" y="9304766"/>
            <a:ext cx="15081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To Line Tracking</a:t>
            </a:r>
          </a:p>
        </p:txBody>
      </p:sp>
      <p:sp>
        <p:nvSpPr>
          <p:cNvPr id="526" name="TextBox 525"/>
          <p:cNvSpPr txBox="1"/>
          <p:nvPr/>
        </p:nvSpPr>
        <p:spPr>
          <a:xfrm>
            <a:off x="8271186" y="3293185"/>
            <a:ext cx="1067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Ramp</a:t>
            </a:r>
          </a:p>
          <a:p>
            <a:pPr algn="ctr"/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Detection</a:t>
            </a:r>
          </a:p>
        </p:txBody>
      </p:sp>
      <p:sp>
        <p:nvSpPr>
          <p:cNvPr id="527" name="Rectangle 526"/>
          <p:cNvSpPr/>
          <p:nvPr/>
        </p:nvSpPr>
        <p:spPr bwMode="auto">
          <a:xfrm>
            <a:off x="11455325" y="3682615"/>
            <a:ext cx="963241" cy="38546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7" tIns="45709" rIns="91417" bIns="45709" anchor="ctr"/>
          <a:lstStyle/>
          <a:p>
            <a:pPr algn="ctr" defTabSz="914290" eaLnBrk="0" hangingPunct="0">
              <a:defRPr/>
            </a:pPr>
            <a:r>
              <a:rPr lang="en-US" sz="1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Stand up on tail</a:t>
            </a:r>
            <a:endParaRPr lang="en-US" sz="1000" dirty="0">
              <a:solidFill>
                <a:srgbClr val="00206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528" name="Straight Connector 527"/>
          <p:cNvCxnSpPr>
            <a:endCxn id="527" idx="1"/>
          </p:cNvCxnSpPr>
          <p:nvPr/>
        </p:nvCxnSpPr>
        <p:spPr bwMode="auto">
          <a:xfrm>
            <a:off x="10853285" y="3875349"/>
            <a:ext cx="602040" cy="0"/>
          </a:xfrm>
          <a:prstGeom prst="line">
            <a:avLst/>
          </a:prstGeom>
          <a:ln w="63500" cmpd="dbl">
            <a:solidFill>
              <a:schemeClr val="accent6">
                <a:lumMod val="75000"/>
              </a:schemeClr>
            </a:solidFill>
            <a:prstDash val="solid"/>
            <a:headEnd type="none" w="med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Straight Arrow Connector 528"/>
          <p:cNvCxnSpPr>
            <a:stCxn id="527" idx="2"/>
            <a:endCxn id="531" idx="0"/>
          </p:cNvCxnSpPr>
          <p:nvPr/>
        </p:nvCxnSpPr>
        <p:spPr>
          <a:xfrm flipH="1">
            <a:off x="11929207" y="4068082"/>
            <a:ext cx="7739" cy="25661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Straight Connector 529"/>
          <p:cNvCxnSpPr>
            <a:stCxn id="506" idx="3"/>
          </p:cNvCxnSpPr>
          <p:nvPr/>
        </p:nvCxnSpPr>
        <p:spPr bwMode="auto">
          <a:xfrm>
            <a:off x="9776798" y="4590799"/>
            <a:ext cx="641864" cy="0"/>
          </a:xfrm>
          <a:prstGeom prst="line">
            <a:avLst/>
          </a:prstGeom>
          <a:ln w="63500" cmpd="dbl">
            <a:solidFill>
              <a:schemeClr val="accent6">
                <a:lumMod val="75000"/>
              </a:schemeClr>
            </a:solidFill>
            <a:prstDash val="solid"/>
            <a:headEnd type="none" w="med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1" name="Rectangle 530"/>
          <p:cNvSpPr/>
          <p:nvPr/>
        </p:nvSpPr>
        <p:spPr bwMode="auto">
          <a:xfrm>
            <a:off x="11447586" y="4324699"/>
            <a:ext cx="963241" cy="385467"/>
          </a:xfrm>
          <a:prstGeom prst="rect">
            <a:avLst/>
          </a:prstGeom>
          <a:solidFill>
            <a:srgbClr val="FFFFC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7" tIns="45709" rIns="91417" bIns="45709" anchor="ctr"/>
          <a:lstStyle/>
          <a:p>
            <a:pPr algn="ctr" defTabSz="914290" eaLnBrk="0" hangingPunct="0">
              <a:defRPr/>
            </a:pPr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Balance</a:t>
            </a:r>
            <a:endParaRPr lang="en-US" sz="1000" b="1" dirty="0">
              <a:solidFill>
                <a:srgbClr val="00206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32" name="Rectangle 531"/>
          <p:cNvSpPr/>
          <p:nvPr/>
        </p:nvSpPr>
        <p:spPr>
          <a:xfrm>
            <a:off x="11447585" y="5037949"/>
            <a:ext cx="963241" cy="383699"/>
          </a:xfrm>
          <a:prstGeom prst="rect">
            <a:avLst/>
          </a:prstGeom>
          <a:solidFill>
            <a:schemeClr val="bg1">
              <a:alpha val="70000"/>
            </a:schemeClr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Go Forward</a:t>
            </a:r>
          </a:p>
        </p:txBody>
      </p:sp>
      <p:cxnSp>
        <p:nvCxnSpPr>
          <p:cNvPr id="533" name="Straight Connector 532"/>
          <p:cNvCxnSpPr>
            <a:endCxn id="532" idx="1"/>
          </p:cNvCxnSpPr>
          <p:nvPr/>
        </p:nvCxnSpPr>
        <p:spPr bwMode="auto">
          <a:xfrm>
            <a:off x="10823684" y="5229799"/>
            <a:ext cx="623901" cy="0"/>
          </a:xfrm>
          <a:prstGeom prst="line">
            <a:avLst/>
          </a:prstGeom>
          <a:ln w="63500" cmpd="dbl">
            <a:solidFill>
              <a:schemeClr val="accent6">
                <a:lumMod val="75000"/>
              </a:schemeClr>
            </a:solidFill>
            <a:prstDash val="solid"/>
            <a:headEnd type="none" w="med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4" name="Rectangle 533"/>
          <p:cNvSpPr/>
          <p:nvPr/>
        </p:nvSpPr>
        <p:spPr>
          <a:xfrm>
            <a:off x="11445800" y="5775072"/>
            <a:ext cx="963241" cy="383699"/>
          </a:xfrm>
          <a:prstGeom prst="rect">
            <a:avLst/>
          </a:prstGeom>
          <a:solidFill>
            <a:schemeClr val="bg1">
              <a:alpha val="70000"/>
            </a:schemeClr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Go Up</a:t>
            </a:r>
          </a:p>
          <a:p>
            <a:pPr algn="ctr"/>
            <a:r>
              <a:rPr lang="en-US" sz="1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Seesaw</a:t>
            </a:r>
          </a:p>
        </p:txBody>
      </p:sp>
      <p:sp>
        <p:nvSpPr>
          <p:cNvPr id="535" name="Rectangle 534"/>
          <p:cNvSpPr/>
          <p:nvPr/>
        </p:nvSpPr>
        <p:spPr bwMode="auto">
          <a:xfrm>
            <a:off x="11447586" y="6492899"/>
            <a:ext cx="963241" cy="385467"/>
          </a:xfrm>
          <a:prstGeom prst="rect">
            <a:avLst/>
          </a:prstGeom>
          <a:solidFill>
            <a:srgbClr val="FFFFC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7" tIns="45709" rIns="91417" bIns="45709" anchor="ctr"/>
          <a:lstStyle/>
          <a:p>
            <a:pPr algn="ctr" defTabSz="914290" eaLnBrk="0" hangingPunct="0">
              <a:defRPr/>
            </a:pPr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Balance</a:t>
            </a:r>
            <a:endParaRPr lang="en-US" sz="1000" b="1" dirty="0">
              <a:solidFill>
                <a:srgbClr val="00206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536" name="Straight Connector 535"/>
          <p:cNvCxnSpPr>
            <a:stCxn id="535" idx="1"/>
          </p:cNvCxnSpPr>
          <p:nvPr/>
        </p:nvCxnSpPr>
        <p:spPr bwMode="auto">
          <a:xfrm flipH="1" flipV="1">
            <a:off x="10824554" y="6685632"/>
            <a:ext cx="623032" cy="1"/>
          </a:xfrm>
          <a:prstGeom prst="line">
            <a:avLst/>
          </a:prstGeom>
          <a:ln w="63500" cmpd="dbl">
            <a:solidFill>
              <a:schemeClr val="accent6">
                <a:lumMod val="75000"/>
              </a:schemeClr>
            </a:solidFill>
            <a:prstDash val="solid"/>
            <a:headEnd type="none" w="med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7" name="Rectangle 536"/>
          <p:cNvSpPr/>
          <p:nvPr/>
        </p:nvSpPr>
        <p:spPr>
          <a:xfrm>
            <a:off x="8821298" y="6562877"/>
            <a:ext cx="963241" cy="383699"/>
          </a:xfrm>
          <a:prstGeom prst="rect">
            <a:avLst/>
          </a:prstGeom>
          <a:solidFill>
            <a:schemeClr val="bg1">
              <a:alpha val="70000"/>
            </a:schemeClr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Go Back on Seesaw</a:t>
            </a:r>
          </a:p>
        </p:txBody>
      </p:sp>
      <p:cxnSp>
        <p:nvCxnSpPr>
          <p:cNvPr id="538" name="Straight Connector 537"/>
          <p:cNvCxnSpPr/>
          <p:nvPr/>
        </p:nvCxnSpPr>
        <p:spPr bwMode="auto">
          <a:xfrm flipH="1" flipV="1">
            <a:off x="9797240" y="6754726"/>
            <a:ext cx="623032" cy="1"/>
          </a:xfrm>
          <a:prstGeom prst="line">
            <a:avLst/>
          </a:prstGeom>
          <a:ln w="63500" cmpd="dbl">
            <a:solidFill>
              <a:schemeClr val="accent6">
                <a:lumMod val="75000"/>
              </a:schemeClr>
            </a:solidFill>
            <a:prstDash val="solid"/>
            <a:headEnd type="none" w="med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Straight Connector 538"/>
          <p:cNvCxnSpPr>
            <a:stCxn id="531" idx="2"/>
            <a:endCxn id="532" idx="0"/>
          </p:cNvCxnSpPr>
          <p:nvPr/>
        </p:nvCxnSpPr>
        <p:spPr>
          <a:xfrm flipH="1">
            <a:off x="11929206" y="4710166"/>
            <a:ext cx="1" cy="327783"/>
          </a:xfrm>
          <a:prstGeom prst="line">
            <a:avLst/>
          </a:prstGeom>
          <a:ln w="127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Connector 539"/>
          <p:cNvCxnSpPr>
            <a:endCxn id="535" idx="2"/>
          </p:cNvCxnSpPr>
          <p:nvPr/>
        </p:nvCxnSpPr>
        <p:spPr>
          <a:xfrm flipV="1">
            <a:off x="11927421" y="6878366"/>
            <a:ext cx="1786" cy="466624"/>
          </a:xfrm>
          <a:prstGeom prst="line">
            <a:avLst/>
          </a:prstGeom>
          <a:ln w="127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Arrow Connector 540"/>
          <p:cNvCxnSpPr>
            <a:stCxn id="532" idx="2"/>
            <a:endCxn id="534" idx="0"/>
          </p:cNvCxnSpPr>
          <p:nvPr/>
        </p:nvCxnSpPr>
        <p:spPr>
          <a:xfrm flipH="1">
            <a:off x="11927421" y="5421648"/>
            <a:ext cx="1785" cy="35342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Straight Arrow Connector 541"/>
          <p:cNvCxnSpPr>
            <a:stCxn id="534" idx="2"/>
            <a:endCxn id="535" idx="0"/>
          </p:cNvCxnSpPr>
          <p:nvPr/>
        </p:nvCxnSpPr>
        <p:spPr>
          <a:xfrm>
            <a:off x="11927421" y="6158771"/>
            <a:ext cx="1786" cy="33412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" name="TextBox 542"/>
          <p:cNvSpPr txBox="1"/>
          <p:nvPr/>
        </p:nvSpPr>
        <p:spPr>
          <a:xfrm>
            <a:off x="11854254" y="6122580"/>
            <a:ext cx="1067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Based on</a:t>
            </a:r>
          </a:p>
          <a:p>
            <a:pPr algn="ctr"/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distance</a:t>
            </a:r>
          </a:p>
        </p:txBody>
      </p:sp>
      <p:sp>
        <p:nvSpPr>
          <p:cNvPr id="544" name="TextBox 543"/>
          <p:cNvSpPr txBox="1"/>
          <p:nvPr/>
        </p:nvSpPr>
        <p:spPr>
          <a:xfrm>
            <a:off x="11800618" y="4686437"/>
            <a:ext cx="1067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Wait for</a:t>
            </a:r>
          </a:p>
          <a:p>
            <a:pPr algn="ctr"/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message</a:t>
            </a:r>
          </a:p>
        </p:txBody>
      </p:sp>
      <p:sp>
        <p:nvSpPr>
          <p:cNvPr id="545" name="TextBox 544"/>
          <p:cNvSpPr txBox="1"/>
          <p:nvPr/>
        </p:nvSpPr>
        <p:spPr>
          <a:xfrm>
            <a:off x="11800618" y="5403189"/>
            <a:ext cx="1067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Ramp</a:t>
            </a:r>
          </a:p>
          <a:p>
            <a:pPr algn="ctr"/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Detection</a:t>
            </a:r>
          </a:p>
        </p:txBody>
      </p:sp>
      <p:cxnSp>
        <p:nvCxnSpPr>
          <p:cNvPr id="546" name="Straight Arrow Connector 545"/>
          <p:cNvCxnSpPr>
            <a:stCxn id="547" idx="2"/>
            <a:endCxn id="557" idx="0"/>
          </p:cNvCxnSpPr>
          <p:nvPr/>
        </p:nvCxnSpPr>
        <p:spPr>
          <a:xfrm>
            <a:off x="11933076" y="9149418"/>
            <a:ext cx="3907" cy="15677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Rectangle 546"/>
          <p:cNvSpPr/>
          <p:nvPr/>
        </p:nvSpPr>
        <p:spPr>
          <a:xfrm>
            <a:off x="11451455" y="8765719"/>
            <a:ext cx="963241" cy="383699"/>
          </a:xfrm>
          <a:prstGeom prst="rect">
            <a:avLst/>
          </a:prstGeom>
          <a:solidFill>
            <a:schemeClr val="bg1">
              <a:alpha val="70000"/>
            </a:schemeClr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Leave Seesaw</a:t>
            </a:r>
          </a:p>
        </p:txBody>
      </p:sp>
      <p:sp>
        <p:nvSpPr>
          <p:cNvPr id="548" name="Rectangle 547"/>
          <p:cNvSpPr/>
          <p:nvPr/>
        </p:nvSpPr>
        <p:spPr>
          <a:xfrm>
            <a:off x="8821177" y="7275599"/>
            <a:ext cx="963241" cy="383699"/>
          </a:xfrm>
          <a:prstGeom prst="rect">
            <a:avLst/>
          </a:prstGeom>
          <a:solidFill>
            <a:schemeClr val="bg1">
              <a:alpha val="70000"/>
            </a:schemeClr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Go Back on Seesaw</a:t>
            </a:r>
          </a:p>
        </p:txBody>
      </p:sp>
      <p:sp>
        <p:nvSpPr>
          <p:cNvPr id="549" name="TextBox 548"/>
          <p:cNvSpPr txBox="1"/>
          <p:nvPr/>
        </p:nvSpPr>
        <p:spPr>
          <a:xfrm>
            <a:off x="8271186" y="6912898"/>
            <a:ext cx="1067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Based on</a:t>
            </a:r>
          </a:p>
          <a:p>
            <a:pPr algn="ctr"/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distance</a:t>
            </a:r>
          </a:p>
        </p:txBody>
      </p:sp>
      <p:cxnSp>
        <p:nvCxnSpPr>
          <p:cNvPr id="550" name="Straight Arrow Connector 549"/>
          <p:cNvCxnSpPr>
            <a:stCxn id="537" idx="2"/>
            <a:endCxn id="548" idx="0"/>
          </p:cNvCxnSpPr>
          <p:nvPr/>
        </p:nvCxnSpPr>
        <p:spPr>
          <a:xfrm flipH="1">
            <a:off x="9302798" y="6946576"/>
            <a:ext cx="121" cy="32902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1" name="Rectangle 550"/>
          <p:cNvSpPr/>
          <p:nvPr/>
        </p:nvSpPr>
        <p:spPr>
          <a:xfrm>
            <a:off x="8817427" y="7958508"/>
            <a:ext cx="963241" cy="383699"/>
          </a:xfrm>
          <a:prstGeom prst="rect">
            <a:avLst/>
          </a:prstGeom>
          <a:solidFill>
            <a:schemeClr val="bg1">
              <a:alpha val="70000"/>
            </a:schemeClr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Get off Seesaw</a:t>
            </a:r>
          </a:p>
        </p:txBody>
      </p:sp>
      <p:cxnSp>
        <p:nvCxnSpPr>
          <p:cNvPr id="552" name="Straight Arrow Connector 551"/>
          <p:cNvCxnSpPr>
            <a:stCxn id="548" idx="2"/>
            <a:endCxn id="551" idx="0"/>
          </p:cNvCxnSpPr>
          <p:nvPr/>
        </p:nvCxnSpPr>
        <p:spPr>
          <a:xfrm flipH="1">
            <a:off x="9299048" y="7659298"/>
            <a:ext cx="3750" cy="29921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3" name="TextBox 552"/>
          <p:cNvSpPr txBox="1"/>
          <p:nvPr/>
        </p:nvSpPr>
        <p:spPr>
          <a:xfrm>
            <a:off x="8271186" y="7607774"/>
            <a:ext cx="1067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Based on</a:t>
            </a:r>
          </a:p>
          <a:p>
            <a:pPr algn="ctr"/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distance</a:t>
            </a:r>
          </a:p>
        </p:txBody>
      </p:sp>
      <p:cxnSp>
        <p:nvCxnSpPr>
          <p:cNvPr id="554" name="Straight Arrow Connector 553"/>
          <p:cNvCxnSpPr>
            <a:stCxn id="551" idx="2"/>
            <a:endCxn id="519" idx="0"/>
          </p:cNvCxnSpPr>
          <p:nvPr/>
        </p:nvCxnSpPr>
        <p:spPr>
          <a:xfrm flipH="1">
            <a:off x="9295178" y="8342207"/>
            <a:ext cx="3870" cy="33257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5" name="TextBox 554"/>
          <p:cNvSpPr txBox="1"/>
          <p:nvPr/>
        </p:nvSpPr>
        <p:spPr>
          <a:xfrm>
            <a:off x="8271186" y="8308441"/>
            <a:ext cx="1067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Based on</a:t>
            </a:r>
          </a:p>
          <a:p>
            <a:pPr algn="ctr"/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distance</a:t>
            </a:r>
          </a:p>
        </p:txBody>
      </p:sp>
      <p:cxnSp>
        <p:nvCxnSpPr>
          <p:cNvPr id="556" name="Straight Connector 555"/>
          <p:cNvCxnSpPr>
            <a:stCxn id="519" idx="3"/>
          </p:cNvCxnSpPr>
          <p:nvPr/>
        </p:nvCxnSpPr>
        <p:spPr bwMode="auto">
          <a:xfrm flipV="1">
            <a:off x="9776798" y="8866635"/>
            <a:ext cx="641864" cy="1"/>
          </a:xfrm>
          <a:prstGeom prst="line">
            <a:avLst/>
          </a:prstGeom>
          <a:ln w="63500" cmpd="dbl">
            <a:solidFill>
              <a:schemeClr val="accent6">
                <a:lumMod val="75000"/>
              </a:schemeClr>
            </a:solidFill>
            <a:prstDash val="solid"/>
            <a:headEnd type="none" w="med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7" name="TextBox 556"/>
          <p:cNvSpPr txBox="1"/>
          <p:nvPr/>
        </p:nvSpPr>
        <p:spPr>
          <a:xfrm>
            <a:off x="11182912" y="9306195"/>
            <a:ext cx="15081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To Line Tracking</a:t>
            </a:r>
          </a:p>
        </p:txBody>
      </p:sp>
      <p:cxnSp>
        <p:nvCxnSpPr>
          <p:cNvPr id="558" name="Straight Connector 557"/>
          <p:cNvCxnSpPr>
            <a:endCxn id="547" idx="1"/>
          </p:cNvCxnSpPr>
          <p:nvPr/>
        </p:nvCxnSpPr>
        <p:spPr bwMode="auto">
          <a:xfrm>
            <a:off x="10834464" y="8957569"/>
            <a:ext cx="616991" cy="0"/>
          </a:xfrm>
          <a:prstGeom prst="line">
            <a:avLst/>
          </a:prstGeom>
          <a:ln w="63500" cmpd="dbl">
            <a:solidFill>
              <a:schemeClr val="accent6">
                <a:lumMod val="75000"/>
              </a:schemeClr>
            </a:solidFill>
            <a:prstDash val="solid"/>
            <a:headEnd type="none" w="med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9" name="Flowchart: Connector 558"/>
          <p:cNvSpPr/>
          <p:nvPr/>
        </p:nvSpPr>
        <p:spPr bwMode="auto">
          <a:xfrm>
            <a:off x="11312449" y="8625606"/>
            <a:ext cx="285750" cy="287338"/>
          </a:xfrm>
          <a:prstGeom prst="flowChartConnector">
            <a:avLst/>
          </a:prstGeom>
          <a:solidFill>
            <a:srgbClr val="324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01" tIns="64001" rIns="128001" bIns="64001" anchor="ctr"/>
          <a:lstStyle/>
          <a:p>
            <a:pPr algn="ctr">
              <a:defRPr/>
            </a:pP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6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0" name="Flowchart: Connector 559"/>
          <p:cNvSpPr/>
          <p:nvPr/>
        </p:nvSpPr>
        <p:spPr bwMode="auto">
          <a:xfrm>
            <a:off x="11312450" y="5963309"/>
            <a:ext cx="285749" cy="287337"/>
          </a:xfrm>
          <a:prstGeom prst="flowChartConnector">
            <a:avLst/>
          </a:prstGeom>
          <a:solidFill>
            <a:srgbClr val="324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01" tIns="64001" rIns="128001" bIns="64001" anchor="ctr"/>
          <a:lstStyle/>
          <a:p>
            <a:pPr algn="ctr">
              <a:defRPr/>
            </a:pP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3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1" name="TextBox 21"/>
          <p:cNvSpPr txBox="1">
            <a:spLocks noChangeArrowheads="1"/>
          </p:cNvSpPr>
          <p:nvPr/>
        </p:nvSpPr>
        <p:spPr bwMode="auto">
          <a:xfrm>
            <a:off x="9916388" y="3534232"/>
            <a:ext cx="1338048" cy="21929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  <a:extLst/>
        </p:spPr>
        <p:txBody>
          <a:bodyPr wrap="square" lIns="80010" tIns="40005" rIns="80010" bIns="40005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900" b="1" i="1" dirty="0" smtClean="0">
                <a:solidFill>
                  <a:schemeClr val="tx2"/>
                </a:solidFill>
                <a:latin typeface="Arial" charset="0"/>
              </a:rPr>
              <a:t>NXT1_ON_SEESAW</a:t>
            </a:r>
            <a:endParaRPr lang="en-US" sz="900" b="1" i="1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562" name="TextBox 21"/>
          <p:cNvSpPr txBox="1">
            <a:spLocks noChangeArrowheads="1"/>
          </p:cNvSpPr>
          <p:nvPr/>
        </p:nvSpPr>
        <p:spPr bwMode="auto">
          <a:xfrm>
            <a:off x="10481411" y="3998855"/>
            <a:ext cx="974112" cy="21929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  <a:extLst/>
        </p:spPr>
        <p:txBody>
          <a:bodyPr wrap="square" lIns="80010" tIns="40005" rIns="80010" bIns="40005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r"/>
            <a:r>
              <a:rPr lang="en-US" sz="900" b="1" i="1" dirty="0" smtClean="0">
                <a:solidFill>
                  <a:schemeClr val="tx2"/>
                </a:solidFill>
                <a:latin typeface="Arial" charset="0"/>
              </a:rPr>
              <a:t>NXT2_STAND</a:t>
            </a:r>
            <a:endParaRPr lang="en-US" sz="900" b="1" i="1" dirty="0">
              <a:solidFill>
                <a:schemeClr val="tx2"/>
              </a:solidFill>
              <a:latin typeface="Arial" charset="0"/>
            </a:endParaRPr>
          </a:p>
        </p:txBody>
      </p:sp>
      <p:pic>
        <p:nvPicPr>
          <p:cNvPr id="563" name="Picture 22" descr="http://upload.wikimedia.org/wikipedia/commons/thumb/d/da/Bluetooth.svg/170px-Bluetooth.svg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7543" y="3739837"/>
            <a:ext cx="155871" cy="24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4" name="TextBox 21"/>
          <p:cNvSpPr txBox="1">
            <a:spLocks noChangeArrowheads="1"/>
          </p:cNvSpPr>
          <p:nvPr/>
        </p:nvSpPr>
        <p:spPr bwMode="auto">
          <a:xfrm>
            <a:off x="9931478" y="4288419"/>
            <a:ext cx="1338048" cy="21929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  <a:extLst/>
        </p:spPr>
        <p:txBody>
          <a:bodyPr wrap="square" lIns="80010" tIns="40005" rIns="80010" bIns="40005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900" b="1" i="1" dirty="0" smtClean="0">
                <a:solidFill>
                  <a:schemeClr val="tx2"/>
                </a:solidFill>
                <a:latin typeface="Arial" charset="0"/>
              </a:rPr>
              <a:t>NXT1_WAITING</a:t>
            </a:r>
            <a:endParaRPr lang="en-US" sz="900" b="1" i="1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565" name="TextBox 21"/>
          <p:cNvSpPr txBox="1">
            <a:spLocks noChangeArrowheads="1"/>
          </p:cNvSpPr>
          <p:nvPr/>
        </p:nvSpPr>
        <p:spPr bwMode="auto">
          <a:xfrm>
            <a:off x="10481411" y="4928303"/>
            <a:ext cx="949248" cy="21929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  <a:extLst/>
        </p:spPr>
        <p:txBody>
          <a:bodyPr wrap="square" lIns="80010" tIns="40005" rIns="80010" bIns="40005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r"/>
            <a:r>
              <a:rPr lang="en-US" sz="900" b="1" i="1" dirty="0" smtClean="0">
                <a:solidFill>
                  <a:schemeClr val="tx2"/>
                </a:solidFill>
                <a:latin typeface="Arial" charset="0"/>
              </a:rPr>
              <a:t>NXT2_START</a:t>
            </a:r>
            <a:endParaRPr lang="en-US" sz="900" b="1" i="1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567" name="TextBox 21"/>
          <p:cNvSpPr txBox="1">
            <a:spLocks noChangeArrowheads="1"/>
          </p:cNvSpPr>
          <p:nvPr/>
        </p:nvSpPr>
        <p:spPr bwMode="auto">
          <a:xfrm>
            <a:off x="10481411" y="6892888"/>
            <a:ext cx="1289904" cy="21929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  <a:extLst/>
        </p:spPr>
        <p:txBody>
          <a:bodyPr wrap="square" lIns="80010" tIns="40005" rIns="80010" bIns="40005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r"/>
            <a:r>
              <a:rPr lang="en-US" sz="900" b="1" i="1" dirty="0" smtClean="0">
                <a:solidFill>
                  <a:schemeClr val="tx2"/>
                </a:solidFill>
                <a:latin typeface="Arial" charset="0"/>
              </a:rPr>
              <a:t>NXT2_ON_SEESAW</a:t>
            </a:r>
            <a:endParaRPr lang="en-US" sz="900" b="1" i="1" dirty="0">
              <a:solidFill>
                <a:schemeClr val="tx2"/>
              </a:solidFill>
              <a:latin typeface="Arial" charset="0"/>
            </a:endParaRPr>
          </a:p>
        </p:txBody>
      </p:sp>
      <p:pic>
        <p:nvPicPr>
          <p:cNvPr id="568" name="Picture 22" descr="http://upload.wikimedia.org/wikipedia/commons/thumb/d/da/Bluetooth.svg/170px-Bluetooth.svg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7195" y="4617457"/>
            <a:ext cx="155871" cy="24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0" name="Picture 22" descr="http://upload.wikimedia.org/wikipedia/commons/thumb/d/da/Bluetooth.svg/170px-Bluetooth.svg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2646" y="6667117"/>
            <a:ext cx="155871" cy="24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1" name="TextBox 21"/>
          <p:cNvSpPr txBox="1">
            <a:spLocks noChangeArrowheads="1"/>
          </p:cNvSpPr>
          <p:nvPr/>
        </p:nvSpPr>
        <p:spPr bwMode="auto">
          <a:xfrm>
            <a:off x="9797586" y="7165953"/>
            <a:ext cx="853729" cy="21929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  <a:extLst/>
        </p:spPr>
        <p:txBody>
          <a:bodyPr wrap="square" lIns="80010" tIns="40005" rIns="80010" bIns="40005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r"/>
            <a:r>
              <a:rPr lang="en-US" sz="900" b="1" i="1" dirty="0" smtClean="0">
                <a:solidFill>
                  <a:schemeClr val="tx2"/>
                </a:solidFill>
                <a:latin typeface="Arial" charset="0"/>
              </a:rPr>
              <a:t>NXT1_LEAD</a:t>
            </a:r>
            <a:endParaRPr lang="en-US" sz="900" b="1" i="1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572" name="TextBox 21"/>
          <p:cNvSpPr txBox="1">
            <a:spLocks noChangeArrowheads="1"/>
          </p:cNvSpPr>
          <p:nvPr/>
        </p:nvSpPr>
        <p:spPr bwMode="auto">
          <a:xfrm>
            <a:off x="10412712" y="7620833"/>
            <a:ext cx="1040846" cy="21929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  <a:extLst/>
        </p:spPr>
        <p:txBody>
          <a:bodyPr wrap="square" lIns="80010" tIns="40005" rIns="80010" bIns="40005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r"/>
            <a:r>
              <a:rPr lang="en-US" sz="900" b="1" i="1" dirty="0" smtClean="0">
                <a:solidFill>
                  <a:schemeClr val="tx2"/>
                </a:solidFill>
                <a:latin typeface="Arial" charset="0"/>
              </a:rPr>
              <a:t>NXT2_FOLLOW</a:t>
            </a:r>
            <a:endParaRPr lang="en-US" sz="900" b="1" i="1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573" name="Rectangle 572"/>
          <p:cNvSpPr/>
          <p:nvPr/>
        </p:nvSpPr>
        <p:spPr bwMode="auto">
          <a:xfrm>
            <a:off x="11455325" y="7315142"/>
            <a:ext cx="963241" cy="385467"/>
          </a:xfrm>
          <a:prstGeom prst="rect">
            <a:avLst/>
          </a:prstGeom>
          <a:solidFill>
            <a:srgbClr val="FFFFC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7" tIns="45709" rIns="91417" bIns="45709" anchor="ctr"/>
          <a:lstStyle/>
          <a:p>
            <a:pPr algn="ctr" defTabSz="914290" eaLnBrk="0" hangingPunct="0">
              <a:defRPr/>
            </a:pPr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Move on Seesaw</a:t>
            </a:r>
            <a:endParaRPr lang="en-US" sz="1000" b="1" dirty="0">
              <a:solidFill>
                <a:srgbClr val="00206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74" name="Rectangle 573"/>
          <p:cNvSpPr/>
          <p:nvPr/>
        </p:nvSpPr>
        <p:spPr bwMode="auto">
          <a:xfrm>
            <a:off x="11453558" y="8055184"/>
            <a:ext cx="963241" cy="385467"/>
          </a:xfrm>
          <a:prstGeom prst="rect">
            <a:avLst/>
          </a:prstGeom>
          <a:solidFill>
            <a:srgbClr val="FFFFC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7" tIns="45709" rIns="91417" bIns="45709" anchor="ctr"/>
          <a:lstStyle/>
          <a:p>
            <a:pPr algn="ctr" defTabSz="914290" eaLnBrk="0" hangingPunct="0">
              <a:defRPr/>
            </a:pPr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Balance</a:t>
            </a:r>
            <a:endParaRPr lang="en-US" sz="1000" b="1" dirty="0">
              <a:solidFill>
                <a:srgbClr val="00206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575" name="Straight Connector 574"/>
          <p:cNvCxnSpPr>
            <a:stCxn id="574" idx="0"/>
          </p:cNvCxnSpPr>
          <p:nvPr/>
        </p:nvCxnSpPr>
        <p:spPr>
          <a:xfrm flipV="1">
            <a:off x="11935179" y="7706715"/>
            <a:ext cx="1767" cy="348469"/>
          </a:xfrm>
          <a:prstGeom prst="line">
            <a:avLst/>
          </a:prstGeom>
          <a:ln w="127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Straight Connector 575"/>
          <p:cNvCxnSpPr/>
          <p:nvPr/>
        </p:nvCxnSpPr>
        <p:spPr bwMode="auto">
          <a:xfrm>
            <a:off x="9791634" y="8178960"/>
            <a:ext cx="634244" cy="0"/>
          </a:xfrm>
          <a:prstGeom prst="line">
            <a:avLst/>
          </a:prstGeom>
          <a:ln w="63500" cmpd="dbl">
            <a:solidFill>
              <a:schemeClr val="accent6">
                <a:lumMod val="75000"/>
              </a:schemeClr>
            </a:solidFill>
            <a:prstDash val="solid"/>
            <a:headEnd type="none" w="med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7" name="TextBox 21"/>
          <p:cNvSpPr txBox="1">
            <a:spLocks noChangeArrowheads="1"/>
          </p:cNvSpPr>
          <p:nvPr/>
        </p:nvSpPr>
        <p:spPr bwMode="auto">
          <a:xfrm>
            <a:off x="9930598" y="7878419"/>
            <a:ext cx="1369062" cy="21929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  <a:extLst/>
        </p:spPr>
        <p:txBody>
          <a:bodyPr wrap="square" lIns="80010" tIns="40005" rIns="80010" bIns="40005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r"/>
            <a:r>
              <a:rPr lang="en-US" sz="900" b="1" i="1" dirty="0" smtClean="0">
                <a:solidFill>
                  <a:schemeClr val="tx2"/>
                </a:solidFill>
                <a:latin typeface="Arial" charset="0"/>
              </a:rPr>
              <a:t>NXT1_OFF_SEESAW</a:t>
            </a:r>
            <a:endParaRPr lang="en-US" sz="900" b="1" i="1" dirty="0">
              <a:solidFill>
                <a:schemeClr val="tx2"/>
              </a:solidFill>
              <a:latin typeface="Arial" charset="0"/>
            </a:endParaRPr>
          </a:p>
        </p:txBody>
      </p:sp>
      <p:cxnSp>
        <p:nvCxnSpPr>
          <p:cNvPr id="578" name="Straight Connector 577"/>
          <p:cNvCxnSpPr/>
          <p:nvPr/>
        </p:nvCxnSpPr>
        <p:spPr bwMode="auto">
          <a:xfrm>
            <a:off x="10861917" y="7507876"/>
            <a:ext cx="593408" cy="0"/>
          </a:xfrm>
          <a:prstGeom prst="line">
            <a:avLst/>
          </a:prstGeom>
          <a:ln w="63500" cmpd="dbl">
            <a:solidFill>
              <a:schemeClr val="accent6">
                <a:lumMod val="75000"/>
              </a:schemeClr>
            </a:solidFill>
            <a:prstDash val="solid"/>
            <a:headEnd type="none" w="med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Straight Connector 578"/>
          <p:cNvCxnSpPr>
            <a:stCxn id="548" idx="3"/>
          </p:cNvCxnSpPr>
          <p:nvPr/>
        </p:nvCxnSpPr>
        <p:spPr bwMode="auto">
          <a:xfrm>
            <a:off x="9784418" y="7467449"/>
            <a:ext cx="634244" cy="0"/>
          </a:xfrm>
          <a:prstGeom prst="line">
            <a:avLst/>
          </a:prstGeom>
          <a:ln w="63500" cmpd="dbl">
            <a:solidFill>
              <a:schemeClr val="accent6">
                <a:lumMod val="75000"/>
              </a:schemeClr>
            </a:solidFill>
            <a:prstDash val="solid"/>
            <a:headEnd type="none" w="med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0" name="Picture 22" descr="http://upload.wikimedia.org/wikipedia/commons/thumb/d/da/Bluetooth.svg/170px-Bluetooth.svg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7194" y="7382114"/>
            <a:ext cx="155871" cy="24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1" name="TextBox 21"/>
          <p:cNvSpPr txBox="1">
            <a:spLocks noChangeArrowheads="1"/>
          </p:cNvSpPr>
          <p:nvPr/>
        </p:nvSpPr>
        <p:spPr bwMode="auto">
          <a:xfrm>
            <a:off x="10057023" y="8310674"/>
            <a:ext cx="1369062" cy="21929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  <a:extLst/>
        </p:spPr>
        <p:txBody>
          <a:bodyPr wrap="square" lIns="80010" tIns="40005" rIns="80010" bIns="40005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r"/>
            <a:r>
              <a:rPr lang="en-US" sz="900" b="1" i="1" dirty="0" smtClean="0">
                <a:solidFill>
                  <a:schemeClr val="tx2"/>
                </a:solidFill>
                <a:latin typeface="Arial" charset="0"/>
              </a:rPr>
              <a:t>NXT2_WAIT</a:t>
            </a:r>
            <a:endParaRPr lang="en-US" sz="900" b="1" i="1" dirty="0">
              <a:solidFill>
                <a:schemeClr val="tx2"/>
              </a:solidFill>
              <a:latin typeface="Arial" charset="0"/>
            </a:endParaRPr>
          </a:p>
        </p:txBody>
      </p:sp>
      <p:cxnSp>
        <p:nvCxnSpPr>
          <p:cNvPr id="582" name="Straight Connector 581"/>
          <p:cNvCxnSpPr>
            <a:endCxn id="574" idx="1"/>
          </p:cNvCxnSpPr>
          <p:nvPr/>
        </p:nvCxnSpPr>
        <p:spPr bwMode="auto">
          <a:xfrm>
            <a:off x="10832296" y="8247917"/>
            <a:ext cx="621262" cy="1"/>
          </a:xfrm>
          <a:prstGeom prst="line">
            <a:avLst/>
          </a:prstGeom>
          <a:ln w="63500" cmpd="dbl">
            <a:solidFill>
              <a:schemeClr val="accent6">
                <a:lumMod val="75000"/>
              </a:schemeClr>
            </a:solidFill>
            <a:prstDash val="solid"/>
            <a:headEnd type="none" w="med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3" name="TextBox 21"/>
          <p:cNvSpPr txBox="1">
            <a:spLocks noChangeArrowheads="1"/>
          </p:cNvSpPr>
          <p:nvPr/>
        </p:nvSpPr>
        <p:spPr bwMode="auto">
          <a:xfrm>
            <a:off x="9817928" y="8547928"/>
            <a:ext cx="1045492" cy="21929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  <a:extLst/>
        </p:spPr>
        <p:txBody>
          <a:bodyPr wrap="square" lIns="80010" tIns="40005" rIns="80010" bIns="40005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r"/>
            <a:r>
              <a:rPr lang="en-US" sz="900" b="1" i="1" dirty="0" smtClean="0">
                <a:solidFill>
                  <a:schemeClr val="tx2"/>
                </a:solidFill>
                <a:latin typeface="Arial" charset="0"/>
              </a:rPr>
              <a:t>NXT1_TURNED</a:t>
            </a:r>
            <a:endParaRPr lang="en-US" sz="900" b="1" i="1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584" name="TextBox 21"/>
          <p:cNvSpPr txBox="1">
            <a:spLocks noChangeArrowheads="1"/>
          </p:cNvSpPr>
          <p:nvPr/>
        </p:nvSpPr>
        <p:spPr bwMode="auto">
          <a:xfrm>
            <a:off x="10400308" y="9058485"/>
            <a:ext cx="1045492" cy="21929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  <a:extLst/>
        </p:spPr>
        <p:txBody>
          <a:bodyPr wrap="square" lIns="80010" tIns="40005" rIns="80010" bIns="40005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r"/>
            <a:r>
              <a:rPr lang="en-US" sz="900" b="1" i="1" dirty="0" smtClean="0">
                <a:solidFill>
                  <a:schemeClr val="tx2"/>
                </a:solidFill>
                <a:latin typeface="Arial" charset="0"/>
              </a:rPr>
              <a:t>NXT2_LEAVE</a:t>
            </a:r>
            <a:endParaRPr lang="en-US" sz="900" b="1" i="1" dirty="0">
              <a:solidFill>
                <a:schemeClr val="tx2"/>
              </a:solidFill>
              <a:latin typeface="Arial" charset="0"/>
            </a:endParaRPr>
          </a:p>
        </p:txBody>
      </p:sp>
      <p:pic>
        <p:nvPicPr>
          <p:cNvPr id="585" name="Picture 22" descr="http://upload.wikimedia.org/wikipedia/commons/thumb/d/da/Bluetooth.svg/170px-Bluetooth.svg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6720" y="8121790"/>
            <a:ext cx="155871" cy="24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6" name="Picture 22" descr="http://upload.wikimedia.org/wikipedia/commons/thumb/d/da/Bluetooth.svg/170px-Bluetooth.svg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6720" y="8831586"/>
            <a:ext cx="155871" cy="24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7" name="TextBox 586"/>
          <p:cNvSpPr txBox="1"/>
          <p:nvPr/>
        </p:nvSpPr>
        <p:spPr>
          <a:xfrm>
            <a:off x="8297123" y="5483734"/>
            <a:ext cx="1067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Wait for</a:t>
            </a:r>
          </a:p>
          <a:p>
            <a:pPr algn="ctr"/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message</a:t>
            </a:r>
          </a:p>
        </p:txBody>
      </p:sp>
      <p:sp>
        <p:nvSpPr>
          <p:cNvPr id="588" name="TextBox 587"/>
          <p:cNvSpPr txBox="1"/>
          <p:nvPr/>
        </p:nvSpPr>
        <p:spPr>
          <a:xfrm>
            <a:off x="11768611" y="6912124"/>
            <a:ext cx="1067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Wait for</a:t>
            </a:r>
          </a:p>
          <a:p>
            <a:pPr algn="ctr"/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message</a:t>
            </a:r>
          </a:p>
        </p:txBody>
      </p:sp>
      <p:sp>
        <p:nvSpPr>
          <p:cNvPr id="589" name="TextBox 588"/>
          <p:cNvSpPr txBox="1"/>
          <p:nvPr/>
        </p:nvSpPr>
        <p:spPr>
          <a:xfrm>
            <a:off x="11771315" y="7680894"/>
            <a:ext cx="1067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Wait for</a:t>
            </a:r>
          </a:p>
          <a:p>
            <a:pPr algn="ctr"/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message</a:t>
            </a:r>
          </a:p>
        </p:txBody>
      </p:sp>
      <p:cxnSp>
        <p:nvCxnSpPr>
          <p:cNvPr id="590" name="Straight Connector 589"/>
          <p:cNvCxnSpPr>
            <a:stCxn id="574" idx="2"/>
            <a:endCxn id="547" idx="0"/>
          </p:cNvCxnSpPr>
          <p:nvPr/>
        </p:nvCxnSpPr>
        <p:spPr>
          <a:xfrm flipH="1">
            <a:off x="11933076" y="8440651"/>
            <a:ext cx="2103" cy="325068"/>
          </a:xfrm>
          <a:prstGeom prst="line">
            <a:avLst/>
          </a:prstGeom>
          <a:ln w="127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1" name="TextBox 590"/>
          <p:cNvSpPr txBox="1"/>
          <p:nvPr/>
        </p:nvSpPr>
        <p:spPr>
          <a:xfrm>
            <a:off x="11800618" y="8403834"/>
            <a:ext cx="1067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Wait for</a:t>
            </a:r>
          </a:p>
          <a:p>
            <a:pPr algn="ctr"/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message</a:t>
            </a:r>
          </a:p>
        </p:txBody>
      </p:sp>
      <p:sp>
        <p:nvSpPr>
          <p:cNvPr id="592" name="Flowchart: Connector 591"/>
          <p:cNvSpPr/>
          <p:nvPr/>
        </p:nvSpPr>
        <p:spPr bwMode="auto">
          <a:xfrm>
            <a:off x="11329074" y="7180110"/>
            <a:ext cx="285750" cy="287338"/>
          </a:xfrm>
          <a:prstGeom prst="flowChartConnector">
            <a:avLst/>
          </a:prstGeom>
          <a:solidFill>
            <a:srgbClr val="324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01" tIns="64001" rIns="128001" bIns="64001" anchor="ctr"/>
          <a:lstStyle/>
          <a:p>
            <a:pPr algn="ctr">
              <a:defRPr/>
            </a:pP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4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93" name="Flowchart: Connector 592"/>
          <p:cNvSpPr/>
          <p:nvPr/>
        </p:nvSpPr>
        <p:spPr bwMode="auto">
          <a:xfrm>
            <a:off x="9633923" y="7844395"/>
            <a:ext cx="285750" cy="287338"/>
          </a:xfrm>
          <a:prstGeom prst="flowChartConnector">
            <a:avLst/>
          </a:prstGeom>
          <a:solidFill>
            <a:srgbClr val="324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01" tIns="64001" rIns="128001" bIns="64001" anchor="ctr"/>
          <a:lstStyle/>
          <a:p>
            <a:pPr algn="ctr">
              <a:defRPr/>
            </a:pP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5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94" name="Picture 3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238" y="7047974"/>
            <a:ext cx="1377720" cy="1086340"/>
          </a:xfrm>
          <a:prstGeom prst="rect">
            <a:avLst/>
          </a:prstGeom>
          <a:noFill/>
          <a:ln w="12700">
            <a:solidFill>
              <a:srgbClr val="00206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5" name="Picture 4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311" y="8263563"/>
            <a:ext cx="1377720" cy="1086340"/>
          </a:xfrm>
          <a:prstGeom prst="rect">
            <a:avLst/>
          </a:prstGeom>
          <a:noFill/>
          <a:ln w="12700">
            <a:solidFill>
              <a:srgbClr val="00206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6" name="Oval 595"/>
          <p:cNvSpPr/>
          <p:nvPr/>
        </p:nvSpPr>
        <p:spPr>
          <a:xfrm>
            <a:off x="5000510" y="6991446"/>
            <a:ext cx="759844" cy="113171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97" name="Oval 596"/>
          <p:cNvSpPr/>
          <p:nvPr/>
        </p:nvSpPr>
        <p:spPr>
          <a:xfrm>
            <a:off x="5042314" y="8228388"/>
            <a:ext cx="693615" cy="1131715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598" name="TextBox 597"/>
          <p:cNvSpPr txBox="1"/>
          <p:nvPr/>
        </p:nvSpPr>
        <p:spPr>
          <a:xfrm>
            <a:off x="3310633" y="7783406"/>
            <a:ext cx="13420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Infrared sensor data is filtered with a </a:t>
            </a:r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5 point moving average </a:t>
            </a: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 order to avoid false positives.</a:t>
            </a:r>
          </a:p>
        </p:txBody>
      </p:sp>
      <p:cxnSp>
        <p:nvCxnSpPr>
          <p:cNvPr id="599" name="Straight Connector 598"/>
          <p:cNvCxnSpPr>
            <a:stCxn id="596" idx="2"/>
            <a:endCxn id="617" idx="3"/>
          </p:cNvCxnSpPr>
          <p:nvPr/>
        </p:nvCxnSpPr>
        <p:spPr>
          <a:xfrm flipH="1" flipV="1">
            <a:off x="4386563" y="7362436"/>
            <a:ext cx="613947" cy="194868"/>
          </a:xfrm>
          <a:prstGeom prst="line">
            <a:avLst/>
          </a:prstGeom>
          <a:ln w="508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Straight Connector 599"/>
          <p:cNvCxnSpPr>
            <a:stCxn id="597" idx="2"/>
            <a:endCxn id="808" idx="3"/>
          </p:cNvCxnSpPr>
          <p:nvPr/>
        </p:nvCxnSpPr>
        <p:spPr>
          <a:xfrm flipH="1">
            <a:off x="4386562" y="8794246"/>
            <a:ext cx="655752" cy="368181"/>
          </a:xfrm>
          <a:prstGeom prst="line">
            <a:avLst/>
          </a:prstGeom>
          <a:ln w="50800">
            <a:solidFill>
              <a:srgbClr val="00B05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7" name="TextBox 616"/>
          <p:cNvSpPr txBox="1"/>
          <p:nvPr/>
        </p:nvSpPr>
        <p:spPr>
          <a:xfrm>
            <a:off x="3386922" y="7162381"/>
            <a:ext cx="999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FALSE</a:t>
            </a:r>
          </a:p>
          <a:p>
            <a:pPr algn="ctr"/>
            <a:r>
              <a:rPr lang="en-US" sz="10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POSITIVE</a:t>
            </a:r>
          </a:p>
        </p:txBody>
      </p:sp>
      <p:sp>
        <p:nvSpPr>
          <p:cNvPr id="808" name="TextBox 807"/>
          <p:cNvSpPr txBox="1"/>
          <p:nvPr/>
        </p:nvSpPr>
        <p:spPr>
          <a:xfrm>
            <a:off x="3386921" y="8962372"/>
            <a:ext cx="999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OBJECT</a:t>
            </a:r>
          </a:p>
          <a:p>
            <a:pPr algn="ctr"/>
            <a:r>
              <a:rPr lang="en-US" sz="1000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DETECTED</a:t>
            </a:r>
          </a:p>
        </p:txBody>
      </p:sp>
      <p:cxnSp>
        <p:nvCxnSpPr>
          <p:cNvPr id="809" name="Straight Connector 808"/>
          <p:cNvCxnSpPr>
            <a:stCxn id="493" idx="3"/>
          </p:cNvCxnSpPr>
          <p:nvPr/>
        </p:nvCxnSpPr>
        <p:spPr>
          <a:xfrm flipV="1">
            <a:off x="3938308" y="4080993"/>
            <a:ext cx="901634" cy="7961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0" name="Straight Connector 809"/>
          <p:cNvCxnSpPr>
            <a:stCxn id="494" idx="3"/>
          </p:cNvCxnSpPr>
          <p:nvPr/>
        </p:nvCxnSpPr>
        <p:spPr>
          <a:xfrm flipV="1">
            <a:off x="3938308" y="5197022"/>
            <a:ext cx="1077740" cy="248454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1" name="Rectangle 810"/>
              <p:cNvSpPr/>
              <p:nvPr/>
            </p:nvSpPr>
            <p:spPr>
              <a:xfrm>
                <a:off x="4546542" y="3288314"/>
                <a:ext cx="56669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𝑰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11" name="Rectangle 8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6542" y="3288314"/>
                <a:ext cx="566694" cy="338554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2" name="Rectangle 811"/>
              <p:cNvSpPr/>
              <p:nvPr/>
            </p:nvSpPr>
            <p:spPr>
              <a:xfrm>
                <a:off x="5685195" y="5709305"/>
                <a:ext cx="56669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𝑰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12" name="Rectangle 8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5195" y="5709305"/>
                <a:ext cx="566694" cy="338554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3" name="Straight Connector 812"/>
          <p:cNvCxnSpPr/>
          <p:nvPr/>
        </p:nvCxnSpPr>
        <p:spPr>
          <a:xfrm flipH="1">
            <a:off x="6405678" y="2012321"/>
            <a:ext cx="645649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4" name="Group 16"/>
          <p:cNvGrpSpPr>
            <a:grpSpLocks/>
          </p:cNvGrpSpPr>
          <p:nvPr/>
        </p:nvGrpSpPr>
        <p:grpSpPr bwMode="auto">
          <a:xfrm>
            <a:off x="1015422" y="7953488"/>
            <a:ext cx="1487597" cy="992915"/>
            <a:chOff x="8765277" y="2614990"/>
            <a:chExt cx="2891651" cy="1930023"/>
          </a:xfrm>
        </p:grpSpPr>
        <p:sp>
          <p:nvSpPr>
            <p:cNvPr id="815" name="Oval 814"/>
            <p:cNvSpPr/>
            <p:nvPr/>
          </p:nvSpPr>
          <p:spPr>
            <a:xfrm>
              <a:off x="11171326" y="3263931"/>
              <a:ext cx="353830" cy="67104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816" name="Parallelogram 815"/>
            <p:cNvSpPr/>
            <p:nvPr/>
          </p:nvSpPr>
          <p:spPr>
            <a:xfrm rot="2287981">
              <a:off x="8945853" y="2614850"/>
              <a:ext cx="2711075" cy="1464093"/>
            </a:xfrm>
            <a:prstGeom prst="parallelogram">
              <a:avLst>
                <a:gd name="adj" fmla="val 64683"/>
              </a:avLst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grpSp>
          <p:nvGrpSpPr>
            <p:cNvPr id="817" name="Group 13"/>
            <p:cNvGrpSpPr>
              <a:grpSpLocks/>
            </p:cNvGrpSpPr>
            <p:nvPr/>
          </p:nvGrpSpPr>
          <p:grpSpPr bwMode="auto">
            <a:xfrm>
              <a:off x="9337963" y="3300146"/>
              <a:ext cx="370360" cy="437976"/>
              <a:chOff x="9337963" y="3300146"/>
              <a:chExt cx="370360" cy="437976"/>
            </a:xfrm>
          </p:grpSpPr>
          <p:sp>
            <p:nvSpPr>
              <p:cNvPr id="823" name="Parallelogram 822"/>
              <p:cNvSpPr/>
              <p:nvPr/>
            </p:nvSpPr>
            <p:spPr>
              <a:xfrm rot="16513098">
                <a:off x="9375334" y="3359095"/>
                <a:ext cx="390424" cy="273303"/>
              </a:xfrm>
              <a:prstGeom prst="parallelogram">
                <a:avLst>
                  <a:gd name="adj" fmla="val 64683"/>
                </a:avLst>
              </a:prstGeom>
              <a:no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824" name="Parallelogram 823"/>
              <p:cNvSpPr/>
              <p:nvPr/>
            </p:nvSpPr>
            <p:spPr>
              <a:xfrm rot="16513098">
                <a:off x="9280165" y="3405457"/>
                <a:ext cx="390424" cy="273303"/>
              </a:xfrm>
              <a:prstGeom prst="parallelogram">
                <a:avLst>
                  <a:gd name="adj" fmla="val 64683"/>
                </a:avLst>
              </a:prstGeom>
              <a:solidFill>
                <a:schemeClr val="accent6">
                  <a:lumMod val="75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  <a:ea typeface="ＭＳ Ｐゴシック" pitchFamily="34" charset="-128"/>
                </a:endParaRPr>
              </a:p>
            </p:txBody>
          </p:sp>
        </p:grpSp>
        <p:grpSp>
          <p:nvGrpSpPr>
            <p:cNvPr id="818" name="Group 14"/>
            <p:cNvGrpSpPr>
              <a:grpSpLocks/>
            </p:cNvGrpSpPr>
            <p:nvPr/>
          </p:nvGrpSpPr>
          <p:grpSpPr bwMode="auto">
            <a:xfrm>
              <a:off x="10767217" y="3885323"/>
              <a:ext cx="562384" cy="258846"/>
              <a:chOff x="10748954" y="3902402"/>
              <a:chExt cx="562384" cy="258846"/>
            </a:xfrm>
          </p:grpSpPr>
          <p:sp>
            <p:nvSpPr>
              <p:cNvPr id="821" name="Parallelogram 820"/>
              <p:cNvSpPr/>
              <p:nvPr/>
            </p:nvSpPr>
            <p:spPr>
              <a:xfrm rot="9696024">
                <a:off x="10747989" y="3903250"/>
                <a:ext cx="497804" cy="195213"/>
              </a:xfrm>
              <a:prstGeom prst="parallelogram">
                <a:avLst>
                  <a:gd name="adj" fmla="val 64683"/>
                </a:avLst>
              </a:prstGeom>
              <a:no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822" name="Parallelogram 821"/>
              <p:cNvSpPr/>
              <p:nvPr/>
            </p:nvSpPr>
            <p:spPr>
              <a:xfrm rot="9696024">
                <a:off x="10813874" y="3966695"/>
                <a:ext cx="497804" cy="195213"/>
              </a:xfrm>
              <a:prstGeom prst="parallelogram">
                <a:avLst>
                  <a:gd name="adj" fmla="val 64683"/>
                </a:avLst>
              </a:prstGeom>
              <a:solidFill>
                <a:schemeClr val="accent6">
                  <a:lumMod val="75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  <a:ea typeface="ＭＳ Ｐゴシック" pitchFamily="34" charset="-128"/>
                </a:endParaRPr>
              </a:p>
            </p:txBody>
          </p:sp>
        </p:grpSp>
        <p:sp>
          <p:nvSpPr>
            <p:cNvPr id="819" name="Oval 818"/>
            <p:cNvSpPr/>
            <p:nvPr/>
          </p:nvSpPr>
          <p:spPr>
            <a:xfrm>
              <a:off x="9677916" y="3873970"/>
              <a:ext cx="353830" cy="67104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820" name="Oval 819"/>
            <p:cNvSpPr/>
            <p:nvPr/>
          </p:nvSpPr>
          <p:spPr>
            <a:xfrm>
              <a:off x="8765277" y="3166325"/>
              <a:ext cx="351391" cy="66860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sp>
        <p:nvSpPr>
          <p:cNvPr id="825" name="TextBox 824"/>
          <p:cNvSpPr txBox="1"/>
          <p:nvPr/>
        </p:nvSpPr>
        <p:spPr>
          <a:xfrm>
            <a:off x="-21775" y="7164072"/>
            <a:ext cx="17982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ROVER DESIGN:</a:t>
            </a:r>
            <a:endParaRPr lang="en-US" sz="1200" dirty="0" smtClean="0">
              <a:solidFill>
                <a:schemeClr val="accent6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26" name="TextBox 825"/>
          <p:cNvSpPr txBox="1"/>
          <p:nvPr/>
        </p:nvSpPr>
        <p:spPr>
          <a:xfrm>
            <a:off x="1827853" y="9027767"/>
            <a:ext cx="14274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Analog infrared distance sensors:</a:t>
            </a:r>
          </a:p>
          <a:p>
            <a:pPr algn="ctr"/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ANALOG INPUT</a:t>
            </a:r>
          </a:p>
        </p:txBody>
      </p:sp>
      <p:cxnSp>
        <p:nvCxnSpPr>
          <p:cNvPr id="827" name="Straight Arrow Connector 826"/>
          <p:cNvCxnSpPr/>
          <p:nvPr/>
        </p:nvCxnSpPr>
        <p:spPr>
          <a:xfrm flipH="1" flipV="1">
            <a:off x="1371365" y="8603890"/>
            <a:ext cx="606185" cy="54552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8" name="Straight Arrow Connector 827"/>
          <p:cNvCxnSpPr>
            <a:stCxn id="826" idx="0"/>
            <a:endCxn id="822" idx="0"/>
          </p:cNvCxnSpPr>
          <p:nvPr/>
        </p:nvCxnSpPr>
        <p:spPr>
          <a:xfrm flipH="1" flipV="1">
            <a:off x="2222605" y="8737958"/>
            <a:ext cx="318966" cy="28980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9" name="TextBox 828"/>
          <p:cNvSpPr txBox="1"/>
          <p:nvPr/>
        </p:nvSpPr>
        <p:spPr>
          <a:xfrm>
            <a:off x="1708685" y="7214709"/>
            <a:ext cx="16174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12V DC Motors with digital controller</a:t>
            </a:r>
          </a:p>
          <a:p>
            <a:pPr algn="ctr"/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DIGITAL OUTPUT</a:t>
            </a:r>
          </a:p>
        </p:txBody>
      </p:sp>
      <p:cxnSp>
        <p:nvCxnSpPr>
          <p:cNvPr id="830" name="Straight Arrow Connector 829"/>
          <p:cNvCxnSpPr>
            <a:stCxn id="829" idx="2"/>
          </p:cNvCxnSpPr>
          <p:nvPr/>
        </p:nvCxnSpPr>
        <p:spPr>
          <a:xfrm flipH="1">
            <a:off x="1708685" y="7768707"/>
            <a:ext cx="808741" cy="85689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1" name="Straight Arrow Connector 830"/>
          <p:cNvCxnSpPr/>
          <p:nvPr/>
        </p:nvCxnSpPr>
        <p:spPr>
          <a:xfrm flipH="1">
            <a:off x="1229487" y="7680894"/>
            <a:ext cx="598366" cy="58266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2" name="Picture 2" descr="http://www.robotshop.com/Images/big/en/bluetooth-mate-silver-arduino-pro-lilypad.jpg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46" y="7402332"/>
            <a:ext cx="656291" cy="656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33" name="Straight Arrow Connector 832"/>
          <p:cNvCxnSpPr>
            <a:stCxn id="834" idx="0"/>
          </p:cNvCxnSpPr>
          <p:nvPr/>
        </p:nvCxnSpPr>
        <p:spPr>
          <a:xfrm flipV="1">
            <a:off x="618210" y="7923641"/>
            <a:ext cx="0" cy="87757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4" name="TextBox 833"/>
          <p:cNvSpPr txBox="1"/>
          <p:nvPr/>
        </p:nvSpPr>
        <p:spPr>
          <a:xfrm>
            <a:off x="-95508" y="8801218"/>
            <a:ext cx="14274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Serial Bluetooth module:</a:t>
            </a:r>
          </a:p>
          <a:p>
            <a:pPr algn="ctr"/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SERIAL READ/WRITE</a:t>
            </a:r>
          </a:p>
        </p:txBody>
      </p:sp>
      <p:cxnSp>
        <p:nvCxnSpPr>
          <p:cNvPr id="835" name="Curved Connector 834"/>
          <p:cNvCxnSpPr/>
          <p:nvPr/>
        </p:nvCxnSpPr>
        <p:spPr>
          <a:xfrm rot="10800000">
            <a:off x="836652" y="7768707"/>
            <a:ext cx="941178" cy="169948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6" name="Curved Connector 835"/>
          <p:cNvCxnSpPr/>
          <p:nvPr/>
        </p:nvCxnSpPr>
        <p:spPr>
          <a:xfrm rot="10800000">
            <a:off x="791863" y="7904894"/>
            <a:ext cx="390166" cy="247888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7" name="Picture 22" descr="http://upload.wikimedia.org/wikipedia/commons/thumb/d/da/Bluetooth.svg/170px-Bluetooth.svg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70" y="7507868"/>
            <a:ext cx="207828" cy="32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92" name="Group 291"/>
          <p:cNvGrpSpPr/>
          <p:nvPr/>
        </p:nvGrpSpPr>
        <p:grpSpPr>
          <a:xfrm>
            <a:off x="2066157" y="494189"/>
            <a:ext cx="312896" cy="312896"/>
            <a:chOff x="1529393" y="2851522"/>
            <a:chExt cx="312896" cy="312896"/>
          </a:xfrm>
        </p:grpSpPr>
        <p:sp>
          <p:nvSpPr>
            <p:cNvPr id="293" name="Oval 292"/>
            <p:cNvSpPr/>
            <p:nvPr/>
          </p:nvSpPr>
          <p:spPr>
            <a:xfrm>
              <a:off x="1529393" y="2851522"/>
              <a:ext cx="312896" cy="31289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4" name="Isosceles Triangle 293"/>
            <p:cNvSpPr/>
            <p:nvPr/>
          </p:nvSpPr>
          <p:spPr>
            <a:xfrm>
              <a:off x="1561637" y="2856385"/>
              <a:ext cx="89016" cy="244598"/>
            </a:xfrm>
            <a:prstGeom prst="triangle">
              <a:avLst>
                <a:gd name="adj" fmla="val 1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Isosceles Triangle 294"/>
            <p:cNvSpPr/>
            <p:nvPr/>
          </p:nvSpPr>
          <p:spPr>
            <a:xfrm>
              <a:off x="1725042" y="2856385"/>
              <a:ext cx="89016" cy="244597"/>
            </a:xfrm>
            <a:prstGeom prst="triangle">
              <a:avLst>
                <a:gd name="adj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7" name="Straight Connector 296"/>
            <p:cNvCxnSpPr/>
            <p:nvPr/>
          </p:nvCxnSpPr>
          <p:spPr>
            <a:xfrm flipH="1">
              <a:off x="1650653" y="2928392"/>
              <a:ext cx="7438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flipH="1">
              <a:off x="1651209" y="2978683"/>
              <a:ext cx="7438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9" name="Group 298"/>
          <p:cNvGrpSpPr/>
          <p:nvPr/>
        </p:nvGrpSpPr>
        <p:grpSpPr>
          <a:xfrm>
            <a:off x="8280994" y="462611"/>
            <a:ext cx="312896" cy="312896"/>
            <a:chOff x="2998997" y="2854085"/>
            <a:chExt cx="312896" cy="312896"/>
          </a:xfrm>
        </p:grpSpPr>
        <p:sp>
          <p:nvSpPr>
            <p:cNvPr id="300" name="Oval 299"/>
            <p:cNvSpPr/>
            <p:nvPr/>
          </p:nvSpPr>
          <p:spPr>
            <a:xfrm>
              <a:off x="2998997" y="2854085"/>
              <a:ext cx="312896" cy="31289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1" name="Isosceles Triangle 300"/>
            <p:cNvSpPr/>
            <p:nvPr/>
          </p:nvSpPr>
          <p:spPr>
            <a:xfrm>
              <a:off x="3084470" y="3014272"/>
              <a:ext cx="144016" cy="93012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Rectangle 301"/>
            <p:cNvSpPr/>
            <p:nvPr/>
          </p:nvSpPr>
          <p:spPr>
            <a:xfrm rot="1294928">
              <a:off x="3025730" y="3000556"/>
              <a:ext cx="258865" cy="274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Oval 302"/>
            <p:cNvSpPr/>
            <p:nvPr/>
          </p:nvSpPr>
          <p:spPr>
            <a:xfrm>
              <a:off x="3073290" y="2911884"/>
              <a:ext cx="68578" cy="685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Oval 303"/>
            <p:cNvSpPr/>
            <p:nvPr/>
          </p:nvSpPr>
          <p:spPr>
            <a:xfrm>
              <a:off x="3194197" y="2959481"/>
              <a:ext cx="68578" cy="685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5" name="Group 304"/>
          <p:cNvGrpSpPr/>
          <p:nvPr/>
        </p:nvGrpSpPr>
        <p:grpSpPr>
          <a:xfrm>
            <a:off x="731229" y="4873893"/>
            <a:ext cx="312896" cy="312896"/>
            <a:chOff x="8312494" y="1044684"/>
            <a:chExt cx="312896" cy="312896"/>
          </a:xfrm>
        </p:grpSpPr>
        <p:sp>
          <p:nvSpPr>
            <p:cNvPr id="306" name="Oval 305"/>
            <p:cNvSpPr/>
            <p:nvPr/>
          </p:nvSpPr>
          <p:spPr>
            <a:xfrm>
              <a:off x="8312494" y="1044684"/>
              <a:ext cx="312896" cy="312896"/>
            </a:xfrm>
            <a:prstGeom prst="ellipse">
              <a:avLst/>
            </a:prstGeom>
            <a:solidFill>
              <a:srgbClr val="E61EC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8403505" y="1270392"/>
              <a:ext cx="130871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8446082" y="1078045"/>
              <a:ext cx="45719" cy="2286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Arc 308"/>
            <p:cNvSpPr/>
            <p:nvPr/>
          </p:nvSpPr>
          <p:spPr>
            <a:xfrm>
              <a:off x="8358048" y="1113490"/>
              <a:ext cx="216024" cy="203568"/>
            </a:xfrm>
            <a:prstGeom prst="arc">
              <a:avLst>
                <a:gd name="adj1" fmla="val 12026631"/>
                <a:gd name="adj2" fmla="val 20167238"/>
              </a:avLst>
            </a:prstGeom>
            <a:ln w="9525">
              <a:solidFill>
                <a:schemeClr val="tx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0" name="Group 309"/>
          <p:cNvGrpSpPr/>
          <p:nvPr/>
        </p:nvGrpSpPr>
        <p:grpSpPr>
          <a:xfrm>
            <a:off x="722968" y="3436487"/>
            <a:ext cx="312896" cy="312896"/>
            <a:chOff x="5164976" y="2857330"/>
            <a:chExt cx="312896" cy="312896"/>
          </a:xfrm>
        </p:grpSpPr>
        <p:sp>
          <p:nvSpPr>
            <p:cNvPr id="311" name="Oval 310"/>
            <p:cNvSpPr/>
            <p:nvPr/>
          </p:nvSpPr>
          <p:spPr>
            <a:xfrm>
              <a:off x="5164976" y="2857330"/>
              <a:ext cx="312896" cy="312896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2" name="Isosceles Triangle 311"/>
            <p:cNvSpPr/>
            <p:nvPr/>
          </p:nvSpPr>
          <p:spPr>
            <a:xfrm>
              <a:off x="5186943" y="2936908"/>
              <a:ext cx="258904" cy="161838"/>
            </a:xfrm>
            <a:prstGeom prst="triangle">
              <a:avLst>
                <a:gd name="adj" fmla="val 1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3" name="Group 312"/>
            <p:cNvGrpSpPr/>
            <p:nvPr/>
          </p:nvGrpSpPr>
          <p:grpSpPr>
            <a:xfrm>
              <a:off x="5216359" y="2891068"/>
              <a:ext cx="133076" cy="126759"/>
              <a:chOff x="11905937" y="8086166"/>
              <a:chExt cx="237415" cy="226145"/>
            </a:xfrm>
          </p:grpSpPr>
          <p:cxnSp>
            <p:nvCxnSpPr>
              <p:cNvPr id="314" name="Straight Connector 313"/>
              <p:cNvCxnSpPr/>
              <p:nvPr/>
            </p:nvCxnSpPr>
            <p:spPr>
              <a:xfrm flipH="1" flipV="1">
                <a:off x="11905937" y="8250207"/>
                <a:ext cx="108286" cy="62104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  <a:beve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/>
              <p:cNvCxnSpPr/>
              <p:nvPr/>
            </p:nvCxnSpPr>
            <p:spPr>
              <a:xfrm flipH="1">
                <a:off x="11905937" y="8250207"/>
                <a:ext cx="123526" cy="1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  <a:beve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/>
              <p:cNvCxnSpPr/>
              <p:nvPr/>
            </p:nvCxnSpPr>
            <p:spPr>
              <a:xfrm flipH="1" flipV="1">
                <a:off x="11972582" y="8148104"/>
                <a:ext cx="56880" cy="102103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  <a:beve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/>
              <p:cNvCxnSpPr/>
              <p:nvPr/>
            </p:nvCxnSpPr>
            <p:spPr>
              <a:xfrm flipH="1" flipV="1">
                <a:off x="11981106" y="8148104"/>
                <a:ext cx="87087" cy="69764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  <a:beve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/>
              <p:cNvCxnSpPr/>
              <p:nvPr/>
            </p:nvCxnSpPr>
            <p:spPr>
              <a:xfrm flipH="1" flipV="1">
                <a:off x="12061558" y="8086166"/>
                <a:ext cx="6704" cy="131702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  <a:beve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/>
              <p:cNvCxnSpPr/>
              <p:nvPr/>
            </p:nvCxnSpPr>
            <p:spPr>
              <a:xfrm flipH="1" flipV="1">
                <a:off x="12064911" y="8089437"/>
                <a:ext cx="78441" cy="160771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  <a:beve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0" name="Group 319"/>
          <p:cNvGrpSpPr/>
          <p:nvPr/>
        </p:nvGrpSpPr>
        <p:grpSpPr>
          <a:xfrm>
            <a:off x="8674636" y="4607786"/>
            <a:ext cx="312896" cy="312896"/>
            <a:chOff x="8312494" y="1044684"/>
            <a:chExt cx="312896" cy="312896"/>
          </a:xfrm>
        </p:grpSpPr>
        <p:sp>
          <p:nvSpPr>
            <p:cNvPr id="321" name="Oval 320"/>
            <p:cNvSpPr/>
            <p:nvPr/>
          </p:nvSpPr>
          <p:spPr>
            <a:xfrm>
              <a:off x="8312494" y="1044684"/>
              <a:ext cx="312896" cy="312896"/>
            </a:xfrm>
            <a:prstGeom prst="ellipse">
              <a:avLst/>
            </a:prstGeom>
            <a:solidFill>
              <a:srgbClr val="E61EC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2" name="Rectangle 321"/>
            <p:cNvSpPr/>
            <p:nvPr/>
          </p:nvSpPr>
          <p:spPr>
            <a:xfrm>
              <a:off x="8403505" y="1270392"/>
              <a:ext cx="130871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Rectangle 322"/>
            <p:cNvSpPr/>
            <p:nvPr/>
          </p:nvSpPr>
          <p:spPr>
            <a:xfrm>
              <a:off x="8446082" y="1078045"/>
              <a:ext cx="45719" cy="2286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Arc 323"/>
            <p:cNvSpPr/>
            <p:nvPr/>
          </p:nvSpPr>
          <p:spPr>
            <a:xfrm>
              <a:off x="8358048" y="1113490"/>
              <a:ext cx="216024" cy="203568"/>
            </a:xfrm>
            <a:prstGeom prst="arc">
              <a:avLst>
                <a:gd name="adj1" fmla="val 12026631"/>
                <a:gd name="adj2" fmla="val 20167238"/>
              </a:avLst>
            </a:prstGeom>
            <a:ln w="9525">
              <a:solidFill>
                <a:schemeClr val="tx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5" name="Group 324"/>
          <p:cNvGrpSpPr/>
          <p:nvPr/>
        </p:nvGrpSpPr>
        <p:grpSpPr>
          <a:xfrm>
            <a:off x="11320375" y="4507710"/>
            <a:ext cx="312896" cy="312896"/>
            <a:chOff x="8312494" y="1044684"/>
            <a:chExt cx="312896" cy="312896"/>
          </a:xfrm>
        </p:grpSpPr>
        <p:sp>
          <p:nvSpPr>
            <p:cNvPr id="326" name="Oval 325"/>
            <p:cNvSpPr/>
            <p:nvPr/>
          </p:nvSpPr>
          <p:spPr>
            <a:xfrm>
              <a:off x="8312494" y="1044684"/>
              <a:ext cx="312896" cy="312896"/>
            </a:xfrm>
            <a:prstGeom prst="ellipse">
              <a:avLst/>
            </a:prstGeom>
            <a:solidFill>
              <a:srgbClr val="E61EC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8403505" y="1270392"/>
              <a:ext cx="130871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8446082" y="1078045"/>
              <a:ext cx="45719" cy="2286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Arc 328"/>
            <p:cNvSpPr/>
            <p:nvPr/>
          </p:nvSpPr>
          <p:spPr>
            <a:xfrm>
              <a:off x="8358048" y="1113490"/>
              <a:ext cx="216024" cy="203568"/>
            </a:xfrm>
            <a:prstGeom prst="arc">
              <a:avLst>
                <a:gd name="adj1" fmla="val 12026631"/>
                <a:gd name="adj2" fmla="val 20167238"/>
              </a:avLst>
            </a:prstGeom>
            <a:ln w="9525">
              <a:solidFill>
                <a:schemeClr val="tx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0" name="Group 329"/>
          <p:cNvGrpSpPr/>
          <p:nvPr/>
        </p:nvGrpSpPr>
        <p:grpSpPr>
          <a:xfrm>
            <a:off x="11295007" y="6300668"/>
            <a:ext cx="312896" cy="312896"/>
            <a:chOff x="8312494" y="1044684"/>
            <a:chExt cx="312896" cy="312896"/>
          </a:xfrm>
        </p:grpSpPr>
        <p:sp>
          <p:nvSpPr>
            <p:cNvPr id="331" name="Oval 330"/>
            <p:cNvSpPr/>
            <p:nvPr/>
          </p:nvSpPr>
          <p:spPr>
            <a:xfrm>
              <a:off x="8312494" y="1044684"/>
              <a:ext cx="312896" cy="312896"/>
            </a:xfrm>
            <a:prstGeom prst="ellipse">
              <a:avLst/>
            </a:prstGeom>
            <a:solidFill>
              <a:srgbClr val="E61EC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8403505" y="1270392"/>
              <a:ext cx="130871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8446082" y="1078045"/>
              <a:ext cx="45719" cy="2286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Arc 333"/>
            <p:cNvSpPr/>
            <p:nvPr/>
          </p:nvSpPr>
          <p:spPr>
            <a:xfrm>
              <a:off x="8358048" y="1113490"/>
              <a:ext cx="216024" cy="203568"/>
            </a:xfrm>
            <a:prstGeom prst="arc">
              <a:avLst>
                <a:gd name="adj1" fmla="val 12026631"/>
                <a:gd name="adj2" fmla="val 20167238"/>
              </a:avLst>
            </a:prstGeom>
            <a:ln w="9525">
              <a:solidFill>
                <a:schemeClr val="tx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5" name="Group 334"/>
          <p:cNvGrpSpPr/>
          <p:nvPr/>
        </p:nvGrpSpPr>
        <p:grpSpPr>
          <a:xfrm>
            <a:off x="11320373" y="7896830"/>
            <a:ext cx="312896" cy="312896"/>
            <a:chOff x="8312494" y="1044684"/>
            <a:chExt cx="312896" cy="312896"/>
          </a:xfrm>
        </p:grpSpPr>
        <p:sp>
          <p:nvSpPr>
            <p:cNvPr id="336" name="Oval 335"/>
            <p:cNvSpPr/>
            <p:nvPr/>
          </p:nvSpPr>
          <p:spPr>
            <a:xfrm>
              <a:off x="8312494" y="1044684"/>
              <a:ext cx="312896" cy="312896"/>
            </a:xfrm>
            <a:prstGeom prst="ellipse">
              <a:avLst/>
            </a:prstGeom>
            <a:solidFill>
              <a:srgbClr val="E61EC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7" name="Rectangle 336"/>
            <p:cNvSpPr/>
            <p:nvPr/>
          </p:nvSpPr>
          <p:spPr>
            <a:xfrm>
              <a:off x="8403505" y="1270392"/>
              <a:ext cx="130871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8446082" y="1078045"/>
              <a:ext cx="45719" cy="2286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Arc 338"/>
            <p:cNvSpPr/>
            <p:nvPr/>
          </p:nvSpPr>
          <p:spPr>
            <a:xfrm>
              <a:off x="8358048" y="1113490"/>
              <a:ext cx="216024" cy="203568"/>
            </a:xfrm>
            <a:prstGeom prst="arc">
              <a:avLst>
                <a:gd name="adj1" fmla="val 12026631"/>
                <a:gd name="adj2" fmla="val 20167238"/>
              </a:avLst>
            </a:prstGeom>
            <a:ln w="9525">
              <a:solidFill>
                <a:schemeClr val="tx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0" name="Group 339"/>
          <p:cNvGrpSpPr/>
          <p:nvPr/>
        </p:nvGrpSpPr>
        <p:grpSpPr>
          <a:xfrm>
            <a:off x="8472587" y="2993849"/>
            <a:ext cx="312896" cy="312896"/>
            <a:chOff x="5164976" y="2857330"/>
            <a:chExt cx="312896" cy="312896"/>
          </a:xfrm>
        </p:grpSpPr>
        <p:sp>
          <p:nvSpPr>
            <p:cNvPr id="341" name="Oval 340"/>
            <p:cNvSpPr/>
            <p:nvPr/>
          </p:nvSpPr>
          <p:spPr>
            <a:xfrm>
              <a:off x="5164976" y="2857330"/>
              <a:ext cx="312896" cy="312896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2" name="Isosceles Triangle 341"/>
            <p:cNvSpPr/>
            <p:nvPr/>
          </p:nvSpPr>
          <p:spPr>
            <a:xfrm>
              <a:off x="5186943" y="2936908"/>
              <a:ext cx="258904" cy="161838"/>
            </a:xfrm>
            <a:prstGeom prst="triangle">
              <a:avLst>
                <a:gd name="adj" fmla="val 1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3" name="Group 342"/>
            <p:cNvGrpSpPr/>
            <p:nvPr/>
          </p:nvGrpSpPr>
          <p:grpSpPr>
            <a:xfrm>
              <a:off x="5216359" y="2891068"/>
              <a:ext cx="133076" cy="126759"/>
              <a:chOff x="11905937" y="8086166"/>
              <a:chExt cx="237415" cy="226145"/>
            </a:xfrm>
          </p:grpSpPr>
          <p:cxnSp>
            <p:nvCxnSpPr>
              <p:cNvPr id="344" name="Straight Connector 343"/>
              <p:cNvCxnSpPr/>
              <p:nvPr/>
            </p:nvCxnSpPr>
            <p:spPr>
              <a:xfrm flipH="1" flipV="1">
                <a:off x="11905937" y="8250207"/>
                <a:ext cx="108286" cy="62104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  <a:beve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6" name="Straight Connector 565"/>
              <p:cNvCxnSpPr/>
              <p:nvPr/>
            </p:nvCxnSpPr>
            <p:spPr>
              <a:xfrm flipH="1">
                <a:off x="11905937" y="8250207"/>
                <a:ext cx="123526" cy="1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  <a:beve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9" name="Straight Connector 568"/>
              <p:cNvCxnSpPr/>
              <p:nvPr/>
            </p:nvCxnSpPr>
            <p:spPr>
              <a:xfrm flipH="1" flipV="1">
                <a:off x="11972582" y="8148104"/>
                <a:ext cx="56880" cy="102103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  <a:beve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1" name="Straight Connector 600"/>
              <p:cNvCxnSpPr/>
              <p:nvPr/>
            </p:nvCxnSpPr>
            <p:spPr>
              <a:xfrm flipH="1" flipV="1">
                <a:off x="11981106" y="8148104"/>
                <a:ext cx="87087" cy="69764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  <a:beve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2" name="Straight Connector 601"/>
              <p:cNvCxnSpPr/>
              <p:nvPr/>
            </p:nvCxnSpPr>
            <p:spPr>
              <a:xfrm flipH="1" flipV="1">
                <a:off x="12061558" y="8086166"/>
                <a:ext cx="6704" cy="131702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  <a:beve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3" name="Straight Connector 602"/>
              <p:cNvCxnSpPr/>
              <p:nvPr/>
            </p:nvCxnSpPr>
            <p:spPr>
              <a:xfrm flipH="1" flipV="1">
                <a:off x="12064911" y="8089437"/>
                <a:ext cx="78441" cy="160771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  <a:beve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04" name="Group 603"/>
          <p:cNvGrpSpPr/>
          <p:nvPr/>
        </p:nvGrpSpPr>
        <p:grpSpPr>
          <a:xfrm>
            <a:off x="11274553" y="5626384"/>
            <a:ext cx="312896" cy="312896"/>
            <a:chOff x="5164976" y="2857330"/>
            <a:chExt cx="312896" cy="312896"/>
          </a:xfrm>
        </p:grpSpPr>
        <p:sp>
          <p:nvSpPr>
            <p:cNvPr id="605" name="Oval 604"/>
            <p:cNvSpPr/>
            <p:nvPr/>
          </p:nvSpPr>
          <p:spPr>
            <a:xfrm>
              <a:off x="5164976" y="2857330"/>
              <a:ext cx="312896" cy="312896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6" name="Isosceles Triangle 605"/>
            <p:cNvSpPr/>
            <p:nvPr/>
          </p:nvSpPr>
          <p:spPr>
            <a:xfrm>
              <a:off x="5186943" y="2936908"/>
              <a:ext cx="258904" cy="161838"/>
            </a:xfrm>
            <a:prstGeom prst="triangle">
              <a:avLst>
                <a:gd name="adj" fmla="val 1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07" name="Group 606"/>
            <p:cNvGrpSpPr/>
            <p:nvPr/>
          </p:nvGrpSpPr>
          <p:grpSpPr>
            <a:xfrm>
              <a:off x="5216359" y="2891068"/>
              <a:ext cx="133076" cy="126759"/>
              <a:chOff x="11905937" y="8086166"/>
              <a:chExt cx="237415" cy="226145"/>
            </a:xfrm>
          </p:grpSpPr>
          <p:cxnSp>
            <p:nvCxnSpPr>
              <p:cNvPr id="608" name="Straight Connector 607"/>
              <p:cNvCxnSpPr/>
              <p:nvPr/>
            </p:nvCxnSpPr>
            <p:spPr>
              <a:xfrm flipH="1" flipV="1">
                <a:off x="11905937" y="8250207"/>
                <a:ext cx="108286" cy="62104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  <a:beve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9" name="Straight Connector 608"/>
              <p:cNvCxnSpPr/>
              <p:nvPr/>
            </p:nvCxnSpPr>
            <p:spPr>
              <a:xfrm flipH="1">
                <a:off x="11905937" y="8250207"/>
                <a:ext cx="123526" cy="1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  <a:beve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0" name="Straight Connector 609"/>
              <p:cNvCxnSpPr/>
              <p:nvPr/>
            </p:nvCxnSpPr>
            <p:spPr>
              <a:xfrm flipH="1" flipV="1">
                <a:off x="11972582" y="8148104"/>
                <a:ext cx="56880" cy="102103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  <a:beve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1" name="Straight Connector 610"/>
              <p:cNvCxnSpPr/>
              <p:nvPr/>
            </p:nvCxnSpPr>
            <p:spPr>
              <a:xfrm flipH="1" flipV="1">
                <a:off x="11981106" y="8148104"/>
                <a:ext cx="87087" cy="69764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  <a:beve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2" name="Straight Connector 611"/>
              <p:cNvCxnSpPr/>
              <p:nvPr/>
            </p:nvCxnSpPr>
            <p:spPr>
              <a:xfrm flipH="1" flipV="1">
                <a:off x="12061558" y="8086166"/>
                <a:ext cx="6704" cy="131702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  <a:beve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3" name="Straight Connector 612"/>
              <p:cNvCxnSpPr/>
              <p:nvPr/>
            </p:nvCxnSpPr>
            <p:spPr>
              <a:xfrm flipH="1" flipV="1">
                <a:off x="12064911" y="8089437"/>
                <a:ext cx="78441" cy="160771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  <a:beve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2767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7489</TotalTime>
  <Words>2953</Words>
  <Application>Microsoft Office PowerPoint</Application>
  <PresentationFormat>A3 Paper (297x420 mm)</PresentationFormat>
  <Paragraphs>786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ETロボコン実行委員会</Manager>
  <Company>ETロボコン実行委員会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ETロボコン・コンセプトシート</dc:title>
  <dc:creator>ETロボコン実行委員会</dc:creator>
  <cp:lastModifiedBy>Sang-Joon Lee</cp:lastModifiedBy>
  <cp:revision>612</cp:revision>
  <cp:lastPrinted>2002-03-11T10:12:10Z</cp:lastPrinted>
  <dcterms:created xsi:type="dcterms:W3CDTF">2002-02-28T07:41:56Z</dcterms:created>
  <dcterms:modified xsi:type="dcterms:W3CDTF">2013-09-03T15:47:24Z</dcterms:modified>
</cp:coreProperties>
</file>