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4" r:id="rId2"/>
    <p:sldId id="297" r:id="rId3"/>
    <p:sldId id="298" r:id="rId4"/>
    <p:sldId id="291" r:id="rId5"/>
    <p:sldId id="296" r:id="rId6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33"/>
    <a:srgbClr val="5F5F5F"/>
    <a:srgbClr val="F5E903"/>
    <a:srgbClr val="F6F60A"/>
    <a:srgbClr val="FFCC00"/>
    <a:srgbClr val="96969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1851" autoAdjust="0"/>
  </p:normalViewPr>
  <p:slideViewPr>
    <p:cSldViewPr>
      <p:cViewPr>
        <p:scale>
          <a:sx n="100" d="100"/>
          <a:sy n="100" d="100"/>
        </p:scale>
        <p:origin x="-642" y="-10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3618" y="-126"/>
      </p:cViewPr>
      <p:guideLst>
        <p:guide orient="horz" pos="6648"/>
        <p:guide pos="45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fld id="{3B279122-079D-4EEF-9456-9214BDE448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43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37D02E4C-0AF9-41F7-AEAD-AA5730329B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828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D02E4C-0AF9-41F7-AEAD-AA5730329B72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47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F354-36E4-4F31-BFB8-E01BB2CAA45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E042-A140-4424-88BD-6333F225A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F1EE-9980-4BE1-8C05-BCF9E920C52E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821F-F2A5-4C1B-8465-0C6557DB7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0DE1-7EF3-49E6-B0DF-A8C0604AD15D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3FE7-7574-439F-9FCF-DE7A1D967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5942-344C-4FB2-9208-D82C2B2DBDF4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F101-4B92-4F85-99F7-B58BE52FD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3D3E-3436-41AF-B6B9-863AC3EDB2AE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A2C23-4530-411D-B588-77CD4E0BA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B1348-BDE6-4D84-892A-8F215908F86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9790-424A-400E-A8ED-71A8FE35D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B905-A002-470B-8A16-EBAD7D0BAEC9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8205-40AF-4011-AC5F-8CD57E9A2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3B12-9B4C-4A67-B98F-3E34386BF6C7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E987-7C0B-42D8-9F95-DC7154E5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E683E-141E-4B95-BD77-EDCEEEB2F47F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3529-8BD1-44DD-AE58-538252192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A59F-515F-41FF-B851-58B79D8F45D7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5963-5151-4502-898D-7A3C6D756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3376D-6A99-4BA8-81BB-694F8BFAE4B2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A9DB-138C-41F3-B2C8-F84EF259A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7BEF722-66D9-420D-8A9F-0DD13A3F4F7C}" type="datetimeFigureOut">
              <a:rPr lang="en-US"/>
              <a:pPr>
                <a:defRPr/>
              </a:pPr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C3DE65BE-D9BA-4A7A-8659-3FE25C3E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38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0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29.png"/><Relationship Id="rId21" Type="http://schemas.openxmlformats.org/officeDocument/2006/relationships/image" Target="../media/image69.png"/><Relationship Id="rId7" Type="http://schemas.openxmlformats.org/officeDocument/2006/relationships/image" Target="../media/image33.png"/><Relationship Id="rId12" Type="http://schemas.openxmlformats.org/officeDocument/2006/relationships/image" Target="../media/image35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10.png"/><Relationship Id="rId24" Type="http://schemas.openxmlformats.org/officeDocument/2006/relationships/image" Target="../media/image72.png"/><Relationship Id="rId5" Type="http://schemas.openxmlformats.org/officeDocument/2006/relationships/image" Target="../media/image31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6.png"/><Relationship Id="rId10" Type="http://schemas.openxmlformats.org/officeDocument/2006/relationships/image" Target="../media/image34.png"/><Relationship Id="rId19" Type="http://schemas.openxmlformats.org/officeDocument/2006/relationships/image" Target="../media/image67.png"/><Relationship Id="rId4" Type="http://schemas.openxmlformats.org/officeDocument/2006/relationships/image" Target="../media/image30.png"/><Relationship Id="rId9" Type="http://schemas.openxmlformats.org/officeDocument/2006/relationships/image" Target="../media/image60.png"/><Relationship Id="rId14" Type="http://schemas.openxmlformats.org/officeDocument/2006/relationships/image" Target="../media/image710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9" Type="http://schemas.openxmlformats.org/officeDocument/2006/relationships/image" Target="../media/image46.png"/><Relationship Id="rId3" Type="http://schemas.openxmlformats.org/officeDocument/2006/relationships/image" Target="../media/image1.png"/><Relationship Id="rId42" Type="http://schemas.openxmlformats.org/officeDocument/2006/relationships/image" Target="../media/image49.png"/><Relationship Id="rId7" Type="http://schemas.openxmlformats.org/officeDocument/2006/relationships/image" Target="../media/image41.png"/><Relationship Id="rId38" Type="http://schemas.openxmlformats.org/officeDocument/2006/relationships/image" Target="../media/image84.png"/><Relationship Id="rId2" Type="http://schemas.openxmlformats.org/officeDocument/2006/relationships/image" Target="../media/image37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40" Type="http://schemas.openxmlformats.org/officeDocument/2006/relationships/image" Target="../media/image47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6" Type="http://schemas.openxmlformats.org/officeDocument/2006/relationships/image" Target="../media/image78.png"/><Relationship Id="rId39" Type="http://schemas.openxmlformats.org/officeDocument/2006/relationships/image" Target="../media/image8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4" Type="http://schemas.openxmlformats.org/officeDocument/2006/relationships/image" Target="../media/image79.png"/><Relationship Id="rId42" Type="http://schemas.openxmlformats.org/officeDocument/2006/relationships/image" Target="../media/image85.png"/><Relationship Id="rId47" Type="http://schemas.openxmlformats.org/officeDocument/2006/relationships/image" Target="../media/image51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33" Type="http://schemas.openxmlformats.org/officeDocument/2006/relationships/image" Target="../media/image76.png"/><Relationship Id="rId25" Type="http://schemas.openxmlformats.org/officeDocument/2006/relationships/image" Target="../media/image77.png"/><Relationship Id="rId38" Type="http://schemas.openxmlformats.org/officeDocument/2006/relationships/image" Target="../media/image81.png"/><Relationship Id="rId12" Type="http://schemas.openxmlformats.org/officeDocument/2006/relationships/image" Target="../media/image64.png"/><Relationship Id="rId46" Type="http://schemas.openxmlformats.org/officeDocument/2006/relationships/image" Target="../media/image89.png"/><Relationship Id="rId2" Type="http://schemas.openxmlformats.org/officeDocument/2006/relationships/image" Target="../media/image34.png"/><Relationship Id="rId29" Type="http://schemas.openxmlformats.org/officeDocument/2006/relationships/image" Target="../media/image83.png"/><Relationship Id="rId16" Type="http://schemas.openxmlformats.org/officeDocument/2006/relationships/image" Target="../media/image68.png"/><Relationship Id="rId41" Type="http://schemas.openxmlformats.org/officeDocument/2006/relationships/image" Target="../media/image84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32" Type="http://schemas.openxmlformats.org/officeDocument/2006/relationships/image" Target="../media/image62.png"/><Relationship Id="rId24" Type="http://schemas.openxmlformats.org/officeDocument/2006/relationships/image" Target="../media/image760.png"/><Relationship Id="rId37" Type="http://schemas.openxmlformats.org/officeDocument/2006/relationships/image" Target="../media/image80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28" Type="http://schemas.openxmlformats.org/officeDocument/2006/relationships/image" Target="../media/image82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36" Type="http://schemas.openxmlformats.org/officeDocument/2006/relationships/image" Target="../media/image790.png"/><Relationship Id="rId49" Type="http://schemas.openxmlformats.org/officeDocument/2006/relationships/image" Target="../media/image53.png"/><Relationship Id="rId31" Type="http://schemas.openxmlformats.org/officeDocument/2006/relationships/image" Target="../media/image61.png"/><Relationship Id="rId44" Type="http://schemas.openxmlformats.org/officeDocument/2006/relationships/image" Target="../media/image87.png"/><Relationship Id="rId30" Type="http://schemas.openxmlformats.org/officeDocument/2006/relationships/image" Target="../media/image1.png"/><Relationship Id="rId4" Type="http://schemas.openxmlformats.org/officeDocument/2006/relationships/image" Target="../media/image56.png"/><Relationship Id="rId35" Type="http://schemas.openxmlformats.org/officeDocument/2006/relationships/image" Target="../media/image80.png"/><Relationship Id="rId14" Type="http://schemas.openxmlformats.org/officeDocument/2006/relationships/image" Target="../media/image66.png"/><Relationship Id="rId43" Type="http://schemas.openxmlformats.org/officeDocument/2006/relationships/image" Target="../media/image50.png"/><Relationship Id="rId48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04644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1. REQUIREMENTS ANALYSIS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Picture 65" descr="logo6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1000275" y="48072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2"/>
          <p:cNvSpPr txBox="1">
            <a:spLocks noChangeArrowheads="1"/>
          </p:cNvSpPr>
          <p:nvPr/>
        </p:nvSpPr>
        <p:spPr bwMode="auto">
          <a:xfrm>
            <a:off x="-11148" y="521965"/>
            <a:ext cx="3603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REQUIREMENTS ANALYSIS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0" name="TextBox 62"/>
          <p:cNvSpPr txBox="1">
            <a:spLocks noChangeArrowheads="1"/>
          </p:cNvSpPr>
          <p:nvPr/>
        </p:nvSpPr>
        <p:spPr bwMode="auto">
          <a:xfrm>
            <a:off x="6404756" y="532383"/>
            <a:ext cx="4100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3:. NON-FUNCTIONAL REQUIREMENTS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74419" y="1064340"/>
            <a:ext cx="1668870" cy="5679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Goal: Get – 15 seconds total for Developer competition</a:t>
            </a:r>
            <a:endParaRPr lang="en-US" sz="900" dirty="0"/>
          </a:p>
        </p:txBody>
      </p:sp>
      <p:sp>
        <p:nvSpPr>
          <p:cNvPr id="23" name="Rounded Rectangle 22"/>
          <p:cNvSpPr/>
          <p:nvPr/>
        </p:nvSpPr>
        <p:spPr>
          <a:xfrm>
            <a:off x="5389103" y="4141539"/>
            <a:ext cx="1155713" cy="875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DOUBLE SEESAW</a:t>
            </a:r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 smtClean="0"/>
              <a:t>IN:  - 10 sec</a:t>
            </a:r>
            <a:endParaRPr lang="en-US" sz="9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2632" y="5995164"/>
            <a:ext cx="1255089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Minimize time to finish basic stage. </a:t>
            </a:r>
          </a:p>
          <a:p>
            <a:pPr algn="ctr"/>
            <a:r>
              <a:rPr lang="en-US" sz="900" dirty="0" smtClean="0"/>
              <a:t>Goal: &lt; 50 seconds</a:t>
            </a:r>
            <a:endParaRPr lang="en-US" sz="900" dirty="0"/>
          </a:p>
        </p:txBody>
      </p:sp>
      <p:sp>
        <p:nvSpPr>
          <p:cNvPr id="41" name="Rounded Rectangle 40"/>
          <p:cNvSpPr/>
          <p:nvPr/>
        </p:nvSpPr>
        <p:spPr>
          <a:xfrm>
            <a:off x="1432248" y="2000813"/>
            <a:ext cx="1113257" cy="8593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Excellent model documentation</a:t>
            </a:r>
            <a:endParaRPr lang="en-US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64096" y="4152605"/>
            <a:ext cx="1204700" cy="8640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 Requirement&gt;&gt;</a:t>
            </a:r>
          </a:p>
          <a:p>
            <a:pPr algn="ctr"/>
            <a:r>
              <a:rPr lang="en-US" sz="900" dirty="0" smtClean="0"/>
              <a:t>Complete  Developer Competition </a:t>
            </a:r>
          </a:p>
          <a:p>
            <a:pPr algn="ctr"/>
            <a:r>
              <a:rPr lang="en-US" sz="900" dirty="0" smtClean="0"/>
              <a:t>within 2 </a:t>
            </a:r>
            <a:r>
              <a:rPr lang="en-US" sz="900" dirty="0" err="1" smtClean="0"/>
              <a:t>mins</a:t>
            </a:r>
            <a:endParaRPr lang="en-US" sz="900" dirty="0"/>
          </a:p>
        </p:txBody>
      </p:sp>
      <p:sp>
        <p:nvSpPr>
          <p:cNvPr id="44" name="Rounded Rectangle 43"/>
          <p:cNvSpPr/>
          <p:nvPr/>
        </p:nvSpPr>
        <p:spPr>
          <a:xfrm>
            <a:off x="3880520" y="1992287"/>
            <a:ext cx="1125539" cy="867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BASIC STAGE</a:t>
            </a:r>
          </a:p>
          <a:p>
            <a:pPr algn="ctr"/>
            <a:r>
              <a:rPr lang="en-US" sz="900" b="1" dirty="0"/>
              <a:t>------</a:t>
            </a:r>
            <a:r>
              <a:rPr lang="en-US" sz="900" b="1" dirty="0" smtClean="0"/>
              <a:t>GOAL------</a:t>
            </a:r>
          </a:p>
          <a:p>
            <a:pPr algn="ctr"/>
            <a:r>
              <a:rPr lang="en-US" sz="900" b="1" dirty="0" smtClean="0"/>
              <a:t>IN:  10 Seconds</a:t>
            </a:r>
          </a:p>
          <a:p>
            <a:pPr algn="ctr"/>
            <a:r>
              <a:rPr lang="en-US" sz="900" b="1" dirty="0" smtClean="0"/>
              <a:t>OUT: 20  Seconds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104656" y="2000813"/>
            <a:ext cx="1156283" cy="8593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BONUS STAGE</a:t>
            </a:r>
          </a:p>
          <a:p>
            <a:pPr algn="ctr"/>
            <a:r>
              <a:rPr lang="en-US" sz="900" b="1" dirty="0" smtClean="0"/>
              <a:t>----- GOAL ----</a:t>
            </a:r>
          </a:p>
          <a:p>
            <a:pPr algn="ctr"/>
            <a:r>
              <a:rPr lang="en-US" sz="900" b="1" dirty="0" smtClean="0"/>
              <a:t>IN</a:t>
            </a:r>
            <a:r>
              <a:rPr lang="en-US" sz="900" b="1" dirty="0"/>
              <a:t>:  </a:t>
            </a:r>
            <a:r>
              <a:rPr lang="en-US" sz="900" b="1" dirty="0" smtClean="0"/>
              <a:t>-20 Seconds</a:t>
            </a:r>
            <a:endParaRPr lang="en-US" sz="900" b="1" dirty="0"/>
          </a:p>
          <a:p>
            <a:pPr algn="ctr"/>
            <a:r>
              <a:rPr lang="en-US" sz="900" b="1" dirty="0"/>
              <a:t>OUT: </a:t>
            </a:r>
            <a:r>
              <a:rPr lang="en-US" sz="900" b="1" dirty="0" smtClean="0"/>
              <a:t>- 20  Seconds</a:t>
            </a:r>
            <a:endParaRPr lang="en-US" sz="900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626238" y="2000813"/>
            <a:ext cx="1145308" cy="8593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 Requirement&gt;&gt;</a:t>
            </a:r>
          </a:p>
          <a:p>
            <a:pPr algn="ctr"/>
            <a:r>
              <a:rPr lang="en-US" sz="900" dirty="0" smtClean="0"/>
              <a:t>Not disqualify</a:t>
            </a:r>
            <a:endParaRPr lang="en-US" sz="900" dirty="0"/>
          </a:p>
        </p:txBody>
      </p:sp>
      <p:sp>
        <p:nvSpPr>
          <p:cNvPr id="74" name="Rounded Rectangle 73"/>
          <p:cNvSpPr/>
          <p:nvPr/>
        </p:nvSpPr>
        <p:spPr>
          <a:xfrm>
            <a:off x="6741566" y="4141540"/>
            <a:ext cx="1117281" cy="8750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DOUBLE </a:t>
            </a:r>
            <a:r>
              <a:rPr lang="en-US" sz="900" b="1" dirty="0" smtClean="0"/>
              <a:t>LOOKUP</a:t>
            </a:r>
            <a:endParaRPr lang="en-US" sz="900" b="1" dirty="0" smtClean="0"/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 smtClean="0"/>
              <a:t>OUT:  </a:t>
            </a:r>
            <a:r>
              <a:rPr lang="en-US" sz="900" b="1" dirty="0"/>
              <a:t>- 10 </a:t>
            </a:r>
            <a:r>
              <a:rPr lang="en-US" sz="900" b="1" dirty="0" smtClean="0"/>
              <a:t>sec</a:t>
            </a:r>
            <a:endParaRPr lang="en-US" sz="9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2656383" y="4163514"/>
            <a:ext cx="1248201" cy="8531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INNER TRACK </a:t>
            </a:r>
          </a:p>
          <a:p>
            <a:pPr algn="ctr"/>
            <a:r>
              <a:rPr lang="en-US" sz="900" b="1" dirty="0" smtClean="0"/>
              <a:t>---- GOAL ----</a:t>
            </a:r>
          </a:p>
          <a:p>
            <a:pPr algn="ctr"/>
            <a:r>
              <a:rPr lang="en-US" sz="900" b="1" dirty="0" smtClean="0"/>
              <a:t>@ less than 35 sec</a:t>
            </a:r>
          </a:p>
          <a:p>
            <a:pPr algn="ctr"/>
            <a:r>
              <a:rPr lang="en-US" sz="900" b="1" dirty="0" smtClean="0"/>
              <a:t>Total: 35-25 = 10 sec</a:t>
            </a:r>
            <a:endParaRPr lang="en-US" sz="900" b="1" dirty="0"/>
          </a:p>
        </p:txBody>
      </p:sp>
      <p:sp>
        <p:nvSpPr>
          <p:cNvPr id="188" name="Rounded Rectangle 187"/>
          <p:cNvSpPr/>
          <p:nvPr/>
        </p:nvSpPr>
        <p:spPr>
          <a:xfrm>
            <a:off x="64096" y="2000813"/>
            <a:ext cx="1252812" cy="8593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Development Process</a:t>
            </a:r>
            <a:endParaRPr lang="en-US" sz="900" dirty="0"/>
          </a:p>
        </p:txBody>
      </p:sp>
      <p:sp>
        <p:nvSpPr>
          <p:cNvPr id="194" name="Rounded Rectangle 193"/>
          <p:cNvSpPr/>
          <p:nvPr/>
        </p:nvSpPr>
        <p:spPr>
          <a:xfrm>
            <a:off x="9590128" y="1560239"/>
            <a:ext cx="1295200" cy="5040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 Development  Process</a:t>
            </a:r>
            <a:endParaRPr lang="en-US" sz="900" dirty="0"/>
          </a:p>
        </p:txBody>
      </p:sp>
      <p:sp>
        <p:nvSpPr>
          <p:cNvPr id="222" name="Rounded Rectangle 221"/>
          <p:cNvSpPr/>
          <p:nvPr/>
        </p:nvSpPr>
        <p:spPr>
          <a:xfrm>
            <a:off x="9035040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MATLAB &amp; Simulink</a:t>
            </a:r>
            <a:endParaRPr lang="en-US" sz="900" dirty="0"/>
          </a:p>
        </p:txBody>
      </p:sp>
      <p:sp>
        <p:nvSpPr>
          <p:cNvPr id="223" name="Rounded Rectangle 222"/>
          <p:cNvSpPr/>
          <p:nvPr/>
        </p:nvSpPr>
        <p:spPr>
          <a:xfrm>
            <a:off x="6839772" y="1560242"/>
            <a:ext cx="1175259" cy="4705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Configuration Management</a:t>
            </a:r>
            <a:endParaRPr lang="en-US" sz="900" dirty="0"/>
          </a:p>
        </p:txBody>
      </p:sp>
      <p:sp>
        <p:nvSpPr>
          <p:cNvPr id="226" name="Rounded Rectangle 225"/>
          <p:cNvSpPr/>
          <p:nvPr/>
        </p:nvSpPr>
        <p:spPr>
          <a:xfrm>
            <a:off x="10245004" y="2360492"/>
            <a:ext cx="1213705" cy="4617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Use Rapid-Prototyping process</a:t>
            </a:r>
            <a:endParaRPr lang="en-US" sz="900" dirty="0"/>
          </a:p>
        </p:txBody>
      </p:sp>
      <p:cxnSp>
        <p:nvCxnSpPr>
          <p:cNvPr id="227" name="Straight Arrow Connector 226"/>
          <p:cNvCxnSpPr>
            <a:stCxn id="226" idx="0"/>
            <a:endCxn id="194" idx="2"/>
          </p:cNvCxnSpPr>
          <p:nvPr/>
        </p:nvCxnSpPr>
        <p:spPr>
          <a:xfrm flipH="1" flipV="1">
            <a:off x="10237728" y="2064296"/>
            <a:ext cx="614129" cy="29619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35" idx="0"/>
            <a:endCxn id="226" idx="2"/>
          </p:cNvCxnSpPr>
          <p:nvPr/>
        </p:nvCxnSpPr>
        <p:spPr>
          <a:xfrm flipV="1">
            <a:off x="10851856" y="2822280"/>
            <a:ext cx="1" cy="250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10296768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Simulink Target Hardware Support Package</a:t>
            </a:r>
            <a:endParaRPr lang="en-US" sz="900" dirty="0"/>
          </a:p>
        </p:txBody>
      </p:sp>
      <p:sp>
        <p:nvSpPr>
          <p:cNvPr id="239" name="Rounded Rectangle 238"/>
          <p:cNvSpPr/>
          <p:nvPr/>
        </p:nvSpPr>
        <p:spPr>
          <a:xfrm>
            <a:off x="8183849" y="1560240"/>
            <a:ext cx="1241287" cy="50405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Parallel Development Process</a:t>
            </a:r>
            <a:endParaRPr lang="en-US" sz="900" dirty="0"/>
          </a:p>
        </p:txBody>
      </p:sp>
      <p:cxnSp>
        <p:nvCxnSpPr>
          <p:cNvPr id="250" name="Straight Arrow Connector 249"/>
          <p:cNvCxnSpPr>
            <a:stCxn id="335" idx="0"/>
            <a:endCxn id="223" idx="2"/>
          </p:cNvCxnSpPr>
          <p:nvPr/>
        </p:nvCxnSpPr>
        <p:spPr>
          <a:xfrm flipV="1">
            <a:off x="7082499" y="2030752"/>
            <a:ext cx="344903" cy="345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/>
          <p:cNvSpPr/>
          <p:nvPr/>
        </p:nvSpPr>
        <p:spPr>
          <a:xfrm>
            <a:off x="5016725" y="8473008"/>
            <a:ext cx="749027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Detection</a:t>
            </a:r>
            <a:endParaRPr lang="en-US" sz="1000" dirty="0"/>
          </a:p>
        </p:txBody>
      </p:sp>
      <p:sp>
        <p:nvSpPr>
          <p:cNvPr id="261" name="Rounded Rectangle 260"/>
          <p:cNvSpPr/>
          <p:nvPr/>
        </p:nvSpPr>
        <p:spPr>
          <a:xfrm>
            <a:off x="5808813" y="8473008"/>
            <a:ext cx="880019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Step-off Ramp Detection</a:t>
            </a:r>
            <a:endParaRPr lang="en-US" sz="1000" dirty="0"/>
          </a:p>
        </p:txBody>
      </p:sp>
      <p:sp>
        <p:nvSpPr>
          <p:cNvPr id="263" name="Rounded Rectangle 262"/>
          <p:cNvSpPr/>
          <p:nvPr/>
        </p:nvSpPr>
        <p:spPr>
          <a:xfrm>
            <a:off x="208112" y="8479845"/>
            <a:ext cx="864096" cy="43204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Blind run for shortcut</a:t>
            </a:r>
          </a:p>
        </p:txBody>
      </p:sp>
      <p:sp>
        <p:nvSpPr>
          <p:cNvPr id="326" name="Rounded Rectangle 325"/>
          <p:cNvSpPr/>
          <p:nvPr/>
        </p:nvSpPr>
        <p:spPr>
          <a:xfrm>
            <a:off x="9035042" y="2362798"/>
            <a:ext cx="1110174" cy="4661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Use Model-Based Design  process</a:t>
            </a:r>
            <a:endParaRPr lang="en-US" sz="900" dirty="0"/>
          </a:p>
        </p:txBody>
      </p:sp>
      <p:sp>
        <p:nvSpPr>
          <p:cNvPr id="335" name="Rounded Rectangle 334"/>
          <p:cNvSpPr/>
          <p:nvPr/>
        </p:nvSpPr>
        <p:spPr>
          <a:xfrm>
            <a:off x="6544816" y="2376672"/>
            <a:ext cx="1075366" cy="3499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SVN</a:t>
            </a:r>
            <a:endParaRPr lang="en-US" sz="900" dirty="0"/>
          </a:p>
        </p:txBody>
      </p:sp>
      <p:cxnSp>
        <p:nvCxnSpPr>
          <p:cNvPr id="337" name="Straight Arrow Connector 336"/>
          <p:cNvCxnSpPr>
            <a:stCxn id="338" idx="0"/>
            <a:endCxn id="239" idx="2"/>
          </p:cNvCxnSpPr>
          <p:nvPr/>
        </p:nvCxnSpPr>
        <p:spPr>
          <a:xfrm flipV="1">
            <a:off x="8334415" y="2064297"/>
            <a:ext cx="470078" cy="312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unded Rectangle 337"/>
          <p:cNvSpPr/>
          <p:nvPr/>
        </p:nvSpPr>
        <p:spPr>
          <a:xfrm>
            <a:off x="7796732" y="2376672"/>
            <a:ext cx="1075366" cy="34993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of Simulink Projects</a:t>
            </a:r>
            <a:endParaRPr lang="en-US" sz="900" dirty="0"/>
          </a:p>
        </p:txBody>
      </p:sp>
      <p:cxnSp>
        <p:nvCxnSpPr>
          <p:cNvPr id="340" name="Straight Arrow Connector 339"/>
          <p:cNvCxnSpPr>
            <a:stCxn id="338" idx="0"/>
            <a:endCxn id="223" idx="2"/>
          </p:cNvCxnSpPr>
          <p:nvPr/>
        </p:nvCxnSpPr>
        <p:spPr>
          <a:xfrm flipH="1" flipV="1">
            <a:off x="7427402" y="2030752"/>
            <a:ext cx="907013" cy="345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38" idx="0"/>
            <a:endCxn id="194" idx="2"/>
          </p:cNvCxnSpPr>
          <p:nvPr/>
        </p:nvCxnSpPr>
        <p:spPr>
          <a:xfrm flipV="1">
            <a:off x="8334415" y="2064296"/>
            <a:ext cx="1903313" cy="3123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26" idx="0"/>
            <a:endCxn id="194" idx="2"/>
          </p:cNvCxnSpPr>
          <p:nvPr/>
        </p:nvCxnSpPr>
        <p:spPr>
          <a:xfrm flipV="1">
            <a:off x="9590129" y="2064296"/>
            <a:ext cx="647599" cy="2985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222" idx="0"/>
            <a:endCxn id="326" idx="2"/>
          </p:cNvCxnSpPr>
          <p:nvPr/>
        </p:nvCxnSpPr>
        <p:spPr>
          <a:xfrm flipV="1">
            <a:off x="9590128" y="2828978"/>
            <a:ext cx="1" cy="2434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9641160" y="8473008"/>
            <a:ext cx="1030786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Bluetooth communication</a:t>
            </a:r>
            <a:endParaRPr lang="en-US" sz="1000" dirty="0"/>
          </a:p>
        </p:txBody>
      </p:sp>
      <p:cxnSp>
        <p:nvCxnSpPr>
          <p:cNvPr id="206" name="Straight Arrow Connector 205"/>
          <p:cNvCxnSpPr>
            <a:stCxn id="557" idx="0"/>
            <a:endCxn id="33" idx="2"/>
          </p:cNvCxnSpPr>
          <p:nvPr/>
        </p:nvCxnSpPr>
        <p:spPr>
          <a:xfrm flipH="1" flipV="1">
            <a:off x="660177" y="6818124"/>
            <a:ext cx="1926576" cy="5027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4161246" y="8472686"/>
            <a:ext cx="798691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Speed Control</a:t>
            </a:r>
            <a:endParaRPr lang="en-US" sz="1000" dirty="0"/>
          </a:p>
        </p:txBody>
      </p:sp>
      <p:cxnSp>
        <p:nvCxnSpPr>
          <p:cNvPr id="215" name="Elbow Connector 214"/>
          <p:cNvCxnSpPr>
            <a:stCxn id="9" idx="2"/>
            <a:endCxn id="51" idx="0"/>
          </p:cNvCxnSpPr>
          <p:nvPr/>
        </p:nvCxnSpPr>
        <p:spPr>
          <a:xfrm rot="5400000">
            <a:off x="3219591" y="1611549"/>
            <a:ext cx="368565" cy="40996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9" idx="2"/>
            <a:endCxn id="44" idx="0"/>
          </p:cNvCxnSpPr>
          <p:nvPr/>
        </p:nvCxnSpPr>
        <p:spPr>
          <a:xfrm rot="16200000" flipH="1">
            <a:off x="3846053" y="1395049"/>
            <a:ext cx="360039" cy="83443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9" idx="2"/>
            <a:endCxn id="41" idx="0"/>
          </p:cNvCxnSpPr>
          <p:nvPr/>
        </p:nvCxnSpPr>
        <p:spPr>
          <a:xfrm rot="5400000">
            <a:off x="2614584" y="1006542"/>
            <a:ext cx="368565" cy="161997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9" idx="2"/>
            <a:endCxn id="45" idx="0"/>
          </p:cNvCxnSpPr>
          <p:nvPr/>
        </p:nvCxnSpPr>
        <p:spPr>
          <a:xfrm rot="16200000" flipH="1">
            <a:off x="4461544" y="779558"/>
            <a:ext cx="368565" cy="207394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9" idx="2"/>
            <a:endCxn id="188" idx="0"/>
          </p:cNvCxnSpPr>
          <p:nvPr/>
        </p:nvCxnSpPr>
        <p:spPr>
          <a:xfrm rot="5400000">
            <a:off x="1965396" y="357354"/>
            <a:ext cx="368565" cy="291835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-2874" y="3072408"/>
            <a:ext cx="8874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ed Rectangle 261"/>
          <p:cNvSpPr/>
          <p:nvPr/>
        </p:nvSpPr>
        <p:spPr>
          <a:xfrm>
            <a:off x="8590767" y="834484"/>
            <a:ext cx="1554448" cy="4105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Development Structure</a:t>
            </a:r>
            <a:endParaRPr lang="en-US" sz="9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6401096" y="541832"/>
            <a:ext cx="3660" cy="253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262" idx="2"/>
            <a:endCxn id="194" idx="0"/>
          </p:cNvCxnSpPr>
          <p:nvPr/>
        </p:nvCxnSpPr>
        <p:spPr>
          <a:xfrm rot="16200000" flipH="1">
            <a:off x="9645255" y="967765"/>
            <a:ext cx="315209" cy="869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62" idx="2"/>
            <a:endCxn id="223" idx="0"/>
          </p:cNvCxnSpPr>
          <p:nvPr/>
        </p:nvCxnSpPr>
        <p:spPr>
          <a:xfrm rot="5400000">
            <a:off x="8240091" y="432342"/>
            <a:ext cx="315212" cy="19405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62" idx="2"/>
            <a:endCxn id="239" idx="0"/>
          </p:cNvCxnSpPr>
          <p:nvPr/>
        </p:nvCxnSpPr>
        <p:spPr>
          <a:xfrm rot="5400000">
            <a:off x="8928637" y="1120886"/>
            <a:ext cx="315210" cy="5634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4" name="Rounded Rectangle 313"/>
          <p:cNvSpPr/>
          <p:nvPr/>
        </p:nvSpPr>
        <p:spPr>
          <a:xfrm>
            <a:off x="11015529" y="1554793"/>
            <a:ext cx="1244167" cy="509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Efficient  Verification Process</a:t>
            </a:r>
            <a:endParaRPr lang="en-US" sz="900" dirty="0"/>
          </a:p>
        </p:txBody>
      </p:sp>
      <p:cxnSp>
        <p:nvCxnSpPr>
          <p:cNvPr id="316" name="Elbow Connector 315"/>
          <p:cNvCxnSpPr>
            <a:stCxn id="262" idx="2"/>
            <a:endCxn id="314" idx="0"/>
          </p:cNvCxnSpPr>
          <p:nvPr/>
        </p:nvCxnSpPr>
        <p:spPr>
          <a:xfrm rot="16200000" flipH="1">
            <a:off x="10347921" y="265100"/>
            <a:ext cx="309763" cy="2269622"/>
          </a:xfrm>
          <a:prstGeom prst="bentConnector3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35" idx="0"/>
            <a:endCxn id="239" idx="2"/>
          </p:cNvCxnSpPr>
          <p:nvPr/>
        </p:nvCxnSpPr>
        <p:spPr>
          <a:xfrm flipV="1">
            <a:off x="7082499" y="2064297"/>
            <a:ext cx="1721994" cy="31237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unded Rectangle 362"/>
          <p:cNvSpPr/>
          <p:nvPr/>
        </p:nvSpPr>
        <p:spPr>
          <a:xfrm>
            <a:off x="11541148" y="2352328"/>
            <a:ext cx="1196356" cy="4699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</a:t>
            </a:r>
          </a:p>
          <a:p>
            <a:pPr algn="ctr"/>
            <a:r>
              <a:rPr lang="en-US" sz="900" dirty="0" smtClean="0"/>
              <a:t>Use a tool to log test signals for verification</a:t>
            </a:r>
            <a:endParaRPr lang="en-US" sz="900" dirty="0"/>
          </a:p>
        </p:txBody>
      </p:sp>
      <p:cxnSp>
        <p:nvCxnSpPr>
          <p:cNvPr id="398" name="Straight Arrow Connector 397"/>
          <p:cNvCxnSpPr>
            <a:stCxn id="226" idx="0"/>
            <a:endCxn id="314" idx="2"/>
          </p:cNvCxnSpPr>
          <p:nvPr/>
        </p:nvCxnSpPr>
        <p:spPr>
          <a:xfrm flipV="1">
            <a:off x="10851857" y="2064297"/>
            <a:ext cx="785756" cy="29619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63" idx="0"/>
            <a:endCxn id="314" idx="2"/>
          </p:cNvCxnSpPr>
          <p:nvPr/>
        </p:nvCxnSpPr>
        <p:spPr>
          <a:xfrm flipH="1" flipV="1">
            <a:off x="11637613" y="2064297"/>
            <a:ext cx="501713" cy="2880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ounded Rectangle 405"/>
          <p:cNvSpPr/>
          <p:nvPr/>
        </p:nvSpPr>
        <p:spPr>
          <a:xfrm>
            <a:off x="11585376" y="3072408"/>
            <a:ext cx="111017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Develop and use Bluetooth data logging tool</a:t>
            </a:r>
            <a:endParaRPr lang="en-US" sz="900" dirty="0"/>
          </a:p>
        </p:txBody>
      </p:sp>
      <p:cxnSp>
        <p:nvCxnSpPr>
          <p:cNvPr id="407" name="Straight Arrow Connector 406"/>
          <p:cNvCxnSpPr>
            <a:stCxn id="406" idx="0"/>
            <a:endCxn id="363" idx="2"/>
          </p:cNvCxnSpPr>
          <p:nvPr/>
        </p:nvCxnSpPr>
        <p:spPr>
          <a:xfrm flipH="1" flipV="1">
            <a:off x="12139326" y="2822280"/>
            <a:ext cx="1138" cy="2501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H="1">
            <a:off x="8872098" y="3864496"/>
            <a:ext cx="3929502" cy="7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62"/>
          <p:cNvSpPr txBox="1">
            <a:spLocks noChangeArrowheads="1"/>
          </p:cNvSpPr>
          <p:nvPr/>
        </p:nvSpPr>
        <p:spPr bwMode="auto">
          <a:xfrm>
            <a:off x="-7912" y="3072408"/>
            <a:ext cx="3266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FUNCTIONAL REQUIREMENTS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453" name="Straight Arrow Connector 452"/>
          <p:cNvCxnSpPr>
            <a:stCxn id="74" idx="0"/>
            <a:endCxn id="45" idx="2"/>
          </p:cNvCxnSpPr>
          <p:nvPr/>
        </p:nvCxnSpPr>
        <p:spPr>
          <a:xfrm flipH="1" flipV="1">
            <a:off x="5682798" y="2860121"/>
            <a:ext cx="1617409" cy="12814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stCxn id="33" idx="0"/>
            <a:endCxn id="43" idx="2"/>
          </p:cNvCxnSpPr>
          <p:nvPr/>
        </p:nvCxnSpPr>
        <p:spPr>
          <a:xfrm flipV="1">
            <a:off x="660177" y="5016623"/>
            <a:ext cx="6269" cy="9785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ounded Rectangle 513"/>
          <p:cNvSpPr/>
          <p:nvPr/>
        </p:nvSpPr>
        <p:spPr>
          <a:xfrm>
            <a:off x="1144216" y="8473008"/>
            <a:ext cx="949595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Ambient Light Elimination</a:t>
            </a:r>
            <a:endParaRPr lang="en-US" sz="1000" dirty="0"/>
          </a:p>
        </p:txBody>
      </p:sp>
      <p:sp>
        <p:nvSpPr>
          <p:cNvPr id="515" name="Rounded Rectangle 514"/>
          <p:cNvSpPr/>
          <p:nvPr/>
        </p:nvSpPr>
        <p:spPr>
          <a:xfrm>
            <a:off x="3220499" y="8472686"/>
            <a:ext cx="860122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Angle Estimation</a:t>
            </a:r>
            <a:endParaRPr lang="en-US" sz="1000" dirty="0"/>
          </a:p>
        </p:txBody>
      </p:sp>
      <p:sp>
        <p:nvSpPr>
          <p:cNvPr id="516" name="Rounded Rectangle 515"/>
          <p:cNvSpPr/>
          <p:nvPr/>
        </p:nvSpPr>
        <p:spPr>
          <a:xfrm>
            <a:off x="2171006" y="8479845"/>
            <a:ext cx="955612" cy="4248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Switching PID Parameters</a:t>
            </a:r>
            <a:endParaRPr lang="en-US" sz="1000" dirty="0"/>
          </a:p>
        </p:txBody>
      </p:sp>
      <p:sp>
        <p:nvSpPr>
          <p:cNvPr id="557" name="Rounded Rectangle 556"/>
          <p:cNvSpPr/>
          <p:nvPr/>
        </p:nvSpPr>
        <p:spPr>
          <a:xfrm>
            <a:off x="2013066" y="7320880"/>
            <a:ext cx="1147374" cy="622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b="1" dirty="0" smtClean="0"/>
              <a:t>LINE-TRACKING </a:t>
            </a:r>
            <a:r>
              <a:rPr lang="en-US" sz="900" dirty="0" smtClean="0"/>
              <a:t>with tail up</a:t>
            </a:r>
            <a:endParaRPr lang="en-US" sz="900" dirty="0"/>
          </a:p>
        </p:txBody>
      </p:sp>
      <p:cxnSp>
        <p:nvCxnSpPr>
          <p:cNvPr id="576" name="Straight Arrow Connector 575"/>
          <p:cNvCxnSpPr>
            <a:stCxn id="263" idx="0"/>
            <a:endCxn id="33" idx="2"/>
          </p:cNvCxnSpPr>
          <p:nvPr/>
        </p:nvCxnSpPr>
        <p:spPr>
          <a:xfrm flipV="1">
            <a:off x="640160" y="6818124"/>
            <a:ext cx="20017" cy="16617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stCxn id="514" idx="0"/>
            <a:endCxn id="557" idx="2"/>
          </p:cNvCxnSpPr>
          <p:nvPr/>
        </p:nvCxnSpPr>
        <p:spPr>
          <a:xfrm flipV="1">
            <a:off x="1619014" y="7943345"/>
            <a:ext cx="967739" cy="5296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>
            <a:off x="8872098" y="30724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Rounded Rectangle 860"/>
          <p:cNvSpPr/>
          <p:nvPr/>
        </p:nvSpPr>
        <p:spPr>
          <a:xfrm>
            <a:off x="1393022" y="5995163"/>
            <a:ext cx="1162196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Finish  the  </a:t>
            </a:r>
            <a:r>
              <a:rPr lang="en-US" sz="900" b="1" dirty="0" smtClean="0"/>
              <a:t>BONUS STAGE</a:t>
            </a:r>
            <a:r>
              <a:rPr lang="en-US" sz="900" dirty="0" smtClean="0"/>
              <a:t> within </a:t>
            </a:r>
          </a:p>
          <a:p>
            <a:pPr algn="ctr"/>
            <a:r>
              <a:rPr lang="en-US" sz="900" dirty="0" smtClean="0"/>
              <a:t>1 min</a:t>
            </a:r>
            <a:endParaRPr lang="en-US" sz="900" dirty="0"/>
          </a:p>
        </p:txBody>
      </p:sp>
      <p:cxnSp>
        <p:nvCxnSpPr>
          <p:cNvPr id="862" name="Straight Arrow Connector 861"/>
          <p:cNvCxnSpPr>
            <a:stCxn id="861" idx="0"/>
            <a:endCxn id="43" idx="2"/>
          </p:cNvCxnSpPr>
          <p:nvPr/>
        </p:nvCxnSpPr>
        <p:spPr>
          <a:xfrm flipH="1" flipV="1">
            <a:off x="666446" y="5016623"/>
            <a:ext cx="1307674" cy="9785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Arrow Connector 912"/>
          <p:cNvCxnSpPr>
            <a:stCxn id="516" idx="0"/>
            <a:endCxn id="557" idx="2"/>
          </p:cNvCxnSpPr>
          <p:nvPr/>
        </p:nvCxnSpPr>
        <p:spPr>
          <a:xfrm flipH="1" flipV="1">
            <a:off x="2586753" y="7943345"/>
            <a:ext cx="62059" cy="5365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Arrow Connector 923"/>
          <p:cNvCxnSpPr>
            <a:stCxn id="357" idx="0"/>
            <a:endCxn id="74" idx="2"/>
          </p:cNvCxnSpPr>
          <p:nvPr/>
        </p:nvCxnSpPr>
        <p:spPr>
          <a:xfrm flipH="1" flipV="1">
            <a:off x="7300207" y="5016622"/>
            <a:ext cx="990595" cy="9785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/>
          <p:cNvCxnSpPr>
            <a:stCxn id="557" idx="0"/>
            <a:endCxn id="861" idx="2"/>
          </p:cNvCxnSpPr>
          <p:nvPr/>
        </p:nvCxnSpPr>
        <p:spPr>
          <a:xfrm flipH="1" flipV="1">
            <a:off x="1974120" y="6818123"/>
            <a:ext cx="612633" cy="5027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>
            <a:stCxn id="372" idx="0"/>
            <a:endCxn id="92" idx="2"/>
          </p:cNvCxnSpPr>
          <p:nvPr/>
        </p:nvCxnSpPr>
        <p:spPr>
          <a:xfrm flipV="1">
            <a:off x="3267918" y="5016623"/>
            <a:ext cx="12566" cy="97854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Arrow Connector 970"/>
          <p:cNvCxnSpPr>
            <a:stCxn id="557" idx="0"/>
            <a:endCxn id="372" idx="2"/>
          </p:cNvCxnSpPr>
          <p:nvPr/>
        </p:nvCxnSpPr>
        <p:spPr>
          <a:xfrm flipV="1">
            <a:off x="2586753" y="6818123"/>
            <a:ext cx="681165" cy="5027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Arrow Connector 1013"/>
          <p:cNvCxnSpPr>
            <a:stCxn id="229" idx="0"/>
            <a:endCxn id="557" idx="3"/>
          </p:cNvCxnSpPr>
          <p:nvPr/>
        </p:nvCxnSpPr>
        <p:spPr>
          <a:xfrm flipH="1" flipV="1">
            <a:off x="3160440" y="7632113"/>
            <a:ext cx="1400152" cy="84057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Straight Arrow Connector 1247"/>
          <p:cNvCxnSpPr>
            <a:stCxn id="373" idx="0"/>
            <a:endCxn id="255" idx="2"/>
          </p:cNvCxnSpPr>
          <p:nvPr/>
        </p:nvCxnSpPr>
        <p:spPr>
          <a:xfrm flipH="1" flipV="1">
            <a:off x="10071416" y="5016622"/>
            <a:ext cx="85137" cy="34563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Straight Arrow Connector 1260"/>
          <p:cNvCxnSpPr>
            <a:stCxn id="515" idx="0"/>
            <a:endCxn id="557" idx="2"/>
          </p:cNvCxnSpPr>
          <p:nvPr/>
        </p:nvCxnSpPr>
        <p:spPr>
          <a:xfrm flipH="1" flipV="1">
            <a:off x="2586753" y="7943345"/>
            <a:ext cx="1063807" cy="5293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6" name="Rounded Rectangle 1265"/>
          <p:cNvSpPr/>
          <p:nvPr/>
        </p:nvSpPr>
        <p:spPr>
          <a:xfrm>
            <a:off x="64096" y="8256984"/>
            <a:ext cx="10657184" cy="86409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ounded Rectangle 1267"/>
          <p:cNvSpPr/>
          <p:nvPr/>
        </p:nvSpPr>
        <p:spPr>
          <a:xfrm>
            <a:off x="11000275" y="7705164"/>
            <a:ext cx="1720574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Element Technologies</a:t>
            </a:r>
            <a:endParaRPr lang="en-US" sz="1200" b="1" dirty="0"/>
          </a:p>
        </p:txBody>
      </p:sp>
      <p:cxnSp>
        <p:nvCxnSpPr>
          <p:cNvPr id="1270" name="Straight Connector 1269"/>
          <p:cNvCxnSpPr>
            <a:stCxn id="1268" idx="1"/>
            <a:endCxn id="1266" idx="3"/>
          </p:cNvCxnSpPr>
          <p:nvPr/>
        </p:nvCxnSpPr>
        <p:spPr>
          <a:xfrm flipH="1">
            <a:off x="10721280" y="7885184"/>
            <a:ext cx="278995" cy="80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Rounded Rectangle 1281"/>
          <p:cNvSpPr/>
          <p:nvPr/>
        </p:nvSpPr>
        <p:spPr>
          <a:xfrm>
            <a:off x="9837698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</a:t>
            </a:r>
            <a:endParaRPr lang="en-US" sz="1050" b="1" dirty="0"/>
          </a:p>
        </p:txBody>
      </p:sp>
      <p:cxnSp>
        <p:nvCxnSpPr>
          <p:cNvPr id="1283" name="Straight Connector 1282"/>
          <p:cNvCxnSpPr>
            <a:stCxn id="373" idx="2"/>
            <a:endCxn id="1282" idx="0"/>
          </p:cNvCxnSpPr>
          <p:nvPr/>
        </p:nvCxnSpPr>
        <p:spPr>
          <a:xfrm flipH="1">
            <a:off x="10145215" y="8905056"/>
            <a:ext cx="1133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ounded Rectangle 1293"/>
          <p:cNvSpPr/>
          <p:nvPr/>
        </p:nvSpPr>
        <p:spPr>
          <a:xfrm>
            <a:off x="5929783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5.4</a:t>
            </a:r>
            <a:endParaRPr lang="en-US" sz="1050" b="1" dirty="0"/>
          </a:p>
        </p:txBody>
      </p:sp>
      <p:cxnSp>
        <p:nvCxnSpPr>
          <p:cNvPr id="1295" name="Straight Connector 1294"/>
          <p:cNvCxnSpPr>
            <a:stCxn id="261" idx="2"/>
            <a:endCxn id="1294" idx="0"/>
          </p:cNvCxnSpPr>
          <p:nvPr/>
        </p:nvCxnSpPr>
        <p:spPr>
          <a:xfrm flipH="1">
            <a:off x="6237300" y="8905056"/>
            <a:ext cx="1152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" name="Rounded Rectangle 1299"/>
          <p:cNvSpPr/>
          <p:nvPr/>
        </p:nvSpPr>
        <p:spPr>
          <a:xfrm>
            <a:off x="4240560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</a:t>
            </a:r>
            <a:endParaRPr lang="en-US" sz="1050" b="1" dirty="0"/>
          </a:p>
        </p:txBody>
      </p:sp>
      <p:cxnSp>
        <p:nvCxnSpPr>
          <p:cNvPr id="1301" name="Straight Connector 1300"/>
          <p:cNvCxnSpPr>
            <a:stCxn id="229" idx="2"/>
            <a:endCxn id="1300" idx="0"/>
          </p:cNvCxnSpPr>
          <p:nvPr/>
        </p:nvCxnSpPr>
        <p:spPr>
          <a:xfrm flipH="1">
            <a:off x="4548077" y="8904734"/>
            <a:ext cx="12515" cy="28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Rounded Rectangle 1310"/>
          <p:cNvSpPr/>
          <p:nvPr/>
        </p:nvSpPr>
        <p:spPr>
          <a:xfrm>
            <a:off x="1287721" y="9193088"/>
            <a:ext cx="67806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5.1.A</a:t>
            </a:r>
            <a:endParaRPr lang="en-US" sz="1050" b="1" dirty="0"/>
          </a:p>
        </p:txBody>
      </p:sp>
      <p:cxnSp>
        <p:nvCxnSpPr>
          <p:cNvPr id="1312" name="Straight Connector 1311"/>
          <p:cNvCxnSpPr>
            <a:stCxn id="514" idx="2"/>
            <a:endCxn id="1311" idx="0"/>
          </p:cNvCxnSpPr>
          <p:nvPr/>
        </p:nvCxnSpPr>
        <p:spPr>
          <a:xfrm>
            <a:off x="1619014" y="8905056"/>
            <a:ext cx="7739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598" y="3733883"/>
            <a:ext cx="689634" cy="1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42" y="3549155"/>
            <a:ext cx="7239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3808512" y="8868160"/>
            <a:ext cx="367408" cy="324928"/>
            <a:chOff x="8548584" y="477971"/>
            <a:chExt cx="367408" cy="324928"/>
          </a:xfrm>
        </p:grpSpPr>
        <p:sp>
          <p:nvSpPr>
            <p:cNvPr id="144" name="Oval 143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Rounded Rectangle 145"/>
          <p:cNvSpPr/>
          <p:nvPr/>
        </p:nvSpPr>
        <p:spPr>
          <a:xfrm>
            <a:off x="3360249" y="9193088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5.2</a:t>
            </a:r>
            <a:endParaRPr lang="en-US" sz="1050" b="1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3661882" y="8911892"/>
            <a:ext cx="4601" cy="28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5065687" y="9200246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5.4</a:t>
            </a:r>
            <a:endParaRPr lang="en-US" sz="1050" b="1" dirty="0"/>
          </a:p>
        </p:txBody>
      </p:sp>
      <p:cxnSp>
        <p:nvCxnSpPr>
          <p:cNvPr id="150" name="Straight Connector 149"/>
          <p:cNvCxnSpPr>
            <a:stCxn id="260" idx="2"/>
            <a:endCxn id="149" idx="0"/>
          </p:cNvCxnSpPr>
          <p:nvPr/>
        </p:nvCxnSpPr>
        <p:spPr>
          <a:xfrm flipH="1">
            <a:off x="5373204" y="8905056"/>
            <a:ext cx="18035" cy="29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2348867" y="9202291"/>
            <a:ext cx="615033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5.1.B</a:t>
            </a:r>
            <a:endParaRPr lang="en-US" sz="1050" b="1" dirty="0"/>
          </a:p>
        </p:txBody>
      </p:sp>
      <p:cxnSp>
        <p:nvCxnSpPr>
          <p:cNvPr id="163" name="Straight Connector 162"/>
          <p:cNvCxnSpPr>
            <a:endCxn id="162" idx="0"/>
          </p:cNvCxnSpPr>
          <p:nvPr/>
        </p:nvCxnSpPr>
        <p:spPr>
          <a:xfrm flipH="1">
            <a:off x="2656384" y="8914259"/>
            <a:ext cx="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52129" y="9193088"/>
            <a:ext cx="576064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5.1</a:t>
            </a:r>
            <a:endParaRPr lang="en-US" sz="1050" b="1" dirty="0"/>
          </a:p>
        </p:txBody>
      </p:sp>
      <p:cxnSp>
        <p:nvCxnSpPr>
          <p:cNvPr id="168" name="Straight Connector 167"/>
          <p:cNvCxnSpPr>
            <a:stCxn id="263" idx="2"/>
            <a:endCxn id="167" idx="0"/>
          </p:cNvCxnSpPr>
          <p:nvPr/>
        </p:nvCxnSpPr>
        <p:spPr>
          <a:xfrm>
            <a:off x="640160" y="8911892"/>
            <a:ext cx="1" cy="28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1015529" y="8769257"/>
            <a:ext cx="1796960" cy="70364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refer to following sections for details. 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4" name="Straight Connector 183"/>
          <p:cNvCxnSpPr>
            <a:stCxn id="183" idx="1"/>
            <a:endCxn id="1282" idx="3"/>
          </p:cNvCxnSpPr>
          <p:nvPr/>
        </p:nvCxnSpPr>
        <p:spPr>
          <a:xfrm flipH="1">
            <a:off x="10452731" y="9121080"/>
            <a:ext cx="562798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-20870" y="784465"/>
            <a:ext cx="6351926" cy="559751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following is high-level requirement for the </a:t>
            </a:r>
            <a:r>
              <a:rPr lang="en-US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developer competition based </a:t>
            </a:r>
            <a:r>
              <a:rPr lang="en-US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 the concept </a:t>
            </a:r>
            <a:r>
              <a:rPr lang="en-US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design. </a:t>
            </a:r>
            <a:endParaRPr lang="en-US" sz="9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-7912" y="1144505"/>
            <a:ext cx="2553417" cy="559751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Requirements are further broken down into functional and non-function requirements. </a:t>
            </a: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6" name="Straight Arrow Connector 195"/>
          <p:cNvCxnSpPr>
            <a:stCxn id="92" idx="0"/>
            <a:endCxn id="44" idx="2"/>
          </p:cNvCxnSpPr>
          <p:nvPr/>
        </p:nvCxnSpPr>
        <p:spPr>
          <a:xfrm flipV="1">
            <a:off x="3280484" y="2860120"/>
            <a:ext cx="1162806" cy="13033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3" idx="0"/>
            <a:endCxn id="45" idx="2"/>
          </p:cNvCxnSpPr>
          <p:nvPr/>
        </p:nvCxnSpPr>
        <p:spPr>
          <a:xfrm flipH="1" flipV="1">
            <a:off x="5682798" y="2860121"/>
            <a:ext cx="284162" cy="12814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ounded Rectangle 250"/>
          <p:cNvSpPr/>
          <p:nvPr/>
        </p:nvSpPr>
        <p:spPr>
          <a:xfrm>
            <a:off x="8125407" y="4130553"/>
            <a:ext cx="1155713" cy="886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PARKING</a:t>
            </a:r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 smtClean="0"/>
              <a:t>IN:  - 5 sec</a:t>
            </a:r>
            <a:endParaRPr lang="en-US" sz="900" b="1" dirty="0"/>
          </a:p>
        </p:txBody>
      </p:sp>
      <p:cxnSp>
        <p:nvCxnSpPr>
          <p:cNvPr id="252" name="Straight Arrow Connector 251"/>
          <p:cNvCxnSpPr>
            <a:stCxn id="251" idx="0"/>
            <a:endCxn id="45" idx="2"/>
          </p:cNvCxnSpPr>
          <p:nvPr/>
        </p:nvCxnSpPr>
        <p:spPr>
          <a:xfrm flipH="1" flipV="1">
            <a:off x="5682798" y="2860121"/>
            <a:ext cx="3020466" cy="12704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9493559" y="4130554"/>
            <a:ext cx="1155713" cy="8860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 </a:t>
            </a:r>
          </a:p>
          <a:p>
            <a:pPr algn="ctr"/>
            <a:r>
              <a:rPr lang="en-US" sz="900" b="1" dirty="0" smtClean="0"/>
              <a:t>REMOTE START</a:t>
            </a:r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 smtClean="0"/>
              <a:t>IN:  - 5 sec</a:t>
            </a:r>
            <a:endParaRPr lang="en-US" sz="900" b="1" dirty="0"/>
          </a:p>
        </p:txBody>
      </p:sp>
      <p:cxnSp>
        <p:nvCxnSpPr>
          <p:cNvPr id="256" name="Straight Arrow Connector 255"/>
          <p:cNvCxnSpPr>
            <a:stCxn id="255" idx="0"/>
            <a:endCxn id="45" idx="2"/>
          </p:cNvCxnSpPr>
          <p:nvPr/>
        </p:nvCxnSpPr>
        <p:spPr>
          <a:xfrm flipH="1" flipV="1">
            <a:off x="5682798" y="2860121"/>
            <a:ext cx="4388618" cy="12704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ounded Rectangle 269"/>
          <p:cNvSpPr/>
          <p:nvPr/>
        </p:nvSpPr>
        <p:spPr>
          <a:xfrm>
            <a:off x="7048872" y="8482211"/>
            <a:ext cx="880019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Turn 180 degree</a:t>
            </a:r>
            <a:endParaRPr lang="en-US" sz="1000" dirty="0"/>
          </a:p>
        </p:txBody>
      </p:sp>
      <p:sp>
        <p:nvSpPr>
          <p:cNvPr id="277" name="Rounded Rectangle 276"/>
          <p:cNvSpPr/>
          <p:nvPr/>
        </p:nvSpPr>
        <p:spPr>
          <a:xfrm>
            <a:off x="1360777" y="4152607"/>
            <a:ext cx="1184728" cy="8640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 Requirement&gt;&gt;</a:t>
            </a:r>
          </a:p>
          <a:p>
            <a:pPr algn="ctr"/>
            <a:r>
              <a:rPr lang="en-US" sz="900" dirty="0" smtClean="0"/>
              <a:t>No Interfere with opponent’s robot</a:t>
            </a:r>
            <a:endParaRPr lang="en-US" sz="900" dirty="0"/>
          </a:p>
        </p:txBody>
      </p:sp>
      <p:cxnSp>
        <p:nvCxnSpPr>
          <p:cNvPr id="345" name="Straight Arrow Connector 344"/>
          <p:cNvCxnSpPr>
            <a:stCxn id="33" idx="0"/>
            <a:endCxn id="92" idx="2"/>
          </p:cNvCxnSpPr>
          <p:nvPr/>
        </p:nvCxnSpPr>
        <p:spPr>
          <a:xfrm flipV="1">
            <a:off x="660177" y="5016623"/>
            <a:ext cx="2620307" cy="9785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3980617" y="5995164"/>
            <a:ext cx="1214797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&lt;&lt;Requirement&gt;&gt;</a:t>
            </a:r>
          </a:p>
          <a:p>
            <a:pPr algn="ctr"/>
            <a:r>
              <a:rPr lang="en-US" sz="900" dirty="0"/>
              <a:t>Clear Zone 1, </a:t>
            </a:r>
            <a:r>
              <a:rPr lang="en-US" sz="900" dirty="0" smtClean="0"/>
              <a:t>2, 3</a:t>
            </a:r>
            <a:r>
              <a:rPr lang="en-US" sz="900" dirty="0"/>
              <a:t>, </a:t>
            </a:r>
            <a:r>
              <a:rPr lang="en-US" sz="900" dirty="0" smtClean="0"/>
              <a:t>4 </a:t>
            </a:r>
            <a:r>
              <a:rPr lang="en-US" sz="900" dirty="0"/>
              <a:t>and 5. </a:t>
            </a:r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/>
              <a:t>IN:  - </a:t>
            </a:r>
            <a:r>
              <a:rPr lang="en-US" sz="900" b="1" dirty="0" smtClean="0"/>
              <a:t>30 </a:t>
            </a:r>
            <a:r>
              <a:rPr lang="en-US" sz="900" b="1" dirty="0"/>
              <a:t>sec</a:t>
            </a:r>
          </a:p>
        </p:txBody>
      </p:sp>
      <p:sp>
        <p:nvSpPr>
          <p:cNvPr id="357" name="Rounded Rectangle 356"/>
          <p:cNvSpPr/>
          <p:nvPr/>
        </p:nvSpPr>
        <p:spPr>
          <a:xfrm>
            <a:off x="7732161" y="5995163"/>
            <a:ext cx="1117281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Clear </a:t>
            </a:r>
            <a:endParaRPr lang="en-US" sz="900" dirty="0" smtClean="0"/>
          </a:p>
          <a:p>
            <a:pPr algn="ctr"/>
            <a:r>
              <a:rPr lang="en-US" sz="900" b="1" dirty="0" smtClean="0"/>
              <a:t>LOOKUP GATE</a:t>
            </a:r>
            <a:endParaRPr lang="en-US" sz="900" b="1" dirty="0"/>
          </a:p>
        </p:txBody>
      </p:sp>
      <p:sp>
        <p:nvSpPr>
          <p:cNvPr id="372" name="Rounded Rectangle 371"/>
          <p:cNvSpPr/>
          <p:nvPr/>
        </p:nvSpPr>
        <p:spPr>
          <a:xfrm>
            <a:off x="2660519" y="5995163"/>
            <a:ext cx="1214797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Clear Zone 1, 3,  4 and 5. </a:t>
            </a:r>
          </a:p>
          <a:p>
            <a:pPr algn="ctr"/>
            <a:r>
              <a:rPr lang="en-US" sz="900" b="1" dirty="0"/>
              <a:t>----- GOAL ----</a:t>
            </a:r>
          </a:p>
          <a:p>
            <a:pPr algn="ctr"/>
            <a:r>
              <a:rPr lang="en-US" sz="900" b="1" dirty="0"/>
              <a:t>IN:  - </a:t>
            </a:r>
            <a:r>
              <a:rPr lang="en-US" sz="900" b="1" dirty="0" smtClean="0"/>
              <a:t>25 sec</a:t>
            </a:r>
          </a:p>
        </p:txBody>
      </p:sp>
      <p:sp>
        <p:nvSpPr>
          <p:cNvPr id="386" name="Rounded Rectangle 385"/>
          <p:cNvSpPr/>
          <p:nvPr/>
        </p:nvSpPr>
        <p:spPr>
          <a:xfrm>
            <a:off x="3998063" y="4152606"/>
            <a:ext cx="1250609" cy="8640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 smtClean="0"/>
              <a:t>Successful</a:t>
            </a:r>
          </a:p>
          <a:p>
            <a:pPr algn="ctr"/>
            <a:r>
              <a:rPr lang="en-US" sz="900" b="1" dirty="0" smtClean="0"/>
              <a:t>OUTER TRACK </a:t>
            </a:r>
          </a:p>
          <a:p>
            <a:pPr algn="ctr"/>
            <a:r>
              <a:rPr lang="en-US" sz="900" b="1" dirty="0" smtClean="0"/>
              <a:t>---- GOAL ----</a:t>
            </a:r>
          </a:p>
          <a:p>
            <a:pPr algn="ctr"/>
            <a:r>
              <a:rPr lang="en-US" sz="900" b="1" dirty="0" smtClean="0"/>
              <a:t>@ less than 50 sec</a:t>
            </a:r>
          </a:p>
          <a:p>
            <a:pPr algn="ctr"/>
            <a:r>
              <a:rPr lang="en-US" sz="900" b="1" dirty="0" smtClean="0"/>
              <a:t>Total: 50-30 = 20 sec </a:t>
            </a:r>
            <a:endParaRPr lang="en-US" sz="900" b="1" dirty="0"/>
          </a:p>
        </p:txBody>
      </p:sp>
      <p:cxnSp>
        <p:nvCxnSpPr>
          <p:cNvPr id="413" name="Straight Arrow Connector 412"/>
          <p:cNvCxnSpPr>
            <a:stCxn id="386" idx="0"/>
            <a:endCxn id="44" idx="2"/>
          </p:cNvCxnSpPr>
          <p:nvPr/>
        </p:nvCxnSpPr>
        <p:spPr>
          <a:xfrm flipH="1" flipV="1">
            <a:off x="4443290" y="2860120"/>
            <a:ext cx="180078" cy="12924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352" idx="0"/>
            <a:endCxn id="386" idx="2"/>
          </p:cNvCxnSpPr>
          <p:nvPr/>
        </p:nvCxnSpPr>
        <p:spPr>
          <a:xfrm flipV="1">
            <a:off x="4588016" y="5016623"/>
            <a:ext cx="35352" cy="9785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57" idx="0"/>
            <a:endCxn id="352" idx="2"/>
          </p:cNvCxnSpPr>
          <p:nvPr/>
        </p:nvCxnSpPr>
        <p:spPr>
          <a:xfrm flipV="1">
            <a:off x="2586753" y="6818124"/>
            <a:ext cx="2001263" cy="5027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ounded Rectangle 454"/>
          <p:cNvSpPr/>
          <p:nvPr/>
        </p:nvSpPr>
        <p:spPr>
          <a:xfrm>
            <a:off x="7984976" y="8482211"/>
            <a:ext cx="786089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Tail Control</a:t>
            </a:r>
            <a:endParaRPr lang="en-US" sz="1000" dirty="0"/>
          </a:p>
        </p:txBody>
      </p:sp>
      <p:sp>
        <p:nvSpPr>
          <p:cNvPr id="470" name="Rounded Rectangle 469"/>
          <p:cNvSpPr/>
          <p:nvPr/>
        </p:nvSpPr>
        <p:spPr>
          <a:xfrm>
            <a:off x="5300715" y="5995164"/>
            <a:ext cx="1103561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&lt;&lt;Requirement&gt;&gt;</a:t>
            </a:r>
          </a:p>
          <a:p>
            <a:pPr algn="ctr"/>
            <a:r>
              <a:rPr lang="en-US" sz="900" dirty="0" smtClean="0"/>
              <a:t>Able to enter double seesaw successfully</a:t>
            </a:r>
            <a:endParaRPr lang="en-US" sz="900" b="1" dirty="0"/>
          </a:p>
        </p:txBody>
      </p:sp>
      <p:sp>
        <p:nvSpPr>
          <p:cNvPr id="472" name="Rounded Rectangle 471"/>
          <p:cNvSpPr/>
          <p:nvPr/>
        </p:nvSpPr>
        <p:spPr>
          <a:xfrm>
            <a:off x="6509577" y="5995164"/>
            <a:ext cx="1117281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dirty="0"/>
              <a:t>Able to </a:t>
            </a:r>
            <a:r>
              <a:rPr lang="en-US" sz="900" dirty="0" smtClean="0"/>
              <a:t>exit seesaw </a:t>
            </a:r>
            <a:r>
              <a:rPr lang="en-US" sz="900" dirty="0"/>
              <a:t>successfully</a:t>
            </a:r>
            <a:endParaRPr lang="en-US" sz="900" b="1" dirty="0"/>
          </a:p>
        </p:txBody>
      </p:sp>
      <p:cxnSp>
        <p:nvCxnSpPr>
          <p:cNvPr id="473" name="Straight Arrow Connector 472"/>
          <p:cNvCxnSpPr>
            <a:stCxn id="470" idx="0"/>
            <a:endCxn id="23" idx="2"/>
          </p:cNvCxnSpPr>
          <p:nvPr/>
        </p:nvCxnSpPr>
        <p:spPr>
          <a:xfrm flipV="1">
            <a:off x="5852496" y="5016622"/>
            <a:ext cx="114464" cy="9785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472" idx="0"/>
            <a:endCxn id="23" idx="2"/>
          </p:cNvCxnSpPr>
          <p:nvPr/>
        </p:nvCxnSpPr>
        <p:spPr>
          <a:xfrm flipH="1" flipV="1">
            <a:off x="5966960" y="5016622"/>
            <a:ext cx="1101258" cy="9785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6544816" y="7307761"/>
            <a:ext cx="1147374" cy="6224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&lt;&lt;Requirement&gt;&gt;</a:t>
            </a:r>
          </a:p>
          <a:p>
            <a:pPr algn="ctr"/>
            <a:r>
              <a:rPr lang="en-US" sz="900" b="1" dirty="0" smtClean="0"/>
              <a:t>LINE-TRACKING </a:t>
            </a:r>
            <a:r>
              <a:rPr lang="en-US" sz="900" dirty="0" smtClean="0"/>
              <a:t>with tail down</a:t>
            </a:r>
            <a:endParaRPr lang="en-US" sz="900" dirty="0"/>
          </a:p>
        </p:txBody>
      </p:sp>
      <p:cxnSp>
        <p:nvCxnSpPr>
          <p:cNvPr id="488" name="Straight Arrow Connector 487"/>
          <p:cNvCxnSpPr>
            <a:stCxn id="260" idx="0"/>
            <a:endCxn id="470" idx="2"/>
          </p:cNvCxnSpPr>
          <p:nvPr/>
        </p:nvCxnSpPr>
        <p:spPr>
          <a:xfrm flipV="1">
            <a:off x="5391239" y="6818124"/>
            <a:ext cx="461257" cy="16548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>
            <a:stCxn id="487" idx="0"/>
            <a:endCxn id="357" idx="2"/>
          </p:cNvCxnSpPr>
          <p:nvPr/>
        </p:nvCxnSpPr>
        <p:spPr>
          <a:xfrm flipV="1">
            <a:off x="7118503" y="6818123"/>
            <a:ext cx="1172299" cy="489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>
            <a:stCxn id="270" idx="0"/>
            <a:endCxn id="357" idx="2"/>
          </p:cNvCxnSpPr>
          <p:nvPr/>
        </p:nvCxnSpPr>
        <p:spPr>
          <a:xfrm flipV="1">
            <a:off x="7488882" y="6818123"/>
            <a:ext cx="801920" cy="1664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455" idx="0"/>
            <a:endCxn id="487" idx="2"/>
          </p:cNvCxnSpPr>
          <p:nvPr/>
        </p:nvCxnSpPr>
        <p:spPr>
          <a:xfrm flipH="1" flipV="1">
            <a:off x="7118503" y="7930226"/>
            <a:ext cx="1259518" cy="5519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16" idx="0"/>
            <a:endCxn id="487" idx="2"/>
          </p:cNvCxnSpPr>
          <p:nvPr/>
        </p:nvCxnSpPr>
        <p:spPr>
          <a:xfrm flipV="1">
            <a:off x="2648812" y="7930226"/>
            <a:ext cx="4469691" cy="5496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515" idx="0"/>
            <a:endCxn id="487" idx="2"/>
          </p:cNvCxnSpPr>
          <p:nvPr/>
        </p:nvCxnSpPr>
        <p:spPr>
          <a:xfrm flipV="1">
            <a:off x="3650560" y="7930226"/>
            <a:ext cx="3467943" cy="5424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ounded Rectangle 531"/>
          <p:cNvSpPr/>
          <p:nvPr/>
        </p:nvSpPr>
        <p:spPr>
          <a:xfrm>
            <a:off x="8849073" y="8482211"/>
            <a:ext cx="750526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Encoder Distance</a:t>
            </a:r>
            <a:endParaRPr lang="en-US" sz="1000" dirty="0"/>
          </a:p>
        </p:txBody>
      </p:sp>
      <p:cxnSp>
        <p:nvCxnSpPr>
          <p:cNvPr id="533" name="Straight Arrow Connector 532"/>
          <p:cNvCxnSpPr>
            <a:stCxn id="532" idx="0"/>
            <a:endCxn id="251" idx="2"/>
          </p:cNvCxnSpPr>
          <p:nvPr/>
        </p:nvCxnSpPr>
        <p:spPr>
          <a:xfrm flipH="1" flipV="1">
            <a:off x="8703264" y="5016622"/>
            <a:ext cx="521072" cy="346558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6306996" y="3973236"/>
            <a:ext cx="381836" cy="312896"/>
            <a:chOff x="3381202" y="3936504"/>
            <a:chExt cx="790860" cy="648072"/>
          </a:xfrm>
        </p:grpSpPr>
        <p:sp>
          <p:nvSpPr>
            <p:cNvPr id="151" name="Oval 150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81202" y="4005552"/>
              <a:ext cx="79086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DS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24936" y="3974105"/>
            <a:ext cx="372218" cy="312896"/>
            <a:chOff x="3403067" y="3936504"/>
            <a:chExt cx="770940" cy="648072"/>
          </a:xfrm>
        </p:grpSpPr>
        <p:sp>
          <p:nvSpPr>
            <p:cNvPr id="154" name="Oval 153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403067" y="4009052"/>
              <a:ext cx="77094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DL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21" name="Curved Connector 20"/>
          <p:cNvCxnSpPr>
            <a:stCxn id="43" idx="0"/>
            <a:endCxn id="51" idx="2"/>
          </p:cNvCxnSpPr>
          <p:nvPr/>
        </p:nvCxnSpPr>
        <p:spPr>
          <a:xfrm rot="5400000" flipH="1" flipV="1">
            <a:off x="1286427" y="2240140"/>
            <a:ext cx="1292484" cy="2532446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77" idx="0"/>
            <a:endCxn id="51" idx="2"/>
          </p:cNvCxnSpPr>
          <p:nvPr/>
        </p:nvCxnSpPr>
        <p:spPr>
          <a:xfrm rot="5400000" flipH="1" flipV="1">
            <a:off x="1929773" y="2883489"/>
            <a:ext cx="1292486" cy="1245751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61" idx="0"/>
            <a:endCxn id="472" idx="2"/>
          </p:cNvCxnSpPr>
          <p:nvPr/>
        </p:nvCxnSpPr>
        <p:spPr>
          <a:xfrm rot="5400000" flipH="1" flipV="1">
            <a:off x="5831078" y="7235869"/>
            <a:ext cx="1654884" cy="819395"/>
          </a:xfrm>
          <a:prstGeom prst="curvedConnector3">
            <a:avLst>
              <a:gd name="adj1" fmla="val 78763"/>
            </a:avLst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8378021" y="5035463"/>
            <a:ext cx="855788" cy="3446748"/>
          </a:xfrm>
          <a:custGeom>
            <a:avLst/>
            <a:gdLst>
              <a:gd name="connsiteX0" fmla="*/ 18337 w 834655"/>
              <a:gd name="connsiteY0" fmla="*/ 3444658 h 3529716"/>
              <a:gd name="connsiteX1" fmla="*/ 93494 w 834655"/>
              <a:gd name="connsiteY1" fmla="*/ 3382027 h 3529716"/>
              <a:gd name="connsiteX2" fmla="*/ 744847 w 834655"/>
              <a:gd name="connsiteY2" fmla="*/ 2079321 h 3529716"/>
              <a:gd name="connsiteX3" fmla="*/ 782425 w 834655"/>
              <a:gd name="connsiteY3" fmla="*/ 926926 h 3529716"/>
              <a:gd name="connsiteX4" fmla="*/ 306436 w 834655"/>
              <a:gd name="connsiteY4" fmla="*/ 0 h 352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655" h="3529716">
                <a:moveTo>
                  <a:pt x="18337" y="3444658"/>
                </a:moveTo>
                <a:cubicBezTo>
                  <a:pt x="-4627" y="3527120"/>
                  <a:pt x="-27591" y="3609583"/>
                  <a:pt x="93494" y="3382027"/>
                </a:cubicBezTo>
                <a:cubicBezTo>
                  <a:pt x="214579" y="3154471"/>
                  <a:pt x="630025" y="2488504"/>
                  <a:pt x="744847" y="2079321"/>
                </a:cubicBezTo>
                <a:cubicBezTo>
                  <a:pt x="859669" y="1670138"/>
                  <a:pt x="855493" y="1273479"/>
                  <a:pt x="782425" y="926926"/>
                </a:cubicBezTo>
                <a:cubicBezTo>
                  <a:pt x="709357" y="580373"/>
                  <a:pt x="507896" y="290186"/>
                  <a:pt x="306436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2925069" y="7762997"/>
            <a:ext cx="312896" cy="312896"/>
            <a:chOff x="6656015" y="1072081"/>
            <a:chExt cx="312896" cy="312896"/>
          </a:xfrm>
        </p:grpSpPr>
        <p:sp>
          <p:nvSpPr>
            <p:cNvPr id="264" name="Oval 263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6" name="Curved Connector 265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5630246" y="8832280"/>
            <a:ext cx="312896" cy="312896"/>
            <a:chOff x="5164976" y="2857330"/>
            <a:chExt cx="312896" cy="312896"/>
          </a:xfrm>
        </p:grpSpPr>
        <p:sp>
          <p:nvSpPr>
            <p:cNvPr id="275" name="Oval 274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Isosceles Triangle 275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5" name="Straight Connector 284"/>
          <p:cNvCxnSpPr/>
          <p:nvPr/>
        </p:nvCxnSpPr>
        <p:spPr>
          <a:xfrm flipH="1">
            <a:off x="10856943" y="3504456"/>
            <a:ext cx="1283521" cy="2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/>
          <p:cNvSpPr/>
          <p:nvPr/>
        </p:nvSpPr>
        <p:spPr>
          <a:xfrm>
            <a:off x="10649272" y="3733883"/>
            <a:ext cx="432048" cy="2746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  <a:r>
              <a:rPr lang="en-US" sz="1050" b="1" dirty="0" smtClean="0"/>
              <a:t>.5</a:t>
            </a:r>
            <a:endParaRPr lang="en-US" sz="1050" b="1" dirty="0"/>
          </a:p>
        </p:txBody>
      </p:sp>
      <p:cxnSp>
        <p:nvCxnSpPr>
          <p:cNvPr id="287" name="Straight Connector 286"/>
          <p:cNvCxnSpPr>
            <a:endCxn id="286" idx="0"/>
          </p:cNvCxnSpPr>
          <p:nvPr/>
        </p:nvCxnSpPr>
        <p:spPr>
          <a:xfrm>
            <a:off x="10851856" y="3504456"/>
            <a:ext cx="13440" cy="22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91" idx="0"/>
          </p:cNvCxnSpPr>
          <p:nvPr/>
        </p:nvCxnSpPr>
        <p:spPr>
          <a:xfrm flipH="1">
            <a:off x="12139962" y="3504456"/>
            <a:ext cx="502" cy="22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ounded Rectangle 288"/>
          <p:cNvSpPr/>
          <p:nvPr/>
        </p:nvSpPr>
        <p:spPr>
          <a:xfrm>
            <a:off x="7480921" y="2894288"/>
            <a:ext cx="413102" cy="2501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  <a:r>
              <a:rPr lang="en-US" sz="1050" b="1" dirty="0" smtClean="0"/>
              <a:t>.3</a:t>
            </a:r>
            <a:endParaRPr lang="en-US" sz="1050" b="1" dirty="0"/>
          </a:p>
        </p:txBody>
      </p:sp>
      <p:sp>
        <p:nvSpPr>
          <p:cNvPr id="291" name="Rounded Rectangle 290"/>
          <p:cNvSpPr/>
          <p:nvPr/>
        </p:nvSpPr>
        <p:spPr>
          <a:xfrm>
            <a:off x="11902459" y="3733882"/>
            <a:ext cx="475005" cy="2746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  <a:r>
              <a:rPr lang="en-US" sz="1050" b="1" dirty="0" smtClean="0"/>
              <a:t>.6</a:t>
            </a:r>
            <a:endParaRPr lang="en-US" sz="1050" b="1" dirty="0"/>
          </a:p>
        </p:txBody>
      </p:sp>
      <p:cxnSp>
        <p:nvCxnSpPr>
          <p:cNvPr id="292" name="Straight Connector 291"/>
          <p:cNvCxnSpPr>
            <a:endCxn id="289" idx="0"/>
          </p:cNvCxnSpPr>
          <p:nvPr/>
        </p:nvCxnSpPr>
        <p:spPr>
          <a:xfrm>
            <a:off x="7082499" y="2726612"/>
            <a:ext cx="604973" cy="16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endCxn id="289" idx="0"/>
          </p:cNvCxnSpPr>
          <p:nvPr/>
        </p:nvCxnSpPr>
        <p:spPr>
          <a:xfrm flipH="1">
            <a:off x="7687472" y="2726610"/>
            <a:ext cx="646943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3" idx="0"/>
            <a:endCxn id="386" idx="2"/>
          </p:cNvCxnSpPr>
          <p:nvPr/>
        </p:nvCxnSpPr>
        <p:spPr>
          <a:xfrm flipV="1">
            <a:off x="660177" y="5016623"/>
            <a:ext cx="3963191" cy="9785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0" idx="0"/>
            <a:endCxn id="372" idx="2"/>
          </p:cNvCxnSpPr>
          <p:nvPr/>
        </p:nvCxnSpPr>
        <p:spPr>
          <a:xfrm flipH="1" flipV="1">
            <a:off x="3267918" y="6818123"/>
            <a:ext cx="4220964" cy="1664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455" idx="0"/>
            <a:endCxn id="357" idx="2"/>
          </p:cNvCxnSpPr>
          <p:nvPr/>
        </p:nvCxnSpPr>
        <p:spPr>
          <a:xfrm flipH="1" flipV="1">
            <a:off x="8290802" y="6818123"/>
            <a:ext cx="87219" cy="16640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75" y="6821940"/>
            <a:ext cx="3309892" cy="276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scastro\AppData\Local\Temp\SNAGHTMLe12f57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114" y="3179964"/>
            <a:ext cx="1635390" cy="88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5" descr="logo6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22122" y="3541135"/>
            <a:ext cx="1748756" cy="38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2"/>
          <p:cNvSpPr txBox="1">
            <a:spLocks noChangeArrowheads="1"/>
          </p:cNvSpPr>
          <p:nvPr/>
        </p:nvSpPr>
        <p:spPr bwMode="auto">
          <a:xfrm>
            <a:off x="5408" y="521965"/>
            <a:ext cx="4523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DEVELOPMENT ENVIRONMENT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0" name="TextBox 62"/>
          <p:cNvSpPr txBox="1">
            <a:spLocks noChangeArrowheads="1"/>
          </p:cNvSpPr>
          <p:nvPr/>
        </p:nvSpPr>
        <p:spPr bwMode="auto">
          <a:xfrm>
            <a:off x="-943" y="4066150"/>
            <a:ext cx="27538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 PROJECT MANAGEMENT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-943" y="6816823"/>
            <a:ext cx="3449415" cy="2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5: RAPID PROTOTYPING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" name="TextBox 62"/>
          <p:cNvSpPr txBox="1">
            <a:spLocks noChangeArrowheads="1"/>
          </p:cNvSpPr>
          <p:nvPr/>
        </p:nvSpPr>
        <p:spPr bwMode="auto">
          <a:xfrm>
            <a:off x="3193519" y="509624"/>
            <a:ext cx="3603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MODEL-BASED DESIGN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9" name="TextBox 62"/>
          <p:cNvSpPr txBox="1">
            <a:spLocks noChangeArrowheads="1"/>
          </p:cNvSpPr>
          <p:nvPr/>
        </p:nvSpPr>
        <p:spPr bwMode="auto">
          <a:xfrm>
            <a:off x="0" y="-23936"/>
            <a:ext cx="12804644" cy="5238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2.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</a:rPr>
              <a:t>DEVELOPMENT PROCESS AND TOOLS</a:t>
            </a:r>
          </a:p>
        </p:txBody>
      </p:sp>
      <p:pic>
        <p:nvPicPr>
          <p:cNvPr id="6" name="Picture 65" descr="logo6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48072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0" y="4077787"/>
            <a:ext cx="12804644" cy="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38706" y="521965"/>
            <a:ext cx="0" cy="356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2"/>
          <p:cNvSpPr txBox="1">
            <a:spLocks noChangeArrowheads="1"/>
          </p:cNvSpPr>
          <p:nvPr/>
        </p:nvSpPr>
        <p:spPr bwMode="auto">
          <a:xfrm>
            <a:off x="6377419" y="6824462"/>
            <a:ext cx="33021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6: MODEL TEST AND VERIFICATION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2" name="Picture 2" descr="http://m.eet.com/media/1045145/MworksMechtronFig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53" y="648123"/>
            <a:ext cx="3414550" cy="31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592" y="1238276"/>
            <a:ext cx="31489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use the 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environment throughout the entire development process.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These tools facilitate: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Requirements linking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System-level design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architecture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Configuration management</a:t>
            </a:r>
          </a:p>
          <a:p>
            <a:pPr marL="406400" lvl="1" indent="-1778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management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 Design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Rapid Prototyping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Verification and Validation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inside-files.mathworks.com/public/Larry_Kyrala/www/blog/matlab-meets-renderman/lbr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63" y="77797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mwWork\et_robocon\etrobocon2013\svn\projects\et_robocon\documentation\architect_documentation\doc_resources\doc_images\SimulinkMark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91" y="815832"/>
            <a:ext cx="428331" cy="4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7320" y="3444911"/>
            <a:ext cx="144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Accelerating the pace of engineering and science.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49" y="7130478"/>
            <a:ext cx="25026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automatically generate code from Simulink models and build them onto low-cost embedded systems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Support Packages for Target Hardware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enables us to reuse simulation algorithms and automatically build them on the performance embedded devices: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LEGO Mindstorms NXT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Arduino Mega 2560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Raspberry Pi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62"/>
          <p:cNvSpPr txBox="1">
            <a:spLocks noChangeArrowheads="1"/>
          </p:cNvSpPr>
          <p:nvPr/>
        </p:nvSpPr>
        <p:spPr bwMode="auto">
          <a:xfrm>
            <a:off x="6377418" y="4079153"/>
            <a:ext cx="3623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4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SIMULINK MODEL MANAGEMENT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9580268" y="3883902"/>
            <a:ext cx="732743" cy="782745"/>
            <a:chOff x="152400" y="1703685"/>
            <a:chExt cx="4114800" cy="4395585"/>
          </a:xfrm>
        </p:grpSpPr>
        <p:pic>
          <p:nvPicPr>
            <p:cNvPr id="64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5" name="Group 64"/>
            <p:cNvGrpSpPr/>
            <p:nvPr/>
          </p:nvGrpSpPr>
          <p:grpSpPr>
            <a:xfrm>
              <a:off x="152400" y="1703685"/>
              <a:ext cx="3543297" cy="4395585"/>
              <a:chOff x="2387600" y="1894185"/>
              <a:chExt cx="3543297" cy="439558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59095" y="1894185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129" y="3973609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9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0" name="TextBox 69"/>
          <p:cNvSpPr txBox="1"/>
          <p:nvPr/>
        </p:nvSpPr>
        <p:spPr>
          <a:xfrm>
            <a:off x="3168328" y="6102841"/>
            <a:ext cx="328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promote concurrent model development by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Subversion (SVN)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source control.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Projects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used to integrate SVN into the MATLAB environment.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16362" y="4318052"/>
            <a:ext cx="2750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Models are represented by 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block diagrams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23038" y="4114090"/>
            <a:ext cx="248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Stateflow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modeling complex control logic using flow graphs and state machines,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6362" y="5548843"/>
            <a:ext cx="2750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libraries and model reference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 with concurrent development in separate files.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301053" y="6229585"/>
            <a:ext cx="2510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dictionaries and model variants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store, modify and switch model configurations.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52231" y="7112602"/>
            <a:ext cx="3128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data logging: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 tool to collect sensor, state and logic data while running a model on embedded hardware.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319994" y="6837179"/>
            <a:ext cx="24916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 mode:</a:t>
            </a:r>
          </a:p>
          <a:p>
            <a:pPr marL="288925" indent="-1746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Visualize data </a:t>
            </a:r>
          </a:p>
          <a:p>
            <a:pPr marL="288925" indent="-174625">
              <a:buFont typeface="Arial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Tune parameters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a model is running on embedded hardware.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80281" y="4096410"/>
            <a:ext cx="3259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Requirements can be linked to Simulink models using the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Verification and Validation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product.</a:t>
            </a:r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93519" y="786909"/>
            <a:ext cx="3063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odel-based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esign (MBD)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approach is centered around a model of a real system.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design changes can happen at the model level.  All associated tasks can be easily updated with the changes to the model.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076" y="1884606"/>
            <a:ext cx="29908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a physical model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the LEGO Mindstorms NXT and test our control algorithm design in simulation.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402629" y="521965"/>
            <a:ext cx="3398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perform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Component-level design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control algorithms  and test them by creating artificial inputs in Simulink.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338855" y="2611663"/>
            <a:ext cx="33989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Finally, we can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automatically generate code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these models onto embedded systems and verify the algorithm behavior.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389081" y="1623933"/>
            <a:ext cx="34225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Then, we can perform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System-level integration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test the performance of algorithms in the entire system.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46466" y="2495418"/>
            <a:ext cx="2982759" cy="1522164"/>
            <a:chOff x="3202016" y="2527168"/>
            <a:chExt cx="2982759" cy="152216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016" y="2527168"/>
              <a:ext cx="2982759" cy="1522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3285558" y="3710293"/>
              <a:ext cx="138050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Simulink Model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6159933" y="2438604"/>
            <a:ext cx="1617881" cy="1499797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668" y="3190375"/>
            <a:ext cx="1798125" cy="37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Curved Connector 50"/>
          <p:cNvCxnSpPr>
            <a:stCxn id="38" idx="2"/>
          </p:cNvCxnSpPr>
          <p:nvPr/>
        </p:nvCxnSpPr>
        <p:spPr>
          <a:xfrm rot="16200000" flipH="1">
            <a:off x="10622066" y="3254562"/>
            <a:ext cx="173712" cy="786383"/>
          </a:xfrm>
          <a:prstGeom prst="curvedConnector2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688942">
            <a:off x="10228619" y="3755555"/>
            <a:ext cx="712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Code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035" name="Group 1034"/>
          <p:cNvGrpSpPr/>
          <p:nvPr/>
        </p:nvGrpSpPr>
        <p:grpSpPr>
          <a:xfrm>
            <a:off x="9672646" y="1063908"/>
            <a:ext cx="2839286" cy="549742"/>
            <a:chOff x="9672646" y="1051208"/>
            <a:chExt cx="2839286" cy="549742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646" y="1080367"/>
              <a:ext cx="628407" cy="491424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8951" y="1051208"/>
              <a:ext cx="702981" cy="5497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10749540" y="1151256"/>
              <a:ext cx="635864" cy="349646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SYS1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5" name="Straight Connector 94"/>
            <p:cNvCxnSpPr>
              <a:stCxn id="85" idx="1"/>
              <a:endCxn id="1033" idx="3"/>
            </p:cNvCxnSpPr>
            <p:nvPr/>
          </p:nvCxnSpPr>
          <p:spPr>
            <a:xfrm flipH="1">
              <a:off x="10301053" y="1326079"/>
              <a:ext cx="44848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034" idx="1"/>
              <a:endCxn id="85" idx="3"/>
            </p:cNvCxnSpPr>
            <p:nvPr/>
          </p:nvCxnSpPr>
          <p:spPr>
            <a:xfrm flipH="1">
              <a:off x="11385404" y="1326079"/>
              <a:ext cx="42354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oup 1029"/>
          <p:cNvGrpSpPr/>
          <p:nvPr/>
        </p:nvGrpSpPr>
        <p:grpSpPr>
          <a:xfrm>
            <a:off x="9665189" y="2087607"/>
            <a:ext cx="2873799" cy="498040"/>
            <a:chOff x="9665189" y="2137721"/>
            <a:chExt cx="2873799" cy="498040"/>
          </a:xfrm>
        </p:grpSpPr>
        <p:cxnSp>
          <p:nvCxnSpPr>
            <p:cNvPr id="139" name="Straight Connector 138"/>
            <p:cNvCxnSpPr>
              <a:stCxn id="138" idx="1"/>
            </p:cNvCxnSpPr>
            <p:nvPr/>
          </p:nvCxnSpPr>
          <p:spPr>
            <a:xfrm flipH="1">
              <a:off x="10301053" y="2423458"/>
              <a:ext cx="448487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11565810" y="2267955"/>
              <a:ext cx="26617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11830732" y="2137721"/>
              <a:ext cx="635864" cy="276042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SYS2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903124" y="2359719"/>
              <a:ext cx="635864" cy="27604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SYS3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665189" y="2285437"/>
              <a:ext cx="635864" cy="27604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SYS0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>
              <a:off x="11570844" y="2530343"/>
              <a:ext cx="264475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1581187" y="2267338"/>
              <a:ext cx="0" cy="26300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non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38" idx="3"/>
            </p:cNvCxnSpPr>
            <p:nvPr/>
          </p:nvCxnSpPr>
          <p:spPr>
            <a:xfrm flipH="1">
              <a:off x="11385404" y="2423458"/>
              <a:ext cx="195783" cy="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non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10749540" y="2248635"/>
              <a:ext cx="635864" cy="349646"/>
            </a:xfrm>
            <a:prstGeom prst="rect">
              <a:avLst/>
            </a:prstGeom>
            <a:noFill/>
            <a:ln w="158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SYS1</a:t>
              </a:r>
              <a:endParaRPr lang="en-US" sz="12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6377418" y="4090128"/>
            <a:ext cx="0" cy="552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8" y="8805793"/>
            <a:ext cx="2800798" cy="795407"/>
          </a:xfrm>
          <a:prstGeom prst="rect">
            <a:avLst/>
          </a:prstGeom>
          <a:noFill/>
          <a:ln w="1587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Rectangle 164"/>
          <p:cNvSpPr/>
          <p:nvPr/>
        </p:nvSpPr>
        <p:spPr>
          <a:xfrm>
            <a:off x="5650316" y="9354979"/>
            <a:ext cx="7122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Code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2" y="8697879"/>
            <a:ext cx="1634198" cy="33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1" name="Curved Connector 160"/>
          <p:cNvCxnSpPr/>
          <p:nvPr/>
        </p:nvCxnSpPr>
        <p:spPr>
          <a:xfrm rot="16200000" flipH="1">
            <a:off x="4437929" y="8707686"/>
            <a:ext cx="648070" cy="466745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2228900" y="8745422"/>
            <a:ext cx="852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Library:</a:t>
            </a:r>
          </a:p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Contains driver blocks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51" name="Picture 14" descr="C:\Users\scastro\AppData\Local\Temp\SNAGHTMLe3d0e0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" y="4329114"/>
            <a:ext cx="3143022" cy="250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2342260" y="3938401"/>
            <a:ext cx="751684" cy="760465"/>
            <a:chOff x="152400" y="1828800"/>
            <a:chExt cx="4221163" cy="4270470"/>
          </a:xfrm>
        </p:grpSpPr>
        <p:pic>
          <p:nvPicPr>
            <p:cNvPr id="48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152400" y="2391714"/>
              <a:ext cx="4221163" cy="3707556"/>
              <a:chOff x="2387600" y="2582214"/>
              <a:chExt cx="4221163" cy="3707556"/>
            </a:xfrm>
          </p:grpSpPr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129" y="3973609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1" name="Oval 170"/>
          <p:cNvSpPr/>
          <p:nvPr/>
        </p:nvSpPr>
        <p:spPr>
          <a:xfrm>
            <a:off x="5408" y="6245725"/>
            <a:ext cx="1066800" cy="211059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2" name="Straight Connector 171"/>
          <p:cNvCxnSpPr>
            <a:endCxn id="70" idx="1"/>
          </p:cNvCxnSpPr>
          <p:nvPr/>
        </p:nvCxnSpPr>
        <p:spPr>
          <a:xfrm>
            <a:off x="2681493" y="6102841"/>
            <a:ext cx="486835" cy="35394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306589" y="6731246"/>
            <a:ext cx="751684" cy="738115"/>
            <a:chOff x="152400" y="1798636"/>
            <a:chExt cx="4221163" cy="4144964"/>
          </a:xfrm>
        </p:grpSpPr>
        <p:pic>
          <p:nvPicPr>
            <p:cNvPr id="35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152400" y="1798636"/>
              <a:ext cx="4221163" cy="3611564"/>
              <a:chOff x="2387600" y="1989136"/>
              <a:chExt cx="4221163" cy="3611564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97200" y="1989136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59782" y="2910032"/>
                <a:ext cx="2971799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77" name="Straight Connector 176"/>
          <p:cNvCxnSpPr>
            <a:endCxn id="70" idx="1"/>
          </p:cNvCxnSpPr>
          <p:nvPr/>
        </p:nvCxnSpPr>
        <p:spPr>
          <a:xfrm>
            <a:off x="1072208" y="6357769"/>
            <a:ext cx="2096120" cy="9901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190364" y="5997312"/>
            <a:ext cx="1066800" cy="248413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70688" y="5134024"/>
            <a:ext cx="1172280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MATLAB files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35219" y="5751090"/>
            <a:ext cx="1398445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models</a:t>
            </a:r>
          </a:p>
        </p:txBody>
      </p:sp>
      <p:sp>
        <p:nvSpPr>
          <p:cNvPr id="187" name="Oval 186"/>
          <p:cNvSpPr/>
          <p:nvPr/>
        </p:nvSpPr>
        <p:spPr>
          <a:xfrm>
            <a:off x="1173920" y="4821976"/>
            <a:ext cx="1066800" cy="354887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3222239" y="4620340"/>
            <a:ext cx="3149865" cy="1465429"/>
            <a:chOff x="3222239" y="4629865"/>
            <a:chExt cx="3149865" cy="1465429"/>
          </a:xfrm>
        </p:grpSpPr>
        <p:pic>
          <p:nvPicPr>
            <p:cNvPr id="144" name="Picture 19" descr="C:\Users\scastro\AppData\Local\Temp\SNAGHTMLe4f274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46" y="4629865"/>
              <a:ext cx="1942933" cy="1029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17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7" r="1027" b="6481"/>
            <a:stretch/>
          </p:blipFill>
          <p:spPr bwMode="auto">
            <a:xfrm>
              <a:off x="3254086" y="5292969"/>
              <a:ext cx="1963033" cy="802325"/>
            </a:xfrm>
            <a:prstGeom prst="rect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3" name="Curved Connector 192"/>
            <p:cNvCxnSpPr/>
            <p:nvPr/>
          </p:nvCxnSpPr>
          <p:spPr>
            <a:xfrm rot="10800000" flipV="1">
              <a:off x="4810066" y="5129723"/>
              <a:ext cx="1086890" cy="884746"/>
            </a:xfrm>
            <a:prstGeom prst="curvedConnector3">
              <a:avLst>
                <a:gd name="adj1" fmla="val 40886"/>
              </a:avLst>
            </a:prstGeom>
            <a:ln w="635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222239" y="4873013"/>
              <a:ext cx="1197408" cy="4001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Requirements</a:t>
              </a:r>
            </a:p>
            <a:p>
              <a:r>
                <a: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</a:t>
              </a:r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ocument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693202" y="5652554"/>
              <a:ext cx="678902" cy="2462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Model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0371" y="5786564"/>
              <a:ext cx="57223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Link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62" name="Picture 23" descr="C:\Users\scastro\AppData\Local\Temp\SNAGHTMLe5ec31b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40" y="7720215"/>
            <a:ext cx="1842373" cy="12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1" descr="C:\Users\scastro\AppData\Local\Temp\SNAGHTMLe5886e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80" y="8409011"/>
            <a:ext cx="1763953" cy="10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6463283" y="8008901"/>
            <a:ext cx="109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signals for logging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308402" y="8943230"/>
            <a:ext cx="125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 and compare runs in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Simulation Data Inspector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flipH="1">
            <a:off x="8028485" y="8617023"/>
            <a:ext cx="676571" cy="559286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9992721" y="9203496"/>
            <a:ext cx="2808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Embedded target communicates with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host computer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TCP-IP </a:t>
            </a:r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 USB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9548706" y="7802356"/>
            <a:ext cx="3183363" cy="1333705"/>
            <a:chOff x="9551538" y="7843360"/>
            <a:chExt cx="3183363" cy="1333705"/>
          </a:xfrm>
        </p:grpSpPr>
        <p:grpSp>
          <p:nvGrpSpPr>
            <p:cNvPr id="182" name="Group 181"/>
            <p:cNvGrpSpPr/>
            <p:nvPr/>
          </p:nvGrpSpPr>
          <p:grpSpPr>
            <a:xfrm>
              <a:off x="9551538" y="7843360"/>
              <a:ext cx="3183363" cy="1333705"/>
              <a:chOff x="9564549" y="7843360"/>
              <a:chExt cx="3183363" cy="1333705"/>
            </a:xfrm>
          </p:grpSpPr>
          <p:pic>
            <p:nvPicPr>
              <p:cNvPr id="170" name="Picture 25" descr="C:\Users\scastro\AppData\Local\Temp\SNAGHTMLe647d35.PNG"/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264" t="8740" r="32926" b="81298"/>
              <a:stretch/>
            </p:blipFill>
            <p:spPr bwMode="auto">
              <a:xfrm>
                <a:off x="10133562" y="7843360"/>
                <a:ext cx="2527197" cy="441557"/>
              </a:xfrm>
              <a:prstGeom prst="rect">
                <a:avLst/>
              </a:prstGeom>
              <a:noFill/>
              <a:ln w="15875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10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481" y="8779258"/>
                <a:ext cx="487276" cy="3810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0" name="Rectangle 219"/>
              <p:cNvSpPr/>
              <p:nvPr/>
            </p:nvSpPr>
            <p:spPr>
              <a:xfrm>
                <a:off x="10388573" y="8461484"/>
                <a:ext cx="751385" cy="509433"/>
              </a:xfrm>
              <a:prstGeom prst="rect">
                <a:avLst/>
              </a:prstGeom>
              <a:noFill/>
              <a:ln w="158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Model</a:t>
                </a:r>
              </a:p>
              <a:p>
                <a:pPr algn="ctr"/>
                <a:r>
                  <a:rPr lang="en-US" sz="9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(Host PC)</a:t>
                </a:r>
                <a:endParaRPr lang="en-US" sz="900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flipH="1">
                <a:off x="11170375" y="8510176"/>
                <a:ext cx="708597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headEnd type="triangle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1147596" y="8870441"/>
                <a:ext cx="738916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headEnd type="triangle" w="med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oup 174"/>
              <p:cNvGrpSpPr/>
              <p:nvPr/>
            </p:nvGrpSpPr>
            <p:grpSpPr>
              <a:xfrm>
                <a:off x="11834448" y="8300147"/>
                <a:ext cx="913464" cy="718413"/>
                <a:chOff x="11698896" y="8457896"/>
                <a:chExt cx="913464" cy="718413"/>
              </a:xfrm>
            </p:grpSpPr>
            <p:pic>
              <p:nvPicPr>
                <p:cNvPr id="226" name="Picture 16" descr="http://www.newit.co.uk/shop/image/data/Products/Raspberry%20Pi/raspberry-pi-model-b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6" y="8457896"/>
                  <a:ext cx="913464" cy="718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7" name="TextBox 226"/>
                <p:cNvSpPr txBox="1"/>
                <p:nvPr/>
              </p:nvSpPr>
              <p:spPr>
                <a:xfrm>
                  <a:off x="11698896" y="8682682"/>
                  <a:ext cx="8945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Hardware</a:t>
                  </a:r>
                  <a:endParaRPr lang="en-US" sz="1000" dirty="0" smtClean="0">
                    <a:solidFill>
                      <a:schemeClr val="bg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234" name="Rectangle 233"/>
              <p:cNvSpPr/>
              <p:nvPr/>
            </p:nvSpPr>
            <p:spPr>
              <a:xfrm>
                <a:off x="10933135" y="8258017"/>
                <a:ext cx="140444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Tune parameters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0695162" y="8930844"/>
                <a:ext cx="179271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Receive run-time data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9564549" y="8363908"/>
                <a:ext cx="8733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i="1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Run-time Display</a:t>
                </a:r>
                <a:endParaRPr lang="en-US" sz="1000" i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10313011" y="8064138"/>
              <a:ext cx="451254" cy="499825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1" name="Picture 2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09" y="4715884"/>
            <a:ext cx="2382170" cy="8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5408" y="6816825"/>
            <a:ext cx="12806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568310" y="6684601"/>
            <a:ext cx="751684" cy="769415"/>
            <a:chOff x="152400" y="1705687"/>
            <a:chExt cx="4221163" cy="4320723"/>
          </a:xfrm>
        </p:grpSpPr>
        <p:pic>
          <p:nvPicPr>
            <p:cNvPr id="57" name="Picture 15" descr="mbdtransparen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828800"/>
              <a:ext cx="4114800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>
              <a:off x="657081" y="1705687"/>
              <a:ext cx="3716482" cy="4320723"/>
              <a:chOff x="2892281" y="1896187"/>
              <a:chExt cx="3716482" cy="4320723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64782" y="2956718"/>
                <a:ext cx="2971800" cy="2316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281" y="3900752"/>
                <a:ext cx="2971802" cy="2316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959095" y="1896187"/>
                <a:ext cx="2971802" cy="2316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15" descr="mbdtransparent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8" t="33053" r="32962" b="33797"/>
              <a:stretch/>
            </p:blipFill>
            <p:spPr bwMode="auto">
              <a:xfrm>
                <a:off x="3733800" y="3352800"/>
                <a:ext cx="1394460" cy="1363980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42" name="Group 241"/>
          <p:cNvGrpSpPr/>
          <p:nvPr/>
        </p:nvGrpSpPr>
        <p:grpSpPr>
          <a:xfrm>
            <a:off x="6508294" y="6082578"/>
            <a:ext cx="3098419" cy="754601"/>
            <a:chOff x="6508294" y="6067338"/>
            <a:chExt cx="3098419" cy="754601"/>
          </a:xfrm>
        </p:grpSpPr>
        <p:pic>
          <p:nvPicPr>
            <p:cNvPr id="1057" name="Picture 33" descr="C:\Users\scastro\AppData\Local\Temp\SNAGHTMLe775359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294" y="6067338"/>
              <a:ext cx="1661794" cy="735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8" name="Straight Connector 247"/>
            <p:cNvCxnSpPr>
              <a:endCxn id="251" idx="1"/>
            </p:cNvCxnSpPr>
            <p:nvPr/>
          </p:nvCxnSpPr>
          <p:spPr>
            <a:xfrm>
              <a:off x="7339191" y="6129073"/>
              <a:ext cx="1077730" cy="164277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8416921" y="6170239"/>
              <a:ext cx="1061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Main model</a:t>
              </a:r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2" name="Straight Connector 251"/>
            <p:cNvCxnSpPr>
              <a:endCxn id="258" idx="1"/>
            </p:cNvCxnSpPr>
            <p:nvPr/>
          </p:nvCxnSpPr>
          <p:spPr>
            <a:xfrm>
              <a:off x="7547143" y="6505236"/>
              <a:ext cx="741415" cy="116648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58" idx="1"/>
            </p:cNvCxnSpPr>
            <p:nvPr/>
          </p:nvCxnSpPr>
          <p:spPr>
            <a:xfrm>
              <a:off x="7559569" y="6357769"/>
              <a:ext cx="728989" cy="264115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8288558" y="6421829"/>
              <a:ext cx="1318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Library models</a:t>
              </a:r>
            </a:p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(dependencies)</a:t>
              </a:r>
              <a:endPara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059" name="Picture 35" descr="C:\Users\scastro\AppData\Local\Temp\SNAGHTMLe7af255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58" y="4693842"/>
            <a:ext cx="2262551" cy="14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46" y="4704237"/>
            <a:ext cx="1357950" cy="147919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7" name="Straight Connector 266"/>
          <p:cNvCxnSpPr/>
          <p:nvPr/>
        </p:nvCxnSpPr>
        <p:spPr>
          <a:xfrm>
            <a:off x="9907543" y="5579716"/>
            <a:ext cx="415495" cy="80435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1808952" y="4535627"/>
            <a:ext cx="208472" cy="52791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12191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3. NXT MODEL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</a:rPr>
              <a:t>ARCHITECTURE</a:t>
            </a:r>
          </a:p>
        </p:txBody>
      </p:sp>
      <p:pic>
        <p:nvPicPr>
          <p:cNvPr id="205" name="Picture 65" descr="logo6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" name="Straight Connector 205"/>
          <p:cNvCxnSpPr/>
          <p:nvPr/>
        </p:nvCxnSpPr>
        <p:spPr>
          <a:xfrm flipH="1" flipV="1">
            <a:off x="9428865" y="5409199"/>
            <a:ext cx="14391" cy="392837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034445" y="5886940"/>
            <a:ext cx="3468517" cy="2957187"/>
          </a:xfrm>
          <a:prstGeom prst="rect">
            <a:avLst/>
          </a:prstGeom>
          <a:solidFill>
            <a:schemeClr val="bg1">
              <a:alpha val="75000"/>
            </a:schemeClr>
          </a:solidFill>
          <a:ln w="158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9" name="Isosceles Triangle 17"/>
          <p:cNvSpPr>
            <a:spLocks noChangeArrowheads="1"/>
          </p:cNvSpPr>
          <p:nvPr/>
        </p:nvSpPr>
        <p:spPr bwMode="auto">
          <a:xfrm>
            <a:off x="5991478" y="8031703"/>
            <a:ext cx="968951" cy="504380"/>
          </a:xfrm>
          <a:prstGeom prst="triangle">
            <a:avLst>
              <a:gd name="adj" fmla="val 47009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bIns="0"/>
          <a:lstStyle/>
          <a:p>
            <a:pPr algn="ctr" eaLnBrk="0" hangingPunct="0"/>
            <a:endParaRPr lang="en-US"/>
          </a:p>
        </p:txBody>
      </p:sp>
      <p:sp>
        <p:nvSpPr>
          <p:cNvPr id="211" name="Right Brace 210"/>
          <p:cNvSpPr/>
          <p:nvPr/>
        </p:nvSpPr>
        <p:spPr>
          <a:xfrm rot="5400000">
            <a:off x="1840055" y="1463991"/>
            <a:ext cx="284888" cy="3018811"/>
          </a:xfrm>
          <a:prstGeom prst="rightBrace">
            <a:avLst>
              <a:gd name="adj1" fmla="val 25745"/>
              <a:gd name="adj2" fmla="val 49369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236687" y="3072408"/>
            <a:ext cx="3518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Tasks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is developed independently and placed in a separate project folder under source control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0" y="3616881"/>
            <a:ext cx="1281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952528" y="517525"/>
            <a:ext cx="0" cy="309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62"/>
          <p:cNvSpPr txBox="1">
            <a:spLocks noChangeArrowheads="1"/>
          </p:cNvSpPr>
          <p:nvPr/>
        </p:nvSpPr>
        <p:spPr bwMode="auto">
          <a:xfrm>
            <a:off x="10742" y="5172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MODEL OVERVIEW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93" name="TextBox 62"/>
          <p:cNvSpPr txBox="1">
            <a:spLocks noChangeArrowheads="1"/>
          </p:cNvSpPr>
          <p:nvPr/>
        </p:nvSpPr>
        <p:spPr bwMode="auto">
          <a:xfrm>
            <a:off x="3952528" y="517525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 HARDWARE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94" name="TextBox 62"/>
          <p:cNvSpPr txBox="1">
            <a:spLocks noChangeArrowheads="1"/>
          </p:cNvSpPr>
          <p:nvPr/>
        </p:nvSpPr>
        <p:spPr bwMode="auto">
          <a:xfrm>
            <a:off x="4527681" y="36168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4: CONTROLLER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117865" y="851640"/>
            <a:ext cx="4392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sensors and actuators are accessed  through the 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Support Package for LEGO Mindstorms NXT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9" y="1429066"/>
            <a:ext cx="1415931" cy="210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28" y="1408487"/>
            <a:ext cx="1561084" cy="20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5536306" y="1502874"/>
            <a:ext cx="175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Actuators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PWM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LCD debug display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send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5561820" y="2345852"/>
            <a:ext cx="172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encoders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Light/Gyro/Ultrasonic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Buttons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Battery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receive</a:t>
            </a:r>
          </a:p>
        </p:txBody>
      </p:sp>
      <p:grpSp>
        <p:nvGrpSpPr>
          <p:cNvPr id="351" name="Group 350"/>
          <p:cNvGrpSpPr/>
          <p:nvPr/>
        </p:nvGrpSpPr>
        <p:grpSpPr>
          <a:xfrm>
            <a:off x="5571537" y="4612815"/>
            <a:ext cx="2452746" cy="1491496"/>
            <a:chOff x="1302808" y="4368552"/>
            <a:chExt cx="2345277" cy="1491496"/>
          </a:xfrm>
        </p:grpSpPr>
        <p:sp>
          <p:nvSpPr>
            <p:cNvPr id="352" name="Rounded Rectangle 351"/>
            <p:cNvSpPr/>
            <p:nvPr/>
          </p:nvSpPr>
          <p:spPr>
            <a:xfrm>
              <a:off x="1302808" y="4368552"/>
              <a:ext cx="2345277" cy="1491496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316630" y="4370561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Normal Operation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54" name="Straight Arrow Connector 353"/>
          <p:cNvCxnSpPr/>
          <p:nvPr/>
        </p:nvCxnSpPr>
        <p:spPr>
          <a:xfrm>
            <a:off x="5791536" y="5107346"/>
            <a:ext cx="42920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>
            <a:off x="5740665" y="5062433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357" name="Curved Connector 356"/>
          <p:cNvCxnSpPr>
            <a:stCxn id="368" idx="3"/>
            <a:endCxn id="368" idx="2"/>
          </p:cNvCxnSpPr>
          <p:nvPr/>
        </p:nvCxnSpPr>
        <p:spPr>
          <a:xfrm flipH="1">
            <a:off x="6742253" y="5292506"/>
            <a:ext cx="518516" cy="440330"/>
          </a:xfrm>
          <a:prstGeom prst="curvedConnector4">
            <a:avLst>
              <a:gd name="adj1" fmla="val -44087"/>
              <a:gd name="adj2" fmla="val 169221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7147058" y="5669270"/>
            <a:ext cx="106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 complete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6185083" y="4837719"/>
            <a:ext cx="1075688" cy="895117"/>
            <a:chOff x="1989101" y="4795672"/>
            <a:chExt cx="859039" cy="895117"/>
          </a:xfrm>
        </p:grpSpPr>
        <p:grpSp>
          <p:nvGrpSpPr>
            <p:cNvPr id="366" name="Group 365"/>
            <p:cNvGrpSpPr/>
            <p:nvPr/>
          </p:nvGrpSpPr>
          <p:grpSpPr>
            <a:xfrm>
              <a:off x="1990618" y="4795672"/>
              <a:ext cx="857522" cy="895117"/>
              <a:chOff x="1220557" y="4328040"/>
              <a:chExt cx="2402972" cy="2508325"/>
            </a:xfrm>
          </p:grpSpPr>
          <p:sp>
            <p:nvSpPr>
              <p:cNvPr id="368" name="Rounded Rectangle 367"/>
              <p:cNvSpPr/>
              <p:nvPr/>
            </p:nvSpPr>
            <p:spPr>
              <a:xfrm>
                <a:off x="1302808" y="4368549"/>
                <a:ext cx="2320721" cy="2467816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220557" y="4328040"/>
                <a:ext cx="2102581" cy="68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Do Task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67" name="TextBox 366"/>
            <p:cNvSpPr txBox="1"/>
            <p:nvPr/>
          </p:nvSpPr>
          <p:spPr>
            <a:xfrm>
              <a:off x="1989101" y="4978942"/>
              <a:ext cx="836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start task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exit: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next task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70" name="Straight Arrow Connector 369"/>
          <p:cNvCxnSpPr/>
          <p:nvPr/>
        </p:nvCxnSpPr>
        <p:spPr>
          <a:xfrm>
            <a:off x="5169607" y="5401109"/>
            <a:ext cx="3898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Group 370"/>
          <p:cNvGrpSpPr/>
          <p:nvPr/>
        </p:nvGrpSpPr>
        <p:grpSpPr>
          <a:xfrm>
            <a:off x="6241267" y="6223037"/>
            <a:ext cx="1086177" cy="635262"/>
            <a:chOff x="2010287" y="6336605"/>
            <a:chExt cx="1016170" cy="635262"/>
          </a:xfrm>
        </p:grpSpPr>
        <p:grpSp>
          <p:nvGrpSpPr>
            <p:cNvPr id="372" name="Group 371"/>
            <p:cNvGrpSpPr/>
            <p:nvPr/>
          </p:nvGrpSpPr>
          <p:grpSpPr>
            <a:xfrm>
              <a:off x="2016479" y="6336605"/>
              <a:ext cx="958148" cy="635262"/>
              <a:chOff x="1103467" y="4316593"/>
              <a:chExt cx="2684954" cy="1780151"/>
            </a:xfrm>
          </p:grpSpPr>
          <p:sp>
            <p:nvSpPr>
              <p:cNvPr id="374" name="Rounded Rectangle 373"/>
              <p:cNvSpPr/>
              <p:nvPr/>
            </p:nvSpPr>
            <p:spPr>
              <a:xfrm>
                <a:off x="1190465" y="4368552"/>
                <a:ext cx="2597956" cy="1728192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1103467" y="4316593"/>
                <a:ext cx="2102584" cy="68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E-Stop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73" name="TextBox 372"/>
            <p:cNvSpPr txBox="1"/>
            <p:nvPr/>
          </p:nvSpPr>
          <p:spPr>
            <a:xfrm>
              <a:off x="2010287" y="6540533"/>
              <a:ext cx="101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stop moving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76" name="Curved Connector 375"/>
          <p:cNvCxnSpPr>
            <a:endCxn id="373" idx="1"/>
          </p:cNvCxnSpPr>
          <p:nvPr/>
        </p:nvCxnSpPr>
        <p:spPr>
          <a:xfrm rot="16200000" flipH="1">
            <a:off x="5788010" y="6173763"/>
            <a:ext cx="487804" cy="41870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urved Connector 376"/>
          <p:cNvCxnSpPr>
            <a:stCxn id="373" idx="3"/>
          </p:cNvCxnSpPr>
          <p:nvPr/>
        </p:nvCxnSpPr>
        <p:spPr>
          <a:xfrm flipV="1">
            <a:off x="7327444" y="6147410"/>
            <a:ext cx="400510" cy="47961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5995918" y="7625007"/>
            <a:ext cx="934054" cy="51619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8959125" y="3710723"/>
            <a:ext cx="3619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C. Task Management: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Tasks are executed using a Track Mode List.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a vector of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OperationModeEnum</a:t>
            </a:r>
            <a:r>
              <a:rPr lang="en-US" sz="1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enumerated data type. 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outputs its status.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is done with an enumeration of type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OperationModeStatusEnum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4645310" y="6965489"/>
            <a:ext cx="4024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Task Component: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task must interface with the main controller using the following specification.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645310" y="3911828"/>
            <a:ext cx="3997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 Control Logic: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Unless there is an emergency, the controller will execute all defined tasks sequentially.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4887593" y="6203482"/>
            <a:ext cx="1062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ask aborted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falls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384089" y="6299476"/>
            <a:ext cx="1062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ush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button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5883152" y="8143592"/>
            <a:ext cx="11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7220180" y="8435197"/>
            <a:ext cx="1584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Outputs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Motor PWM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Bluetooth command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 status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 initialize flags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Debug flags (for LCD)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6003906" y="8535283"/>
            <a:ext cx="926066" cy="511921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Component</a:t>
            </a:r>
          </a:p>
        </p:txBody>
      </p:sp>
      <p:cxnSp>
        <p:nvCxnSpPr>
          <p:cNvPr id="387" name="Straight Connector 386"/>
          <p:cNvCxnSpPr/>
          <p:nvPr/>
        </p:nvCxnSpPr>
        <p:spPr>
          <a:xfrm flipH="1">
            <a:off x="5729785" y="8791244"/>
            <a:ext cx="3317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9221062" y="5122170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Example Track Mode List: </a:t>
            </a:r>
            <a:b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LIGHT_CALIBRATION_UP</a:t>
            </a:r>
            <a:b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2. GYRO_CALIBRATION</a:t>
            </a:r>
          </a:p>
        </p:txBody>
      </p:sp>
      <p:sp>
        <p:nvSpPr>
          <p:cNvPr id="407" name="Oval 406"/>
          <p:cNvSpPr/>
          <p:nvPr/>
        </p:nvSpPr>
        <p:spPr>
          <a:xfrm>
            <a:off x="5118873" y="5353964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4748238" y="5128711"/>
            <a:ext cx="811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56377" y="4857039"/>
            <a:ext cx="1062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9318009" y="8947811"/>
            <a:ext cx="147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SEE_SAW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PARKING</a:t>
            </a:r>
            <a:endParaRPr lang="en-US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10844258" y="8947811"/>
            <a:ext cx="190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the final task is marked complete, the robot will loop back to the first task.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2" name="Group 411"/>
          <p:cNvGrpSpPr/>
          <p:nvPr/>
        </p:nvGrpSpPr>
        <p:grpSpPr>
          <a:xfrm>
            <a:off x="9923068" y="6126618"/>
            <a:ext cx="1945105" cy="770728"/>
            <a:chOff x="2024327" y="6352140"/>
            <a:chExt cx="1016170" cy="504576"/>
          </a:xfrm>
        </p:grpSpPr>
        <p:grpSp>
          <p:nvGrpSpPr>
            <p:cNvPr id="413" name="Group 412"/>
            <p:cNvGrpSpPr/>
            <p:nvPr/>
          </p:nvGrpSpPr>
          <p:grpSpPr>
            <a:xfrm>
              <a:off x="2026514" y="6352140"/>
              <a:ext cx="976154" cy="499775"/>
              <a:chOff x="1131588" y="4360133"/>
              <a:chExt cx="2735412" cy="1400488"/>
            </a:xfrm>
          </p:grpSpPr>
          <p:sp>
            <p:nvSpPr>
              <p:cNvPr id="415" name="Rounded Rectangle 414"/>
              <p:cNvSpPr/>
              <p:nvPr/>
            </p:nvSpPr>
            <p:spPr>
              <a:xfrm>
                <a:off x="1190464" y="4368554"/>
                <a:ext cx="2676536" cy="1392067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131588" y="4360133"/>
                <a:ext cx="2102582" cy="45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Start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14" name="TextBox 413"/>
            <p:cNvSpPr txBox="1"/>
            <p:nvPr/>
          </p:nvSpPr>
          <p:spPr>
            <a:xfrm>
              <a:off x="2024327" y="6473879"/>
              <a:ext cx="1016170" cy="3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start moving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IN_PROGRESS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9067863" y="7326071"/>
            <a:ext cx="1944215" cy="756968"/>
            <a:chOff x="2028368" y="6352576"/>
            <a:chExt cx="1016170" cy="419241"/>
          </a:xfrm>
        </p:grpSpPr>
        <p:grpSp>
          <p:nvGrpSpPr>
            <p:cNvPr id="418" name="Group 417"/>
            <p:cNvGrpSpPr/>
            <p:nvPr/>
          </p:nvGrpSpPr>
          <p:grpSpPr>
            <a:xfrm>
              <a:off x="2036950" y="6352576"/>
              <a:ext cx="937677" cy="419241"/>
              <a:chOff x="1160831" y="4361331"/>
              <a:chExt cx="2627590" cy="1174807"/>
            </a:xfrm>
          </p:grpSpPr>
          <p:sp>
            <p:nvSpPr>
              <p:cNvPr id="420" name="Rounded Rectangle 419"/>
              <p:cNvSpPr/>
              <p:nvPr/>
            </p:nvSpPr>
            <p:spPr>
              <a:xfrm>
                <a:off x="1190465" y="4368554"/>
                <a:ext cx="2597956" cy="1167584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1160831" y="4361331"/>
                <a:ext cx="1051292" cy="38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Finish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19" name="TextBox 418"/>
            <p:cNvSpPr txBox="1"/>
            <p:nvPr/>
          </p:nvSpPr>
          <p:spPr>
            <a:xfrm>
              <a:off x="2028368" y="6441196"/>
              <a:ext cx="1016170" cy="323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stop moving</a:t>
              </a:r>
            </a:p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COMPLETED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10950182" y="7313517"/>
            <a:ext cx="1590839" cy="769519"/>
            <a:chOff x="2024327" y="6348134"/>
            <a:chExt cx="1016170" cy="503784"/>
          </a:xfrm>
        </p:grpSpPr>
        <p:grpSp>
          <p:nvGrpSpPr>
            <p:cNvPr id="423" name="Group 422"/>
            <p:cNvGrpSpPr/>
            <p:nvPr/>
          </p:nvGrpSpPr>
          <p:grpSpPr>
            <a:xfrm>
              <a:off x="2030529" y="6348134"/>
              <a:ext cx="944098" cy="503784"/>
              <a:chOff x="1142839" y="4348901"/>
              <a:chExt cx="2645582" cy="1411720"/>
            </a:xfrm>
          </p:grpSpPr>
          <p:sp>
            <p:nvSpPr>
              <p:cNvPr id="425" name="Rounded Rectangle 424"/>
              <p:cNvSpPr/>
              <p:nvPr/>
            </p:nvSpPr>
            <p:spPr>
              <a:xfrm>
                <a:off x="1190465" y="4368554"/>
                <a:ext cx="2597956" cy="1392067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1142839" y="4348901"/>
                <a:ext cx="2102583" cy="45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Failure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2024327" y="6466204"/>
              <a:ext cx="1016170" cy="3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entry: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stop moving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 Status = </a:t>
              </a:r>
              <a:r>
                <a:rPr lang="en-US" sz="1200" b="1" dirty="0" smtClean="0">
                  <a:solidFill>
                    <a:srgbClr val="00B050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ABORTED</a:t>
              </a:r>
              <a:endParaRPr lang="en-US" sz="1200" b="1" dirty="0">
                <a:solidFill>
                  <a:srgbClr val="00B05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</p:txBody>
        </p:sp>
      </p:grpSp>
      <p:sp>
        <p:nvSpPr>
          <p:cNvPr id="427" name="TextBox 426"/>
          <p:cNvSpPr txBox="1"/>
          <p:nvPr/>
        </p:nvSpPr>
        <p:spPr>
          <a:xfrm>
            <a:off x="9518961" y="6890033"/>
            <a:ext cx="67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end of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8" name="Curved Connector 427"/>
          <p:cNvCxnSpPr/>
          <p:nvPr/>
        </p:nvCxnSpPr>
        <p:spPr>
          <a:xfrm>
            <a:off x="11196618" y="6905259"/>
            <a:ext cx="562286" cy="4084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urved Connector 428"/>
          <p:cNvCxnSpPr/>
          <p:nvPr/>
        </p:nvCxnSpPr>
        <p:spPr>
          <a:xfrm rot="10800000" flipV="1">
            <a:off x="10058910" y="6905258"/>
            <a:ext cx="501229" cy="41442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11795763" y="6910476"/>
            <a:ext cx="67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ost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31" name="Curved Connector 430"/>
          <p:cNvCxnSpPr/>
          <p:nvPr/>
        </p:nvCxnSpPr>
        <p:spPr>
          <a:xfrm>
            <a:off x="9457440" y="6514105"/>
            <a:ext cx="492298" cy="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/>
          <p:cNvSpPr txBox="1"/>
          <p:nvPr/>
        </p:nvSpPr>
        <p:spPr>
          <a:xfrm>
            <a:off x="9471830" y="8520623"/>
            <a:ext cx="103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next task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1228467" y="8520623"/>
            <a:ext cx="1050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E-Stop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9385993" y="6463435"/>
            <a:ext cx="94355" cy="943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435" name="Straight Connector 434"/>
          <p:cNvCxnSpPr>
            <a:endCxn id="420" idx="2"/>
          </p:cNvCxnSpPr>
          <p:nvPr/>
        </p:nvCxnSpPr>
        <p:spPr>
          <a:xfrm flipV="1">
            <a:off x="9991418" y="8083036"/>
            <a:ext cx="0" cy="4229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endCxn id="424" idx="2"/>
          </p:cNvCxnSpPr>
          <p:nvPr/>
        </p:nvCxnSpPr>
        <p:spPr>
          <a:xfrm flipV="1">
            <a:off x="11745602" y="8078641"/>
            <a:ext cx="0" cy="42734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9160657" y="6248925"/>
            <a:ext cx="61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en-US" sz="10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9599462" y="5858365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LINE_TRACKING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136104" y="1106825"/>
            <a:ext cx="3672408" cy="1800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208112" y="1414414"/>
            <a:ext cx="936104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Hardware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I/O</a:t>
            </a:r>
          </a:p>
        </p:txBody>
      </p:sp>
      <p:sp>
        <p:nvSpPr>
          <p:cNvPr id="441" name="Rectangle 440"/>
          <p:cNvSpPr/>
          <p:nvPr/>
        </p:nvSpPr>
        <p:spPr>
          <a:xfrm>
            <a:off x="1365728" y="1414414"/>
            <a:ext cx="100811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</a:p>
        </p:txBody>
      </p:sp>
      <p:sp>
        <p:nvSpPr>
          <p:cNvPr id="442" name="Rectangle 441"/>
          <p:cNvSpPr/>
          <p:nvPr/>
        </p:nvSpPr>
        <p:spPr>
          <a:xfrm>
            <a:off x="2617143" y="1414414"/>
            <a:ext cx="100811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</a:p>
        </p:txBody>
      </p:sp>
      <p:sp>
        <p:nvSpPr>
          <p:cNvPr id="443" name="Trapezoid 442"/>
          <p:cNvSpPr/>
          <p:nvPr/>
        </p:nvSpPr>
        <p:spPr>
          <a:xfrm>
            <a:off x="136104" y="890801"/>
            <a:ext cx="1728192" cy="216024"/>
          </a:xfrm>
          <a:prstGeom prst="trapezoid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et_robocon.slx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08112" y="2301943"/>
            <a:ext cx="648072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</a:t>
            </a:r>
          </a:p>
        </p:txBody>
      </p:sp>
      <p:sp>
        <p:nvSpPr>
          <p:cNvPr id="445" name="Rectangle 444"/>
          <p:cNvSpPr/>
          <p:nvPr/>
        </p:nvSpPr>
        <p:spPr>
          <a:xfrm>
            <a:off x="1031365" y="2301942"/>
            <a:ext cx="693581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Balance</a:t>
            </a:r>
          </a:p>
        </p:txBody>
      </p:sp>
      <p:sp>
        <p:nvSpPr>
          <p:cNvPr id="446" name="Rectangle 445"/>
          <p:cNvSpPr/>
          <p:nvPr/>
        </p:nvSpPr>
        <p:spPr>
          <a:xfrm>
            <a:off x="2046416" y="2304997"/>
            <a:ext cx="715978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Seesaw</a:t>
            </a:r>
            <a:endParaRPr lang="en-US" sz="95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952383" y="2304997"/>
            <a:ext cx="729639" cy="511921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Double Lookup Gate</a:t>
            </a:r>
          </a:p>
        </p:txBody>
      </p:sp>
      <p:cxnSp>
        <p:nvCxnSpPr>
          <p:cNvPr id="448" name="Straight Connector 447"/>
          <p:cNvCxnSpPr>
            <a:stCxn id="442" idx="2"/>
          </p:cNvCxnSpPr>
          <p:nvPr/>
        </p:nvCxnSpPr>
        <p:spPr>
          <a:xfrm>
            <a:off x="3121199" y="1926335"/>
            <a:ext cx="0" cy="19018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447" idx="0"/>
          </p:cNvCxnSpPr>
          <p:nvPr/>
        </p:nvCxnSpPr>
        <p:spPr>
          <a:xfrm flipV="1">
            <a:off x="3317203" y="2116523"/>
            <a:ext cx="0" cy="188474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25005" y="2116523"/>
            <a:ext cx="2798501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stCxn id="444" idx="0"/>
          </p:cNvCxnSpPr>
          <p:nvPr/>
        </p:nvCxnSpPr>
        <p:spPr>
          <a:xfrm flipV="1">
            <a:off x="532148" y="2116523"/>
            <a:ext cx="0" cy="185420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445" idx="0"/>
          </p:cNvCxnSpPr>
          <p:nvPr/>
        </p:nvCxnSpPr>
        <p:spPr>
          <a:xfrm flipV="1">
            <a:off x="1378156" y="2116523"/>
            <a:ext cx="0" cy="185419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stCxn id="446" idx="0"/>
          </p:cNvCxnSpPr>
          <p:nvPr/>
        </p:nvCxnSpPr>
        <p:spPr>
          <a:xfrm flipV="1">
            <a:off x="2404405" y="2116523"/>
            <a:ext cx="0" cy="188474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1695870" y="235109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4" name="Right Brace 463"/>
          <p:cNvSpPr/>
          <p:nvPr/>
        </p:nvSpPr>
        <p:spPr>
          <a:xfrm rot="5400000">
            <a:off x="1840055" y="1463991"/>
            <a:ext cx="284888" cy="3018811"/>
          </a:xfrm>
          <a:prstGeom prst="rightBrace">
            <a:avLst>
              <a:gd name="adj1" fmla="val 25745"/>
              <a:gd name="adj2" fmla="val 49369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968703" y="699773"/>
            <a:ext cx="1937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</a:t>
            </a:r>
            <a:r>
              <a:rPr lang="en-US" sz="1000" baseline="30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®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built on LEGO Mindstorms NXT</a:t>
            </a:r>
          </a:p>
        </p:txBody>
      </p:sp>
      <p:cxnSp>
        <p:nvCxnSpPr>
          <p:cNvPr id="478" name="Straight Connector 477"/>
          <p:cNvCxnSpPr>
            <a:stCxn id="441" idx="1"/>
            <a:endCxn id="440" idx="3"/>
          </p:cNvCxnSpPr>
          <p:nvPr/>
        </p:nvCxnSpPr>
        <p:spPr>
          <a:xfrm flipH="1" flipV="1">
            <a:off x="1144216" y="1666442"/>
            <a:ext cx="221512" cy="393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>
            <a:stCxn id="442" idx="1"/>
            <a:endCxn id="441" idx="3"/>
          </p:cNvCxnSpPr>
          <p:nvPr/>
        </p:nvCxnSpPr>
        <p:spPr>
          <a:xfrm flipH="1">
            <a:off x="2373840" y="1670375"/>
            <a:ext cx="24330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676164" y="1211214"/>
            <a:ext cx="24450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>
            <a:endCxn id="442" idx="0"/>
          </p:cNvCxnSpPr>
          <p:nvPr/>
        </p:nvCxnSpPr>
        <p:spPr>
          <a:xfrm>
            <a:off x="3121199" y="1211214"/>
            <a:ext cx="0" cy="203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40" idx="0"/>
          </p:cNvCxnSpPr>
          <p:nvPr/>
        </p:nvCxnSpPr>
        <p:spPr>
          <a:xfrm flipV="1">
            <a:off x="676164" y="1211214"/>
            <a:ext cx="0" cy="203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/>
          <p:cNvSpPr txBox="1"/>
          <p:nvPr/>
        </p:nvSpPr>
        <p:spPr>
          <a:xfrm>
            <a:off x="871423" y="1913817"/>
            <a:ext cx="1937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116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Utilities in controller</a:t>
            </a:r>
          </a:p>
        </p:txBody>
      </p:sp>
      <p:sp>
        <p:nvSpPr>
          <p:cNvPr id="485" name="TextBox 484"/>
          <p:cNvSpPr txBox="1"/>
          <p:nvPr/>
        </p:nvSpPr>
        <p:spPr>
          <a:xfrm>
            <a:off x="5047765" y="8447715"/>
            <a:ext cx="830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8585958" y="706625"/>
            <a:ext cx="828555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Simulink Model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10028398" y="709496"/>
            <a:ext cx="828555" cy="500633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 C Code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11645659" y="704629"/>
            <a:ext cx="977297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</a:t>
            </a:r>
            <a:b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RXE File</a:t>
            </a:r>
          </a:p>
        </p:txBody>
      </p:sp>
      <p:cxnSp>
        <p:nvCxnSpPr>
          <p:cNvPr id="491" name="Straight Arrow Connector 490"/>
          <p:cNvCxnSpPr>
            <a:stCxn id="489" idx="3"/>
            <a:endCxn id="490" idx="1"/>
          </p:cNvCxnSpPr>
          <p:nvPr/>
        </p:nvCxnSpPr>
        <p:spPr>
          <a:xfrm flipV="1">
            <a:off x="10856953" y="956657"/>
            <a:ext cx="788706" cy="31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/>
          <p:cNvCxnSpPr>
            <a:stCxn id="488" idx="3"/>
            <a:endCxn id="489" idx="1"/>
          </p:cNvCxnSpPr>
          <p:nvPr/>
        </p:nvCxnSpPr>
        <p:spPr>
          <a:xfrm>
            <a:off x="9414513" y="958653"/>
            <a:ext cx="613885" cy="1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9076329" y="1257825"/>
            <a:ext cx="129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code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generation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0574701" y="1192722"/>
            <a:ext cx="1364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Automatic build and download through Cygwin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10713387" y="731014"/>
            <a:ext cx="1046141" cy="45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GNU ARM</a:t>
            </a:r>
          </a:p>
          <a:p>
            <a:pPr algn="ctr">
              <a:lnSpc>
                <a:spcPct val="125000"/>
              </a:lnSpc>
            </a:pPr>
            <a:r>
              <a:rPr lang="en-US" sz="1000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toolkit</a:t>
            </a:r>
          </a:p>
        </p:txBody>
      </p:sp>
      <p:pic>
        <p:nvPicPr>
          <p:cNvPr id="496" name="Picture 4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31" y="2342995"/>
            <a:ext cx="3410548" cy="16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7" name="Picture 49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01" y="2745285"/>
            <a:ext cx="3306225" cy="17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170" y="1969905"/>
            <a:ext cx="3137705" cy="15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9" name="Straight Connector 498"/>
          <p:cNvCxnSpPr>
            <a:stCxn id="498" idx="1"/>
          </p:cNvCxnSpPr>
          <p:nvPr/>
        </p:nvCxnSpPr>
        <p:spPr>
          <a:xfrm flipH="1" flipV="1">
            <a:off x="8297789" y="1881444"/>
            <a:ext cx="1065381" cy="16469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496" idx="1"/>
          </p:cNvCxnSpPr>
          <p:nvPr/>
        </p:nvCxnSpPr>
        <p:spPr>
          <a:xfrm flipH="1">
            <a:off x="8310394" y="2427256"/>
            <a:ext cx="1049637" cy="16247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>
            <a:stCxn id="497" idx="1"/>
          </p:cNvCxnSpPr>
          <p:nvPr/>
        </p:nvCxnSpPr>
        <p:spPr>
          <a:xfrm flipH="1">
            <a:off x="8309515" y="2833558"/>
            <a:ext cx="1041086" cy="50747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9624801" y="3097277"/>
            <a:ext cx="269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Generated code translates Simulink driver blocks into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nxtOSEK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functions</a:t>
            </a:r>
          </a:p>
        </p:txBody>
      </p:sp>
      <p:cxnSp>
        <p:nvCxnSpPr>
          <p:cNvPr id="503" name="Straight Connector 502"/>
          <p:cNvCxnSpPr/>
          <p:nvPr/>
        </p:nvCxnSpPr>
        <p:spPr>
          <a:xfrm flipH="1">
            <a:off x="6884561" y="8800617"/>
            <a:ext cx="3317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969833" y="1280222"/>
            <a:ext cx="312896" cy="312896"/>
            <a:chOff x="1792288" y="1136914"/>
            <a:chExt cx="312896" cy="312896"/>
          </a:xfrm>
        </p:grpSpPr>
        <p:sp>
          <p:nvSpPr>
            <p:cNvPr id="210" name="Oval 209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Hexagon 211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379858" y="481384"/>
            <a:ext cx="312896" cy="312896"/>
            <a:chOff x="1792288" y="1136914"/>
            <a:chExt cx="312896" cy="312896"/>
          </a:xfrm>
        </p:grpSpPr>
        <p:sp>
          <p:nvSpPr>
            <p:cNvPr id="215" name="Oval 214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Hexagon 215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148148" y="1236615"/>
            <a:ext cx="383438" cy="400110"/>
            <a:chOff x="3129336" y="1078312"/>
            <a:chExt cx="383438" cy="400110"/>
          </a:xfrm>
        </p:grpSpPr>
        <p:sp>
          <p:nvSpPr>
            <p:cNvPr id="220" name="Oval 219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154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Group 221"/>
          <p:cNvGrpSpPr/>
          <p:nvPr/>
        </p:nvGrpSpPr>
        <p:grpSpPr>
          <a:xfrm>
            <a:off x="2052680" y="3543994"/>
            <a:ext cx="383438" cy="400110"/>
            <a:chOff x="3129336" y="1078312"/>
            <a:chExt cx="383438" cy="400110"/>
          </a:xfrm>
        </p:grpSpPr>
        <p:sp>
          <p:nvSpPr>
            <p:cNvPr id="224" name="Oval 223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061" r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/>
          <p:cNvGrpSpPr/>
          <p:nvPr/>
        </p:nvGrpSpPr>
        <p:grpSpPr>
          <a:xfrm>
            <a:off x="3163384" y="5143890"/>
            <a:ext cx="1398067" cy="995753"/>
            <a:chOff x="4574714" y="3419882"/>
            <a:chExt cx="1398067" cy="995753"/>
          </a:xfrm>
        </p:grpSpPr>
        <p:grpSp>
          <p:nvGrpSpPr>
            <p:cNvPr id="228" name="Group 227"/>
            <p:cNvGrpSpPr/>
            <p:nvPr/>
          </p:nvGrpSpPr>
          <p:grpSpPr>
            <a:xfrm rot="19548300">
              <a:off x="4705708" y="3419882"/>
              <a:ext cx="697067" cy="919841"/>
              <a:chOff x="5998179" y="1710674"/>
              <a:chExt cx="697067" cy="919841"/>
            </a:xfrm>
          </p:grpSpPr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8179" y="1710674"/>
                <a:ext cx="697067" cy="9198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7" name="Rectangle 236"/>
              <p:cNvSpPr/>
              <p:nvPr/>
            </p:nvSpPr>
            <p:spPr>
              <a:xfrm>
                <a:off x="6226107" y="2337874"/>
                <a:ext cx="63001" cy="666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9" name="Straight Arrow Connector 228"/>
            <p:cNvCxnSpPr/>
            <p:nvPr/>
          </p:nvCxnSpPr>
          <p:spPr>
            <a:xfrm flipV="1">
              <a:off x="5119423" y="3822392"/>
              <a:ext cx="6105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5119423" y="3443408"/>
              <a:ext cx="610558" cy="359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rc 230"/>
            <p:cNvSpPr/>
            <p:nvPr/>
          </p:nvSpPr>
          <p:spPr>
            <a:xfrm>
              <a:off x="4574714" y="3449872"/>
              <a:ext cx="1023631" cy="965763"/>
            </a:xfrm>
            <a:prstGeom prst="arc">
              <a:avLst>
                <a:gd name="adj1" fmla="val 19122536"/>
                <a:gd name="adj2" fmla="val 20770224"/>
              </a:avLst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/>
                <p:cNvSpPr txBox="1"/>
                <p:nvPr/>
              </p:nvSpPr>
              <p:spPr>
                <a:xfrm>
                  <a:off x="5473670" y="3498320"/>
                  <a:ext cx="499111" cy="285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𝜙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70" y="3498320"/>
                  <a:ext cx="499111" cy="28559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TextBox 62"/>
          <p:cNvSpPr txBox="1">
            <a:spLocks noChangeArrowheads="1"/>
          </p:cNvSpPr>
          <p:nvPr/>
        </p:nvSpPr>
        <p:spPr bwMode="auto">
          <a:xfrm>
            <a:off x="-11426" y="3616881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STATE ESTIMATION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974200" y="4338280"/>
            <a:ext cx="1383671" cy="1908450"/>
            <a:chOff x="8594904" y="1450165"/>
            <a:chExt cx="1383671" cy="1908450"/>
          </a:xfrm>
        </p:grpSpPr>
        <p:grpSp>
          <p:nvGrpSpPr>
            <p:cNvPr id="240" name="Group 239"/>
            <p:cNvGrpSpPr/>
            <p:nvPr/>
          </p:nvGrpSpPr>
          <p:grpSpPr>
            <a:xfrm>
              <a:off x="8594904" y="1482207"/>
              <a:ext cx="1383671" cy="1876408"/>
              <a:chOff x="4523849" y="1255104"/>
              <a:chExt cx="1383671" cy="1876408"/>
            </a:xfrm>
          </p:grpSpPr>
          <p:pic>
            <p:nvPicPr>
              <p:cNvPr id="242" name="Picture 2" descr="H:\ETRobocon\main\common\images\mask_icons\bluetooth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7" t="27660" r="55815" b="4233"/>
              <a:stretch/>
            </p:blipFill>
            <p:spPr bwMode="auto">
              <a:xfrm rot="20267894">
                <a:off x="4673534" y="1642339"/>
                <a:ext cx="508708" cy="944528"/>
              </a:xfrm>
              <a:prstGeom prst="snip1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5" name="Straight Arrow Connector 244"/>
              <p:cNvCxnSpPr/>
              <p:nvPr/>
            </p:nvCxnSpPr>
            <p:spPr>
              <a:xfrm flipV="1">
                <a:off x="5103954" y="1255104"/>
                <a:ext cx="0" cy="11081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>
              <a:xfrm flipH="1" flipV="1">
                <a:off x="4631458" y="1255104"/>
                <a:ext cx="434255" cy="1094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>
                <a:off x="4877785" y="2219808"/>
                <a:ext cx="456747" cy="442916"/>
              </a:xfrm>
              <a:prstGeom prst="arc">
                <a:avLst>
                  <a:gd name="adj1" fmla="val 20590648"/>
                  <a:gd name="adj2" fmla="val 9041632"/>
                </a:avLst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/>
              <p:cNvSpPr/>
              <p:nvPr/>
            </p:nvSpPr>
            <p:spPr>
              <a:xfrm>
                <a:off x="4523849" y="1485266"/>
                <a:ext cx="1383671" cy="1305449"/>
              </a:xfrm>
              <a:prstGeom prst="arc">
                <a:avLst>
                  <a:gd name="adj1" fmla="val 13801189"/>
                  <a:gd name="adj2" fmla="val 15429993"/>
                </a:avLst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4714956" y="2554751"/>
                    <a:ext cx="1090362" cy="5767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̈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sz="1200" b="0" i="1" smtClean="0">
                              <a:latin typeface="Cambria Math"/>
                            </a:rPr>
                            <m:t>𝑑𝑡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56" y="2554751"/>
                    <a:ext cx="1090362" cy="57676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9497" t="-124211" r="-49721" b="-1747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692538" y="1450165"/>
                  <a:ext cx="593527" cy="259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𝜓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𝜓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538" y="1450165"/>
                  <a:ext cx="593527" cy="25962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2" name="TextBox 251"/>
          <p:cNvSpPr txBox="1"/>
          <p:nvPr/>
        </p:nvSpPr>
        <p:spPr>
          <a:xfrm>
            <a:off x="2162989" y="6101056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Side view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447080" y="610147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Top view</a:t>
            </a:r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17540" y="3914162"/>
            <a:ext cx="421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Converts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values into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States used for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balancing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2244399" y="7995585"/>
                <a:ext cx="2271520" cy="45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Turning </a:t>
                </a:r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</a:t>
                </a:r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and </a:t>
                </a:r>
                <a:b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Steer angle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: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99" y="7995585"/>
                <a:ext cx="2271520" cy="453201"/>
              </a:xfrm>
              <a:prstGeom prst="rect">
                <a:avLst/>
              </a:prstGeom>
              <a:blipFill rotWithShape="1">
                <a:blip r:embed="rId15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587116" y="8386008"/>
                <a:ext cx="154850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𝜃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r>
                        <a:rPr lang="en-US" sz="1200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16" y="8386008"/>
                <a:ext cx="1548501" cy="4380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2683039" y="8785324"/>
                <a:ext cx="1339021" cy="43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𝜙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𝑊</m:t>
                          </m:r>
                        </m:den>
                      </m:f>
                      <m:r>
                        <a:rPr lang="en-US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39" y="8785324"/>
                <a:ext cx="1339021" cy="4378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2769734" y="4406438"/>
                <a:ext cx="1946416" cy="76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= Wheel radius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Distance between</a:t>
                </a:r>
                <a:b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      wheels</a:t>
                </a:r>
              </a:p>
              <a:p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34" y="4406438"/>
                <a:ext cx="1946416" cy="76097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/>
          <p:cNvSpPr txBox="1"/>
          <p:nvPr/>
        </p:nvSpPr>
        <p:spPr>
          <a:xfrm>
            <a:off x="18093" y="9180200"/>
            <a:ext cx="336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state estimation integrals are reset to zero using</a:t>
            </a:r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initialize flags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 the controller.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4522783" y="3626406"/>
            <a:ext cx="0" cy="597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28176" y="4344251"/>
                <a:ext cx="1946416" cy="40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GYRO READINGS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𝝍</m:t>
                            </m:r>
                          </m:e>
                        </m:acc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𝑮𝒀𝑹𝑶</m:t>
                        </m:r>
                      </m:sub>
                    </m:sSub>
                  </m:oMath>
                </a14:m>
                <a:r>
                  <a:rPr lang="en-US" sz="1000" b="1" i="1" dirty="0" smtClean="0">
                    <a:solidFill>
                      <a:srgbClr val="002060"/>
                    </a:solidFill>
                    <a:latin typeface="Cambria Math"/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Robot tilt rate</a:t>
                </a:r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6" y="4344251"/>
                <a:ext cx="1946416" cy="407869"/>
              </a:xfrm>
              <a:prstGeom prst="rect">
                <a:avLst/>
              </a:prstGeom>
              <a:blipFill rotWithShape="1">
                <a:blip r:embed="rId19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Rectangle 261"/>
          <p:cNvSpPr/>
          <p:nvPr/>
        </p:nvSpPr>
        <p:spPr>
          <a:xfrm>
            <a:off x="188356" y="5664004"/>
            <a:ext cx="77319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 Gyro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057863" y="5664004"/>
            <a:ext cx="786661" cy="50405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Read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Encoders</a:t>
            </a:r>
          </a:p>
        </p:txBody>
      </p:sp>
      <p:cxnSp>
        <p:nvCxnSpPr>
          <p:cNvPr id="264" name="Curved Connector 263"/>
          <p:cNvCxnSpPr>
            <a:endCxn id="263" idx="0"/>
          </p:cNvCxnSpPr>
          <p:nvPr/>
        </p:nvCxnSpPr>
        <p:spPr>
          <a:xfrm rot="5400000">
            <a:off x="1284010" y="5496818"/>
            <a:ext cx="334370" cy="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/>
          <p:cNvCxnSpPr/>
          <p:nvPr/>
        </p:nvCxnSpPr>
        <p:spPr>
          <a:xfrm rot="5400000">
            <a:off x="-140283" y="5191546"/>
            <a:ext cx="917151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6590" y="6488649"/>
                <a:ext cx="880794" cy="50405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Filter and 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</m:oMath>
                  </m:oMathPara>
                </a14:m>
                <a:endParaRPr lang="en-US" sz="1000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0" y="6488649"/>
                <a:ext cx="880794" cy="504056"/>
              </a:xfrm>
              <a:prstGeom prst="rect">
                <a:avLst/>
              </a:prstGeom>
              <a:blipFill rotWithShape="1">
                <a:blip r:embed="rId20"/>
                <a:stretch>
                  <a:fillRect t="-1176" b="-4706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Curved Connector 266"/>
          <p:cNvCxnSpPr>
            <a:stCxn id="262" idx="2"/>
            <a:endCxn id="266" idx="0"/>
          </p:cNvCxnSpPr>
          <p:nvPr/>
        </p:nvCxnSpPr>
        <p:spPr>
          <a:xfrm rot="16200000" flipH="1">
            <a:off x="415675" y="6327336"/>
            <a:ext cx="320589" cy="20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1060097" y="7065239"/>
                <a:ext cx="786661" cy="50405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</a:rPr>
                        <m:t>𝜽</m:t>
                      </m:r>
                      <m:r>
                        <m:rPr>
                          <m:nor/>
                        </m:rPr>
                        <a:rPr lang="en-US" sz="1000" b="1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 i="0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000" b="1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m:t> </m:t>
                      </m:r>
                      <m:r>
                        <a:rPr lang="en-US" sz="1000" b="1" i="1">
                          <a:solidFill>
                            <a:srgbClr val="002060"/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7" y="7065239"/>
                <a:ext cx="786661" cy="50405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Curved Connector 268"/>
          <p:cNvCxnSpPr>
            <a:endCxn id="268" idx="1"/>
          </p:cNvCxnSpPr>
          <p:nvPr/>
        </p:nvCxnSpPr>
        <p:spPr>
          <a:xfrm flipV="1">
            <a:off x="583339" y="7317267"/>
            <a:ext cx="476758" cy="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stCxn id="263" idx="2"/>
            <a:endCxn id="268" idx="0"/>
          </p:cNvCxnSpPr>
          <p:nvPr/>
        </p:nvCxnSpPr>
        <p:spPr>
          <a:xfrm rot="16200000" flipH="1">
            <a:off x="1003722" y="6615532"/>
            <a:ext cx="897179" cy="2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stCxn id="266" idx="2"/>
          </p:cNvCxnSpPr>
          <p:nvPr/>
        </p:nvCxnSpPr>
        <p:spPr>
          <a:xfrm rot="5400000">
            <a:off x="118448" y="7444894"/>
            <a:ext cx="910729" cy="635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82343" y="7903432"/>
            <a:ext cx="1714284" cy="43130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 other states</a:t>
            </a:r>
          </a:p>
        </p:txBody>
      </p:sp>
      <p:cxnSp>
        <p:nvCxnSpPr>
          <p:cNvPr id="273" name="Curved Connector 272"/>
          <p:cNvCxnSpPr>
            <a:stCxn id="272" idx="2"/>
          </p:cNvCxnSpPr>
          <p:nvPr/>
        </p:nvCxnSpPr>
        <p:spPr>
          <a:xfrm rot="16200000" flipH="1">
            <a:off x="1004676" y="8469542"/>
            <a:ext cx="275969" cy="63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/>
              <p:cNvSpPr/>
              <p:nvPr/>
            </p:nvSpPr>
            <p:spPr>
              <a:xfrm>
                <a:off x="89720" y="6190313"/>
                <a:ext cx="590738" cy="253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Verdana" pitchFamily="34" charset="0"/>
                                  <a:cs typeface="Verdana" pitchFamily="34" charset="0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𝑮𝒀𝑹𝑶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" y="6190313"/>
                <a:ext cx="590738" cy="253980"/>
              </a:xfrm>
              <a:prstGeom prst="rect">
                <a:avLst/>
              </a:prstGeom>
              <a:blipFill rotWithShape="1">
                <a:blip r:embed="rId2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/>
              <p:cNvSpPr/>
              <p:nvPr/>
            </p:nvSpPr>
            <p:spPr>
              <a:xfrm>
                <a:off x="997439" y="6198072"/>
                <a:ext cx="56451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39" y="6198072"/>
                <a:ext cx="564514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Rectangle 275"/>
              <p:cNvSpPr/>
              <p:nvPr/>
            </p:nvSpPr>
            <p:spPr>
              <a:xfrm>
                <a:off x="155643" y="7009938"/>
                <a:ext cx="473719" cy="253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𝝍</m:t>
                          </m:r>
                        </m:e>
                      </m:acc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6" name="Rectangle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" y="7009938"/>
                <a:ext cx="473719" cy="253980"/>
              </a:xfrm>
              <a:prstGeom prst="rect">
                <a:avLst/>
              </a:prstGeom>
              <a:blipFill rotWithShape="1">
                <a:blip r:embed="rId2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urved Connector 276"/>
          <p:cNvCxnSpPr>
            <a:stCxn id="268" idx="2"/>
          </p:cNvCxnSpPr>
          <p:nvPr/>
        </p:nvCxnSpPr>
        <p:spPr>
          <a:xfrm rot="5400000">
            <a:off x="1285243" y="7735248"/>
            <a:ext cx="334139" cy="22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1021464" y="7613252"/>
                <a:ext cx="45288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4" y="7613252"/>
                <a:ext cx="452881" cy="246221"/>
              </a:xfrm>
              <a:prstGeom prst="rect">
                <a:avLst/>
              </a:prstGeom>
              <a:blipFill rotWithShape="1"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378460" y="8574888"/>
                <a:ext cx="1519412" cy="649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All states: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𝝍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𝝍</m:t>
                          </m:r>
                        </m:e>
                      </m:acc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nary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𝒅𝒕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  <m:r>
                        <a:rPr lang="en-US" sz="1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𝝓</m:t>
                          </m:r>
                        </m:e>
                      </m:acc>
                    </m:oMath>
                  </m:oMathPara>
                </a14:m>
                <a:endParaRPr lang="en-US" sz="1000" b="1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" y="8574888"/>
                <a:ext cx="1519412" cy="649922"/>
              </a:xfrm>
              <a:prstGeom prst="rect">
                <a:avLst/>
              </a:prstGeom>
              <a:blipFill rotWithShape="1">
                <a:blip r:embed="rId26"/>
                <a:stretch>
                  <a:fillRect t="-70755" r="-10442" b="-1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/>
              <p:cNvSpPr txBox="1"/>
              <p:nvPr/>
            </p:nvSpPr>
            <p:spPr>
              <a:xfrm>
                <a:off x="2240764" y="6388865"/>
                <a:ext cx="2105182" cy="620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Tilt angle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𝝍</m:t>
                    </m:r>
                  </m:oMath>
                </a14:m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:</a:t>
                </a:r>
                <a:r>
                  <a:rPr lang="en-US" sz="1000" b="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/>
                </a:r>
                <a:br>
                  <a:rPr lang="en-US" sz="1000" b="0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Low pass f</a:t>
                </a:r>
                <a:r>
                  <a:rPr lang="en-US" sz="1000" b="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iltered integral of gyro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𝝍</m:t>
                            </m:r>
                          </m:e>
                        </m:acc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𝑮𝒀𝑹𝑶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81" name="Text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64" y="6388865"/>
                <a:ext cx="2105182" cy="620683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2" name="Picture 6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26" y="7051189"/>
            <a:ext cx="1756342" cy="86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458118" y="4812817"/>
                <a:ext cx="194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ENCODER READINGS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Left motor angle</a:t>
                </a:r>
                <a:b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= Right motor angle</a:t>
                </a:r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8" y="4812817"/>
                <a:ext cx="1946416" cy="553998"/>
              </a:xfrm>
              <a:prstGeom prst="rect">
                <a:avLst/>
              </a:prstGeom>
              <a:blipFill rotWithShape="1"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/>
          <p:cNvGrpSpPr/>
          <p:nvPr/>
        </p:nvGrpSpPr>
        <p:grpSpPr>
          <a:xfrm>
            <a:off x="3442697" y="1272618"/>
            <a:ext cx="312896" cy="312896"/>
            <a:chOff x="5034676" y="1113944"/>
            <a:chExt cx="312896" cy="312896"/>
          </a:xfrm>
        </p:grpSpPr>
        <p:sp>
          <p:nvSpPr>
            <p:cNvPr id="285" name="Oval 284"/>
            <p:cNvSpPr/>
            <p:nvPr/>
          </p:nvSpPr>
          <p:spPr>
            <a:xfrm>
              <a:off x="5034676" y="1113944"/>
              <a:ext cx="312896" cy="31289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Isosceles Triangle 285"/>
            <p:cNvSpPr/>
            <p:nvPr/>
          </p:nvSpPr>
          <p:spPr>
            <a:xfrm rot="5400000">
              <a:off x="5093221" y="1170387"/>
              <a:ext cx="233034" cy="196146"/>
            </a:xfrm>
            <a:prstGeom prst="triangle">
              <a:avLst>
                <a:gd name="adj" fmla="val 536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061922" y="1162106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8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91" name="Straight Connector 290"/>
            <p:cNvCxnSpPr/>
            <p:nvPr/>
          </p:nvCxnSpPr>
          <p:spPr>
            <a:xfrm>
              <a:off x="5051260" y="1209555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051343" y="1334523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5274416" y="1277009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6084819" y="3580984"/>
            <a:ext cx="312896" cy="312896"/>
            <a:chOff x="5034676" y="1113944"/>
            <a:chExt cx="312896" cy="312896"/>
          </a:xfrm>
        </p:grpSpPr>
        <p:sp>
          <p:nvSpPr>
            <p:cNvPr id="300" name="Oval 299"/>
            <p:cNvSpPr/>
            <p:nvPr/>
          </p:nvSpPr>
          <p:spPr>
            <a:xfrm>
              <a:off x="5034676" y="1113944"/>
              <a:ext cx="312896" cy="31289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Isosceles Triangle 300"/>
            <p:cNvSpPr/>
            <p:nvPr/>
          </p:nvSpPr>
          <p:spPr>
            <a:xfrm rot="5400000">
              <a:off x="5093221" y="1170387"/>
              <a:ext cx="233034" cy="196146"/>
            </a:xfrm>
            <a:prstGeom prst="triangle">
              <a:avLst>
                <a:gd name="adj" fmla="val 536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061922" y="1162106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8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5051260" y="1209555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051343" y="1334523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274416" y="1277009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4670281" y="8374833"/>
            <a:ext cx="383438" cy="400110"/>
            <a:chOff x="3129336" y="1078312"/>
            <a:chExt cx="383438" cy="400110"/>
          </a:xfrm>
        </p:grpSpPr>
        <p:sp>
          <p:nvSpPr>
            <p:cNvPr id="307" name="Oval 306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08" name="TextBox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6154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7" name="Group 316"/>
          <p:cNvGrpSpPr/>
          <p:nvPr/>
        </p:nvGrpSpPr>
        <p:grpSpPr>
          <a:xfrm>
            <a:off x="4716150" y="8743401"/>
            <a:ext cx="312896" cy="312896"/>
            <a:chOff x="1792288" y="1136914"/>
            <a:chExt cx="312896" cy="312896"/>
          </a:xfrm>
        </p:grpSpPr>
        <p:sp>
          <p:nvSpPr>
            <p:cNvPr id="318" name="Oval 317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Hexagon 318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648651" y="2175698"/>
            <a:ext cx="312896" cy="312896"/>
            <a:chOff x="6656015" y="1072081"/>
            <a:chExt cx="312896" cy="312896"/>
          </a:xfrm>
        </p:grpSpPr>
        <p:sp>
          <p:nvSpPr>
            <p:cNvPr id="322" name="Oval 321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3" name="Curved Connector 322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1552933" y="2175698"/>
            <a:ext cx="312896" cy="312896"/>
            <a:chOff x="8312494" y="1044684"/>
            <a:chExt cx="312896" cy="312896"/>
          </a:xfrm>
        </p:grpSpPr>
        <p:sp>
          <p:nvSpPr>
            <p:cNvPr id="325" name="Oval 324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Arc 327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516064" y="2158247"/>
            <a:ext cx="381836" cy="312896"/>
            <a:chOff x="3381202" y="3936504"/>
            <a:chExt cx="790860" cy="648072"/>
          </a:xfrm>
        </p:grpSpPr>
        <p:sp>
          <p:nvSpPr>
            <p:cNvPr id="246" name="Oval 245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381202" y="4005552"/>
              <a:ext cx="79086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DS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08490" y="2134229"/>
            <a:ext cx="372218" cy="312896"/>
            <a:chOff x="3403067" y="3936504"/>
            <a:chExt cx="770940" cy="648072"/>
          </a:xfrm>
        </p:grpSpPr>
        <p:sp>
          <p:nvSpPr>
            <p:cNvPr id="288" name="Oval 287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403067" y="4009052"/>
              <a:ext cx="77094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DL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Picture 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6" y="6526943"/>
            <a:ext cx="4079304" cy="28516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0" y="-6350"/>
            <a:ext cx="12822526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4. DRIVING STRATEGY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16" name="Picture 65" descr="logo6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" name="TextBox 62"/>
          <p:cNvSpPr txBox="1">
            <a:spLocks noChangeArrowheads="1"/>
          </p:cNvSpPr>
          <p:nvPr/>
        </p:nvSpPr>
        <p:spPr bwMode="auto">
          <a:xfrm>
            <a:off x="8056984" y="516870"/>
            <a:ext cx="2804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3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LOOK-UP GATE (DOUBLE)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32" name="TextBox 62"/>
          <p:cNvSpPr txBox="1">
            <a:spLocks noChangeArrowheads="1"/>
          </p:cNvSpPr>
          <p:nvPr/>
        </p:nvSpPr>
        <p:spPr bwMode="auto">
          <a:xfrm>
            <a:off x="4280" y="777721"/>
            <a:ext cx="28216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A:  OUTER TRACK STRATEGY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" y="984176"/>
            <a:ext cx="3999397" cy="28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18219"/>
              </p:ext>
            </p:extLst>
          </p:nvPr>
        </p:nvGraphicFramePr>
        <p:xfrm>
          <a:off x="10517" y="3792488"/>
          <a:ext cx="3986922" cy="233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122"/>
                <a:gridCol w="622221"/>
                <a:gridCol w="1177979"/>
                <a:gridCol w="1809600"/>
              </a:tblGrid>
              <a:tr h="57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Zone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Speed (rad/sec)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PID Gain Parameter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Mode Description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120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PID_Gain_Straight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Normal speed for up ramp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140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PID_Gain_Straight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Full speed for straight line tracking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120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PID_Gain_Fast_Curve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Reduced speed for wide curve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PID_Gain_Straight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Full speed for straight line tracking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PID_Gain_Fast_Curve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Reduced speed for wider 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PID_Gain_Stright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Full speed for straight line tracking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PID_Gain_Slow_Curve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Low speed for tight 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PID_Gain_Straight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Full speed for straight line tracking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PID_Gain_Fast_Curve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Reduced speed for wider 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PID_Gain_Straight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Full speed for straight line tracking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PID_Gain_Fast_Curve</a:t>
                      </a:r>
                      <a:endParaRPr lang="en-US" sz="9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Medium speed for half circle turn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120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PID_Gain_Fast_Curve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Reduced speed for wider curve</a:t>
                      </a:r>
                      <a:endParaRPr lang="en-US" sz="9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4" name="TextBox 62"/>
          <p:cNvSpPr txBox="1">
            <a:spLocks noChangeArrowheads="1"/>
          </p:cNvSpPr>
          <p:nvPr/>
        </p:nvSpPr>
        <p:spPr bwMode="auto">
          <a:xfrm>
            <a:off x="4054851" y="767973"/>
            <a:ext cx="28216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B:  INNER TRACK STRATEGY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00697"/>
              </p:ext>
            </p:extLst>
          </p:nvPr>
        </p:nvGraphicFramePr>
        <p:xfrm>
          <a:off x="4082961" y="3792488"/>
          <a:ext cx="4011641" cy="1333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65"/>
                <a:gridCol w="620530"/>
                <a:gridCol w="1224136"/>
                <a:gridCol w="1765810"/>
              </a:tblGrid>
              <a:tr h="57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Zone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Speed (rad/sec)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PID Gain Parameter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Mode Description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+mj-lt"/>
                        </a:rPr>
                        <a:t>1</a:t>
                      </a:r>
                      <a:endParaRPr lang="en-US" sz="90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120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+mj-lt"/>
                        </a:rPr>
                        <a:t>PID_Gain_Straight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Normal speed for up ramp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2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100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PID_Gain_Shorcut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Short</a:t>
                      </a:r>
                      <a:r>
                        <a:rPr lang="en-US" sz="900" baseline="0" dirty="0" smtClean="0">
                          <a:effectLst/>
                          <a:latin typeface="+mj-lt"/>
                          <a:ea typeface="맑은 고딕"/>
                          <a:cs typeface="Times New Roman"/>
                        </a:rPr>
                        <a:t> cut, No Line Tracking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3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140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  <a:latin typeface="+mj-lt"/>
                        </a:rPr>
                        <a:t>PID_Gain_Straight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Full speed</a:t>
                      </a:r>
                      <a:r>
                        <a:rPr lang="en-US" sz="900" baseline="0" dirty="0" smtClean="0">
                          <a:effectLst/>
                          <a:latin typeface="+mj-lt"/>
                        </a:rPr>
                        <a:t> for straight line tracking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4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120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  <a:latin typeface="+mj-lt"/>
                        </a:rPr>
                        <a:t>PID_Gain_Fast_Curve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Reduced speed for wider 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5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100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  <a:latin typeface="+mj-lt"/>
                        </a:rPr>
                        <a:t>PID_Gain_Slow_Curve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Reduced speed for </a:t>
                      </a:r>
                      <a:r>
                        <a:rPr lang="en-US" sz="900" dirty="0" smtClean="0">
                          <a:effectLst/>
                          <a:latin typeface="+mj-lt"/>
                        </a:rPr>
                        <a:t>tight</a:t>
                      </a:r>
                      <a:r>
                        <a:rPr lang="en-US" sz="9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900" dirty="0" smtClean="0">
                          <a:effectLst/>
                          <a:latin typeface="+mj-lt"/>
                        </a:rPr>
                        <a:t>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j-lt"/>
                        </a:rPr>
                        <a:t>6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120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  <a:latin typeface="+mj-lt"/>
                        </a:rPr>
                        <a:t>PID_Gain_Fast_Curve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j-lt"/>
                        </a:rPr>
                        <a:t>Reduced speed for wider curve</a:t>
                      </a:r>
                      <a:endParaRPr lang="en-US" sz="900" dirty="0">
                        <a:effectLst/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38" name="TextBox 62"/>
          <p:cNvSpPr txBox="1">
            <a:spLocks noChangeArrowheads="1"/>
          </p:cNvSpPr>
          <p:nvPr/>
        </p:nvSpPr>
        <p:spPr bwMode="auto">
          <a:xfrm>
            <a:off x="4280" y="490636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>
                <a:solidFill>
                  <a:srgbClr val="002060"/>
                </a:solidFill>
                <a:latin typeface="Verdana" pitchFamily="34" charset="0"/>
              </a:rPr>
              <a:t>1</a:t>
            </a:r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: BASIC STAGE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5" name="TextBox 62"/>
          <p:cNvSpPr txBox="1">
            <a:spLocks noChangeArrowheads="1"/>
          </p:cNvSpPr>
          <p:nvPr/>
        </p:nvSpPr>
        <p:spPr bwMode="auto">
          <a:xfrm>
            <a:off x="4280" y="6127327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SEESAW (DOUBLE)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50" name="TextBox 62"/>
          <p:cNvSpPr txBox="1">
            <a:spLocks noChangeArrowheads="1"/>
          </p:cNvSpPr>
          <p:nvPr/>
        </p:nvSpPr>
        <p:spPr bwMode="auto">
          <a:xfrm>
            <a:off x="8128992" y="6158270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4: PARKING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260" name="Picture 5" descr="H:\ETRobocon\main\common\images\mask_icons\park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6975" r="1929" b="4239"/>
          <a:stretch>
            <a:fillRect/>
          </a:stretch>
        </p:blipFill>
        <p:spPr bwMode="auto">
          <a:xfrm>
            <a:off x="11370791" y="8539956"/>
            <a:ext cx="733319" cy="6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" descr="H:\ETRobocon\main\common\doc\reporting\report_images\static_graphics\seesaw_asce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8" y="7320880"/>
            <a:ext cx="450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1" name="Picture 1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2" y="7868714"/>
            <a:ext cx="2809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" name="Down Arrow 107"/>
          <p:cNvSpPr>
            <a:spLocks noChangeArrowheads="1"/>
          </p:cNvSpPr>
          <p:nvPr/>
        </p:nvSpPr>
        <p:spPr bwMode="auto">
          <a:xfrm>
            <a:off x="345396" y="7752928"/>
            <a:ext cx="142875" cy="452385"/>
          </a:xfrm>
          <a:prstGeom prst="downArrow">
            <a:avLst>
              <a:gd name="adj1" fmla="val 50000"/>
              <a:gd name="adj2" fmla="val 49801"/>
            </a:avLst>
          </a:prstGeom>
          <a:solidFill>
            <a:srgbClr val="D27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611188"/>
            <a:endParaRPr lang="en-US"/>
          </a:p>
        </p:txBody>
      </p:sp>
      <p:grpSp>
        <p:nvGrpSpPr>
          <p:cNvPr id="1036" name="Group 1035"/>
          <p:cNvGrpSpPr/>
          <p:nvPr/>
        </p:nvGrpSpPr>
        <p:grpSpPr>
          <a:xfrm>
            <a:off x="201380" y="8329934"/>
            <a:ext cx="2278062" cy="1090613"/>
            <a:chOff x="64096" y="7752928"/>
            <a:chExt cx="2278062" cy="1090613"/>
          </a:xfrm>
        </p:grpSpPr>
        <p:pic>
          <p:nvPicPr>
            <p:cNvPr id="295" name="Picture 294"/>
            <p:cNvPicPr>
              <a:picLocks noChangeAspect="1"/>
            </p:cNvPicPr>
            <p:nvPr/>
          </p:nvPicPr>
          <p:blipFill rotWithShape="1">
            <a:blip r:embed="rId8"/>
            <a:srcRect l="4454" r="6158" b="50887"/>
            <a:stretch/>
          </p:blipFill>
          <p:spPr>
            <a:xfrm>
              <a:off x="68858" y="7752928"/>
              <a:ext cx="2273300" cy="936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6" name="Picture 1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83" y="7882731"/>
              <a:ext cx="3937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1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771" y="8073231"/>
              <a:ext cx="3905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0" name="Rectangle 190"/>
            <p:cNvSpPr>
              <a:spLocks noChangeArrowheads="1"/>
            </p:cNvSpPr>
            <p:nvPr/>
          </p:nvSpPr>
          <p:spPr bwMode="auto">
            <a:xfrm>
              <a:off x="64096" y="8689553"/>
              <a:ext cx="1658937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000" b="1" dirty="0">
                  <a:solidFill>
                    <a:srgbClr val="32466E"/>
                  </a:solidFill>
                  <a:latin typeface="Arial" pitchFamily="34" charset="0"/>
                  <a:cs typeface="Arial" pitchFamily="34" charset="0"/>
                </a:rPr>
                <a:t>Gyro sensor data analysis</a:t>
              </a:r>
            </a:p>
          </p:txBody>
        </p:sp>
        <p:cxnSp>
          <p:nvCxnSpPr>
            <p:cNvPr id="309" name="Straight Connector 117"/>
            <p:cNvCxnSpPr>
              <a:cxnSpLocks noChangeShapeType="1"/>
            </p:cNvCxnSpPr>
            <p:nvPr/>
          </p:nvCxnSpPr>
          <p:spPr bwMode="auto">
            <a:xfrm>
              <a:off x="968971" y="7754144"/>
              <a:ext cx="0" cy="7858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14"/>
            <p:cNvCxnSpPr>
              <a:cxnSpLocks noChangeShapeType="1"/>
            </p:cNvCxnSpPr>
            <p:nvPr/>
          </p:nvCxnSpPr>
          <p:spPr bwMode="auto">
            <a:xfrm>
              <a:off x="1446808" y="7754144"/>
              <a:ext cx="0" cy="785812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Arrow Connector 121"/>
            <p:cNvCxnSpPr>
              <a:cxnSpLocks noChangeShapeType="1"/>
            </p:cNvCxnSpPr>
            <p:nvPr/>
          </p:nvCxnSpPr>
          <p:spPr bwMode="auto">
            <a:xfrm>
              <a:off x="772121" y="8220869"/>
              <a:ext cx="19685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Arrow Connector 219"/>
            <p:cNvCxnSpPr>
              <a:cxnSpLocks noChangeShapeType="1"/>
            </p:cNvCxnSpPr>
            <p:nvPr/>
          </p:nvCxnSpPr>
          <p:spPr bwMode="auto">
            <a:xfrm flipH="1">
              <a:off x="1446808" y="8179594"/>
              <a:ext cx="195263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4" y="994930"/>
            <a:ext cx="4003550" cy="282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4" name="Straight Connector 373"/>
          <p:cNvCxnSpPr/>
          <p:nvPr/>
        </p:nvCxnSpPr>
        <p:spPr>
          <a:xfrm>
            <a:off x="4280" y="6127327"/>
            <a:ext cx="1281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024536" y="767635"/>
            <a:ext cx="0" cy="53596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8128992" y="516870"/>
            <a:ext cx="0" cy="908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62"/>
          <p:cNvSpPr txBox="1">
            <a:spLocks noChangeArrowheads="1"/>
          </p:cNvSpPr>
          <p:nvPr/>
        </p:nvSpPr>
        <p:spPr bwMode="auto">
          <a:xfrm>
            <a:off x="9836" y="6353497"/>
            <a:ext cx="28216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A:  GYRO SENSOR DATA ANALYSIS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86" name="TextBox 62"/>
          <p:cNvSpPr txBox="1">
            <a:spLocks noChangeArrowheads="1"/>
          </p:cNvSpPr>
          <p:nvPr/>
        </p:nvSpPr>
        <p:spPr bwMode="auto">
          <a:xfrm>
            <a:off x="4240560" y="3311848"/>
            <a:ext cx="10081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</a:rPr>
              <a:t>SHORT CUT</a:t>
            </a:r>
            <a:endParaRPr lang="en-US" sz="1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cxnSp>
        <p:nvCxnSpPr>
          <p:cNvPr id="394" name="Straight Arrow Connector 121"/>
          <p:cNvCxnSpPr>
            <a:cxnSpLocks noChangeShapeType="1"/>
          </p:cNvCxnSpPr>
          <p:nvPr/>
        </p:nvCxnSpPr>
        <p:spPr bwMode="auto">
          <a:xfrm flipH="1" flipV="1">
            <a:off x="4672608" y="2064296"/>
            <a:ext cx="72008" cy="125780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sysDash"/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7" name="Picture 2" descr="H:\ETRobocon\main\common\doc\reporting\report_images\static_graphics\seesaw_asce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400" y="7193299"/>
            <a:ext cx="732132" cy="60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" name="TextBox 411"/>
          <p:cNvSpPr txBox="1"/>
          <p:nvPr/>
        </p:nvSpPr>
        <p:spPr>
          <a:xfrm>
            <a:off x="4024536" y="5376664"/>
            <a:ext cx="4033803" cy="792088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 marL="228600" indent="-228600">
              <a:buAutoNum type="arabicPeriod"/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 SHORT CUT – detect location using distance travelled. (Encoder Value)</a:t>
            </a:r>
          </a:p>
          <a:p>
            <a:pPr marL="228600" indent="-228600">
              <a:buAutoNum type="arabicPeriod"/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U-TURN – Turn off line-tracking then make a 180 degree turn.</a:t>
            </a:r>
          </a:p>
          <a:p>
            <a:pPr marL="228600" indent="-228600">
              <a:buAutoNum type="arabicPeriod"/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 SEARCH – perform line search via slowly approaching from right side of the line. </a:t>
            </a:r>
          </a:p>
        </p:txBody>
      </p:sp>
      <p:sp>
        <p:nvSpPr>
          <p:cNvPr id="414" name="TextBox 62"/>
          <p:cNvSpPr txBox="1">
            <a:spLocks noChangeArrowheads="1"/>
          </p:cNvSpPr>
          <p:nvPr/>
        </p:nvSpPr>
        <p:spPr bwMode="auto">
          <a:xfrm>
            <a:off x="4024536" y="5160640"/>
            <a:ext cx="40035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C:  SHORT CUT - OUTER TRACK (ZONE 2) 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415" name="Straight Connector 414"/>
          <p:cNvCxnSpPr/>
          <p:nvPr/>
        </p:nvCxnSpPr>
        <p:spPr>
          <a:xfrm flipH="1">
            <a:off x="4003678" y="5160640"/>
            <a:ext cx="4084976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7748235" y="532767"/>
            <a:ext cx="367408" cy="324928"/>
            <a:chOff x="8548584" y="477971"/>
            <a:chExt cx="367408" cy="324928"/>
          </a:xfrm>
        </p:grpSpPr>
        <p:sp>
          <p:nvSpPr>
            <p:cNvPr id="431" name="Oval 430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TextBox 432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7" name="Group 446"/>
          <p:cNvGrpSpPr/>
          <p:nvPr/>
        </p:nvGrpSpPr>
        <p:grpSpPr>
          <a:xfrm>
            <a:off x="12409228" y="532767"/>
            <a:ext cx="367408" cy="324928"/>
            <a:chOff x="8548584" y="477971"/>
            <a:chExt cx="367408" cy="324928"/>
          </a:xfrm>
        </p:grpSpPr>
        <p:sp>
          <p:nvSpPr>
            <p:cNvPr id="448" name="Oval 447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1" name="Group 460"/>
          <p:cNvGrpSpPr/>
          <p:nvPr/>
        </p:nvGrpSpPr>
        <p:grpSpPr>
          <a:xfrm>
            <a:off x="12370096" y="6158715"/>
            <a:ext cx="367408" cy="324928"/>
            <a:chOff x="8548584" y="477971"/>
            <a:chExt cx="367408" cy="324928"/>
          </a:xfrm>
        </p:grpSpPr>
        <p:sp>
          <p:nvSpPr>
            <p:cNvPr id="462" name="Oval 461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Box 462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3" name="TextBox 62"/>
          <p:cNvSpPr txBox="1">
            <a:spLocks noChangeArrowheads="1"/>
          </p:cNvSpPr>
          <p:nvPr/>
        </p:nvSpPr>
        <p:spPr bwMode="auto">
          <a:xfrm>
            <a:off x="2677255" y="6353496"/>
            <a:ext cx="28216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B:  SEESAW STRATEGY 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2645271" y="6430375"/>
            <a:ext cx="0" cy="3170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2728392" y="6528792"/>
            <a:ext cx="5299694" cy="327697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Summary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Balancing with two 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wheels and </a:t>
            </a: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controlling balancing of NXT robot on see-saw using the gyro sensor readings. </a:t>
            </a:r>
          </a:p>
        </p:txBody>
      </p:sp>
      <p:grpSp>
        <p:nvGrpSpPr>
          <p:cNvPr id="476" name="Group 475"/>
          <p:cNvGrpSpPr/>
          <p:nvPr/>
        </p:nvGrpSpPr>
        <p:grpSpPr>
          <a:xfrm>
            <a:off x="7371373" y="6168752"/>
            <a:ext cx="367408" cy="324928"/>
            <a:chOff x="8548584" y="477971"/>
            <a:chExt cx="367408" cy="324928"/>
          </a:xfrm>
        </p:grpSpPr>
        <p:sp>
          <p:nvSpPr>
            <p:cNvPr id="477" name="Oval 476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8" name="TextBox 497"/>
          <p:cNvSpPr txBox="1"/>
          <p:nvPr/>
        </p:nvSpPr>
        <p:spPr>
          <a:xfrm>
            <a:off x="68847" y="6600800"/>
            <a:ext cx="2475222" cy="610557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 test and gather data from gyro sensor when robot:</a:t>
            </a:r>
          </a:p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Approaches and detects seesaw</a:t>
            </a:r>
          </a:p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Rides off the seesaw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712168" y="7857279"/>
            <a:ext cx="1878940" cy="327697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logging using Bluetooth logging tool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7082541" y="555315"/>
            <a:ext cx="312896" cy="312896"/>
            <a:chOff x="6656015" y="1072081"/>
            <a:chExt cx="312896" cy="312896"/>
          </a:xfrm>
        </p:grpSpPr>
        <p:sp>
          <p:nvSpPr>
            <p:cNvPr id="507" name="Oval 506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8" name="Curved Connector 507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12096332" y="559582"/>
            <a:ext cx="312896" cy="312896"/>
            <a:chOff x="6656015" y="1072081"/>
            <a:chExt cx="312896" cy="312896"/>
          </a:xfrm>
        </p:grpSpPr>
        <p:sp>
          <p:nvSpPr>
            <p:cNvPr id="521" name="Oval 520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2" name="Curved Connector 521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6749677" y="6166810"/>
            <a:ext cx="312896" cy="312896"/>
            <a:chOff x="6656015" y="1072081"/>
            <a:chExt cx="312896" cy="312896"/>
          </a:xfrm>
        </p:grpSpPr>
        <p:sp>
          <p:nvSpPr>
            <p:cNvPr id="524" name="Oval 523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7" name="Curved Connector 556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11737442" y="6171938"/>
            <a:ext cx="312896" cy="312896"/>
            <a:chOff x="6656015" y="1072081"/>
            <a:chExt cx="312896" cy="312896"/>
          </a:xfrm>
        </p:grpSpPr>
        <p:sp>
          <p:nvSpPr>
            <p:cNvPr id="568" name="Oval 567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9" name="Curved Connector 568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 569"/>
          <p:cNvGrpSpPr/>
          <p:nvPr/>
        </p:nvGrpSpPr>
        <p:grpSpPr>
          <a:xfrm>
            <a:off x="7432414" y="552128"/>
            <a:ext cx="312896" cy="312896"/>
            <a:chOff x="8312494" y="1044684"/>
            <a:chExt cx="312896" cy="312896"/>
          </a:xfrm>
        </p:grpSpPr>
        <p:sp>
          <p:nvSpPr>
            <p:cNvPr id="571" name="Oval 570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Arc 573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/>
          <p:cNvGrpSpPr/>
          <p:nvPr/>
        </p:nvGrpSpPr>
        <p:grpSpPr>
          <a:xfrm>
            <a:off x="12075195" y="6171216"/>
            <a:ext cx="312896" cy="312896"/>
            <a:chOff x="8312494" y="1044684"/>
            <a:chExt cx="312896" cy="312896"/>
          </a:xfrm>
        </p:grpSpPr>
        <p:sp>
          <p:nvSpPr>
            <p:cNvPr id="581" name="Oval 580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Arc 583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7744088" y="6173101"/>
            <a:ext cx="312896" cy="312896"/>
            <a:chOff x="5164976" y="2857330"/>
            <a:chExt cx="312896" cy="312896"/>
          </a:xfrm>
        </p:grpSpPr>
        <p:sp>
          <p:nvSpPr>
            <p:cNvPr id="586" name="Oval 585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Isosceles Triangle 586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8" name="Group 587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589" name="Straight Connector 588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5" name="Group 594"/>
          <p:cNvGrpSpPr/>
          <p:nvPr/>
        </p:nvGrpSpPr>
        <p:grpSpPr>
          <a:xfrm>
            <a:off x="2831299" y="7985387"/>
            <a:ext cx="312896" cy="312896"/>
            <a:chOff x="5164976" y="2857330"/>
            <a:chExt cx="312896" cy="312896"/>
          </a:xfrm>
        </p:grpSpPr>
        <p:sp>
          <p:nvSpPr>
            <p:cNvPr id="596" name="Oval 595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Isosceles Triangle 596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8" name="Group 597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599" name="Straight Connector 598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41" name="Picture 6" descr="C:\mwWork\et_robocon\etrobocon2013\svn\projects\et_robocon\documentation\architect_documentation\doc_resources\doc_images\seesaw_descend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61" y="7191506"/>
            <a:ext cx="676515" cy="6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7" descr="C:\mwWork\et_robocon\etrobocon2013\svn\projects\et_robocon\documentation\architect_documentation\doc_resources\doc_images\mask_icons\seesaw.pn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5808" r="7448" b="7477"/>
          <a:stretch/>
        </p:blipFill>
        <p:spPr bwMode="auto">
          <a:xfrm>
            <a:off x="3861696" y="7127522"/>
            <a:ext cx="714569" cy="7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5" name="TextBox 604"/>
          <p:cNvSpPr txBox="1"/>
          <p:nvPr/>
        </p:nvSpPr>
        <p:spPr>
          <a:xfrm>
            <a:off x="2656384" y="8417435"/>
            <a:ext cx="1197682" cy="52482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I. NXT Robot Detects Edge of seesaw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2969911" y="7800138"/>
            <a:ext cx="0" cy="113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6" name="Group 605"/>
          <p:cNvGrpSpPr/>
          <p:nvPr/>
        </p:nvGrpSpPr>
        <p:grpSpPr>
          <a:xfrm>
            <a:off x="3163033" y="7985387"/>
            <a:ext cx="312896" cy="312896"/>
            <a:chOff x="8312494" y="1044684"/>
            <a:chExt cx="312896" cy="312896"/>
          </a:xfrm>
        </p:grpSpPr>
        <p:sp>
          <p:nvSpPr>
            <p:cNvPr id="607" name="Oval 606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Arc 609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1" name="Group 610"/>
          <p:cNvGrpSpPr/>
          <p:nvPr/>
        </p:nvGrpSpPr>
        <p:grpSpPr>
          <a:xfrm>
            <a:off x="3834966" y="7985387"/>
            <a:ext cx="312896" cy="312896"/>
            <a:chOff x="8312494" y="1044684"/>
            <a:chExt cx="312896" cy="312896"/>
          </a:xfrm>
        </p:grpSpPr>
        <p:sp>
          <p:nvSpPr>
            <p:cNvPr id="612" name="Oval 611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Arc 614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6" name="Group 625"/>
          <p:cNvGrpSpPr/>
          <p:nvPr/>
        </p:nvGrpSpPr>
        <p:grpSpPr>
          <a:xfrm>
            <a:off x="4147862" y="7987497"/>
            <a:ext cx="367408" cy="324928"/>
            <a:chOff x="8548584" y="477971"/>
            <a:chExt cx="367408" cy="324928"/>
          </a:xfrm>
        </p:grpSpPr>
        <p:sp>
          <p:nvSpPr>
            <p:cNvPr id="627" name="Oval 626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TextBox 627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9" name="Group 628"/>
          <p:cNvGrpSpPr/>
          <p:nvPr/>
        </p:nvGrpSpPr>
        <p:grpSpPr>
          <a:xfrm>
            <a:off x="7070741" y="6162636"/>
            <a:ext cx="312896" cy="312896"/>
            <a:chOff x="8312494" y="1044684"/>
            <a:chExt cx="312896" cy="312896"/>
          </a:xfrm>
        </p:grpSpPr>
        <p:sp>
          <p:nvSpPr>
            <p:cNvPr id="630" name="Oval 629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Arc 632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4" name="Group 633"/>
          <p:cNvGrpSpPr/>
          <p:nvPr/>
        </p:nvGrpSpPr>
        <p:grpSpPr>
          <a:xfrm>
            <a:off x="4515270" y="7997256"/>
            <a:ext cx="312896" cy="312896"/>
            <a:chOff x="6656015" y="1072081"/>
            <a:chExt cx="312896" cy="312896"/>
          </a:xfrm>
        </p:grpSpPr>
        <p:sp>
          <p:nvSpPr>
            <p:cNvPr id="635" name="Oval 634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6" name="Curved Connector 635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7" name="TextBox 636"/>
          <p:cNvSpPr txBox="1"/>
          <p:nvPr/>
        </p:nvSpPr>
        <p:spPr>
          <a:xfrm>
            <a:off x="3762958" y="8424103"/>
            <a:ext cx="1197682" cy="51993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II. NXT Robot on seesaw 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2" name="TextBox 641"/>
          <p:cNvSpPr txBox="1"/>
          <p:nvPr/>
        </p:nvSpPr>
        <p:spPr>
          <a:xfrm>
            <a:off x="5002101" y="8417435"/>
            <a:ext cx="1125579" cy="70364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III. Tip Back Seesaw</a:t>
            </a:r>
          </a:p>
        </p:txBody>
      </p:sp>
      <p:pic>
        <p:nvPicPr>
          <p:cNvPr id="644" name="Picture 7" descr="C:\mwWork\et_robocon\etrobocon2013\svn\projects\et_robocon\documentation\architect_documentation\doc_resources\doc_images\mask_icons\seesaw.pn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5808" r="7448" b="7477"/>
          <a:stretch/>
        </p:blipFill>
        <p:spPr bwMode="auto">
          <a:xfrm>
            <a:off x="6190287" y="7127522"/>
            <a:ext cx="714569" cy="7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5" name="Group 644"/>
          <p:cNvGrpSpPr/>
          <p:nvPr/>
        </p:nvGrpSpPr>
        <p:grpSpPr>
          <a:xfrm>
            <a:off x="6127680" y="7985387"/>
            <a:ext cx="312896" cy="312896"/>
            <a:chOff x="8312494" y="1044684"/>
            <a:chExt cx="312896" cy="312896"/>
          </a:xfrm>
        </p:grpSpPr>
        <p:sp>
          <p:nvSpPr>
            <p:cNvPr id="646" name="Oval 645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Arc 648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440576" y="7987497"/>
            <a:ext cx="367408" cy="324928"/>
            <a:chOff x="8548584" y="477971"/>
            <a:chExt cx="367408" cy="324928"/>
          </a:xfrm>
        </p:grpSpPr>
        <p:sp>
          <p:nvSpPr>
            <p:cNvPr id="651" name="Oval 650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TextBox 651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3" name="Group 652"/>
          <p:cNvGrpSpPr/>
          <p:nvPr/>
        </p:nvGrpSpPr>
        <p:grpSpPr>
          <a:xfrm>
            <a:off x="6807984" y="7997256"/>
            <a:ext cx="312896" cy="312896"/>
            <a:chOff x="6656015" y="1072081"/>
            <a:chExt cx="312896" cy="312896"/>
          </a:xfrm>
        </p:grpSpPr>
        <p:sp>
          <p:nvSpPr>
            <p:cNvPr id="654" name="Oval 653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5" name="Curved Connector 654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/>
          <p:cNvGrpSpPr/>
          <p:nvPr/>
        </p:nvGrpSpPr>
        <p:grpSpPr>
          <a:xfrm>
            <a:off x="5104657" y="7985387"/>
            <a:ext cx="312896" cy="312896"/>
            <a:chOff x="8312494" y="1044684"/>
            <a:chExt cx="312896" cy="312896"/>
          </a:xfrm>
        </p:grpSpPr>
        <p:sp>
          <p:nvSpPr>
            <p:cNvPr id="657" name="Oval 656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Arc 659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5417553" y="7987497"/>
            <a:ext cx="367408" cy="324928"/>
            <a:chOff x="8548584" y="477971"/>
            <a:chExt cx="367408" cy="324928"/>
          </a:xfrm>
        </p:grpSpPr>
        <p:sp>
          <p:nvSpPr>
            <p:cNvPr id="662" name="Oval 661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TextBox 662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5" name="TextBox 664"/>
          <p:cNvSpPr txBox="1"/>
          <p:nvPr/>
        </p:nvSpPr>
        <p:spPr>
          <a:xfrm>
            <a:off x="6084765" y="8417434"/>
            <a:ext cx="951675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IV. Goes forward</a:t>
            </a:r>
          </a:p>
        </p:txBody>
      </p:sp>
      <p:grpSp>
        <p:nvGrpSpPr>
          <p:cNvPr id="666" name="Group 665"/>
          <p:cNvGrpSpPr/>
          <p:nvPr/>
        </p:nvGrpSpPr>
        <p:grpSpPr>
          <a:xfrm>
            <a:off x="7321520" y="7985387"/>
            <a:ext cx="312896" cy="312896"/>
            <a:chOff x="8312494" y="1044684"/>
            <a:chExt cx="312896" cy="312896"/>
          </a:xfrm>
        </p:grpSpPr>
        <p:sp>
          <p:nvSpPr>
            <p:cNvPr id="667" name="Oval 666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Arc 669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7634416" y="7971062"/>
            <a:ext cx="367408" cy="324928"/>
            <a:chOff x="8548584" y="477971"/>
            <a:chExt cx="367408" cy="324928"/>
          </a:xfrm>
        </p:grpSpPr>
        <p:sp>
          <p:nvSpPr>
            <p:cNvPr id="672" name="Oval 671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3" name="TextBox 672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4" name="TextBox 673"/>
          <p:cNvSpPr txBox="1"/>
          <p:nvPr/>
        </p:nvSpPr>
        <p:spPr>
          <a:xfrm>
            <a:off x="7192888" y="8390527"/>
            <a:ext cx="951675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V. Off seesaw</a:t>
            </a:r>
          </a:p>
        </p:txBody>
      </p:sp>
      <p:cxnSp>
        <p:nvCxnSpPr>
          <p:cNvPr id="675" name="Straight Connector 674"/>
          <p:cNvCxnSpPr>
            <a:stCxn id="1042" idx="1"/>
          </p:cNvCxnSpPr>
          <p:nvPr/>
        </p:nvCxnSpPr>
        <p:spPr bwMode="auto">
          <a:xfrm flipH="1">
            <a:off x="3342340" y="7490164"/>
            <a:ext cx="519356" cy="65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 bwMode="auto">
          <a:xfrm flipH="1">
            <a:off x="4466098" y="7474050"/>
            <a:ext cx="422534" cy="65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 bwMode="auto">
          <a:xfrm flipH="1">
            <a:off x="6807804" y="7465895"/>
            <a:ext cx="422534" cy="65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 bwMode="auto">
          <a:xfrm flipH="1">
            <a:off x="5737428" y="7481331"/>
            <a:ext cx="519356" cy="655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6" name="Picture 9" descr="C:\mwWork\et_robocon\etrobocon2013\svn\projects\et_robocon\documentation\architect_documentation\doc_resources\doc_images\mask_icons\reverse_direction - Copy.png"/>
          <p:cNvPicPr>
            <a:picLocks noChangeAspect="1" noChangeArrowheads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10576" r="15237" b="8206"/>
          <a:stretch/>
        </p:blipFill>
        <p:spPr bwMode="auto">
          <a:xfrm>
            <a:off x="4972167" y="7127521"/>
            <a:ext cx="760737" cy="7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9" name="Group 678"/>
          <p:cNvGrpSpPr/>
          <p:nvPr/>
        </p:nvGrpSpPr>
        <p:grpSpPr>
          <a:xfrm>
            <a:off x="1966218" y="6120325"/>
            <a:ext cx="381836" cy="312896"/>
            <a:chOff x="3381202" y="3936504"/>
            <a:chExt cx="790860" cy="648072"/>
          </a:xfrm>
        </p:grpSpPr>
        <p:sp>
          <p:nvSpPr>
            <p:cNvPr id="680" name="Oval 679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1" name="TextBox 680"/>
            <p:cNvSpPr txBox="1"/>
            <p:nvPr/>
          </p:nvSpPr>
          <p:spPr>
            <a:xfrm>
              <a:off x="3381202" y="4005552"/>
              <a:ext cx="79086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DS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82" name="Group 681"/>
          <p:cNvGrpSpPr/>
          <p:nvPr/>
        </p:nvGrpSpPr>
        <p:grpSpPr>
          <a:xfrm>
            <a:off x="10675019" y="508674"/>
            <a:ext cx="372218" cy="312896"/>
            <a:chOff x="3403067" y="3936504"/>
            <a:chExt cx="770940" cy="648072"/>
          </a:xfrm>
        </p:grpSpPr>
        <p:sp>
          <p:nvSpPr>
            <p:cNvPr id="683" name="Oval 682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TextBox 683"/>
            <p:cNvSpPr txBox="1"/>
            <p:nvPr/>
          </p:nvSpPr>
          <p:spPr>
            <a:xfrm>
              <a:off x="3403067" y="4009052"/>
              <a:ext cx="77094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DL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69884" y="978287"/>
            <a:ext cx="1064579" cy="768264"/>
            <a:chOff x="8394476" y="938854"/>
            <a:chExt cx="1064579" cy="768264"/>
          </a:xfrm>
        </p:grpSpPr>
        <p:pic>
          <p:nvPicPr>
            <p:cNvPr id="184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" t="14005" r="43039" b="13008"/>
            <a:stretch/>
          </p:blipFill>
          <p:spPr bwMode="auto">
            <a:xfrm>
              <a:off x="8394476" y="938854"/>
              <a:ext cx="554008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8" t="14005" r="2769" b="13008"/>
            <a:stretch/>
          </p:blipFill>
          <p:spPr bwMode="auto">
            <a:xfrm>
              <a:off x="9054865" y="961265"/>
              <a:ext cx="404190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8698160" y="1046802"/>
              <a:ext cx="504056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296552" y="1768775"/>
            <a:ext cx="1137911" cy="779899"/>
            <a:chOff x="8299993" y="1859249"/>
            <a:chExt cx="1137911" cy="779899"/>
          </a:xfrm>
        </p:grpSpPr>
        <p:grpSp>
          <p:nvGrpSpPr>
            <p:cNvPr id="189" name="Group 188"/>
            <p:cNvGrpSpPr/>
            <p:nvPr/>
          </p:nvGrpSpPr>
          <p:grpSpPr>
            <a:xfrm>
              <a:off x="8399486" y="1859249"/>
              <a:ext cx="1038418" cy="779899"/>
              <a:chOff x="8420637" y="961265"/>
              <a:chExt cx="1038418" cy="779899"/>
            </a:xfrm>
          </p:grpSpPr>
          <p:pic>
            <p:nvPicPr>
              <p:cNvPr id="190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" t="14005" r="43039" b="13008"/>
              <a:stretch/>
            </p:blipFill>
            <p:spPr bwMode="auto">
              <a:xfrm rot="20251918">
                <a:off x="8420637" y="995311"/>
                <a:ext cx="554008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1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18" t="14005" r="2769" b="13008"/>
              <a:stretch/>
            </p:blipFill>
            <p:spPr bwMode="auto">
              <a:xfrm>
                <a:off x="9054865" y="961265"/>
                <a:ext cx="404190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Arc 6"/>
            <p:cNvSpPr/>
            <p:nvPr/>
          </p:nvSpPr>
          <p:spPr>
            <a:xfrm>
              <a:off x="8299993" y="1918617"/>
              <a:ext cx="702236" cy="627116"/>
            </a:xfrm>
            <a:prstGeom prst="arc">
              <a:avLst>
                <a:gd name="adj1" fmla="val 10845410"/>
                <a:gd name="adj2" fmla="val 16600579"/>
              </a:avLst>
            </a:prstGeom>
            <a:ln w="25400">
              <a:solidFill>
                <a:schemeClr val="tx1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13590" y="2592183"/>
            <a:ext cx="940351" cy="779899"/>
            <a:chOff x="9054865" y="961265"/>
            <a:chExt cx="940351" cy="779899"/>
          </a:xfrm>
        </p:grpSpPr>
        <p:pic>
          <p:nvPicPr>
            <p:cNvPr id="195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" t="14005" r="43039" b="13008"/>
            <a:stretch/>
          </p:blipFill>
          <p:spPr bwMode="auto">
            <a:xfrm rot="20251918">
              <a:off x="9441208" y="995311"/>
              <a:ext cx="554008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8" t="14005" r="2769" b="13008"/>
            <a:stretch/>
          </p:blipFill>
          <p:spPr bwMode="auto">
            <a:xfrm>
              <a:off x="9054865" y="961265"/>
              <a:ext cx="404190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9021837" y="3379446"/>
            <a:ext cx="1109256" cy="822362"/>
            <a:chOff x="9013590" y="3612864"/>
            <a:chExt cx="1109256" cy="822362"/>
          </a:xfrm>
        </p:grpSpPr>
        <p:grpSp>
          <p:nvGrpSpPr>
            <p:cNvPr id="199" name="Group 198"/>
            <p:cNvGrpSpPr/>
            <p:nvPr/>
          </p:nvGrpSpPr>
          <p:grpSpPr>
            <a:xfrm>
              <a:off x="9013590" y="3655327"/>
              <a:ext cx="940351" cy="779899"/>
              <a:chOff x="9054865" y="961265"/>
              <a:chExt cx="940351" cy="779899"/>
            </a:xfrm>
          </p:grpSpPr>
          <p:pic>
            <p:nvPicPr>
              <p:cNvPr id="200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" t="14005" r="43039" b="13008"/>
              <a:stretch/>
            </p:blipFill>
            <p:spPr bwMode="auto">
              <a:xfrm>
                <a:off x="9441208" y="995311"/>
                <a:ext cx="554008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18" t="14005" r="2769" b="13008"/>
              <a:stretch/>
            </p:blipFill>
            <p:spPr bwMode="auto">
              <a:xfrm>
                <a:off x="9054865" y="961265"/>
                <a:ext cx="404190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2" name="Arc 201"/>
            <p:cNvSpPr/>
            <p:nvPr/>
          </p:nvSpPr>
          <p:spPr>
            <a:xfrm>
              <a:off x="9420610" y="3612864"/>
              <a:ext cx="702236" cy="627116"/>
            </a:xfrm>
            <a:prstGeom prst="arc">
              <a:avLst>
                <a:gd name="adj1" fmla="val 10845410"/>
                <a:gd name="adj2" fmla="val 15858067"/>
              </a:avLst>
            </a:prstGeom>
            <a:ln w="254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043087" y="4201808"/>
            <a:ext cx="1088006" cy="807431"/>
            <a:chOff x="9013590" y="3609096"/>
            <a:chExt cx="1088006" cy="807431"/>
          </a:xfrm>
        </p:grpSpPr>
        <p:grpSp>
          <p:nvGrpSpPr>
            <p:cNvPr id="205" name="Group 204"/>
            <p:cNvGrpSpPr/>
            <p:nvPr/>
          </p:nvGrpSpPr>
          <p:grpSpPr>
            <a:xfrm>
              <a:off x="9013590" y="3655327"/>
              <a:ext cx="1088006" cy="761200"/>
              <a:chOff x="9054865" y="961265"/>
              <a:chExt cx="1088006" cy="761200"/>
            </a:xfrm>
          </p:grpSpPr>
          <p:pic>
            <p:nvPicPr>
              <p:cNvPr id="207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" t="14005" r="43039" b="13008"/>
              <a:stretch/>
            </p:blipFill>
            <p:spPr bwMode="auto">
              <a:xfrm flipH="1">
                <a:off x="9575327" y="976612"/>
                <a:ext cx="567544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3" descr="H:\ETRobocon\main\common\images\mask_icons\limbo.png"/>
              <p:cNvPicPr>
                <a:picLocks noChangeAspect="1" noChangeArrowheads="1"/>
              </p:cNvPicPr>
              <p:nvPr/>
            </p:nvPicPr>
            <p:blipFill rotWithShape="1"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18" t="14005" r="2769" b="13008"/>
              <a:stretch/>
            </p:blipFill>
            <p:spPr bwMode="auto">
              <a:xfrm>
                <a:off x="9054865" y="961265"/>
                <a:ext cx="404190" cy="745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" name="Arc 205"/>
            <p:cNvSpPr/>
            <p:nvPr/>
          </p:nvSpPr>
          <p:spPr>
            <a:xfrm>
              <a:off x="9596160" y="3609096"/>
              <a:ext cx="465220" cy="415454"/>
            </a:xfrm>
            <a:prstGeom prst="arc">
              <a:avLst>
                <a:gd name="adj1" fmla="val 21006134"/>
                <a:gd name="adj2" fmla="val 15858067"/>
              </a:avLst>
            </a:prstGeom>
            <a:ln w="25400">
              <a:solidFill>
                <a:schemeClr val="tx1"/>
              </a:solidFill>
              <a:headEnd type="none"/>
              <a:tailEnd type="triangle" w="lg" len="lg"/>
            </a:ln>
            <a:scene3d>
              <a:camera prst="orthographicFront">
                <a:rot lat="27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040887" y="5032968"/>
            <a:ext cx="1068708" cy="768264"/>
            <a:chOff x="9054865" y="938854"/>
            <a:chExt cx="1068708" cy="768264"/>
          </a:xfrm>
        </p:grpSpPr>
        <p:pic>
          <p:nvPicPr>
            <p:cNvPr id="210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" t="14005" r="43039" b="13008"/>
            <a:stretch/>
          </p:blipFill>
          <p:spPr bwMode="auto">
            <a:xfrm flipH="1">
              <a:off x="9599024" y="938854"/>
              <a:ext cx="524549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3" descr="H:\ETRobocon\main\common\images\mask_icons\limbo.png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18" t="14005" r="2769" b="13008"/>
            <a:stretch/>
          </p:blipFill>
          <p:spPr bwMode="auto">
            <a:xfrm>
              <a:off x="9054865" y="961265"/>
              <a:ext cx="404190" cy="74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2" name="Straight Connector 211"/>
            <p:cNvCxnSpPr/>
            <p:nvPr/>
          </p:nvCxnSpPr>
          <p:spPr>
            <a:xfrm flipH="1">
              <a:off x="9202216" y="1046802"/>
              <a:ext cx="591736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/>
          <p:cNvSpPr txBox="1"/>
          <p:nvPr/>
        </p:nvSpPr>
        <p:spPr>
          <a:xfrm>
            <a:off x="11222983" y="1086235"/>
            <a:ext cx="1420518" cy="52482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I. NXT Robot Senses look-up gate with sonar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231530" y="1881733"/>
            <a:ext cx="1197682" cy="51993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II. NXT Robot slowly leans back on tail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231530" y="3545026"/>
            <a:ext cx="1359978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IV. NXT Robot quickly stands up on tail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266830" y="4371156"/>
            <a:ext cx="1450965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V. Turn around based on encoder angle estimate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216336" y="2739187"/>
            <a:ext cx="1420518" cy="519935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III. Line tracking under the gate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1248614" y="5166464"/>
            <a:ext cx="1450965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>
              <a:defRPr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VI. Sense look-up gate with sonar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9908156" y="5551423"/>
            <a:ext cx="1927163" cy="499617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Repeat until gate has been passed 3 times</a:t>
            </a:r>
          </a:p>
          <a:p>
            <a:pPr algn="ctr"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(double look-up gate)</a:t>
            </a:r>
          </a:p>
        </p:txBody>
      </p:sp>
      <p:sp>
        <p:nvSpPr>
          <p:cNvPr id="22" name="Arc 21"/>
          <p:cNvSpPr/>
          <p:nvPr/>
        </p:nvSpPr>
        <p:spPr>
          <a:xfrm>
            <a:off x="9737542" y="1225537"/>
            <a:ext cx="801621" cy="4191563"/>
          </a:xfrm>
          <a:prstGeom prst="arc">
            <a:avLst>
              <a:gd name="adj1" fmla="val 16110064"/>
              <a:gd name="adj2" fmla="val 5423493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10730864" y="2739187"/>
            <a:ext cx="312896" cy="312896"/>
            <a:chOff x="6656015" y="1072081"/>
            <a:chExt cx="312896" cy="312896"/>
          </a:xfrm>
        </p:grpSpPr>
        <p:sp>
          <p:nvSpPr>
            <p:cNvPr id="241" name="Oval 240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2" name="Curved Connector 241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10677424" y="4473848"/>
            <a:ext cx="367408" cy="324928"/>
            <a:chOff x="8548584" y="477971"/>
            <a:chExt cx="367408" cy="324928"/>
          </a:xfrm>
        </p:grpSpPr>
        <p:sp>
          <p:nvSpPr>
            <p:cNvPr id="244" name="Oval 243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7" name="TextBox 246"/>
          <p:cNvSpPr txBox="1"/>
          <p:nvPr/>
        </p:nvSpPr>
        <p:spPr>
          <a:xfrm>
            <a:off x="9973386" y="3256178"/>
            <a:ext cx="1119125" cy="24122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Repeat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0293826" y="1228036"/>
            <a:ext cx="1119125" cy="24122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SONAR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0293825" y="5256052"/>
            <a:ext cx="1119125" cy="241223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10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SONAR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0415474" y="1956235"/>
            <a:ext cx="875826" cy="37092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TAIL</a:t>
            </a:r>
          </a:p>
          <a:p>
            <a:pPr algn="ctr">
              <a:defRPr/>
            </a:pPr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0449399" y="3615977"/>
            <a:ext cx="875826" cy="370929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>
              <a:defRPr/>
            </a:pPr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TAIL</a:t>
            </a:r>
          </a:p>
          <a:p>
            <a:pPr algn="ctr">
              <a:defRPr/>
            </a:pPr>
            <a:r>
              <a:rPr lang="en-US" sz="9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4319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10174948" y="610419"/>
            <a:ext cx="3297006" cy="4713086"/>
            <a:chOff x="10232586" y="879602"/>
            <a:chExt cx="3297006" cy="4713086"/>
          </a:xfrm>
        </p:grpSpPr>
        <p:grpSp>
          <p:nvGrpSpPr>
            <p:cNvPr id="209" name="Group 208"/>
            <p:cNvGrpSpPr/>
            <p:nvPr/>
          </p:nvGrpSpPr>
          <p:grpSpPr>
            <a:xfrm>
              <a:off x="10232586" y="887653"/>
              <a:ext cx="3297006" cy="4705035"/>
              <a:chOff x="10280563" y="1164077"/>
              <a:chExt cx="3297006" cy="470503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11225336" y="1164077"/>
                <a:ext cx="1517593" cy="972227"/>
                <a:chOff x="11225336" y="1164077"/>
                <a:chExt cx="1517593" cy="972227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11225336" y="1164077"/>
                  <a:ext cx="1517593" cy="972227"/>
                  <a:chOff x="4646722" y="3055273"/>
                  <a:chExt cx="1517593" cy="972227"/>
                </a:xfrm>
              </p:grpSpPr>
              <p:grpSp>
                <p:nvGrpSpPr>
                  <p:cNvPr id="220" name="Group 219"/>
                  <p:cNvGrpSpPr/>
                  <p:nvPr/>
                </p:nvGrpSpPr>
                <p:grpSpPr>
                  <a:xfrm rot="19548300">
                    <a:off x="4699966" y="3081069"/>
                    <a:ext cx="697067" cy="919841"/>
                    <a:chOff x="6183846" y="1427203"/>
                    <a:chExt cx="697067" cy="919841"/>
                  </a:xfrm>
                </p:grpSpPr>
                <p:pic>
                  <p:nvPicPr>
                    <p:cNvPr id="230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83846" y="1427203"/>
                      <a:ext cx="697067" cy="9198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6414535" y="2060552"/>
                      <a:ext cx="63001" cy="6661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1" name="Straight Arrow Connector 220"/>
                  <p:cNvCxnSpPr/>
                  <p:nvPr/>
                </p:nvCxnSpPr>
                <p:spPr>
                  <a:xfrm flipV="1">
                    <a:off x="5191431" y="3434257"/>
                    <a:ext cx="610558" cy="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V="1">
                    <a:off x="5191431" y="3055273"/>
                    <a:ext cx="610558" cy="35973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Arc 226"/>
                  <p:cNvSpPr/>
                  <p:nvPr/>
                </p:nvSpPr>
                <p:spPr>
                  <a:xfrm>
                    <a:off x="4646722" y="3061737"/>
                    <a:ext cx="1023631" cy="965763"/>
                  </a:xfrm>
                  <a:prstGeom prst="arc">
                    <a:avLst>
                      <a:gd name="adj1" fmla="val 19122536"/>
                      <a:gd name="adj2" fmla="val 20770224"/>
                    </a:avLst>
                  </a:prstGeom>
                  <a:ln w="12700"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8" name="TextBox 227"/>
                      <p:cNvSpPr txBox="1"/>
                      <p:nvPr/>
                    </p:nvSpPr>
                    <p:spPr>
                      <a:xfrm>
                        <a:off x="5556463" y="3154730"/>
                        <a:ext cx="33227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90" name="TextBox 4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56463" y="3154730"/>
                        <a:ext cx="332270" cy="276999"/>
                      </a:xfrm>
                      <a:prstGeom prst="rect">
                        <a:avLst/>
                      </a:prstGeom>
                      <a:blipFill rotWithShape="1">
                        <a:blip r:embed="rId28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TextBox 228"/>
                      <p:cNvSpPr txBox="1"/>
                      <p:nvPr/>
                    </p:nvSpPr>
                    <p:spPr>
                      <a:xfrm>
                        <a:off x="5405389" y="3644345"/>
                        <a:ext cx="7589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𝑑𝑒𝑠𝑖𝑟𝑒𝑑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8" name="TextBox 4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5389" y="3644345"/>
                        <a:ext cx="758926" cy="276999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11737151" y="1599912"/>
                  <a:ext cx="699139" cy="276424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Arc 211"/>
              <p:cNvSpPr/>
              <p:nvPr/>
            </p:nvSpPr>
            <p:spPr>
              <a:xfrm>
                <a:off x="10445535" y="1636691"/>
                <a:ext cx="3132034" cy="4232421"/>
              </a:xfrm>
              <a:prstGeom prst="arc">
                <a:avLst>
                  <a:gd name="adj1" fmla="val 14062801"/>
                  <a:gd name="adj2" fmla="val 15204689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c 212"/>
              <p:cNvSpPr/>
              <p:nvPr/>
            </p:nvSpPr>
            <p:spPr>
              <a:xfrm>
                <a:off x="10280563" y="1541812"/>
                <a:ext cx="3132034" cy="4232421"/>
              </a:xfrm>
              <a:prstGeom prst="arc">
                <a:avLst>
                  <a:gd name="adj1" fmla="val 16163886"/>
                  <a:gd name="adj2" fmla="val 17596239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Arc 209"/>
            <p:cNvSpPr/>
            <p:nvPr/>
          </p:nvSpPr>
          <p:spPr>
            <a:xfrm>
              <a:off x="11469704" y="879602"/>
              <a:ext cx="731286" cy="684687"/>
            </a:xfrm>
            <a:prstGeom prst="arc">
              <a:avLst>
                <a:gd name="adj1" fmla="val 552249"/>
                <a:gd name="adj2" fmla="val 2807343"/>
              </a:avLst>
            </a:prstGeom>
            <a:ln w="127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62"/>
          <p:cNvSpPr txBox="1">
            <a:spLocks noChangeArrowheads="1"/>
          </p:cNvSpPr>
          <p:nvPr/>
        </p:nvSpPr>
        <p:spPr bwMode="auto">
          <a:xfrm>
            <a:off x="-13014" y="-6350"/>
            <a:ext cx="12822526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</a:rPr>
              <a:t>5. CONTROL ALGORITHM </a:t>
            </a:r>
            <a:endParaRPr lang="en-US" sz="2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16" name="Picture 65" descr="logo647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b="11098"/>
          <a:stretch>
            <a:fillRect/>
          </a:stretch>
        </p:blipFill>
        <p:spPr bwMode="auto">
          <a:xfrm>
            <a:off x="10933135" y="55959"/>
            <a:ext cx="1804369" cy="3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" name="Group 216"/>
          <p:cNvGrpSpPr/>
          <p:nvPr/>
        </p:nvGrpSpPr>
        <p:grpSpPr>
          <a:xfrm>
            <a:off x="1081825" y="5693742"/>
            <a:ext cx="2541953" cy="2424483"/>
            <a:chOff x="1081825" y="6624466"/>
            <a:chExt cx="2541953" cy="2976734"/>
          </a:xfrm>
        </p:grpSpPr>
        <p:sp>
          <p:nvSpPr>
            <p:cNvPr id="218" name="Isosceles Triangle 17"/>
            <p:cNvSpPr>
              <a:spLocks noChangeArrowheads="1"/>
            </p:cNvSpPr>
            <p:nvPr/>
          </p:nvSpPr>
          <p:spPr bwMode="auto">
            <a:xfrm rot="3609982">
              <a:off x="995659" y="6710632"/>
              <a:ext cx="2714286" cy="2541953"/>
            </a:xfrm>
            <a:prstGeom prst="triangle">
              <a:avLst>
                <a:gd name="adj" fmla="val 0"/>
              </a:avLst>
            </a:prstGeom>
            <a:solidFill>
              <a:srgbClr val="FF99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bIns="0"/>
            <a:lstStyle/>
            <a:p>
              <a:pPr algn="ctr" eaLnBrk="0" hangingPunct="0"/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339867" y="9112091"/>
              <a:ext cx="1127032" cy="489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47200" y="1148069"/>
            <a:ext cx="2024767" cy="3148475"/>
            <a:chOff x="947200" y="2123309"/>
            <a:chExt cx="2024767" cy="3148475"/>
          </a:xfrm>
        </p:grpSpPr>
        <p:sp>
          <p:nvSpPr>
            <p:cNvPr id="224" name="Isosceles Triangle 17"/>
            <p:cNvSpPr>
              <a:spLocks noChangeArrowheads="1"/>
            </p:cNvSpPr>
            <p:nvPr/>
          </p:nvSpPr>
          <p:spPr bwMode="auto">
            <a:xfrm rot="7534730">
              <a:off x="595776" y="2895592"/>
              <a:ext cx="2727616" cy="2024767"/>
            </a:xfrm>
            <a:prstGeom prst="triangle">
              <a:avLst>
                <a:gd name="adj" fmla="val 56032"/>
              </a:avLst>
            </a:prstGeom>
            <a:solidFill>
              <a:srgbClr val="FF99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bIns="0"/>
            <a:lstStyle/>
            <a:p>
              <a:pPr algn="ctr" eaLnBrk="0" hangingPunct="0"/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3617" y="2123309"/>
              <a:ext cx="1127032" cy="7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7" name="Straight Connector 246"/>
          <p:cNvCxnSpPr/>
          <p:nvPr/>
        </p:nvCxnSpPr>
        <p:spPr>
          <a:xfrm>
            <a:off x="6964431" y="3584879"/>
            <a:ext cx="598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62"/>
          <p:cNvSpPr txBox="1">
            <a:spLocks noChangeArrowheads="1"/>
          </p:cNvSpPr>
          <p:nvPr/>
        </p:nvSpPr>
        <p:spPr bwMode="auto">
          <a:xfrm>
            <a:off x="0" y="544010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1: LINE TRACKING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54" name="TextBox 62"/>
          <p:cNvSpPr txBox="1">
            <a:spLocks noChangeArrowheads="1"/>
          </p:cNvSpPr>
          <p:nvPr/>
        </p:nvSpPr>
        <p:spPr bwMode="auto">
          <a:xfrm>
            <a:off x="6975064" y="3609016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3: BALANCING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/>
              <p:cNvSpPr txBox="1"/>
              <p:nvPr/>
            </p:nvSpPr>
            <p:spPr>
              <a:xfrm>
                <a:off x="7088758" y="4143132"/>
                <a:ext cx="1642822" cy="37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𝜓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758" y="4143132"/>
                <a:ext cx="1642822" cy="378117"/>
              </a:xfrm>
              <a:prstGeom prst="rect">
                <a:avLst/>
              </a:prstGeom>
              <a:blipFill rotWithShape="1"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/>
              <p:cNvSpPr txBox="1"/>
              <p:nvPr/>
            </p:nvSpPr>
            <p:spPr>
              <a:xfrm>
                <a:off x="7018579" y="4848570"/>
                <a:ext cx="192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𝐾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𝑑𝑒𝑠𝑖𝑟𝑒𝑑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−</m:t>
                      </m:r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5" name="TextBox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79" y="4848570"/>
                <a:ext cx="192321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7086036" y="5386461"/>
                <a:ext cx="1591461" cy="52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=100∙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𝑏𝑎𝑡𝑡𝑒𝑟𝑦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036" y="5386461"/>
                <a:ext cx="1591461" cy="521681"/>
              </a:xfrm>
              <a:prstGeom prst="rect">
                <a:avLst/>
              </a:prstGeom>
              <a:blipFill rotWithShape="1"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7272174" y="5885870"/>
                <a:ext cx="1275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100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𝑀𝐼𝑁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=−100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74" y="5885870"/>
                <a:ext cx="127599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0457557" y="3665943"/>
                <a:ext cx="2364969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Balancer states do not perform any lateral (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) correction, so only 5 out of 8 states are used.</a:t>
                </a:r>
                <a:b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</a:br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Balancing commands can be added to line tracking or proportional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𝝓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control.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557" y="3665943"/>
                <a:ext cx="2364969" cy="1222642"/>
              </a:xfrm>
              <a:prstGeom prst="rect">
                <a:avLst/>
              </a:prstGeom>
              <a:blipFill rotWithShape="1">
                <a:blip r:embed="rId8"/>
                <a:stretch>
                  <a:fillRect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TextBox 269"/>
          <p:cNvSpPr txBox="1"/>
          <p:nvPr/>
        </p:nvSpPr>
        <p:spPr>
          <a:xfrm>
            <a:off x="10457558" y="5038224"/>
            <a:ext cx="2364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cs typeface="Verdana" pitchFamily="34" charset="0"/>
              </a:rPr>
              <a:t>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is a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1x5 matrix</a:t>
            </a:r>
          </a:p>
          <a:p>
            <a:r>
              <a:rPr lang="en-US" sz="1200" b="1" i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  <a:cs typeface="Verdana" pitchFamily="34" charset="0"/>
              </a:rPr>
              <a:t>K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is defined in each task and can be changed every time step.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0457558" y="5815655"/>
            <a:ext cx="2364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PWM commands lie in the range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-100 to 100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and are replicated to both left and right wheels.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8920490" y="3615728"/>
            <a:ext cx="1496282" cy="2839911"/>
            <a:chOff x="8992436" y="536101"/>
            <a:chExt cx="1496282" cy="2839911"/>
          </a:xfrm>
        </p:grpSpPr>
        <p:sp>
          <p:nvSpPr>
            <p:cNvPr id="278" name="Rectangle 277"/>
            <p:cNvSpPr/>
            <p:nvPr/>
          </p:nvSpPr>
          <p:spPr>
            <a:xfrm>
              <a:off x="8993110" y="1049470"/>
              <a:ext cx="1495608" cy="3714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Select Balancer states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8992638" y="1756992"/>
              <a:ext cx="1495608" cy="40072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Full-state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feedback control</a:t>
              </a:r>
            </a:p>
          </p:txBody>
        </p:sp>
        <p:cxnSp>
          <p:nvCxnSpPr>
            <p:cNvPr id="280" name="Straight Arrow Connector 279"/>
            <p:cNvCxnSpPr>
              <a:endCxn id="278" idx="0"/>
            </p:cNvCxnSpPr>
            <p:nvPr/>
          </p:nvCxnSpPr>
          <p:spPr>
            <a:xfrm>
              <a:off x="9740442" y="821785"/>
              <a:ext cx="472" cy="2276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278" idx="2"/>
              <a:endCxn id="279" idx="0"/>
            </p:cNvCxnSpPr>
            <p:nvPr/>
          </p:nvCxnSpPr>
          <p:spPr>
            <a:xfrm flipH="1">
              <a:off x="9740442" y="1420912"/>
              <a:ext cx="472" cy="3360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/>
            <p:cNvSpPr/>
            <p:nvPr/>
          </p:nvSpPr>
          <p:spPr>
            <a:xfrm>
              <a:off x="8992436" y="2470879"/>
              <a:ext cx="1495608" cy="39458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Scale by battery voltage + saturate</a:t>
              </a:r>
            </a:p>
          </p:txBody>
        </p:sp>
        <p:cxnSp>
          <p:nvCxnSpPr>
            <p:cNvPr id="285" name="Straight Arrow Connector 284"/>
            <p:cNvCxnSpPr>
              <a:stCxn id="279" idx="2"/>
              <a:endCxn id="284" idx="0"/>
            </p:cNvCxnSpPr>
            <p:nvPr/>
          </p:nvCxnSpPr>
          <p:spPr>
            <a:xfrm flipH="1">
              <a:off x="9740240" y="2157712"/>
              <a:ext cx="202" cy="31316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84" idx="2"/>
            </p:cNvCxnSpPr>
            <p:nvPr/>
          </p:nvCxnSpPr>
          <p:spPr>
            <a:xfrm>
              <a:off x="9740240" y="2865462"/>
              <a:ext cx="6" cy="2280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9699415" y="74821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9704788" y="3083723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228222" y="53610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9202426" y="312979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end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165258" y="7522206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DO</a:t>
            </a:r>
            <a:endParaRPr lang="en-US" sz="1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4" name="TextBox 62"/>
          <p:cNvSpPr txBox="1">
            <a:spLocks noChangeArrowheads="1"/>
          </p:cNvSpPr>
          <p:nvPr/>
        </p:nvSpPr>
        <p:spPr bwMode="auto">
          <a:xfrm>
            <a:off x="6989297" y="525900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2: PHI CONTROL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6962901" y="6600800"/>
            <a:ext cx="585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urved Connector 328"/>
          <p:cNvCxnSpPr>
            <a:endCxn id="332" idx="0"/>
          </p:cNvCxnSpPr>
          <p:nvPr/>
        </p:nvCxnSpPr>
        <p:spPr>
          <a:xfrm>
            <a:off x="3537735" y="3090682"/>
            <a:ext cx="669741" cy="39196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/>
          <p:nvPr/>
        </p:nvCxnSpPr>
        <p:spPr>
          <a:xfrm rot="10800000" flipV="1">
            <a:off x="2924938" y="3090682"/>
            <a:ext cx="694998" cy="39196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H="1">
            <a:off x="3574997" y="2907047"/>
            <a:ext cx="1" cy="1836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>
            <a:off x="3715371" y="3482644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 Estimation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2432833" y="3482644"/>
            <a:ext cx="984209" cy="4002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Poll Light Sensor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2422863" y="5014365"/>
            <a:ext cx="984209" cy="41626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Lookup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Table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3717457" y="4352225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 Track Zone</a:t>
            </a:r>
          </a:p>
        </p:txBody>
      </p:sp>
      <p:cxnSp>
        <p:nvCxnSpPr>
          <p:cNvPr id="337" name="Curved Connector 336"/>
          <p:cNvCxnSpPr>
            <a:stCxn id="332" idx="2"/>
            <a:endCxn id="335" idx="0"/>
          </p:cNvCxnSpPr>
          <p:nvPr/>
        </p:nvCxnSpPr>
        <p:spPr>
          <a:xfrm rot="16200000" flipH="1">
            <a:off x="4041403" y="4184065"/>
            <a:ext cx="334233" cy="208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3715370" y="5312792"/>
            <a:ext cx="984209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Control Gains</a:t>
            </a:r>
          </a:p>
        </p:txBody>
      </p:sp>
      <p:cxnSp>
        <p:nvCxnSpPr>
          <p:cNvPr id="339" name="Straight Arrow Connector 338"/>
          <p:cNvCxnSpPr>
            <a:stCxn id="335" idx="2"/>
            <a:endCxn id="338" idx="0"/>
          </p:cNvCxnSpPr>
          <p:nvPr/>
        </p:nvCxnSpPr>
        <p:spPr>
          <a:xfrm flipH="1">
            <a:off x="4207475" y="4887573"/>
            <a:ext cx="2087" cy="4252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33" idx="2"/>
            <a:endCxn id="405" idx="0"/>
          </p:cNvCxnSpPr>
          <p:nvPr/>
        </p:nvCxnSpPr>
        <p:spPr>
          <a:xfrm flipH="1">
            <a:off x="2913242" y="3882872"/>
            <a:ext cx="11696" cy="408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2913242" y="6220071"/>
            <a:ext cx="1209203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 Forward and Turning Speeds</a:t>
            </a:r>
          </a:p>
        </p:txBody>
      </p:sp>
      <p:cxnSp>
        <p:nvCxnSpPr>
          <p:cNvPr id="342" name="Curved Connector 341"/>
          <p:cNvCxnSpPr>
            <a:stCxn id="334" idx="2"/>
          </p:cNvCxnSpPr>
          <p:nvPr/>
        </p:nvCxnSpPr>
        <p:spPr>
          <a:xfrm rot="16200000" flipH="1">
            <a:off x="2716834" y="5628768"/>
            <a:ext cx="789240" cy="3929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urved Connector 342"/>
          <p:cNvCxnSpPr>
            <a:stCxn id="338" idx="2"/>
          </p:cNvCxnSpPr>
          <p:nvPr/>
        </p:nvCxnSpPr>
        <p:spPr>
          <a:xfrm rot="5400000">
            <a:off x="3854075" y="5866670"/>
            <a:ext cx="371931" cy="33487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158254" y="4704813"/>
                <a:ext cx="914284" cy="29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𝒐𝒏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𝒐𝒇𝒇</m:t>
                          </m:r>
                        </m:sub>
                      </m:sSub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54" y="4704813"/>
                <a:ext cx="914284" cy="294568"/>
              </a:xfrm>
              <a:prstGeom prst="rect">
                <a:avLst/>
              </a:prstGeom>
              <a:blipFill rotWithShape="1">
                <a:blip r:embed="rId3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/>
              <p:cNvSpPr txBox="1"/>
              <p:nvPr/>
            </p:nvSpPr>
            <p:spPr>
              <a:xfrm>
                <a:off x="2464383" y="5683335"/>
                <a:ext cx="749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5" name="TextBox 3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83" y="5683335"/>
                <a:ext cx="749106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/>
              <p:cNvSpPr txBox="1"/>
              <p:nvPr/>
            </p:nvSpPr>
            <p:spPr>
              <a:xfrm>
                <a:off x="4103901" y="4033524"/>
                <a:ext cx="7491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𝜽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𝝓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01" y="4033524"/>
                <a:ext cx="749106" cy="276999"/>
              </a:xfrm>
              <a:prstGeom prst="rect">
                <a:avLst/>
              </a:prstGeom>
              <a:blipFill rotWithShape="1">
                <a:blip r:embed="rId3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Box 346"/>
          <p:cNvSpPr txBox="1"/>
          <p:nvPr/>
        </p:nvSpPr>
        <p:spPr>
          <a:xfrm>
            <a:off x="3359250" y="4939906"/>
            <a:ext cx="74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bias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3904116" y="5960334"/>
            <a:ext cx="99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</a:p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Gains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155010" y="2684691"/>
            <a:ext cx="74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Sensors</a:t>
            </a:r>
          </a:p>
        </p:txBody>
      </p:sp>
      <p:grpSp>
        <p:nvGrpSpPr>
          <p:cNvPr id="376" name="Group 375"/>
          <p:cNvGrpSpPr/>
          <p:nvPr/>
        </p:nvGrpSpPr>
        <p:grpSpPr>
          <a:xfrm>
            <a:off x="35840" y="1615808"/>
            <a:ext cx="2098350" cy="1891706"/>
            <a:chOff x="-90038" y="1304413"/>
            <a:chExt cx="2098350" cy="1891706"/>
          </a:xfrm>
        </p:grpSpPr>
        <p:grpSp>
          <p:nvGrpSpPr>
            <p:cNvPr id="377" name="Group 376"/>
            <p:cNvGrpSpPr/>
            <p:nvPr/>
          </p:nvGrpSpPr>
          <p:grpSpPr>
            <a:xfrm>
              <a:off x="-1" y="1304413"/>
              <a:ext cx="2008313" cy="1891706"/>
              <a:chOff x="1390794" y="4471180"/>
              <a:chExt cx="1920317" cy="1891706"/>
            </a:xfrm>
          </p:grpSpPr>
          <p:sp>
            <p:nvSpPr>
              <p:cNvPr id="400" name="Rounded Rectangle 399"/>
              <p:cNvSpPr/>
              <p:nvPr/>
            </p:nvSpPr>
            <p:spPr>
              <a:xfrm>
                <a:off x="1390794" y="4471180"/>
                <a:ext cx="1920317" cy="1891706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518382" y="4482896"/>
                <a:ext cx="1338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Poll Light Sensor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378" name="Straight Arrow Connector 377"/>
            <p:cNvCxnSpPr>
              <a:stCxn id="380" idx="6"/>
              <a:endCxn id="399" idx="1"/>
            </p:cNvCxnSpPr>
            <p:nvPr/>
          </p:nvCxnSpPr>
          <p:spPr>
            <a:xfrm>
              <a:off x="269455" y="1692230"/>
              <a:ext cx="289631" cy="1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/>
            <p:cNvSpPr/>
            <p:nvPr/>
          </p:nvSpPr>
          <p:spPr>
            <a:xfrm>
              <a:off x="175100" y="164505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557186" y="1569288"/>
              <a:ext cx="1075688" cy="763814"/>
              <a:chOff x="1989101" y="4795672"/>
              <a:chExt cx="859039" cy="763814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1990618" y="4795672"/>
                <a:ext cx="857522" cy="737269"/>
                <a:chOff x="1220557" y="4328040"/>
                <a:chExt cx="2402972" cy="2065999"/>
              </a:xfrm>
            </p:grpSpPr>
            <p:sp>
              <p:nvSpPr>
                <p:cNvPr id="395" name="Rounded Rectangle 394"/>
                <p:cNvSpPr/>
                <p:nvPr/>
              </p:nvSpPr>
              <p:spPr>
                <a:xfrm>
                  <a:off x="1302809" y="4368552"/>
                  <a:ext cx="2320720" cy="202548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1220557" y="4328040"/>
                  <a:ext cx="2102581" cy="68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Read On</a:t>
                  </a:r>
                  <a:endPara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/>
                  <p:cNvSpPr txBox="1"/>
                  <p:nvPr/>
                </p:nvSpPr>
                <p:spPr>
                  <a:xfrm>
                    <a:off x="1989101" y="4978942"/>
                    <a:ext cx="836932" cy="5805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entry:</a:t>
                    </a:r>
                  </a:p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turn light on</a:t>
                    </a:r>
                  </a:p>
                  <a:p>
                    <a:r>
                      <a:rPr lang="en-US" sz="1000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</a:t>
                    </a:r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read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𝒐𝒏</m:t>
                            </m:r>
                          </m:sub>
                        </m:sSub>
                      </m:oMath>
                    </a14:m>
                    <a:endParaRPr lang="en-US" sz="1200" b="1" i="1" baseline="-250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  <a:cs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3" name="TextBox 3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101" y="4978942"/>
                    <a:ext cx="836932" cy="5805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2" name="Curved Connector 381"/>
            <p:cNvCxnSpPr>
              <a:stCxn id="393" idx="1"/>
              <a:endCxn id="389" idx="1"/>
            </p:cNvCxnSpPr>
            <p:nvPr/>
          </p:nvCxnSpPr>
          <p:spPr>
            <a:xfrm rot="10800000" flipH="1" flipV="1">
              <a:off x="557185" y="2042830"/>
              <a:ext cx="7063" cy="816852"/>
            </a:xfrm>
            <a:prstGeom prst="curvedConnector3">
              <a:avLst>
                <a:gd name="adj1" fmla="val -4450304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urved Connector 383"/>
            <p:cNvCxnSpPr>
              <a:stCxn id="390" idx="3"/>
              <a:endCxn id="395" idx="3"/>
            </p:cNvCxnSpPr>
            <p:nvPr/>
          </p:nvCxnSpPr>
          <p:spPr>
            <a:xfrm flipH="1" flipV="1">
              <a:off x="1632874" y="1945151"/>
              <a:ext cx="7063" cy="805952"/>
            </a:xfrm>
            <a:prstGeom prst="curvedConnector3">
              <a:avLst>
                <a:gd name="adj1" fmla="val -4135636"/>
              </a:avLst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Box 384"/>
            <p:cNvSpPr txBox="1"/>
            <p:nvPr/>
          </p:nvSpPr>
          <p:spPr>
            <a:xfrm>
              <a:off x="-90038" y="1676943"/>
              <a:ext cx="578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564249" y="2375240"/>
              <a:ext cx="1075688" cy="785614"/>
              <a:chOff x="1989101" y="4795672"/>
              <a:chExt cx="859039" cy="785614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1990618" y="4795672"/>
                <a:ext cx="857522" cy="737269"/>
                <a:chOff x="1220557" y="4328040"/>
                <a:chExt cx="2402972" cy="2065999"/>
              </a:xfrm>
            </p:grpSpPr>
            <p:sp>
              <p:nvSpPr>
                <p:cNvPr id="390" name="Rounded Rectangle 389"/>
                <p:cNvSpPr/>
                <p:nvPr/>
              </p:nvSpPr>
              <p:spPr>
                <a:xfrm>
                  <a:off x="1302809" y="4368552"/>
                  <a:ext cx="2320720" cy="202548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1220557" y="4328040"/>
                  <a:ext cx="2102581" cy="689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rgbClr val="00206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Read Off</a:t>
                  </a:r>
                  <a:endParaRPr lang="en-US" sz="10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989101" y="4978942"/>
                    <a:ext cx="836932" cy="6023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entry:</a:t>
                    </a:r>
                  </a:p>
                  <a:p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turn light off</a:t>
                    </a:r>
                  </a:p>
                  <a:p>
                    <a:r>
                      <a:rPr lang="en-US" sz="1000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 </a:t>
                    </a:r>
                    <a:r>
                      <a:rPr lang="en-US" sz="1000" dirty="0" smtClean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rPr>
                      <a:t>read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𝒐</m:t>
                            </m:r>
                            <m:r>
                              <a:rPr lang="en-US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𝒇𝒇</m:t>
                            </m:r>
                          </m:sub>
                        </m:sSub>
                      </m:oMath>
                    </a14:m>
                    <a:endParaRPr lang="en-US" sz="1200" b="1" i="1" baseline="-25000" dirty="0" smtClean="0">
                      <a:solidFill>
                        <a:srgbClr val="002060"/>
                      </a:solidFill>
                      <a:latin typeface="Cambria Math" pitchFamily="18" charset="0"/>
                      <a:ea typeface="Cambria Math" pitchFamily="18" charset="0"/>
                      <a:cs typeface="Verdan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9" name="TextBox 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101" y="4978942"/>
                    <a:ext cx="836932" cy="6023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03" name="Straight Connector 402"/>
          <p:cNvCxnSpPr/>
          <p:nvPr/>
        </p:nvCxnSpPr>
        <p:spPr>
          <a:xfrm flipV="1">
            <a:off x="1130033" y="3568849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2421137" y="4291593"/>
            <a:ext cx="984209" cy="39823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</a:t>
            </a:r>
          </a:p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Values</a:t>
            </a:r>
          </a:p>
        </p:txBody>
      </p:sp>
      <p:cxnSp>
        <p:nvCxnSpPr>
          <p:cNvPr id="406" name="Straight Arrow Connector 405"/>
          <p:cNvCxnSpPr>
            <a:stCxn id="405" idx="2"/>
            <a:endCxn id="334" idx="0"/>
          </p:cNvCxnSpPr>
          <p:nvPr/>
        </p:nvCxnSpPr>
        <p:spPr>
          <a:xfrm>
            <a:off x="2913242" y="4689830"/>
            <a:ext cx="1726" cy="3245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/>
              <p:cNvSpPr txBox="1"/>
              <p:nvPr/>
            </p:nvSpPr>
            <p:spPr>
              <a:xfrm>
                <a:off x="2590000" y="3923429"/>
                <a:ext cx="3195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𝒙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407" name="TextBox 4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000" y="3923429"/>
                <a:ext cx="319548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8" name="Curved Connector 407"/>
          <p:cNvCxnSpPr/>
          <p:nvPr/>
        </p:nvCxnSpPr>
        <p:spPr>
          <a:xfrm rot="10800000" flipV="1">
            <a:off x="3407073" y="5100182"/>
            <a:ext cx="802491" cy="1223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112728" y="5944492"/>
            <a:ext cx="1" cy="28865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97474" y="6305153"/>
            <a:ext cx="2008313" cy="2095847"/>
            <a:chOff x="121538" y="6511190"/>
            <a:chExt cx="2008313" cy="2095847"/>
          </a:xfrm>
        </p:grpSpPr>
        <p:sp>
          <p:nvSpPr>
            <p:cNvPr id="427" name="Rounded Rectangle 426"/>
            <p:cNvSpPr/>
            <p:nvPr/>
          </p:nvSpPr>
          <p:spPr>
            <a:xfrm>
              <a:off x="121538" y="6511190"/>
              <a:ext cx="2008313" cy="20958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237988" y="6525023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Lookup Table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308565" y="8010372"/>
              <a:ext cx="749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White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239689" y="6699226"/>
              <a:ext cx="1845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Black, Edge and White from calibration</a:t>
              </a:r>
            </a:p>
          </p:txBody>
        </p:sp>
        <p:cxnSp>
          <p:nvCxnSpPr>
            <p:cNvPr id="445" name="Straight Connector 444"/>
            <p:cNvCxnSpPr/>
            <p:nvPr/>
          </p:nvCxnSpPr>
          <p:spPr>
            <a:xfrm flipV="1">
              <a:off x="673257" y="7601552"/>
              <a:ext cx="316248" cy="355221"/>
            </a:xfrm>
            <a:prstGeom prst="line">
              <a:avLst/>
            </a:prstGeom>
            <a:ln w="25400">
              <a:solidFill>
                <a:srgbClr val="2A0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V="1">
              <a:off x="989504" y="7239007"/>
              <a:ext cx="618479" cy="362545"/>
            </a:xfrm>
            <a:prstGeom prst="line">
              <a:avLst/>
            </a:prstGeom>
            <a:ln w="25400">
              <a:solidFill>
                <a:srgbClr val="2A0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73257" y="7956771"/>
              <a:ext cx="100003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673257" y="7141724"/>
              <a:ext cx="0" cy="8150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681116" y="7594815"/>
              <a:ext cx="34232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669872" y="7238104"/>
              <a:ext cx="9287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>
              <a:off x="989504" y="7601552"/>
              <a:ext cx="0" cy="35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1599053" y="7246333"/>
              <a:ext cx="0" cy="7104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09375" y="712411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274277" y="780938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233349" y="7454409"/>
              <a:ext cx="5770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0.5</a:t>
              </a: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386649" y="8005024"/>
              <a:ext cx="5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Black</a:t>
              </a: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866194" y="7767245"/>
              <a:ext cx="5770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Edge</a:t>
              </a:r>
            </a:p>
            <a:p>
              <a:pPr algn="ctr"/>
              <a:r>
                <a:rPr 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+ Bias</a:t>
              </a: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210013" y="8194699"/>
              <a:ext cx="1741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Bias value modified based on track zone</a:t>
              </a:r>
            </a:p>
          </p:txBody>
        </p:sp>
      </p:grpSp>
      <p:sp>
        <p:nvSpPr>
          <p:cNvPr id="500" name="Isosceles Triangle 17"/>
          <p:cNvSpPr>
            <a:spLocks noChangeArrowheads="1"/>
          </p:cNvSpPr>
          <p:nvPr/>
        </p:nvSpPr>
        <p:spPr bwMode="auto">
          <a:xfrm rot="5400000">
            <a:off x="1670711" y="4604275"/>
            <a:ext cx="1520066" cy="638058"/>
          </a:xfrm>
          <a:prstGeom prst="triangle">
            <a:avLst>
              <a:gd name="adj" fmla="val 19277"/>
            </a:avLst>
          </a:prstGeom>
          <a:solidFill>
            <a:srgbClr val="FF99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bIns="0"/>
          <a:lstStyle/>
          <a:p>
            <a:pPr algn="ctr" eaLnBrk="0" hangingPunct="0"/>
            <a:endParaRPr lang="en-US" dirty="0"/>
          </a:p>
        </p:txBody>
      </p:sp>
      <p:cxnSp>
        <p:nvCxnSpPr>
          <p:cNvPr id="501" name="Straight Arrow Connector 500"/>
          <p:cNvCxnSpPr>
            <a:stCxn id="341" idx="2"/>
            <a:endCxn id="503" idx="0"/>
          </p:cNvCxnSpPr>
          <p:nvPr/>
        </p:nvCxnSpPr>
        <p:spPr>
          <a:xfrm>
            <a:off x="3517844" y="6755419"/>
            <a:ext cx="2335" cy="4619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2915577" y="7217379"/>
            <a:ext cx="1209203" cy="53534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Balancing Algorithm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2676474" y="511364"/>
            <a:ext cx="223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Consists of 2 algorithms: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Light processing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Track mode control</a:t>
            </a:r>
          </a:p>
          <a:p>
            <a:endParaRPr lang="en-US" sz="1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6" name="TextBox 62"/>
          <p:cNvSpPr txBox="1">
            <a:spLocks noChangeArrowheads="1"/>
          </p:cNvSpPr>
          <p:nvPr/>
        </p:nvSpPr>
        <p:spPr bwMode="auto">
          <a:xfrm>
            <a:off x="94484" y="1242011"/>
            <a:ext cx="2129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</a:rPr>
              <a:t>A:  LIGHT PROCESSING</a:t>
            </a:r>
            <a:endParaRPr lang="en-US" sz="1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TextBox 515"/>
              <p:cNvSpPr txBox="1"/>
              <p:nvPr/>
            </p:nvSpPr>
            <p:spPr>
              <a:xfrm>
                <a:off x="3385558" y="6837703"/>
                <a:ext cx="914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𝒗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, 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Verdana" pitchFamily="34" charset="0"/>
                          <a:cs typeface="Verdana" pitchFamily="34" charset="0"/>
                        </a:rPr>
                        <m:t>𝝎</m:t>
                      </m:r>
                    </m:oMath>
                  </m:oMathPara>
                </a14:m>
                <a:endParaRPr lang="en-US" sz="1200" b="1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16" name="TextBox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558" y="6837703"/>
                <a:ext cx="914284" cy="27699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" name="TextBox 517"/>
          <p:cNvSpPr txBox="1"/>
          <p:nvPr/>
        </p:nvSpPr>
        <p:spPr>
          <a:xfrm>
            <a:off x="2427239" y="7943211"/>
            <a:ext cx="218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 is turned off during the </a:t>
            </a: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Zone 4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shortcut.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/>
              <p:cNvSpPr txBox="1"/>
              <p:nvPr/>
            </p:nvSpPr>
            <p:spPr>
              <a:xfrm>
                <a:off x="7168070" y="2512408"/>
                <a:ext cx="1591461" cy="521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=100∙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𝑏𝑎𝑡𝑡𝑒𝑟𝑦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5" name="TextBox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70" y="2512408"/>
                <a:ext cx="1591461" cy="52168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/>
              <p:cNvSpPr txBox="1"/>
              <p:nvPr/>
            </p:nvSpPr>
            <p:spPr>
              <a:xfrm>
                <a:off x="7370595" y="2993113"/>
                <a:ext cx="12759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100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𝑀𝐼𝑁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=−100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 xmlns="">
          <p:sp>
            <p:nvSpPr>
              <p:cNvPr id="526" name="TextBox 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95" y="2993113"/>
                <a:ext cx="1275990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/>
              <p:cNvSpPr txBox="1"/>
              <p:nvPr/>
            </p:nvSpPr>
            <p:spPr>
              <a:xfrm>
                <a:off x="7020382" y="2159029"/>
                <a:ext cx="206768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𝑑𝑒𝑠𝑖𝑟𝑒𝑑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−</m:t>
                      </m:r>
                      <m:r>
                        <a:rPr lang="en-US" sz="1400" b="0" i="1" smtClean="0">
                          <a:latin typeface="Cambria Math"/>
                        </a:rPr>
                        <m:t>𝜙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7" name="TextBox 5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382" y="2159029"/>
                <a:ext cx="2067681" cy="326949"/>
              </a:xfrm>
              <a:prstGeom prst="rect">
                <a:avLst/>
              </a:prstGeom>
              <a:blipFill rotWithShape="1">
                <a:blip r:embed="rId2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9880091" y="1071072"/>
                <a:ext cx="3674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091" y="1071072"/>
                <a:ext cx="367408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TextBox 528"/>
          <p:cNvSpPr txBox="1"/>
          <p:nvPr/>
        </p:nvSpPr>
        <p:spPr>
          <a:xfrm>
            <a:off x="7010267" y="812587"/>
            <a:ext cx="2160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Phi control is used when: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There is no line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 tracking is difficult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case (2), phi control and line tracking are combined with a weighted average.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30" name="Group 529"/>
          <p:cNvGrpSpPr/>
          <p:nvPr/>
        </p:nvGrpSpPr>
        <p:grpSpPr>
          <a:xfrm>
            <a:off x="9144626" y="619086"/>
            <a:ext cx="1496282" cy="2888198"/>
            <a:chOff x="8992436" y="536101"/>
            <a:chExt cx="1496282" cy="2888198"/>
          </a:xfrm>
        </p:grpSpPr>
        <p:sp>
          <p:nvSpPr>
            <p:cNvPr id="531" name="Rectangle 530"/>
            <p:cNvSpPr/>
            <p:nvPr/>
          </p:nvSpPr>
          <p:spPr>
            <a:xfrm>
              <a:off x="8993110" y="1049470"/>
              <a:ext cx="1495608" cy="371442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Get  . </a:t>
              </a:r>
              <a:b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from states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8992638" y="1756992"/>
              <a:ext cx="1495608" cy="40072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Proportional feedback control</a:t>
              </a:r>
            </a:p>
          </p:txBody>
        </p:sp>
        <p:cxnSp>
          <p:nvCxnSpPr>
            <p:cNvPr id="533" name="Straight Arrow Connector 532"/>
            <p:cNvCxnSpPr>
              <a:endCxn id="531" idx="0"/>
            </p:cNvCxnSpPr>
            <p:nvPr/>
          </p:nvCxnSpPr>
          <p:spPr>
            <a:xfrm>
              <a:off x="9740442" y="821785"/>
              <a:ext cx="472" cy="2276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>
              <a:stCxn id="531" idx="2"/>
              <a:endCxn id="532" idx="0"/>
            </p:cNvCxnSpPr>
            <p:nvPr/>
          </p:nvCxnSpPr>
          <p:spPr>
            <a:xfrm flipH="1">
              <a:off x="9740442" y="1420912"/>
              <a:ext cx="472" cy="3360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Rectangle 534"/>
            <p:cNvSpPr/>
            <p:nvPr/>
          </p:nvSpPr>
          <p:spPr>
            <a:xfrm>
              <a:off x="8992436" y="2470879"/>
              <a:ext cx="1495608" cy="39458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Scale by battery voltage + saturate</a:t>
              </a:r>
            </a:p>
          </p:txBody>
        </p:sp>
        <p:cxnSp>
          <p:nvCxnSpPr>
            <p:cNvPr id="536" name="Straight Arrow Connector 535"/>
            <p:cNvCxnSpPr>
              <a:stCxn id="532" idx="2"/>
              <a:endCxn id="535" idx="0"/>
            </p:cNvCxnSpPr>
            <p:nvPr/>
          </p:nvCxnSpPr>
          <p:spPr>
            <a:xfrm flipH="1">
              <a:off x="9740240" y="2157712"/>
              <a:ext cx="202" cy="31316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>
              <a:stCxn id="535" idx="2"/>
            </p:cNvCxnSpPr>
            <p:nvPr/>
          </p:nvCxnSpPr>
          <p:spPr>
            <a:xfrm>
              <a:off x="9740240" y="2865462"/>
              <a:ext cx="6" cy="2280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Oval 537"/>
            <p:cNvSpPr/>
            <p:nvPr/>
          </p:nvSpPr>
          <p:spPr>
            <a:xfrm>
              <a:off x="9699415" y="748212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9704788" y="3083723"/>
              <a:ext cx="94355" cy="943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9228222" y="536101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start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9215127" y="3178078"/>
              <a:ext cx="10629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end</a:t>
              </a:r>
              <a:endParaRPr lang="en-US" sz="10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10649272" y="1493765"/>
            <a:ext cx="2202470" cy="2068814"/>
            <a:chOff x="10312493" y="1468631"/>
            <a:chExt cx="2202470" cy="2068814"/>
          </a:xfrm>
        </p:grpSpPr>
        <p:grpSp>
          <p:nvGrpSpPr>
            <p:cNvPr id="543" name="Group 542"/>
            <p:cNvGrpSpPr/>
            <p:nvPr/>
          </p:nvGrpSpPr>
          <p:grpSpPr>
            <a:xfrm>
              <a:off x="10312493" y="1468631"/>
              <a:ext cx="2202470" cy="2068814"/>
              <a:chOff x="10882898" y="1946966"/>
              <a:chExt cx="2202470" cy="2068814"/>
            </a:xfrm>
          </p:grpSpPr>
          <p:pic>
            <p:nvPicPr>
              <p:cNvPr id="54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548300">
                <a:off x="11436689" y="2282279"/>
                <a:ext cx="697067" cy="9198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6" name="Rectangle 545"/>
              <p:cNvSpPr/>
              <p:nvPr/>
            </p:nvSpPr>
            <p:spPr>
              <a:xfrm rot="19548300">
                <a:off x="11798493" y="2928416"/>
                <a:ext cx="63001" cy="666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7" name="Straight Arrow Connector 546"/>
              <p:cNvCxnSpPr/>
              <p:nvPr/>
            </p:nvCxnSpPr>
            <p:spPr>
              <a:xfrm flipV="1">
                <a:off x="11785223" y="2083520"/>
                <a:ext cx="288497" cy="192391"/>
              </a:xfrm>
              <a:prstGeom prst="straightConnector1">
                <a:avLst/>
              </a:prstGeom>
              <a:ln w="15875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Arc 547"/>
              <p:cNvSpPr/>
              <p:nvPr/>
            </p:nvSpPr>
            <p:spPr>
              <a:xfrm>
                <a:off x="11664334" y="2494740"/>
                <a:ext cx="381791" cy="350048"/>
              </a:xfrm>
              <a:prstGeom prst="arc">
                <a:avLst>
                  <a:gd name="adj1" fmla="val 17301221"/>
                  <a:gd name="adj2" fmla="val 8932851"/>
                </a:avLst>
              </a:prstGeom>
              <a:ln w="317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TextBox 548"/>
                  <p:cNvSpPr txBox="1"/>
                  <p:nvPr/>
                </p:nvSpPr>
                <p:spPr>
                  <a:xfrm>
                    <a:off x="10882898" y="3520388"/>
                    <a:ext cx="2106154" cy="495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𝑊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𝑅𝐼𝐺𝐻𝑇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𝐿𝐸𝐹𝑇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9" name="TextBox 5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2898" y="3520388"/>
                    <a:ext cx="2106154" cy="495392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/>
                  <p:cNvSpPr txBox="1"/>
                  <p:nvPr/>
                </p:nvSpPr>
                <p:spPr>
                  <a:xfrm>
                    <a:off x="12035881" y="1946966"/>
                    <a:ext cx="5936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𝐿𝐸𝐹𝑇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0" name="TextBox 5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5881" y="1946966"/>
                    <a:ext cx="593624" cy="276999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1" name="TextBox 550"/>
                  <p:cNvSpPr txBox="1"/>
                  <p:nvPr/>
                </p:nvSpPr>
                <p:spPr>
                  <a:xfrm>
                    <a:off x="12419608" y="2505741"/>
                    <a:ext cx="665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𝑅𝐼𝐺𝐻𝑇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1" name="TextBox 5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9608" y="2505741"/>
                    <a:ext cx="665760" cy="276999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/>
                  <p:cNvSpPr txBox="1"/>
                  <p:nvPr/>
                </p:nvSpPr>
                <p:spPr>
                  <a:xfrm>
                    <a:off x="11944990" y="2335818"/>
                    <a:ext cx="356829" cy="3178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52" name="TextBox 5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4990" y="2335818"/>
                    <a:ext cx="356829" cy="317844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4" name="Straight Arrow Connector 543"/>
            <p:cNvCxnSpPr/>
            <p:nvPr/>
          </p:nvCxnSpPr>
          <p:spPr>
            <a:xfrm flipV="1">
              <a:off x="11628622" y="2234632"/>
              <a:ext cx="288497" cy="192391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/>
              <p:cNvSpPr txBox="1"/>
              <p:nvPr/>
            </p:nvSpPr>
            <p:spPr>
              <a:xfrm>
                <a:off x="10640908" y="2640360"/>
                <a:ext cx="2364967" cy="607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= Wheel radius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Distance between wheels</a:t>
                </a:r>
              </a:p>
              <a:p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553" name="TextBox 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908" y="2640360"/>
                <a:ext cx="2364967" cy="60708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1" name="Group 560"/>
          <p:cNvGrpSpPr/>
          <p:nvPr/>
        </p:nvGrpSpPr>
        <p:grpSpPr>
          <a:xfrm>
            <a:off x="8548584" y="477971"/>
            <a:ext cx="367408" cy="324928"/>
            <a:chOff x="8548584" y="477971"/>
            <a:chExt cx="367408" cy="324928"/>
          </a:xfrm>
        </p:grpSpPr>
        <p:sp>
          <p:nvSpPr>
            <p:cNvPr id="562" name="Oval 561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TextBox 562"/>
                <p:cNvSpPr txBox="1"/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563" name="TextBox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584" y="477971"/>
                  <a:ext cx="367408" cy="307777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644516" y="2500034"/>
            <a:ext cx="2408227" cy="5821343"/>
            <a:chOff x="4644516" y="912168"/>
            <a:chExt cx="2408227" cy="5821343"/>
          </a:xfrm>
        </p:grpSpPr>
        <p:grpSp>
          <p:nvGrpSpPr>
            <p:cNvPr id="3" name="Group 2"/>
            <p:cNvGrpSpPr/>
            <p:nvPr/>
          </p:nvGrpSpPr>
          <p:grpSpPr>
            <a:xfrm>
              <a:off x="4644516" y="912168"/>
              <a:ext cx="2408227" cy="5821343"/>
              <a:chOff x="4644516" y="881971"/>
              <a:chExt cx="2408227" cy="5821343"/>
            </a:xfrm>
          </p:grpSpPr>
          <p:grpSp>
            <p:nvGrpSpPr>
              <p:cNvPr id="365" name="Group 364"/>
              <p:cNvGrpSpPr/>
              <p:nvPr/>
            </p:nvGrpSpPr>
            <p:grpSpPr>
              <a:xfrm>
                <a:off x="4651493" y="2207853"/>
                <a:ext cx="2401250" cy="3564943"/>
                <a:chOff x="4638396" y="3658348"/>
                <a:chExt cx="2401250" cy="35649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TextBox 365"/>
                    <p:cNvSpPr txBox="1"/>
                    <p:nvPr/>
                  </p:nvSpPr>
                  <p:spPr>
                    <a:xfrm>
                      <a:off x="4638396" y="4543269"/>
                      <a:ext cx="2401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]+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t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1400" b="0" dirty="0" smtClean="0"/>
                    </a:p>
                  </p:txBody>
                </p:sp>
              </mc:Choice>
              <mc:Fallback xmlns="">
                <p:sp>
                  <p:nvSpPr>
                    <p:cNvPr id="366" name="TextBox 3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8396" y="4543269"/>
                      <a:ext cx="2401250" cy="307777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7" name="Rectangle 366"/>
                    <p:cNvSpPr/>
                    <p:nvPr/>
                  </p:nvSpPr>
                  <p:spPr>
                    <a:xfrm>
                      <a:off x="4795485" y="4209079"/>
                      <a:ext cx="206178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𝑑𝑒𝑠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𝑖𝑟𝑒𝑑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𝑛𝑜𝑟𝑚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7" name="Rectangle 3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5485" y="4209079"/>
                      <a:ext cx="2061783" cy="338554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8" name="TextBox 367"/>
                    <p:cNvSpPr txBox="1"/>
                    <p:nvPr/>
                  </p:nvSpPr>
                  <p:spPr>
                    <a:xfrm>
                      <a:off x="4766146" y="4910350"/>
                      <a:ext cx="2120463" cy="23129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:r>
                        <a:rPr lang="en-US" sz="1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where</a:t>
                      </a:r>
                      <a:br>
                        <a:rPr lang="en-US" sz="1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500" b="0" i="1" dirty="0" smtClean="0">
                          <a:latin typeface="Cambria Math"/>
                        </a:rPr>
                        <a:t/>
                      </a:r>
                      <a:br>
                        <a:rPr lang="en-US" sz="500" b="0" i="1" dirty="0" smtClean="0">
                          <a:latin typeface="Cambria Math"/>
                        </a:rPr>
                      </a:b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=  </m:t>
                            </m:r>
                            <m:r>
                              <a:rPr lang="en-US" sz="1400" b="1" i="1" smtClean="0">
                                <a:latin typeface="Cambria Math"/>
                              </a:rPr>
                              <m:t>𝑷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=  </m:t>
                            </m:r>
                            <m:r>
                              <a:rPr lang="en-US" sz="1400" b="1" i="1" smtClean="0">
                                <a:latin typeface="Cambria Math"/>
                              </a:rPr>
                              <m:t>𝑰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]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oMath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b="0" i="0" smtClean="0">
                                <a:latin typeface="Cambria Math"/>
                              </a:rPr>
                              <m:t>= </m:t>
                            </m:r>
                            <m:r>
                              <a:rPr lang="en-US" sz="1400" b="1" i="1" smtClean="0">
                                <a:latin typeface="Cambria Math"/>
                              </a:rPr>
                              <m:t>𝑫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𝑓𝑖𝑙𝑡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sz="1400" b="0" dirty="0" smtClean="0"/>
                    </a:p>
                    <a:p>
                      <a:endParaRPr lang="en-US" sz="500" dirty="0"/>
                    </a:p>
                    <a:p>
                      <a:pPr/>
                      <a:r>
                        <a:rPr lang="en-US" sz="500" b="0" dirty="0" smtClean="0"/>
                        <a:t/>
                      </a:r>
                      <a:br>
                        <a:rPr lang="en-US" sz="500" b="0" dirty="0" smtClean="0"/>
                      </a:b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𝑓𝑖𝑙𝑡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b="0" i="0" smtClean="0">
                                <a:latin typeface="Cambria Math"/>
                              </a:rPr>
                              <m:t>=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t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i="1">
                                <a:latin typeface="Cambria Math"/>
                              </a:rPr>
                              <m:t>𝑵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 −</m:t>
                            </m:r>
                          </m:oMath>
                        </m:oMathPara>
                      </a14:m>
                      <a:r>
                        <a:rPr lang="en-US" sz="1400" i="1" dirty="0" smtClean="0">
                          <a:latin typeface="Cambria Math"/>
                        </a:rPr>
                        <a:t/>
                      </a:r>
                      <a:br>
                        <a:rPr lang="en-US" sz="1400" i="1" dirty="0" smtClean="0">
                          <a:latin typeface="Cambria Math"/>
                        </a:rPr>
                      </a:br>
                      <a:r>
                        <a:rPr lang="en-US" sz="1400" i="1" dirty="0" smtClean="0">
                          <a:latin typeface="Cambria Math"/>
                        </a:rPr>
                        <a:t>              </a:t>
                      </a:r>
                      <a14:m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sz="140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𝑵</m:t>
                              </m:r>
                            </m:e>
                          </m:d>
                        </m:oMath>
                      </a14:m>
                      <a:endParaRPr lang="en-US" sz="1400" b="0" dirty="0" smtClean="0"/>
                    </a:p>
                    <a:p>
                      <a:endParaRPr lang="en-US" sz="1400" b="0" dirty="0" smtClean="0"/>
                    </a:p>
                  </p:txBody>
                </p:sp>
              </mc:Choice>
              <mc:Fallback xmlns="">
                <p:sp>
                  <p:nvSpPr>
                    <p:cNvPr id="368" name="TextBox 3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6146" y="4910350"/>
                      <a:ext cx="2120463" cy="2312941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4755524" y="3658348"/>
                  <a:ext cx="2129852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1000" b="1" dirty="0" smtClean="0">
                      <a:solidFill>
                        <a:srgbClr val="002060"/>
                      </a:solidFill>
                      <a:latin typeface="Verdana" pitchFamily="34" charset="0"/>
                    </a:rPr>
                    <a:t>PID Control Law:</a:t>
                  </a:r>
                  <a:endParaRPr lang="en-US" sz="1000" b="1" dirty="0">
                    <a:solidFill>
                      <a:srgbClr val="002060"/>
                    </a:solidFill>
                    <a:latin typeface="Verdana" pitchFamily="34" charset="0"/>
                  </a:endParaRPr>
                </a:p>
              </p:txBody>
            </p:sp>
          </p:grpSp>
          <p:sp>
            <p:nvSpPr>
              <p:cNvPr id="509" name="TextBox 62"/>
              <p:cNvSpPr txBox="1">
                <a:spLocks noChangeArrowheads="1"/>
              </p:cNvSpPr>
              <p:nvPr/>
            </p:nvSpPr>
            <p:spPr bwMode="auto">
              <a:xfrm>
                <a:off x="4796801" y="881971"/>
                <a:ext cx="212985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</a:rPr>
                  <a:t>B:  TRACK MODE CONTROL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</a:endParaRPr>
              </a:p>
            </p:txBody>
          </p:sp>
          <p:sp>
            <p:nvSpPr>
              <p:cNvPr id="510" name="TextBox 62"/>
              <p:cNvSpPr txBox="1">
                <a:spLocks noChangeArrowheads="1"/>
              </p:cNvSpPr>
              <p:nvPr/>
            </p:nvSpPr>
            <p:spPr bwMode="auto">
              <a:xfrm>
                <a:off x="4644516" y="5897689"/>
                <a:ext cx="212985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</a:rPr>
                  <a:t>To Balancing Algorithm: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</a:endParaRPr>
              </a:p>
            </p:txBody>
          </p:sp>
          <p:sp>
            <p:nvSpPr>
              <p:cNvPr id="511" name="TextBox 62"/>
              <p:cNvSpPr txBox="1">
                <a:spLocks noChangeArrowheads="1"/>
              </p:cNvSpPr>
              <p:nvPr/>
            </p:nvSpPr>
            <p:spPr bwMode="auto">
              <a:xfrm>
                <a:off x="4812790" y="1116442"/>
                <a:ext cx="212985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</a:rPr>
                  <a:t>Track Mode:</a:t>
                </a:r>
                <a:endParaRPr lang="en-US" sz="1000" b="1" dirty="0">
                  <a:solidFill>
                    <a:srgbClr val="002060"/>
                  </a:solidFill>
                  <a:latin typeface="Verdana" pitchFamily="34" charset="0"/>
                </a:endParaRPr>
              </a:p>
            </p:txBody>
          </p:sp>
          <p:sp>
            <p:nvSpPr>
              <p:cNvPr id="512" name="TextBox 511"/>
              <p:cNvSpPr txBox="1"/>
              <p:nvPr/>
            </p:nvSpPr>
            <p:spPr>
              <a:xfrm>
                <a:off x="4859714" y="1325918"/>
                <a:ext cx="19146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Determined based on distance and angle traveled by the robot.</a:t>
                </a:r>
              </a:p>
            </p:txBody>
          </p:sp>
          <p:cxnSp>
            <p:nvCxnSpPr>
              <p:cNvPr id="513" name="Straight Connector 512"/>
              <p:cNvCxnSpPr/>
              <p:nvPr/>
            </p:nvCxnSpPr>
            <p:spPr>
              <a:xfrm flipV="1">
                <a:off x="5688892" y="1894816"/>
                <a:ext cx="1" cy="288653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V="1">
                <a:off x="5709442" y="5664696"/>
                <a:ext cx="1" cy="288653"/>
              </a:xfrm>
              <a:prstGeom prst="line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" name="TextBox 516"/>
              <p:cNvSpPr txBox="1"/>
              <p:nvPr/>
            </p:nvSpPr>
            <p:spPr>
              <a:xfrm>
                <a:off x="4837018" y="6149316"/>
                <a:ext cx="1965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Forward and turning speeds are reference states in balancing controller.</a:t>
                </a:r>
              </a:p>
            </p:txBody>
          </p:sp>
        </p:grpSp>
        <p:sp>
          <p:nvSpPr>
            <p:cNvPr id="564" name="TextBox 563"/>
            <p:cNvSpPr txBox="1"/>
            <p:nvPr/>
          </p:nvSpPr>
          <p:spPr>
            <a:xfrm>
              <a:off x="5104656" y="2424336"/>
              <a:ext cx="14361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Light sensor values</a:t>
              </a:r>
            </a:p>
          </p:txBody>
        </p:sp>
        <p:sp>
          <p:nvSpPr>
            <p:cNvPr id="565" name="Right Brace 564"/>
            <p:cNvSpPr/>
            <p:nvPr/>
          </p:nvSpPr>
          <p:spPr>
            <a:xfrm rot="16200000">
              <a:off x="5732856" y="2023830"/>
              <a:ext cx="178359" cy="1419128"/>
            </a:xfrm>
            <a:prstGeom prst="rightBrace">
              <a:avLst>
                <a:gd name="adj1" fmla="val 23251"/>
                <a:gd name="adj2" fmla="val 49369"/>
              </a:avLst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6" name="Straight Connector 565"/>
          <p:cNvCxnSpPr/>
          <p:nvPr/>
        </p:nvCxnSpPr>
        <p:spPr>
          <a:xfrm>
            <a:off x="6950754" y="517702"/>
            <a:ext cx="0" cy="923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962901" y="6600800"/>
            <a:ext cx="585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62"/>
          <p:cNvSpPr txBox="1">
            <a:spLocks noChangeArrowheads="1"/>
          </p:cNvSpPr>
          <p:nvPr/>
        </p:nvSpPr>
        <p:spPr bwMode="auto">
          <a:xfrm>
            <a:off x="6950754" y="6602552"/>
            <a:ext cx="2129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  <a:latin typeface="Verdana" pitchFamily="34" charset="0"/>
              </a:rPr>
              <a:t>4: RAMP DETECTION</a:t>
            </a:r>
            <a:endParaRPr lang="en-US" sz="12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064693" y="6879551"/>
            <a:ext cx="201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Approach: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 is moving toward the ramp and must detect it.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055868" y="7456741"/>
            <a:ext cx="2063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Large backwards force upon contact with ramp.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064692" y="8772989"/>
            <a:ext cx="213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Recovery: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Need to provide a large velocity command to overcome bump and gravity.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7070323" y="8014763"/>
                <a:ext cx="2034593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and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1000" dirty="0" smtClean="0"/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are large and negative, so ramp can be easily detected through these states.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23" y="8014763"/>
                <a:ext cx="2034593" cy="747256"/>
              </a:xfrm>
              <a:prstGeom prst="rect">
                <a:avLst/>
              </a:prstGeom>
              <a:blipFill rotWithShape="1">
                <a:blip r:embed="rId4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 252"/>
          <p:cNvGrpSpPr/>
          <p:nvPr/>
        </p:nvGrpSpPr>
        <p:grpSpPr>
          <a:xfrm>
            <a:off x="9086365" y="6709789"/>
            <a:ext cx="1601452" cy="2809843"/>
            <a:chOff x="11081320" y="6696603"/>
            <a:chExt cx="1601452" cy="2809843"/>
          </a:xfrm>
        </p:grpSpPr>
        <p:grpSp>
          <p:nvGrpSpPr>
            <p:cNvPr id="256" name="Group 255"/>
            <p:cNvGrpSpPr/>
            <p:nvPr/>
          </p:nvGrpSpPr>
          <p:grpSpPr>
            <a:xfrm>
              <a:off x="11266262" y="6696603"/>
              <a:ext cx="1410163" cy="859746"/>
              <a:chOff x="10896324" y="6693705"/>
              <a:chExt cx="1762769" cy="1074722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10896324" y="6693705"/>
                <a:ext cx="1762769" cy="1074722"/>
                <a:chOff x="10951875" y="6806985"/>
                <a:chExt cx="1762769" cy="1074722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11004833" y="6870435"/>
                  <a:ext cx="1608332" cy="947823"/>
                  <a:chOff x="10429672" y="6745921"/>
                  <a:chExt cx="2114059" cy="1245858"/>
                </a:xfrm>
              </p:grpSpPr>
              <p:pic>
                <p:nvPicPr>
                  <p:cNvPr id="336" name="Picture 335"/>
                  <p:cNvPicPr>
                    <a:picLocks noChangeAspect="1"/>
                  </p:cNvPicPr>
                  <p:nvPr/>
                </p:nvPicPr>
                <p:blipFill>
                  <a:blip r:embed="rId4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9672" y="6745921"/>
                    <a:ext cx="1090125" cy="124585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355" name="Straight Connector 354"/>
                  <p:cNvCxnSpPr/>
                  <p:nvPr/>
                </p:nvCxnSpPr>
                <p:spPr bwMode="auto">
                  <a:xfrm flipH="1">
                    <a:off x="11480075" y="7248872"/>
                    <a:ext cx="915804" cy="229189"/>
                  </a:xfrm>
                  <a:prstGeom prst="line">
                    <a:avLst/>
                  </a:prstGeom>
                  <a:ln w="31750">
                    <a:noFill/>
                    <a:prstDash val="sysDash"/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1" name="Isosceles Triangle 360"/>
                  <p:cNvSpPr/>
                  <p:nvPr/>
                </p:nvSpPr>
                <p:spPr>
                  <a:xfrm>
                    <a:off x="11268143" y="7580249"/>
                    <a:ext cx="1275588" cy="37635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8" name="Rectangle 327"/>
                <p:cNvSpPr/>
                <p:nvPr/>
              </p:nvSpPr>
              <p:spPr>
                <a:xfrm>
                  <a:off x="10951875" y="6806985"/>
                  <a:ext cx="1762769" cy="1074722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5" name="Straight Connector 324"/>
              <p:cNvCxnSpPr/>
              <p:nvPr/>
            </p:nvCxnSpPr>
            <p:spPr bwMode="auto">
              <a:xfrm flipH="1">
                <a:off x="11727470" y="7091113"/>
                <a:ext cx="717662" cy="211942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1266262" y="8642830"/>
              <a:ext cx="1416510" cy="863616"/>
              <a:chOff x="10896324" y="6693705"/>
              <a:chExt cx="1762769" cy="1074722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10896324" y="6693705"/>
                <a:ext cx="1762769" cy="1074722"/>
                <a:chOff x="10951875" y="6806985"/>
                <a:chExt cx="1762769" cy="1074722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1004833" y="6870435"/>
                  <a:ext cx="1608332" cy="947823"/>
                  <a:chOff x="10429672" y="6745921"/>
                  <a:chExt cx="2114059" cy="1245858"/>
                </a:xfrm>
              </p:grpSpPr>
              <p:pic>
                <p:nvPicPr>
                  <p:cNvPr id="320" name="Picture 319"/>
                  <p:cNvPicPr>
                    <a:picLocks noChangeAspect="1"/>
                  </p:cNvPicPr>
                  <p:nvPr/>
                </p:nvPicPr>
                <p:blipFill>
                  <a:blip r:embed="rId4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9672" y="6745921"/>
                    <a:ext cx="1090125" cy="124585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321" name="Straight Connector 320"/>
                  <p:cNvCxnSpPr/>
                  <p:nvPr/>
                </p:nvCxnSpPr>
                <p:spPr bwMode="auto">
                  <a:xfrm flipH="1">
                    <a:off x="11480075" y="7248872"/>
                    <a:ext cx="915804" cy="229189"/>
                  </a:xfrm>
                  <a:prstGeom prst="line">
                    <a:avLst/>
                  </a:prstGeom>
                  <a:ln w="31750">
                    <a:noFill/>
                    <a:prstDash val="sysDash"/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3" name="Isosceles Triangle 322"/>
                  <p:cNvSpPr/>
                  <p:nvPr/>
                </p:nvSpPr>
                <p:spPr>
                  <a:xfrm>
                    <a:off x="11268143" y="7580249"/>
                    <a:ext cx="1275588" cy="376356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9" name="Rectangle 318"/>
                <p:cNvSpPr/>
                <p:nvPr/>
              </p:nvSpPr>
              <p:spPr>
                <a:xfrm>
                  <a:off x="10951875" y="6806985"/>
                  <a:ext cx="1762769" cy="1074722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5" name="Straight Connector 314"/>
              <p:cNvCxnSpPr/>
              <p:nvPr/>
            </p:nvCxnSpPr>
            <p:spPr bwMode="auto">
              <a:xfrm flipH="1">
                <a:off x="11708505" y="7214388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 bwMode="auto">
              <a:xfrm flipH="1">
                <a:off x="11755708" y="7051123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 bwMode="auto">
              <a:xfrm flipH="1">
                <a:off x="11793639" y="6889918"/>
                <a:ext cx="717662" cy="211943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  <a:headEnd type="triangle" w="med" len="lg"/>
                <a:tailEnd type="none" w="med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1081320" y="7664851"/>
              <a:ext cx="1595110" cy="858235"/>
              <a:chOff x="11081320" y="7680091"/>
              <a:chExt cx="1595110" cy="858235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11081320" y="7717582"/>
                <a:ext cx="1514072" cy="778509"/>
                <a:chOff x="11081320" y="7697811"/>
                <a:chExt cx="1514072" cy="77850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11114510" y="7729209"/>
                  <a:ext cx="297556" cy="2677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" name="Group 273"/>
                <p:cNvGrpSpPr/>
                <p:nvPr/>
              </p:nvGrpSpPr>
              <p:grpSpPr>
                <a:xfrm>
                  <a:off x="11081320" y="7697811"/>
                  <a:ext cx="1514072" cy="756898"/>
                  <a:chOff x="11081320" y="7697811"/>
                  <a:chExt cx="1514072" cy="756898"/>
                </a:xfrm>
              </p:grpSpPr>
              <p:grpSp>
                <p:nvGrpSpPr>
                  <p:cNvPr id="296" name="Group 295"/>
                  <p:cNvGrpSpPr/>
                  <p:nvPr/>
                </p:nvGrpSpPr>
                <p:grpSpPr>
                  <a:xfrm>
                    <a:off x="11155415" y="7697811"/>
                    <a:ext cx="1439977" cy="756898"/>
                    <a:chOff x="10173522" y="6724232"/>
                    <a:chExt cx="2370209" cy="1245858"/>
                  </a:xfrm>
                </p:grpSpPr>
                <p:pic>
                  <p:nvPicPr>
                    <p:cNvPr id="301" name="Picture 300"/>
                    <p:cNvPicPr>
                      <a:picLocks noChangeAspect="1"/>
                    </p:cNvPicPr>
                    <p:nvPr/>
                  </p:nvPicPr>
                  <p:blipFill>
                    <a:blip r:embed="rId4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680557">
                      <a:off x="10173522" y="6724232"/>
                      <a:ext cx="1090125" cy="124585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cxnSp>
                  <p:nvCxnSpPr>
                    <p:cNvPr id="308" name="Straight Connector 307"/>
                    <p:cNvCxnSpPr/>
                    <p:nvPr/>
                  </p:nvCxnSpPr>
                  <p:spPr bwMode="auto">
                    <a:xfrm flipH="1">
                      <a:off x="11480075" y="7248872"/>
                      <a:ext cx="915804" cy="229189"/>
                    </a:xfrm>
                    <a:prstGeom prst="line">
                      <a:avLst/>
                    </a:prstGeom>
                    <a:ln w="31750">
                      <a:noFill/>
                      <a:prstDash val="sysDash"/>
                      <a:headEnd type="triangle" w="med" len="lg"/>
                      <a:tailEnd type="none" w="med" len="lg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9" name="Isosceles Triangle 308"/>
                    <p:cNvSpPr/>
                    <p:nvPr/>
                  </p:nvSpPr>
                  <p:spPr>
                    <a:xfrm>
                      <a:off x="11268143" y="7580249"/>
                      <a:ext cx="1275588" cy="376356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11081320" y="7768427"/>
                    <a:ext cx="297556" cy="4817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11246905" y="7736120"/>
                    <a:ext cx="148778" cy="2408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1644614" y="8250175"/>
                  <a:ext cx="237415" cy="226145"/>
                  <a:chOff x="11905937" y="8086166"/>
                  <a:chExt cx="237415" cy="226145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H="1" flipV="1">
                    <a:off x="11905937" y="8250207"/>
                    <a:ext cx="108286" cy="62104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11905937" y="8250207"/>
                    <a:ext cx="123526" cy="1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flipH="1" flipV="1">
                    <a:off x="11972582" y="8148104"/>
                    <a:ext cx="56880" cy="102103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flipH="1" flipV="1">
                    <a:off x="11981106" y="8148104"/>
                    <a:ext cx="87087" cy="69764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 flipH="1" flipV="1">
                    <a:off x="12061558" y="8086166"/>
                    <a:ext cx="6704" cy="131702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 flipH="1" flipV="1">
                    <a:off x="12064911" y="8089437"/>
                    <a:ext cx="78441" cy="160771"/>
                  </a:xfrm>
                  <a:prstGeom prst="line">
                    <a:avLst/>
                  </a:prstGeom>
                  <a:ln w="19050" cap="rnd">
                    <a:solidFill>
                      <a:schemeClr val="accent6">
                        <a:lumMod val="75000"/>
                      </a:schemeClr>
                    </a:solidFill>
                    <a:beve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71" name="Rectangle 270"/>
              <p:cNvSpPr/>
              <p:nvPr/>
            </p:nvSpPr>
            <p:spPr>
              <a:xfrm>
                <a:off x="11268744" y="7680091"/>
                <a:ext cx="1407686" cy="858235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0" name="Arc 259"/>
            <p:cNvSpPr/>
            <p:nvPr/>
          </p:nvSpPr>
          <p:spPr>
            <a:xfrm>
              <a:off x="11671273" y="7963414"/>
              <a:ext cx="381791" cy="350048"/>
            </a:xfrm>
            <a:prstGeom prst="arc">
              <a:avLst>
                <a:gd name="adj1" fmla="val 14970230"/>
                <a:gd name="adj2" fmla="val 3248856"/>
              </a:avLst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/>
                <p:cNvSpPr/>
                <p:nvPr/>
              </p:nvSpPr>
              <p:spPr>
                <a:xfrm>
                  <a:off x="12000170" y="7893008"/>
                  <a:ext cx="520784" cy="3178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𝜽</m:t>
                            </m:r>
                          </m:e>
                        </m:acc>
                        <m: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sz="14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0170" y="7893008"/>
                  <a:ext cx="520784" cy="3178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r="-25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TextBox 263"/>
            <p:cNvSpPr txBox="1"/>
            <p:nvPr/>
          </p:nvSpPr>
          <p:spPr>
            <a:xfrm>
              <a:off x="11732918" y="7680606"/>
              <a:ext cx="879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DETECT!</a:t>
              </a:r>
              <a:endParaRPr lang="en-US" sz="1000" b="1" i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62" name="TextBox 361"/>
          <p:cNvSpPr txBox="1"/>
          <p:nvPr/>
        </p:nvSpPr>
        <p:spPr>
          <a:xfrm>
            <a:off x="10787563" y="6775154"/>
            <a:ext cx="19949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Ramp and Seesaw have different thicknesses, so their impact conditions are determined separately.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Impact conditions are found through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10787563" y="8024085"/>
                <a:ext cx="2015913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Ramp Condition:</a:t>
                </a: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Thin material, gentle bump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𝟎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for 10 consecutive time steps</a:t>
                </a:r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63" y="8024085"/>
                <a:ext cx="2015913" cy="747256"/>
              </a:xfrm>
              <a:prstGeom prst="rect">
                <a:avLst/>
              </a:prstGeom>
              <a:blipFill rotWithShape="1">
                <a:blip r:embed="rId4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10787563" y="8827137"/>
                <a:ext cx="2015913" cy="60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Seesaw Condition:</a:t>
                </a:r>
              </a:p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Thick material, sharp bump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&lt;−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𝟒</m:t>
                    </m:r>
                    <m:r>
                      <a:rPr lang="en-US" sz="1200" b="1" i="1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 </m:t>
                    </m:r>
                  </m:oMath>
                </a14:m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and</a:t>
                </a:r>
                <a:r>
                  <a:rPr lang="en-US" sz="12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𝜽</m:t>
                        </m:r>
                      </m:e>
                    </m:acc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&lt;−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𝟔𝟎</m:t>
                    </m:r>
                  </m:oMath>
                </a14:m>
                <a:endParaRPr lang="en-US" sz="1000" dirty="0" smtClean="0">
                  <a:solidFill>
                    <a:schemeClr val="accent6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63" y="8827137"/>
                <a:ext cx="2015913" cy="607730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" name="Picture 4" descr="H:\ETRobocon\main\common\images\mask_icons\line_tracing.pn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" t="12999" r="10339" b="13007"/>
          <a:stretch>
            <a:fillRect/>
          </a:stretch>
        </p:blipFill>
        <p:spPr bwMode="auto">
          <a:xfrm>
            <a:off x="2231292" y="516870"/>
            <a:ext cx="4095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2" name="Group 441"/>
          <p:cNvGrpSpPr/>
          <p:nvPr/>
        </p:nvGrpSpPr>
        <p:grpSpPr>
          <a:xfrm>
            <a:off x="1953692" y="1207329"/>
            <a:ext cx="360996" cy="312896"/>
            <a:chOff x="3436225" y="3936504"/>
            <a:chExt cx="747697" cy="648072"/>
          </a:xfrm>
        </p:grpSpPr>
        <p:sp>
          <p:nvSpPr>
            <p:cNvPr id="443" name="Oval 442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3436225" y="3989193"/>
              <a:ext cx="747697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LP</a:t>
              </a:r>
              <a:endParaRPr lang="en-US" sz="1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6504558" y="2702363"/>
            <a:ext cx="394660" cy="312896"/>
            <a:chOff x="3407216" y="3936504"/>
            <a:chExt cx="817422" cy="648072"/>
          </a:xfrm>
        </p:grpSpPr>
        <p:sp>
          <p:nvSpPr>
            <p:cNvPr id="447" name="Oval 446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407216" y="4005552"/>
              <a:ext cx="817422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TM</a:t>
              </a:r>
              <a:endParaRPr lang="en-US" sz="1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1758752" y="528675"/>
            <a:ext cx="312896" cy="312896"/>
            <a:chOff x="6656015" y="1072081"/>
            <a:chExt cx="312896" cy="312896"/>
          </a:xfrm>
        </p:grpSpPr>
        <p:sp>
          <p:nvSpPr>
            <p:cNvPr id="451" name="Oval 450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2" name="Curved Connector 451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8858063" y="6618706"/>
            <a:ext cx="312896" cy="312896"/>
            <a:chOff x="5164976" y="2857330"/>
            <a:chExt cx="312896" cy="312896"/>
          </a:xfrm>
        </p:grpSpPr>
        <p:sp>
          <p:nvSpPr>
            <p:cNvPr id="454" name="Oval 453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5" name="Isosceles Triangle 454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/>
          <p:cNvGrpSpPr/>
          <p:nvPr/>
        </p:nvGrpSpPr>
        <p:grpSpPr>
          <a:xfrm>
            <a:off x="8364601" y="3599424"/>
            <a:ext cx="312896" cy="312896"/>
            <a:chOff x="8312494" y="1044684"/>
            <a:chExt cx="312896" cy="312896"/>
          </a:xfrm>
        </p:grpSpPr>
        <p:sp>
          <p:nvSpPr>
            <p:cNvPr id="465" name="Oval 464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Arc 467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1577" y="3856881"/>
            <a:ext cx="2146678" cy="1988685"/>
            <a:chOff x="35641" y="4096540"/>
            <a:chExt cx="2146678" cy="1988685"/>
          </a:xfrm>
        </p:grpSpPr>
        <p:grpSp>
          <p:nvGrpSpPr>
            <p:cNvPr id="410" name="Group 409"/>
            <p:cNvGrpSpPr/>
            <p:nvPr/>
          </p:nvGrpSpPr>
          <p:grpSpPr>
            <a:xfrm>
              <a:off x="35641" y="4096540"/>
              <a:ext cx="2146678" cy="1988685"/>
              <a:chOff x="35641" y="4096540"/>
              <a:chExt cx="2146678" cy="1988685"/>
            </a:xfrm>
          </p:grpSpPr>
          <p:sp>
            <p:nvSpPr>
              <p:cNvPr id="418" name="Rounded Rectangle 417"/>
              <p:cNvSpPr/>
              <p:nvPr/>
            </p:nvSpPr>
            <p:spPr>
              <a:xfrm>
                <a:off x="121539" y="4096540"/>
                <a:ext cx="2008313" cy="1988685"/>
              </a:xfrm>
              <a:prstGeom prst="round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239689" y="4332190"/>
                <a:ext cx="18453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accent6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From experimental data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Rectangle 420"/>
                  <p:cNvSpPr/>
                  <p:nvPr/>
                </p:nvSpPr>
                <p:spPr>
                  <a:xfrm>
                    <a:off x="35641" y="4548409"/>
                    <a:ext cx="2146678" cy="2918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𝑜𝑓𝑓</m:t>
                            </m:r>
                          </m:sub>
                        </m:sSub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21" name="Rectangle 4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41" y="4548409"/>
                    <a:ext cx="2146678" cy="29181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22" name="Picture 3"/>
              <p:cNvPicPr>
                <a:picLocks noChangeAspect="1" noChangeArrowheads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129" y="4813596"/>
                <a:ext cx="1611132" cy="1230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/>
                  <p:cNvSpPr/>
                  <p:nvPr/>
                </p:nvSpPr>
                <p:spPr>
                  <a:xfrm>
                    <a:off x="471511" y="4849988"/>
                    <a:ext cx="1255087" cy="248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sup>
                        </m:sSup>
                      </m:oMath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23" name="Rectangle 4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11" y="4849988"/>
                    <a:ext cx="1255087" cy="24891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/>
                  <p:cNvSpPr/>
                  <p:nvPr/>
                </p:nvSpPr>
                <p:spPr>
                  <a:xfrm>
                    <a:off x="463891" y="5069868"/>
                    <a:ext cx="1260986" cy="248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/>
                                  </a:rPr>
                                  <m:t>𝑜𝑛</m:t>
                                </m:r>
                              </m:sub>
                            </m:sSub>
                          </m:sup>
                        </m:sSup>
                      </m:oMath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24" name="Rectangle 4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91" y="5069868"/>
                    <a:ext cx="1260986" cy="24891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3" name="TextBox 412"/>
            <p:cNvSpPr txBox="1"/>
            <p:nvPr/>
          </p:nvSpPr>
          <p:spPr>
            <a:xfrm>
              <a:off x="248842" y="4136047"/>
              <a:ext cx="1489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rgbClr val="00206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Filter Light Values</a:t>
              </a:r>
              <a:endParaRPr lang="en-US" sz="10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473" name="Picture 2" descr="H:\ETRobocon\main\common\images\mask_icons\start_balance.png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6589" r="3729" b="16469"/>
          <a:stretch>
            <a:fillRect/>
          </a:stretch>
        </p:blipFill>
        <p:spPr bwMode="auto">
          <a:xfrm>
            <a:off x="8734737" y="3603888"/>
            <a:ext cx="523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8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2468</Words>
  <Application>Microsoft Office PowerPoint</Application>
  <PresentationFormat>A3 Paper (297x420 mm)</PresentationFormat>
  <Paragraphs>598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Sang-Joon Lee</cp:lastModifiedBy>
  <cp:revision>713</cp:revision>
  <cp:lastPrinted>2002-03-11T10:12:10Z</cp:lastPrinted>
  <dcterms:created xsi:type="dcterms:W3CDTF">2002-02-28T07:41:56Z</dcterms:created>
  <dcterms:modified xsi:type="dcterms:W3CDTF">2013-09-03T14:52:32Z</dcterms:modified>
</cp:coreProperties>
</file>