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3631f545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3631f545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logged in, When a user wants to message someone, our program will first retrieve the recipients public key from the server and validate that the signature created by the CA is correct. We then send a message containing a </a:t>
            </a:r>
            <a:r>
              <a:rPr lang="en"/>
              <a:t>symmetric</a:t>
            </a:r>
            <a:r>
              <a:rPr lang="en"/>
              <a:t> key to that user, which is </a:t>
            </a:r>
            <a:r>
              <a:rPr lang="en"/>
              <a:t>encrypted</a:t>
            </a:r>
            <a:r>
              <a:rPr lang="en"/>
              <a:t> with RSA, and we will send a signature containing the key, user, and recipient for integrity. The signature is verified by the recipient and both parties save two keys derived from the shared key. Then, messages between the two users are encrypting using AES with cipher block chaining using one key and a tag is created over the message contents using the other. WIth this method, the two users can talk </a:t>
            </a:r>
            <a:r>
              <a:rPr lang="en"/>
              <a:t>securely</a:t>
            </a:r>
            <a:r>
              <a:rPr lang="en"/>
              <a:t> and verify the </a:t>
            </a:r>
            <a:r>
              <a:rPr lang="en"/>
              <a:t>integrity</a:t>
            </a:r>
            <a:r>
              <a:rPr lang="en"/>
              <a:t> of the messages. We extend this method to group chats by distributing the shared key in the same way to all of the involved parties. Also, timestamps are sent and signed with all of the messages sent to defend against replay attacks.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3631f545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3631f545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dd2557d8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dd2557d8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3631f54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3631f54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3631f545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3631f545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bb48d0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bb48d0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Our system is an end-to-end encrypted chatroom, with the intent of providing a secure and safe place for users to login and chat. Some of the key features include messaging a user directly, messaging a new group, and messaging a group chat that the user is a part of.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To ensure security, we assume that the central server is not to be trusted, so the server side is unable to see contents of the message, it accesses a separate Database, which checks for account information, and gets the public key and username signed by a separate Certificate Authority.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On the client side, the users will only be able to read and write messages in group chats that they are a member of and direct users.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dbb48d0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dbb48d0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900" u="sng">
                <a:solidFill>
                  <a:schemeClr val="dk1"/>
                </a:solidFill>
              </a:rPr>
              <a:t>Authentication:</a:t>
            </a:r>
            <a:r>
              <a:rPr lang="en" sz="900">
                <a:solidFill>
                  <a:schemeClr val="dk1"/>
                </a:solidFill>
              </a:rPr>
              <a:t> The user is only able to access and use our application in case they have an account that they create or log in to. After the first log-in with an email verification and a password strength checker, the system stores the account and password in the Database and will require the user to remember their password for the next time.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900" u="sng">
                <a:solidFill>
                  <a:schemeClr val="dk1"/>
                </a:solidFill>
              </a:rPr>
              <a:t>Authorization</a:t>
            </a:r>
            <a:r>
              <a:rPr lang="en" sz="900">
                <a:solidFill>
                  <a:schemeClr val="dk1"/>
                </a:solidFill>
              </a:rPr>
              <a:t>: User is allowed to perform a subset of operations they are authorized for. Users can message and view their direct messages to other recipients or group chats they have started or are a part of.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900" u="sng">
                <a:solidFill>
                  <a:schemeClr val="dk1"/>
                </a:solidFill>
              </a:rPr>
              <a:t>Audit</a:t>
            </a:r>
            <a:r>
              <a:rPr lang="en" sz="900">
                <a:solidFill>
                  <a:schemeClr val="dk1"/>
                </a:solidFill>
              </a:rPr>
              <a:t>: We log events of security significance, for example, we timestamp each message to prevent replay attacks and we store in our Database existing group chats and accounts.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900" u="sng">
                <a:solidFill>
                  <a:schemeClr val="dk1"/>
                </a:solidFill>
              </a:rPr>
              <a:t>Confidentiality</a:t>
            </a:r>
            <a:r>
              <a:rPr lang="en" sz="900">
                <a:solidFill>
                  <a:schemeClr val="dk1"/>
                </a:solidFill>
              </a:rPr>
              <a:t>: Confidentiality of messages between intended users is a main priority in our system. The server is unable to see contents of messages between users and other users can not see messages they are not a part of.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i="1" lang="en" sz="900" u="sng">
                <a:solidFill>
                  <a:schemeClr val="dk1"/>
                </a:solidFill>
              </a:rPr>
              <a:t>Integrity</a:t>
            </a:r>
            <a:r>
              <a:rPr lang="en" sz="900">
                <a:solidFill>
                  <a:schemeClr val="dk1"/>
                </a:solidFill>
              </a:rPr>
              <a:t>: Proper file permissions corresponding to the role of the user is maintained in our system. Users do not have permission to modify or view messages and groups they are not a part of and on the server side, we prevent against any replay attacks and messages are locked with AES encryption and an HMAC key.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bb48d0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bb48d0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3631f545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3631f545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dcf35b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dcf35b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the python pycryptodome package for all of our cryptography. We use a 2048 bit RSA algorithm for asymetric encryption and use a SHA 256 Hash Algorithm to create signatures sent with that RSA encyption. Our symmetric keys are 32 bit and are used in AES Cipher block chaining to encrypt messages and an HMAC function is used to create tags for those </a:t>
            </a:r>
            <a:r>
              <a:rPr lang="en"/>
              <a:t>encrypted</a:t>
            </a:r>
            <a:r>
              <a:rPr lang="en"/>
              <a:t> </a:t>
            </a:r>
            <a:r>
              <a:rPr lang="en"/>
              <a:t>messages</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bb48d0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bb48d0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access our system, a user must create an account. The process is outlined in the diagram at the bottom. To do this, they are asked for a username and a password. The username needs to be an email they have access to. After this, a private and public key are generated for the user. The public key will be sent over a secure connection to the certificate authority. The CA then sends an email to the user and asks for them to enter a code they received, to verify they do indeed have access to their email username. Once the code is entered correctly, the CA will sign the public key along with the username using its secret private key, so that the user’s public key can be verified by everyone using the distributed CA public key. Once this is complete, the user’s private key is encrypted and stored on the server using a key derived from the password they chose, so that it does not have to be saved locally.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631f545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631f545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creating an account, the user is asked to login. The process is outlined on the right of the screen. In our system, this means that they are requesting the stored information related to their account, which is their private key and all of their contact information containing previously shared keys. All of this information is encrypted, signed, and stored on the server as it is created using the keys derived from the user’s password. When a user logs in, they just need to verify the integrity of the contents and decrypt the information using their password. In this system, passwords are not stored and account recovery would not be possible. Also, we designed the system in a way that makes it so the user’s stored info does not reveal any personal information unless you have the password. This makes it so a user’s information is private from attackers, but also from the server that is storing the 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5719700" y="1735725"/>
            <a:ext cx="3308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ontserrat"/>
                <a:ea typeface="Montserrat"/>
                <a:cs typeface="Montserrat"/>
                <a:sym typeface="Montserrat"/>
              </a:rPr>
              <a:t>Pavle Rohalj, </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Maxwell Rose, </a:t>
            </a:r>
            <a:endParaRPr sz="2100">
              <a:latin typeface="Montserrat"/>
              <a:ea typeface="Montserrat"/>
              <a:cs typeface="Montserrat"/>
              <a:sym typeface="Montserrat"/>
            </a:endParaRPr>
          </a:p>
          <a:p>
            <a:pPr indent="0" lvl="0" marL="0" rtl="0" algn="ctr">
              <a:spcBef>
                <a:spcPts val="0"/>
              </a:spcBef>
              <a:spcAft>
                <a:spcPts val="0"/>
              </a:spcAft>
              <a:buNone/>
            </a:pPr>
            <a:r>
              <a:rPr lang="en" sz="2100">
                <a:latin typeface="Montserrat"/>
                <a:ea typeface="Montserrat"/>
                <a:cs typeface="Montserrat"/>
                <a:sym typeface="Montserrat"/>
              </a:rPr>
              <a:t>Stefanos Stoikos, Adeline Yu</a:t>
            </a:r>
            <a:endParaRPr sz="2100">
              <a:latin typeface="Montserrat"/>
              <a:ea typeface="Montserrat"/>
              <a:cs typeface="Montserrat"/>
              <a:sym typeface="Montserrat"/>
            </a:endParaRPr>
          </a:p>
        </p:txBody>
      </p:sp>
      <p:pic>
        <p:nvPicPr>
          <p:cNvPr id="55" name="Google Shape;55;p13"/>
          <p:cNvPicPr preferRelativeResize="0"/>
          <p:nvPr/>
        </p:nvPicPr>
        <p:blipFill rotWithShape="1">
          <a:blip r:embed="rId3">
            <a:alphaModFix/>
          </a:blip>
          <a:srcRect b="0" l="56329" r="0" t="0"/>
          <a:stretch/>
        </p:blipFill>
        <p:spPr>
          <a:xfrm>
            <a:off x="583675" y="1508587"/>
            <a:ext cx="4897225" cy="1390475"/>
          </a:xfrm>
          <a:prstGeom prst="rect">
            <a:avLst/>
          </a:prstGeom>
          <a:noFill/>
          <a:ln>
            <a:noFill/>
          </a:ln>
        </p:spPr>
      </p:pic>
      <p:sp>
        <p:nvSpPr>
          <p:cNvPr id="56" name="Google Shape;56;p13"/>
          <p:cNvSpPr txBox="1"/>
          <p:nvPr>
            <p:ph idx="1" type="subTitle"/>
          </p:nvPr>
        </p:nvSpPr>
        <p:spPr>
          <a:xfrm>
            <a:off x="227975" y="2899050"/>
            <a:ext cx="5709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Montserrat"/>
                <a:ea typeface="Montserrat"/>
                <a:cs typeface="Montserrat"/>
                <a:sym typeface="Montserrat"/>
              </a:rPr>
              <a:t>A secure peer to peer and peer to group chat-room </a:t>
            </a:r>
            <a:endParaRPr sz="14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Implementation / Security Protocols cont.</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Montserrat"/>
                <a:ea typeface="Montserrat"/>
                <a:cs typeface="Montserrat"/>
                <a:sym typeface="Montserrat"/>
              </a:rPr>
              <a:t>Messaging</a:t>
            </a:r>
            <a:endParaRPr>
              <a:latin typeface="Montserrat"/>
              <a:ea typeface="Montserrat"/>
              <a:cs typeface="Montserrat"/>
              <a:sym typeface="Montserrat"/>
            </a:endParaRPr>
          </a:p>
          <a:p>
            <a:pPr indent="-317500" lvl="1" marL="914400" rtl="0" algn="l">
              <a:spcBef>
                <a:spcPts val="1600"/>
              </a:spcBef>
              <a:spcAft>
                <a:spcPts val="0"/>
              </a:spcAft>
              <a:buSzPts val="1400"/>
              <a:buFont typeface="Montserrat"/>
              <a:buChar char="○"/>
            </a:pPr>
            <a:r>
              <a:rPr lang="en">
                <a:latin typeface="Montserrat"/>
                <a:ea typeface="Montserrat"/>
                <a:cs typeface="Montserrat"/>
                <a:sym typeface="Montserrat"/>
              </a:rPr>
              <a:t>The recipient’s public key is retrieved from the server and the signature is verified using the known CA public key</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A symmetric key is generated and encrypted with the recipient’s public key and signed with the user’s private key</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The signature is verified and both parties save two keys derived from the original key</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Messages are then encrypted with AES-CBC using one key and tagged using an HMAC function with the other</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Timestamps are sent with the messages in order to defend against replay attacks</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Assurance </a:t>
            </a:r>
            <a:endParaRPr>
              <a:latin typeface="Montserrat"/>
              <a:ea typeface="Montserrat"/>
              <a:cs typeface="Montserrat"/>
              <a:sym typeface="Montserrat"/>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Montserrat"/>
                <a:ea typeface="Montserrat"/>
                <a:cs typeface="Montserrat"/>
                <a:sym typeface="Montserrat"/>
              </a:rPr>
              <a:t>Assurance Argument                                         Analytic / Synthetic Trust</a:t>
            </a:r>
            <a:endParaRPr>
              <a:latin typeface="Montserrat"/>
              <a:ea typeface="Montserrat"/>
              <a:cs typeface="Montserrat"/>
              <a:sym typeface="Montserrat"/>
            </a:endParaRPr>
          </a:p>
          <a:p>
            <a:pPr indent="0" lvl="0" marL="457200" rtl="0" algn="l">
              <a:spcBef>
                <a:spcPts val="1600"/>
              </a:spcBef>
              <a:spcAft>
                <a:spcPts val="0"/>
              </a:spcAft>
              <a:buNone/>
            </a:pPr>
            <a:r>
              <a:rPr lang="en">
                <a:latin typeface="Montserrat"/>
                <a:ea typeface="Montserrat"/>
                <a:cs typeface="Montserrat"/>
                <a:sym typeface="Montserrat"/>
              </a:rPr>
              <a:t>Trusted Computing Base </a:t>
            </a:r>
            <a:endParaRPr>
              <a:latin typeface="Montserrat"/>
              <a:ea typeface="Montserrat"/>
              <a:cs typeface="Montserrat"/>
              <a:sym typeface="Montserrat"/>
            </a:endParaRPr>
          </a:p>
          <a:p>
            <a:pPr indent="-317500" lvl="1" marL="914400" rtl="0" algn="l">
              <a:spcBef>
                <a:spcPts val="1600"/>
              </a:spcBef>
              <a:spcAft>
                <a:spcPts val="0"/>
              </a:spcAft>
              <a:buSzPts val="1400"/>
              <a:buFont typeface="Montserrat"/>
              <a:buChar char="○"/>
            </a:pPr>
            <a:r>
              <a:rPr lang="en">
                <a:latin typeface="Montserrat"/>
                <a:ea typeface="Montserrat"/>
                <a:cs typeface="Montserrat"/>
                <a:sym typeface="Montserrat"/>
              </a:rPr>
              <a:t>Limited the scale of it to just the Client and the Certificate Authority </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Server serves as a relayer of messages and requests</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We limit users’ ability to interact with internal parts of the system</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a:latin typeface="Montserrat"/>
                <a:ea typeface="Montserrat"/>
                <a:cs typeface="Montserrat"/>
                <a:sym typeface="Montserrat"/>
              </a:rPr>
              <a:t>If-statements for valid inputs</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a:latin typeface="Montserrat"/>
                <a:ea typeface="Montserrat"/>
                <a:cs typeface="Montserrat"/>
                <a:sym typeface="Montserrat"/>
              </a:rPr>
              <a:t>Placeholder-values when retrieving from database</a:t>
            </a:r>
            <a:endParaRPr>
              <a:latin typeface="Montserrat"/>
              <a:ea typeface="Montserrat"/>
              <a:cs typeface="Montserrat"/>
              <a:sym typeface="Montserrat"/>
            </a:endParaRPr>
          </a:p>
        </p:txBody>
      </p:sp>
      <p:pic>
        <p:nvPicPr>
          <p:cNvPr id="129" name="Google Shape;129;p23"/>
          <p:cNvPicPr preferRelativeResize="0"/>
          <p:nvPr/>
        </p:nvPicPr>
        <p:blipFill>
          <a:blip r:embed="rId3">
            <a:alphaModFix/>
          </a:blip>
          <a:stretch>
            <a:fillRect/>
          </a:stretch>
        </p:blipFill>
        <p:spPr>
          <a:xfrm>
            <a:off x="654350" y="3862462"/>
            <a:ext cx="3152249" cy="889225"/>
          </a:xfrm>
          <a:prstGeom prst="rect">
            <a:avLst/>
          </a:prstGeom>
          <a:noFill/>
          <a:ln>
            <a:noFill/>
          </a:ln>
        </p:spPr>
      </p:pic>
      <p:pic>
        <p:nvPicPr>
          <p:cNvPr id="130" name="Google Shape;130;p23"/>
          <p:cNvPicPr preferRelativeResize="0"/>
          <p:nvPr/>
        </p:nvPicPr>
        <p:blipFill>
          <a:blip r:embed="rId4">
            <a:alphaModFix/>
          </a:blip>
          <a:stretch>
            <a:fillRect/>
          </a:stretch>
        </p:blipFill>
        <p:spPr>
          <a:xfrm>
            <a:off x="4665035" y="4160513"/>
            <a:ext cx="3812075" cy="176100"/>
          </a:xfrm>
          <a:prstGeom prst="rect">
            <a:avLst/>
          </a:prstGeom>
          <a:noFill/>
          <a:ln>
            <a:noFill/>
          </a:ln>
        </p:spPr>
      </p:pic>
      <p:sp>
        <p:nvSpPr>
          <p:cNvPr id="131" name="Google Shape;131;p23"/>
          <p:cNvSpPr txBox="1"/>
          <p:nvPr/>
        </p:nvSpPr>
        <p:spPr>
          <a:xfrm>
            <a:off x="837275" y="4751675"/>
            <a:ext cx="2786400" cy="34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Figure 1: Format-checking email</a:t>
            </a:r>
            <a:endParaRPr sz="1000">
              <a:latin typeface="Montserrat"/>
              <a:ea typeface="Montserrat"/>
              <a:cs typeface="Montserrat"/>
              <a:sym typeface="Montserrat"/>
            </a:endParaRPr>
          </a:p>
        </p:txBody>
      </p:sp>
      <p:sp>
        <p:nvSpPr>
          <p:cNvPr id="132" name="Google Shape;132;p23"/>
          <p:cNvSpPr txBox="1"/>
          <p:nvPr/>
        </p:nvSpPr>
        <p:spPr>
          <a:xfrm>
            <a:off x="5177875" y="4336625"/>
            <a:ext cx="2786400" cy="4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Figure 2: Using placeholders values; preventing SQL injection attacks</a:t>
            </a:r>
            <a:endParaRPr sz="1000">
              <a:latin typeface="Montserrat"/>
              <a:ea typeface="Montserrat"/>
              <a:cs typeface="Montserrat"/>
              <a:sym typeface="Montserrat"/>
            </a:endParaRPr>
          </a:p>
        </p:txBody>
      </p:sp>
      <p:cxnSp>
        <p:nvCxnSpPr>
          <p:cNvPr id="133" name="Google Shape;133;p23"/>
          <p:cNvCxnSpPr/>
          <p:nvPr/>
        </p:nvCxnSpPr>
        <p:spPr>
          <a:xfrm>
            <a:off x="3433700" y="1400225"/>
            <a:ext cx="2153100" cy="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23"/>
          <p:cNvCxnSpPr/>
          <p:nvPr/>
        </p:nvCxnSpPr>
        <p:spPr>
          <a:xfrm>
            <a:off x="3419625" y="1393175"/>
            <a:ext cx="2195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Assurance </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To certify that the components of the system worked correctly we used:</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a:latin typeface="Montserrat"/>
                <a:ea typeface="Montserrat"/>
                <a:cs typeface="Montserrat"/>
                <a:sym typeface="Montserrat"/>
              </a:rPr>
              <a:t>Bug finding tool </a:t>
            </a:r>
            <a:r>
              <a:rPr i="1" lang="en">
                <a:latin typeface="Montserrat"/>
                <a:ea typeface="Montserrat"/>
                <a:cs typeface="Montserrat"/>
                <a:sym typeface="Montserrat"/>
              </a:rPr>
              <a:t>pylint</a:t>
            </a:r>
            <a:r>
              <a:rPr lang="en">
                <a:latin typeface="Montserrat"/>
                <a:ea typeface="Montserrat"/>
                <a:cs typeface="Montserrat"/>
                <a:sym typeface="Montserrat"/>
              </a:rPr>
              <a:t> to scan for low level bugs</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a:latin typeface="Montserrat"/>
                <a:ea typeface="Montserrat"/>
                <a:cs typeface="Montserrat"/>
                <a:sym typeface="Montserrat"/>
              </a:rPr>
              <a:t>Auto formatter </a:t>
            </a:r>
            <a:r>
              <a:rPr i="1" lang="en">
                <a:latin typeface="Montserrat"/>
                <a:ea typeface="Montserrat"/>
                <a:cs typeface="Montserrat"/>
                <a:sym typeface="Montserrat"/>
              </a:rPr>
              <a:t>autopep8 </a:t>
            </a:r>
            <a:r>
              <a:rPr lang="en">
                <a:latin typeface="Montserrat"/>
                <a:ea typeface="Montserrat"/>
                <a:cs typeface="Montserrat"/>
                <a:sym typeface="Montserrat"/>
              </a:rPr>
              <a:t>to catch outdated modules</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i="1" lang="en">
                <a:latin typeface="Montserrat"/>
                <a:ea typeface="Montserrat"/>
                <a:cs typeface="Montserrat"/>
                <a:sym typeface="Montserrat"/>
              </a:rPr>
              <a:t>Mypy </a:t>
            </a:r>
            <a:r>
              <a:rPr lang="en">
                <a:latin typeface="Montserrat"/>
                <a:ea typeface="Montserrat"/>
                <a:cs typeface="Montserrat"/>
                <a:sym typeface="Montserrat"/>
              </a:rPr>
              <a:t>to do static type checking on crypto functions</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i="1" lang="en">
                <a:latin typeface="Montserrat"/>
                <a:ea typeface="Montserrat"/>
                <a:cs typeface="Montserrat"/>
                <a:sym typeface="Montserrat"/>
              </a:rPr>
              <a:t>Unit-testing</a:t>
            </a:r>
            <a:r>
              <a:rPr lang="en">
                <a:latin typeface="Montserrat"/>
                <a:ea typeface="Montserrat"/>
                <a:cs typeface="Montserrat"/>
                <a:sym typeface="Montserrat"/>
              </a:rPr>
              <a:t> to check reliability of functions:</a:t>
            </a:r>
            <a:endParaRPr>
              <a:latin typeface="Montserrat"/>
              <a:ea typeface="Montserrat"/>
              <a:cs typeface="Montserrat"/>
              <a:sym typeface="Montserrat"/>
            </a:endParaRPr>
          </a:p>
          <a:p>
            <a:pPr indent="-317500" lvl="3" marL="1828800" rtl="0" algn="l">
              <a:spcBef>
                <a:spcPts val="0"/>
              </a:spcBef>
              <a:spcAft>
                <a:spcPts val="0"/>
              </a:spcAft>
              <a:buSzPts val="1400"/>
              <a:buFont typeface="Montserrat"/>
              <a:buChar char="●"/>
            </a:pPr>
            <a:r>
              <a:rPr lang="en">
                <a:latin typeface="Montserrat"/>
                <a:ea typeface="Montserrat"/>
                <a:cs typeface="Montserrat"/>
                <a:sym typeface="Montserrat"/>
              </a:rPr>
              <a:t>Isolated component testing (adding elements to database)</a:t>
            </a:r>
            <a:endParaRPr>
              <a:latin typeface="Montserrat"/>
              <a:ea typeface="Montserrat"/>
              <a:cs typeface="Montserrat"/>
              <a:sym typeface="Montserrat"/>
            </a:endParaRPr>
          </a:p>
          <a:p>
            <a:pPr indent="-317500" lvl="3" marL="1828800" rtl="0" algn="l">
              <a:spcBef>
                <a:spcPts val="0"/>
              </a:spcBef>
              <a:spcAft>
                <a:spcPts val="0"/>
              </a:spcAft>
              <a:buSzPts val="1400"/>
              <a:buFont typeface="Montserrat"/>
              <a:buChar char="●"/>
            </a:pPr>
            <a:r>
              <a:rPr lang="en">
                <a:latin typeface="Montserrat"/>
                <a:ea typeface="Montserrat"/>
                <a:cs typeface="Montserrat"/>
                <a:sym typeface="Montserrat"/>
              </a:rPr>
              <a:t>Integration testing (direct messaging)</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i="1" lang="en">
                <a:latin typeface="Montserrat"/>
                <a:ea typeface="Montserrat"/>
                <a:cs typeface="Montserrat"/>
                <a:sym typeface="Montserrat"/>
              </a:rPr>
              <a:t>try/except</a:t>
            </a:r>
            <a:r>
              <a:rPr lang="en">
                <a:latin typeface="Montserrat"/>
                <a:ea typeface="Montserrat"/>
                <a:cs typeface="Montserrat"/>
                <a:sym typeface="Montserrat"/>
              </a:rPr>
              <a:t> blocks to prevent System Errors and handle them early</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Manual System testing aided with scripts / boundary cases list</a:t>
            </a:r>
            <a:endParaRPr>
              <a:latin typeface="Montserrat"/>
              <a:ea typeface="Montserrat"/>
              <a:cs typeface="Montserrat"/>
              <a:sym typeface="Montserrat"/>
            </a:endParaRPr>
          </a:p>
        </p:txBody>
      </p:sp>
      <p:pic>
        <p:nvPicPr>
          <p:cNvPr id="141" name="Google Shape;141;p24"/>
          <p:cNvPicPr preferRelativeResize="0"/>
          <p:nvPr/>
        </p:nvPicPr>
        <p:blipFill>
          <a:blip r:embed="rId3">
            <a:alphaModFix/>
          </a:blip>
          <a:stretch>
            <a:fillRect/>
          </a:stretch>
        </p:blipFill>
        <p:spPr>
          <a:xfrm>
            <a:off x="2551575" y="3601325"/>
            <a:ext cx="4040849" cy="933925"/>
          </a:xfrm>
          <a:prstGeom prst="rect">
            <a:avLst/>
          </a:prstGeom>
          <a:noFill/>
          <a:ln>
            <a:noFill/>
          </a:ln>
        </p:spPr>
      </p:pic>
      <p:sp>
        <p:nvSpPr>
          <p:cNvPr id="142" name="Google Shape;142;p24"/>
          <p:cNvSpPr txBox="1"/>
          <p:nvPr/>
        </p:nvSpPr>
        <p:spPr>
          <a:xfrm>
            <a:off x="3178800" y="4494225"/>
            <a:ext cx="2786400" cy="4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Figure 3: Checking if connection with mailing service is established</a:t>
            </a:r>
            <a:endParaRPr sz="10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&lt;demo time&gt; </a:t>
            </a:r>
            <a:endParaRPr/>
          </a:p>
        </p:txBody>
      </p:sp>
      <p:sp>
        <p:nvSpPr>
          <p:cNvPr id="148" name="Google Shape;148;p25"/>
          <p:cNvSpPr txBox="1"/>
          <p:nvPr/>
        </p:nvSpPr>
        <p:spPr>
          <a:xfrm>
            <a:off x="249125" y="234450"/>
            <a:ext cx="8550600" cy="397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Signup two users</a:t>
            </a:r>
            <a:endParaRPr/>
          </a:p>
          <a:p>
            <a:pPr indent="-317500" lvl="0" marL="457200" rtl="0" algn="l">
              <a:spcBef>
                <a:spcPts val="0"/>
              </a:spcBef>
              <a:spcAft>
                <a:spcPts val="0"/>
              </a:spcAft>
              <a:buSzPts val="1400"/>
              <a:buChar char="-"/>
            </a:pPr>
            <a:r>
              <a:rPr lang="en"/>
              <a:t>Send messages between the two users</a:t>
            </a:r>
            <a:endParaRPr/>
          </a:p>
          <a:p>
            <a:pPr indent="-317500" lvl="0" marL="457200" rtl="0" algn="l">
              <a:spcBef>
                <a:spcPts val="0"/>
              </a:spcBef>
              <a:spcAft>
                <a:spcPts val="0"/>
              </a:spcAft>
              <a:buSzPts val="1400"/>
              <a:buChar char="-"/>
            </a:pPr>
            <a:r>
              <a:rPr lang="en"/>
              <a:t>Signup another user</a:t>
            </a:r>
            <a:endParaRPr/>
          </a:p>
          <a:p>
            <a:pPr indent="-317500" lvl="0" marL="457200" rtl="0" algn="l">
              <a:spcBef>
                <a:spcPts val="0"/>
              </a:spcBef>
              <a:spcAft>
                <a:spcPts val="0"/>
              </a:spcAft>
              <a:buSzPts val="1400"/>
              <a:buChar char="-"/>
            </a:pPr>
            <a:r>
              <a:rPr lang="en"/>
              <a:t>Send message to the new user</a:t>
            </a:r>
            <a:endParaRPr/>
          </a:p>
          <a:p>
            <a:pPr indent="-317500" lvl="0" marL="457200" rtl="0" algn="l">
              <a:spcBef>
                <a:spcPts val="0"/>
              </a:spcBef>
              <a:spcAft>
                <a:spcPts val="0"/>
              </a:spcAft>
              <a:buSzPts val="1400"/>
              <a:buChar char="-"/>
            </a:pPr>
            <a:r>
              <a:rPr lang="en"/>
              <a:t>Create a group with all of them</a:t>
            </a:r>
            <a:endParaRPr/>
          </a:p>
          <a:p>
            <a:pPr indent="-317500" lvl="0" marL="457200" rtl="0" algn="l">
              <a:spcBef>
                <a:spcPts val="0"/>
              </a:spcBef>
              <a:spcAft>
                <a:spcPts val="0"/>
              </a:spcAft>
              <a:buSzPts val="1400"/>
              <a:buChar char="-"/>
            </a:pPr>
            <a:r>
              <a:rPr lang="en"/>
              <a:t>Send to group</a:t>
            </a:r>
            <a:endParaRPr/>
          </a:p>
          <a:p>
            <a:pPr indent="-317500" lvl="0" marL="457200" rtl="0" algn="l">
              <a:spcBef>
                <a:spcPts val="0"/>
              </a:spcBef>
              <a:spcAft>
                <a:spcPts val="0"/>
              </a:spcAft>
              <a:buSzPts val="1400"/>
              <a:buChar char="-"/>
            </a:pPr>
            <a:r>
              <a:rPr lang="en"/>
              <a:t>Logout of everyone, log back in</a:t>
            </a:r>
            <a:endParaRPr/>
          </a:p>
          <a:p>
            <a:pPr indent="-317500" lvl="0" marL="457200" rtl="0" algn="l">
              <a:spcBef>
                <a:spcPts val="0"/>
              </a:spcBef>
              <a:spcAft>
                <a:spcPts val="0"/>
              </a:spcAft>
              <a:buSzPts val="1400"/>
              <a:buChar char="-"/>
            </a:pPr>
            <a:r>
              <a:rPr lang="en"/>
              <a:t>Show all the information is there (:contacts, :groups, :groupinfo)</a:t>
            </a:r>
            <a:endParaRPr/>
          </a:p>
          <a:p>
            <a:pPr indent="-317500" lvl="0" marL="457200" rtl="0" algn="l">
              <a:spcBef>
                <a:spcPts val="0"/>
              </a:spcBef>
              <a:spcAft>
                <a:spcPts val="0"/>
              </a:spcAft>
              <a:buSzPts val="1400"/>
              <a:buChar char="-"/>
            </a:pPr>
            <a:r>
              <a:rPr lang="en"/>
              <a:t>(Maybe show something else here)</a:t>
            </a:r>
            <a:endParaRPr/>
          </a:p>
          <a:p>
            <a:pPr indent="-317500" lvl="0" marL="457200" rtl="0" algn="l">
              <a:spcBef>
                <a:spcPts val="0"/>
              </a:spcBef>
              <a:spcAft>
                <a:spcPts val="0"/>
              </a:spcAft>
              <a:buSzPts val="1400"/>
              <a:buChar char="-"/>
            </a:pPr>
            <a:r>
              <a:rPr lang="en"/>
              <a:t>Logout</a:t>
            </a:r>
            <a:endParaRPr/>
          </a:p>
          <a:p>
            <a:pPr indent="-317500" lvl="0" marL="457200" rtl="0" algn="l">
              <a:spcBef>
                <a:spcPts val="0"/>
              </a:spcBef>
              <a:spcAft>
                <a:spcPts val="0"/>
              </a:spcAft>
              <a:buSzPts val="1400"/>
              <a:buChar char="-"/>
            </a:pPr>
            <a:r>
              <a:rPr lang="en"/>
              <a:t>Show some of our security features</a:t>
            </a:r>
            <a:endParaRPr/>
          </a:p>
          <a:p>
            <a:pPr indent="-317500" lvl="1" marL="914400" rtl="0" algn="l">
              <a:spcBef>
                <a:spcPts val="0"/>
              </a:spcBef>
              <a:spcAft>
                <a:spcPts val="0"/>
              </a:spcAft>
              <a:buSzPts val="1400"/>
              <a:buChar char="-"/>
            </a:pPr>
            <a:r>
              <a:rPr lang="en"/>
              <a:t>Invalid password</a:t>
            </a:r>
            <a:endParaRPr/>
          </a:p>
          <a:p>
            <a:pPr indent="-317500" lvl="1" marL="914400" rtl="0" algn="l">
              <a:spcBef>
                <a:spcPts val="0"/>
              </a:spcBef>
              <a:spcAft>
                <a:spcPts val="0"/>
              </a:spcAft>
              <a:buSzPts val="1400"/>
              <a:buChar char="-"/>
            </a:pPr>
            <a:r>
              <a:rPr lang="en"/>
              <a:t>Invalid username</a:t>
            </a:r>
            <a:endParaRPr/>
          </a:p>
          <a:p>
            <a:pPr indent="-317500" lvl="1" marL="914400" rtl="0" algn="l">
              <a:spcBef>
                <a:spcPts val="0"/>
              </a:spcBef>
              <a:spcAft>
                <a:spcPts val="0"/>
              </a:spcAft>
              <a:buSzPts val="1400"/>
              <a:buChar char="-"/>
            </a:pPr>
            <a:r>
              <a:rPr lang="en"/>
              <a:t>Password strength</a:t>
            </a:r>
            <a:endParaRPr/>
          </a:p>
          <a:p>
            <a:pPr indent="-317500" lvl="1" marL="914400" rtl="0" algn="l">
              <a:spcBef>
                <a:spcPts val="0"/>
              </a:spcBef>
              <a:spcAft>
                <a:spcPts val="0"/>
              </a:spcAft>
              <a:buSzPts val="1400"/>
              <a:buChar char="-"/>
            </a:pPr>
            <a:r>
              <a:rPr lang="en"/>
              <a:t>Email verification ?</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111111"/>
                </a:solidFill>
                <a:highlight>
                  <a:srgbClr val="FDFDFD"/>
                </a:highlight>
              </a:rPr>
              <a:t>You will present and demo your final release on </a:t>
            </a:r>
            <a:r>
              <a:rPr b="1" lang="en" sz="1200">
                <a:solidFill>
                  <a:srgbClr val="111111"/>
                </a:solidFill>
                <a:highlight>
                  <a:srgbClr val="FDFDFD"/>
                </a:highlight>
              </a:rPr>
              <a:t>November 30, 2020 at 2-5pm</a:t>
            </a:r>
            <a:r>
              <a:rPr lang="en" sz="1200">
                <a:solidFill>
                  <a:srgbClr val="111111"/>
                </a:solidFill>
                <a:highlight>
                  <a:srgbClr val="FDFDFD"/>
                </a:highlight>
              </a:rPr>
              <a:t>. Your presentation should be about 15-20 minutes and should describe (1) the functionality of your system, (2) the design and implementation of your security mechanisms (including threat model, security goals, etc.), (3) your assurance argument. It should also include a demo of your project. This will be your chance to show the rest of the class what you've built!</a:t>
            </a:r>
            <a:endParaRPr sz="1200">
              <a:solidFill>
                <a:srgbClr val="111111"/>
              </a:solidFill>
              <a:highlight>
                <a:srgbClr val="FDFDFD"/>
              </a:highlight>
            </a:endParaRPr>
          </a:p>
          <a:p>
            <a:pPr indent="0" lvl="0" marL="0" rtl="0" algn="l">
              <a:spcBef>
                <a:spcPts val="800"/>
              </a:spcBef>
              <a:spcAft>
                <a:spcPts val="0"/>
              </a:spcAft>
              <a:buClr>
                <a:schemeClr val="dk1"/>
              </a:buClr>
              <a:buSzPts val="1100"/>
              <a:buFont typeface="Arial"/>
              <a:buNone/>
            </a:pPr>
            <a:r>
              <a:rPr lang="en" sz="1200">
                <a:solidFill>
                  <a:srgbClr val="111111"/>
                </a:solidFill>
                <a:highlight>
                  <a:srgbClr val="FDFDFD"/>
                </a:highlight>
              </a:rPr>
              <a:t>Your presentation may be done live or may be a pre-recorded video. Either way, all members of the group must participate in the presentation. Time zones permitting, all group members should also attend the final project demos and should be prepared to answer any questions about your group's project.</a:t>
            </a:r>
            <a:endParaRPr sz="1200">
              <a:solidFill>
                <a:srgbClr val="111111"/>
              </a:solidFill>
              <a:highlight>
                <a:srgbClr val="FDFDFD"/>
              </a:highlight>
            </a:endParaRPr>
          </a:p>
          <a:p>
            <a:pPr indent="0" lvl="0" marL="0" rtl="0" algn="l">
              <a:spcBef>
                <a:spcPts val="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System purpose </a:t>
            </a:r>
            <a:endParaRPr>
              <a:latin typeface="Montserrat"/>
              <a:ea typeface="Montserrat"/>
              <a:cs typeface="Montserrat"/>
              <a:sym typeface="Montserrat"/>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latin typeface="Montserrat"/>
                <a:ea typeface="Montserrat"/>
                <a:cs typeface="Montserrat"/>
                <a:sym typeface="Montserrat"/>
              </a:rPr>
              <a:t>Intent: Provide a secure place for users to chat, with content between them and recipients remaining confidential</a:t>
            </a:r>
            <a:endParaRPr>
              <a:latin typeface="Montserrat"/>
              <a:ea typeface="Montserrat"/>
              <a:cs typeface="Montserrat"/>
              <a:sym typeface="Montserrat"/>
            </a:endParaRPr>
          </a:p>
        </p:txBody>
      </p:sp>
      <p:pic>
        <p:nvPicPr>
          <p:cNvPr id="68" name="Google Shape;68;p15"/>
          <p:cNvPicPr preferRelativeResize="0"/>
          <p:nvPr/>
        </p:nvPicPr>
        <p:blipFill>
          <a:blip r:embed="rId3">
            <a:alphaModFix/>
          </a:blip>
          <a:stretch>
            <a:fillRect/>
          </a:stretch>
        </p:blipFill>
        <p:spPr>
          <a:xfrm>
            <a:off x="1448725" y="2571750"/>
            <a:ext cx="1606775" cy="1611624"/>
          </a:xfrm>
          <a:prstGeom prst="rect">
            <a:avLst/>
          </a:prstGeom>
          <a:noFill/>
          <a:ln>
            <a:noFill/>
          </a:ln>
        </p:spPr>
      </p:pic>
      <p:pic>
        <p:nvPicPr>
          <p:cNvPr id="69" name="Google Shape;69;p15"/>
          <p:cNvPicPr preferRelativeResize="0"/>
          <p:nvPr/>
        </p:nvPicPr>
        <p:blipFill>
          <a:blip r:embed="rId4">
            <a:alphaModFix/>
          </a:blip>
          <a:stretch>
            <a:fillRect/>
          </a:stretch>
        </p:blipFill>
        <p:spPr>
          <a:xfrm>
            <a:off x="4572000" y="2465075"/>
            <a:ext cx="1825000" cy="18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97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Security elements  </a:t>
            </a:r>
            <a:endParaRPr>
              <a:latin typeface="Montserrat"/>
              <a:ea typeface="Montserrat"/>
              <a:cs typeface="Montserrat"/>
              <a:sym typeface="Montserrat"/>
            </a:endParaRPr>
          </a:p>
        </p:txBody>
      </p:sp>
      <p:pic>
        <p:nvPicPr>
          <p:cNvPr id="75" name="Google Shape;75;p16"/>
          <p:cNvPicPr preferRelativeResize="0"/>
          <p:nvPr/>
        </p:nvPicPr>
        <p:blipFill>
          <a:blip r:embed="rId3">
            <a:alphaModFix/>
          </a:blip>
          <a:stretch>
            <a:fillRect/>
          </a:stretch>
        </p:blipFill>
        <p:spPr>
          <a:xfrm>
            <a:off x="159300" y="483875"/>
            <a:ext cx="6275800" cy="876875"/>
          </a:xfrm>
          <a:prstGeom prst="rect">
            <a:avLst/>
          </a:prstGeom>
          <a:noFill/>
          <a:ln>
            <a:noFill/>
          </a:ln>
        </p:spPr>
      </p:pic>
      <p:sp>
        <p:nvSpPr>
          <p:cNvPr id="76" name="Google Shape;76;p16"/>
          <p:cNvSpPr txBox="1"/>
          <p:nvPr/>
        </p:nvSpPr>
        <p:spPr>
          <a:xfrm>
            <a:off x="350525" y="640075"/>
            <a:ext cx="6766500" cy="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ontserrat"/>
                <a:ea typeface="Montserrat"/>
                <a:cs typeface="Montserrat"/>
                <a:sym typeface="Montserrat"/>
              </a:rPr>
              <a:t>Authentication: </a:t>
            </a:r>
            <a:r>
              <a:rPr lang="en">
                <a:solidFill>
                  <a:srgbClr val="FFFFFF"/>
                </a:solidFill>
                <a:latin typeface="Montserrat"/>
                <a:ea typeface="Montserrat"/>
                <a:cs typeface="Montserrat"/>
                <a:sym typeface="Montserrat"/>
              </a:rPr>
              <a:t>User is only able to access chat-room if they create/log-in to their account</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FFFFFF"/>
              </a:solidFill>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1934775" y="1468775"/>
            <a:ext cx="7094950" cy="798175"/>
          </a:xfrm>
          <a:prstGeom prst="rect">
            <a:avLst/>
          </a:prstGeom>
          <a:noFill/>
          <a:ln>
            <a:noFill/>
          </a:ln>
        </p:spPr>
      </p:pic>
      <p:sp>
        <p:nvSpPr>
          <p:cNvPr id="78" name="Google Shape;78;p16"/>
          <p:cNvSpPr txBox="1"/>
          <p:nvPr/>
        </p:nvSpPr>
        <p:spPr>
          <a:xfrm>
            <a:off x="2099000" y="1455413"/>
            <a:ext cx="6766500" cy="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ontserrat"/>
                <a:ea typeface="Montserrat"/>
                <a:cs typeface="Montserrat"/>
                <a:sym typeface="Montserrat"/>
              </a:rPr>
              <a:t>Authorization: </a:t>
            </a:r>
            <a:r>
              <a:rPr lang="en">
                <a:solidFill>
                  <a:srgbClr val="FFFFFF"/>
                </a:solidFill>
                <a:latin typeface="Montserrat"/>
                <a:ea typeface="Montserrat"/>
                <a:cs typeface="Montserrat"/>
                <a:sym typeface="Montserrat"/>
              </a:rPr>
              <a:t>User is allowed to perform a subset of operations they are authorized for</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0"/>
              </a:spcAft>
              <a:buNone/>
            </a:pPr>
            <a:r>
              <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FFFFFF"/>
              </a:solidFill>
              <a:latin typeface="Montserrat"/>
              <a:ea typeface="Montserrat"/>
              <a:cs typeface="Montserrat"/>
              <a:sym typeface="Montserrat"/>
            </a:endParaRPr>
          </a:p>
        </p:txBody>
      </p:sp>
      <p:pic>
        <p:nvPicPr>
          <p:cNvPr id="79" name="Google Shape;79;p16"/>
          <p:cNvPicPr preferRelativeResize="0"/>
          <p:nvPr/>
        </p:nvPicPr>
        <p:blipFill>
          <a:blip r:embed="rId3">
            <a:alphaModFix/>
          </a:blip>
          <a:stretch>
            <a:fillRect/>
          </a:stretch>
        </p:blipFill>
        <p:spPr>
          <a:xfrm>
            <a:off x="166925" y="2133050"/>
            <a:ext cx="6766500" cy="962875"/>
          </a:xfrm>
          <a:prstGeom prst="rect">
            <a:avLst/>
          </a:prstGeom>
          <a:noFill/>
          <a:ln>
            <a:noFill/>
          </a:ln>
        </p:spPr>
      </p:pic>
      <p:sp>
        <p:nvSpPr>
          <p:cNvPr id="80" name="Google Shape;80;p16"/>
          <p:cNvSpPr txBox="1"/>
          <p:nvPr/>
        </p:nvSpPr>
        <p:spPr>
          <a:xfrm>
            <a:off x="350525" y="2312650"/>
            <a:ext cx="6766500" cy="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ontserrat"/>
                <a:ea typeface="Montserrat"/>
                <a:cs typeface="Montserrat"/>
                <a:sym typeface="Montserrat"/>
              </a:rPr>
              <a:t>Audit</a:t>
            </a:r>
            <a:r>
              <a:rPr lang="en" sz="1800">
                <a:solidFill>
                  <a:srgbClr val="FFFFFF"/>
                </a:solidFill>
                <a:latin typeface="Montserrat"/>
                <a:ea typeface="Montserrat"/>
                <a:cs typeface="Montserrat"/>
                <a:sym typeface="Montserrat"/>
              </a:rPr>
              <a:t>: </a:t>
            </a:r>
            <a:r>
              <a:rPr lang="en">
                <a:solidFill>
                  <a:srgbClr val="FFFFFF"/>
                </a:solidFill>
                <a:latin typeface="Montserrat"/>
                <a:ea typeface="Montserrat"/>
                <a:cs typeface="Montserrat"/>
                <a:sym typeface="Montserrat"/>
              </a:rPr>
              <a:t>System logs events of security significance, f.e. Timestamps of messages, accounts, group chats</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FFFFFF"/>
              </a:solidFill>
              <a:latin typeface="Montserrat"/>
              <a:ea typeface="Montserrat"/>
              <a:cs typeface="Montserrat"/>
              <a:sym typeface="Montserrat"/>
            </a:endParaRPr>
          </a:p>
        </p:txBody>
      </p:sp>
      <p:pic>
        <p:nvPicPr>
          <p:cNvPr id="81" name="Google Shape;81;p16"/>
          <p:cNvPicPr preferRelativeResize="0"/>
          <p:nvPr/>
        </p:nvPicPr>
        <p:blipFill>
          <a:blip r:embed="rId4">
            <a:alphaModFix/>
          </a:blip>
          <a:stretch>
            <a:fillRect/>
          </a:stretch>
        </p:blipFill>
        <p:spPr>
          <a:xfrm>
            <a:off x="1934775" y="3228650"/>
            <a:ext cx="7094950" cy="876875"/>
          </a:xfrm>
          <a:prstGeom prst="rect">
            <a:avLst/>
          </a:prstGeom>
          <a:noFill/>
          <a:ln>
            <a:noFill/>
          </a:ln>
        </p:spPr>
      </p:pic>
      <p:sp>
        <p:nvSpPr>
          <p:cNvPr id="82" name="Google Shape;82;p16"/>
          <p:cNvSpPr txBox="1"/>
          <p:nvPr/>
        </p:nvSpPr>
        <p:spPr>
          <a:xfrm>
            <a:off x="2099000" y="3252275"/>
            <a:ext cx="6766500" cy="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ontserrat"/>
                <a:ea typeface="Montserrat"/>
                <a:cs typeface="Montserrat"/>
                <a:sym typeface="Montserrat"/>
              </a:rPr>
              <a:t>Confidentiality: </a:t>
            </a:r>
            <a:r>
              <a:rPr lang="en">
                <a:solidFill>
                  <a:srgbClr val="FFFFFF"/>
                </a:solidFill>
                <a:latin typeface="Montserrat"/>
                <a:ea typeface="Montserrat"/>
                <a:cs typeface="Montserrat"/>
                <a:sym typeface="Montserrat"/>
              </a:rPr>
              <a:t>System is unable to see contents of messages between users</a:t>
            </a:r>
            <a:endParaRPr>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FFFFFF"/>
              </a:solidFill>
              <a:latin typeface="Montserrat"/>
              <a:ea typeface="Montserrat"/>
              <a:cs typeface="Montserrat"/>
              <a:sym typeface="Montserrat"/>
            </a:endParaRPr>
          </a:p>
        </p:txBody>
      </p:sp>
      <p:pic>
        <p:nvPicPr>
          <p:cNvPr id="83" name="Google Shape;83;p16"/>
          <p:cNvPicPr preferRelativeResize="0"/>
          <p:nvPr/>
        </p:nvPicPr>
        <p:blipFill>
          <a:blip r:embed="rId3">
            <a:alphaModFix/>
          </a:blip>
          <a:stretch>
            <a:fillRect/>
          </a:stretch>
        </p:blipFill>
        <p:spPr>
          <a:xfrm>
            <a:off x="243125" y="3966200"/>
            <a:ext cx="6766500" cy="1108725"/>
          </a:xfrm>
          <a:prstGeom prst="rect">
            <a:avLst/>
          </a:prstGeom>
          <a:noFill/>
          <a:ln>
            <a:noFill/>
          </a:ln>
        </p:spPr>
      </p:pic>
      <p:sp>
        <p:nvSpPr>
          <p:cNvPr id="84" name="Google Shape;84;p16"/>
          <p:cNvSpPr txBox="1"/>
          <p:nvPr/>
        </p:nvSpPr>
        <p:spPr>
          <a:xfrm>
            <a:off x="407350" y="4115700"/>
            <a:ext cx="6766500" cy="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Montserrat"/>
                <a:ea typeface="Montserrat"/>
                <a:cs typeface="Montserrat"/>
                <a:sym typeface="Montserrat"/>
              </a:rPr>
              <a:t>Integrity: </a:t>
            </a:r>
            <a:r>
              <a:rPr lang="en">
                <a:solidFill>
                  <a:srgbClr val="FFFFFF"/>
                </a:solidFill>
                <a:latin typeface="Montserrat"/>
                <a:ea typeface="Montserrat"/>
                <a:cs typeface="Montserrat"/>
                <a:sym typeface="Montserrat"/>
              </a:rPr>
              <a:t>Users can not modify messages and groups they are not a part of, Server side does not allow for modification of messages and groups</a:t>
            </a:r>
            <a:endParaRPr sz="1800">
              <a:solidFill>
                <a:srgbClr val="FFFFFF"/>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Features </a:t>
            </a:r>
            <a:endParaRPr>
              <a:latin typeface="Montserrat"/>
              <a:ea typeface="Montserrat"/>
              <a:cs typeface="Montserrat"/>
              <a:sym typeface="Montserrat"/>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User can</a:t>
            </a:r>
            <a:r>
              <a:rPr lang="en">
                <a:latin typeface="Montserrat"/>
                <a:ea typeface="Montserrat"/>
                <a:cs typeface="Montserrat"/>
                <a:sym typeface="Montserrat"/>
              </a:rPr>
              <a:t>:</a:t>
            </a:r>
            <a:endParaRPr>
              <a:latin typeface="Montserrat"/>
              <a:ea typeface="Montserrat"/>
              <a:cs typeface="Montserrat"/>
              <a:sym typeface="Montserrat"/>
            </a:endParaRPr>
          </a:p>
          <a:p>
            <a:pPr indent="-342900" lvl="0" marL="457200" rtl="0" algn="l">
              <a:spcBef>
                <a:spcPts val="1600"/>
              </a:spcBef>
              <a:spcAft>
                <a:spcPts val="0"/>
              </a:spcAft>
              <a:buSzPts val="1800"/>
              <a:buFont typeface="Montserrat"/>
              <a:buChar char="●"/>
            </a:pPr>
            <a:r>
              <a:rPr lang="en">
                <a:latin typeface="Montserrat"/>
                <a:ea typeface="Montserrat"/>
                <a:cs typeface="Montserrat"/>
                <a:sym typeface="Montserrat"/>
              </a:rPr>
              <a:t>Create a password-protected account associated with their email</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Log into their account and log out of it</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Create groups with other users in the system</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Send and receive end-to-end encrypted messages</a:t>
            </a:r>
            <a:endParaRPr>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Direct messages (between two users)</a:t>
            </a:r>
            <a:endParaRPr sz="1800">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Group messages (between more than two users)</a:t>
            </a:r>
            <a:endParaRPr sz="1800">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See their current contacts and groups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Issue Slack-like commands to interact with the client application</a:t>
            </a:r>
            <a:endParaRPr>
              <a:latin typeface="Montserrat"/>
              <a:ea typeface="Montserrat"/>
              <a:cs typeface="Montserrat"/>
              <a:sym typeface="Montserrat"/>
            </a:endParaRPr>
          </a:p>
          <a:p>
            <a:pPr indent="-342900" lvl="1" marL="914400" rtl="0" algn="l">
              <a:spcBef>
                <a:spcPts val="0"/>
              </a:spcBef>
              <a:spcAft>
                <a:spcPts val="0"/>
              </a:spcAft>
              <a:buSzPts val="1800"/>
              <a:buChar char="○"/>
            </a:pPr>
            <a:r>
              <a:rPr lang="en" sz="1800">
                <a:latin typeface="Montserrat"/>
                <a:ea typeface="Montserrat"/>
                <a:cs typeface="Montserrat"/>
                <a:sym typeface="Montserrat"/>
              </a:rPr>
              <a:t>E.g.</a:t>
            </a:r>
            <a:r>
              <a:rPr lang="en" sz="1800"/>
              <a:t> </a:t>
            </a:r>
            <a:r>
              <a:rPr lang="en" sz="1800">
                <a:latin typeface="Consolas"/>
                <a:ea typeface="Consolas"/>
                <a:cs typeface="Consolas"/>
                <a:sym typeface="Consolas"/>
              </a:rPr>
              <a:t>:direct alice "Hello, Alice"</a:t>
            </a:r>
            <a:r>
              <a:rPr lang="en" sz="1800"/>
              <a:t> </a:t>
            </a:r>
            <a:r>
              <a:rPr lang="en" sz="1800">
                <a:latin typeface="Montserrat"/>
                <a:ea typeface="Montserrat"/>
                <a:cs typeface="Montserrat"/>
                <a:sym typeface="Montserrat"/>
              </a:rPr>
              <a:t>or</a:t>
            </a:r>
            <a:r>
              <a:rPr lang="en" sz="1800"/>
              <a:t> </a:t>
            </a:r>
            <a:r>
              <a:rPr lang="en" sz="1800">
                <a:latin typeface="Consolas"/>
                <a:ea typeface="Consolas"/>
                <a:cs typeface="Consolas"/>
                <a:sym typeface="Consolas"/>
              </a:rPr>
              <a:t>:info group testGroup</a:t>
            </a:r>
            <a:endParaRPr sz="1800">
              <a:latin typeface="Consolas"/>
              <a:ea typeface="Consolas"/>
              <a:cs typeface="Consolas"/>
              <a:sym typeface="Consolas"/>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Features cont. </a:t>
            </a:r>
            <a:endParaRPr>
              <a:latin typeface="Montserrat"/>
              <a:ea typeface="Montserrat"/>
              <a:cs typeface="Montserrat"/>
              <a:sym typeface="Montserrat"/>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Messages are stored on the client-side for the duration of the session</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Messages are </a:t>
            </a:r>
            <a:r>
              <a:rPr lang="en">
                <a:latin typeface="Montserrat"/>
                <a:ea typeface="Montserrat"/>
                <a:cs typeface="Montserrat"/>
                <a:sym typeface="Montserrat"/>
              </a:rPr>
              <a:t>time stamped</a:t>
            </a:r>
            <a:r>
              <a:rPr lang="en">
                <a:latin typeface="Montserrat"/>
                <a:ea typeface="Montserrat"/>
                <a:cs typeface="Montserrat"/>
                <a:sym typeface="Montserrat"/>
              </a:rPr>
              <a:t> to prevent </a:t>
            </a:r>
            <a:r>
              <a:rPr lang="en">
                <a:latin typeface="Montserrat"/>
                <a:ea typeface="Montserrat"/>
                <a:cs typeface="Montserrat"/>
                <a:sym typeface="Montserrat"/>
              </a:rPr>
              <a:t>replay</a:t>
            </a:r>
            <a:r>
              <a:rPr lang="en">
                <a:latin typeface="Montserrat"/>
                <a:ea typeface="Montserrat"/>
                <a:cs typeface="Montserrat"/>
                <a:sym typeface="Montserrat"/>
              </a:rPr>
              <a:t> attacks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A separate, trusted entity (Certificate Authority) issues identity certifications</a:t>
            </a:r>
            <a:endParaRPr>
              <a:latin typeface="Montserrat"/>
              <a:ea typeface="Montserrat"/>
              <a:cs typeface="Montserrat"/>
              <a:sym typeface="Montserrat"/>
            </a:endParaRPr>
          </a:p>
          <a:p>
            <a:pPr indent="-342900" lvl="1" marL="914400" rtl="0" algn="l">
              <a:spcBef>
                <a:spcPts val="0"/>
              </a:spcBef>
              <a:spcAft>
                <a:spcPts val="0"/>
              </a:spcAft>
              <a:buSzPts val="1800"/>
              <a:buFont typeface="Montserrat"/>
              <a:buChar char="○"/>
            </a:pPr>
            <a:r>
              <a:rPr lang="en" sz="1800">
                <a:latin typeface="Montserrat"/>
                <a:ea typeface="Montserrat"/>
                <a:cs typeface="Montserrat"/>
                <a:sym typeface="Montserrat"/>
              </a:rPr>
              <a:t>Users only ever have to interact with the client</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Implementation / Security Protocols</a:t>
            </a:r>
            <a:endParaRPr>
              <a:latin typeface="Montserrat"/>
              <a:ea typeface="Montserrat"/>
              <a:cs typeface="Montserrat"/>
              <a:sym typeface="Montserrat"/>
            </a:endParaRPr>
          </a:p>
          <a:p>
            <a:pPr indent="0" lvl="0" marL="0" rtl="0" algn="l">
              <a:spcBef>
                <a:spcPts val="0"/>
              </a:spcBef>
              <a:spcAft>
                <a:spcPts val="0"/>
              </a:spcAft>
              <a:buNone/>
            </a:pPr>
            <a:r>
              <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Use Pycryptodome for our cryptography</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use 2048 bit RSA</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use the SHA 256 Hash Algorithm for signatures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use 32 bit symmetric keys</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Symmetric encryption done with AES-CBC</a:t>
            </a:r>
            <a:endParaRPr>
              <a:latin typeface="Montserrat"/>
              <a:ea typeface="Montserrat"/>
              <a:cs typeface="Montserrat"/>
              <a:sym typeface="Montserrat"/>
            </a:endParaRPr>
          </a:p>
          <a:p>
            <a:pPr indent="-342900" lvl="0" marL="457200" rtl="0" algn="l">
              <a:spcBef>
                <a:spcPts val="0"/>
              </a:spcBef>
              <a:spcAft>
                <a:spcPts val="0"/>
              </a:spcAft>
              <a:buSzPts val="1800"/>
              <a:buFont typeface="Montserrat"/>
              <a:buChar char="●"/>
            </a:pPr>
            <a:r>
              <a:rPr lang="en">
                <a:latin typeface="Montserrat"/>
                <a:ea typeface="Montserrat"/>
                <a:cs typeface="Montserrat"/>
                <a:sym typeface="Montserrat"/>
              </a:rPr>
              <a:t>We use an HMAC function to create a tag for symmetric encryptions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Implementation / Security Protocols cont.</a:t>
            </a:r>
            <a:endParaRPr>
              <a:latin typeface="Montserrat"/>
              <a:ea typeface="Montserrat"/>
              <a:cs typeface="Montserrat"/>
              <a:sym typeface="Montserrat"/>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Montserrat"/>
                <a:ea typeface="Montserrat"/>
                <a:cs typeface="Montserrat"/>
                <a:sym typeface="Montserrat"/>
              </a:rPr>
              <a:t>Account Creation</a:t>
            </a:r>
            <a:endParaRPr>
              <a:latin typeface="Montserrat"/>
              <a:ea typeface="Montserrat"/>
              <a:cs typeface="Montserrat"/>
              <a:sym typeface="Montserrat"/>
            </a:endParaRPr>
          </a:p>
          <a:p>
            <a:pPr indent="-317500" lvl="1" marL="914400" rtl="0" algn="l">
              <a:spcBef>
                <a:spcPts val="1600"/>
              </a:spcBef>
              <a:spcAft>
                <a:spcPts val="0"/>
              </a:spcAft>
              <a:buSzPts val="1400"/>
              <a:buFont typeface="Montserrat"/>
              <a:buChar char="○"/>
            </a:pPr>
            <a:r>
              <a:rPr lang="en">
                <a:latin typeface="Montserrat"/>
                <a:ea typeface="Montserrat"/>
                <a:cs typeface="Montserrat"/>
                <a:sym typeface="Montserrat"/>
              </a:rPr>
              <a:t>Randomly </a:t>
            </a:r>
            <a:r>
              <a:rPr lang="en">
                <a:latin typeface="Montserrat"/>
                <a:ea typeface="Montserrat"/>
                <a:cs typeface="Montserrat"/>
                <a:sym typeface="Montserrat"/>
              </a:rPr>
              <a:t>generate</a:t>
            </a:r>
            <a:r>
              <a:rPr lang="en">
                <a:latin typeface="Montserrat"/>
                <a:ea typeface="Montserrat"/>
                <a:cs typeface="Montserrat"/>
                <a:sym typeface="Montserrat"/>
              </a:rPr>
              <a:t> public/private key pair</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CA sends an email to verify that the user owns the email address</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CA signs the public key and username with the CA’s private key and public key, username, and signature are stored on the server</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A user chooses a secure password and the private key is </a:t>
            </a:r>
            <a:r>
              <a:rPr lang="en">
                <a:latin typeface="Montserrat"/>
                <a:ea typeface="Montserrat"/>
                <a:cs typeface="Montserrat"/>
                <a:sym typeface="Montserrat"/>
              </a:rPr>
              <a:t>encrypted</a:t>
            </a:r>
            <a:r>
              <a:rPr lang="en">
                <a:latin typeface="Montserrat"/>
                <a:ea typeface="Montserrat"/>
                <a:cs typeface="Montserrat"/>
                <a:sym typeface="Montserrat"/>
              </a:rPr>
              <a:t> and stored on the server</a:t>
            </a:r>
            <a:endParaRPr>
              <a:latin typeface="Montserrat"/>
              <a:ea typeface="Montserrat"/>
              <a:cs typeface="Montserrat"/>
              <a:sym typeface="Montserrat"/>
            </a:endParaRPr>
          </a:p>
        </p:txBody>
      </p:sp>
      <p:pic>
        <p:nvPicPr>
          <p:cNvPr id="109" name="Google Shape;109;p20"/>
          <p:cNvPicPr preferRelativeResize="0"/>
          <p:nvPr/>
        </p:nvPicPr>
        <p:blipFill rotWithShape="1">
          <a:blip r:embed="rId3">
            <a:alphaModFix/>
          </a:blip>
          <a:srcRect b="0" l="0" r="1176" t="0"/>
          <a:stretch/>
        </p:blipFill>
        <p:spPr>
          <a:xfrm>
            <a:off x="2327175" y="3090725"/>
            <a:ext cx="5736400" cy="219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Implementation / Security Protocols cont.</a:t>
            </a:r>
            <a:endParaRPr/>
          </a:p>
        </p:txBody>
      </p:sp>
      <p:sp>
        <p:nvSpPr>
          <p:cNvPr id="115" name="Google Shape;115;p21"/>
          <p:cNvSpPr txBox="1"/>
          <p:nvPr>
            <p:ph idx="1" type="body"/>
          </p:nvPr>
        </p:nvSpPr>
        <p:spPr>
          <a:xfrm>
            <a:off x="311700" y="1152475"/>
            <a:ext cx="4936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Montserrat"/>
                <a:ea typeface="Montserrat"/>
                <a:cs typeface="Montserrat"/>
                <a:sym typeface="Montserrat"/>
              </a:rPr>
              <a:t>Logging In</a:t>
            </a:r>
            <a:endParaRPr>
              <a:latin typeface="Montserrat"/>
              <a:ea typeface="Montserrat"/>
              <a:cs typeface="Montserrat"/>
              <a:sym typeface="Montserrat"/>
            </a:endParaRPr>
          </a:p>
          <a:p>
            <a:pPr indent="-317500" lvl="1" marL="914400" rtl="0" algn="l">
              <a:spcBef>
                <a:spcPts val="1600"/>
              </a:spcBef>
              <a:spcAft>
                <a:spcPts val="0"/>
              </a:spcAft>
              <a:buSzPts val="1400"/>
              <a:buFont typeface="Montserrat"/>
              <a:buChar char="○"/>
            </a:pPr>
            <a:r>
              <a:rPr lang="en">
                <a:latin typeface="Montserrat"/>
                <a:ea typeface="Montserrat"/>
                <a:cs typeface="Montserrat"/>
                <a:sym typeface="Montserrat"/>
              </a:rPr>
              <a:t>Personal information stored on the server</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a:latin typeface="Montserrat"/>
                <a:ea typeface="Montserrat"/>
                <a:cs typeface="Montserrat"/>
                <a:sym typeface="Montserrat"/>
              </a:rPr>
              <a:t>Encrypted with AES-CBC with a key derived from the user’s password</a:t>
            </a:r>
            <a:endParaRPr>
              <a:latin typeface="Montserrat"/>
              <a:ea typeface="Montserrat"/>
              <a:cs typeface="Montserrat"/>
              <a:sym typeface="Montserrat"/>
            </a:endParaRPr>
          </a:p>
          <a:p>
            <a:pPr indent="-317500" lvl="2" marL="1371600" rtl="0" algn="l">
              <a:spcBef>
                <a:spcPts val="0"/>
              </a:spcBef>
              <a:spcAft>
                <a:spcPts val="0"/>
              </a:spcAft>
              <a:buSzPts val="1400"/>
              <a:buFont typeface="Montserrat"/>
              <a:buChar char="■"/>
            </a:pPr>
            <a:r>
              <a:rPr lang="en">
                <a:latin typeface="Montserrat"/>
                <a:ea typeface="Montserrat"/>
                <a:cs typeface="Montserrat"/>
                <a:sym typeface="Montserrat"/>
              </a:rPr>
              <a:t>Tagged with an HMAC function with a key derived from the user’s password</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The user’s password is not stored or known by anyone but the user</a:t>
            </a:r>
            <a:endParaRPr>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en">
                <a:latin typeface="Montserrat"/>
                <a:ea typeface="Montserrat"/>
                <a:cs typeface="Montserrat"/>
                <a:sym typeface="Montserrat"/>
              </a:rPr>
              <a:t>Anyone can request an </a:t>
            </a:r>
            <a:r>
              <a:rPr lang="en">
                <a:latin typeface="Montserrat"/>
                <a:ea typeface="Montserrat"/>
                <a:cs typeface="Montserrat"/>
                <a:sym typeface="Montserrat"/>
              </a:rPr>
              <a:t>individual's</a:t>
            </a:r>
            <a:r>
              <a:rPr lang="en">
                <a:latin typeface="Montserrat"/>
                <a:ea typeface="Montserrat"/>
                <a:cs typeface="Montserrat"/>
                <a:sym typeface="Montserrat"/>
              </a:rPr>
              <a:t> data, but the password is needed to decrypt</a:t>
            </a:r>
            <a:endParaRPr>
              <a:latin typeface="Montserrat"/>
              <a:ea typeface="Montserrat"/>
              <a:cs typeface="Montserrat"/>
              <a:sym typeface="Montserrat"/>
            </a:endParaRPr>
          </a:p>
        </p:txBody>
      </p:sp>
      <p:pic>
        <p:nvPicPr>
          <p:cNvPr id="116" name="Google Shape;116;p21"/>
          <p:cNvPicPr preferRelativeResize="0"/>
          <p:nvPr/>
        </p:nvPicPr>
        <p:blipFill>
          <a:blip r:embed="rId3">
            <a:alphaModFix/>
          </a:blip>
          <a:stretch>
            <a:fillRect/>
          </a:stretch>
        </p:blipFill>
        <p:spPr>
          <a:xfrm>
            <a:off x="5137497" y="1017725"/>
            <a:ext cx="3960650" cy="391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