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6" r:id="rId3"/>
    <p:sldId id="258" r:id="rId4"/>
    <p:sldId id="265" r:id="rId5"/>
    <p:sldId id="264" r:id="rId6"/>
    <p:sldId id="268" r:id="rId7"/>
    <p:sldId id="278" r:id="rId8"/>
    <p:sldId id="257" r:id="rId9"/>
    <p:sldId id="256" r:id="rId10"/>
    <p:sldId id="270" r:id="rId11"/>
    <p:sldId id="279" r:id="rId12"/>
    <p:sldId id="272" r:id="rId13"/>
    <p:sldId id="280" r:id="rId14"/>
    <p:sldId id="281" r:id="rId15"/>
    <p:sldId id="286" r:id="rId16"/>
    <p:sldId id="285" r:id="rId17"/>
    <p:sldId id="282" r:id="rId18"/>
    <p:sldId id="28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3"/>
    <a:srgbClr val="E8CFDC"/>
    <a:srgbClr val="0A3A7F"/>
    <a:srgbClr val="0B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0346" autoAdjust="0"/>
  </p:normalViewPr>
  <p:slideViewPr>
    <p:cSldViewPr snapToGrid="0">
      <p:cViewPr varScale="1">
        <p:scale>
          <a:sx n="66" d="100"/>
          <a:sy n="66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D14AC-B50E-4647-9562-9E014307DDEB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91F1-8878-4E72-BD60-C8D2DCFAB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6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14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91F1-8878-4E72-BD60-C8D2DCFABA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6DD2-FEDD-4147-9CB8-E8FFBB012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DF6D-3D42-4C3B-8122-48AC54CA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9B08-5BC6-46A4-8629-3ED1655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112E-FD8B-4FFE-A097-4996AC4469B6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5BB7-7CF6-4904-99FC-FCB1AA8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9512-D5D9-4BFF-B41D-2A666E2F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275D-F00D-4605-8475-6AD8D0E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C168-A279-43C5-9CB3-A3102C7F6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B071-1980-4CE3-B702-ECEDEFC6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8F1-DB0A-47E4-AAF4-450D69587238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0E5B-8E6C-4773-B2B9-95F9E415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F60B-2FFE-43FE-9E3E-E52AEC00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6EE24-922B-45D6-9418-C4A2436A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194BA-6393-4363-A5CD-C9455AFA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22B5-917B-4C11-9B64-FE7791DD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F3B0-41B1-4305-B811-F0AD3FE67780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2615-A75B-4707-80D5-8A60847D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0E67-6FF3-4079-99BC-E80ED524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79B-8376-4C21-AF7C-3D008D48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78CA-B61D-4297-B85F-CBA31571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EA35-01F4-430F-A4CD-EEEA7EFB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3FB5-3B6B-46EF-ABC4-09EEF0F13444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38D1-A22B-4D52-A97C-40BBFC53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3FFD-52D3-439B-9193-342A932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943A101-BFA3-48F5-9E84-B5C432FC7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8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452-21FD-4EC9-A942-1A7990B7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5BD2-33AA-41C9-A155-4B85FAF4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AB01-4701-4607-BC1F-C2D18069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F8BD-6A78-45E6-85E9-5ACF1B9BF744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D2A3-9E5A-44D1-9A39-65A8B1F8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594C-00B1-4C5F-8E94-75535EA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56A-0125-4969-8EA9-C9C81A4B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00C0-EED1-4D22-80E2-803C5F692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98431-C9C4-4BE9-9040-47349AE3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B1304-BE84-4E6E-BF46-424AB881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A955-D191-4262-81D5-65CB4592D0C6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64B4-D7B5-42B8-BFBC-2E60762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32CF-A727-4E09-BD28-9BE3720C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50FF-7F1B-41CF-BC4B-33ABE882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2EFF-7411-4F4B-97F1-D7A2E374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BD146-639B-4011-82B3-C2DF7423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46F34-A286-4325-A97E-E9B0F6834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DAA88-4E51-470D-9735-4A95C0C4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E5939-D874-4C66-82E2-6D3BA7D7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1C41-3A4D-4E8C-ABCB-1718AB2FF693}" type="datetime1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C9182-E861-41BE-9428-08331B7B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2A70-3F81-4E21-9A78-D6D4DD8A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2746-F951-41AD-87AC-05DCFFD1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DF58-2A4B-4C05-9797-4D3FEE3F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516B-797E-4509-8955-151D4C1B26DF}" type="datetime1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22D45-A6C5-42C7-AF99-B9A8C5F8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A336A-0F8B-47FF-851E-006C12E8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B797-3938-4D31-AC06-8A6D2D1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A440-6993-467E-9A36-435929E576B4}" type="datetime1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EC70-C283-41E5-8093-DB053D1D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C1F33-7355-41D9-9B4C-39DF3A58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112E-F242-4C74-B649-A3D6C3D9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9106-39C3-4258-8A1C-390C01EE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790AB-E1A0-4C0C-BC98-1A610B232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FE5D2-3C2B-4E85-84E3-3516FDAD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7D9A-F22C-408C-A7F5-C650636EA65A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F5AFD-782A-4471-9932-88F61CFA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24E5-7E21-46B7-A3E2-C396AC33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7B6C-151E-43E7-AA88-B21160CD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35514-93CA-4D34-8D69-154F410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2912E-A559-4C2D-B9D5-E12EC443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63E5-7489-427A-ABFC-DE4D03D9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5FCB-63AE-4949-9A2B-AC3122DB08FE}" type="datetime1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1CF46-0B75-4F21-A694-EDAC6D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5A1D-16B2-4F48-AB5E-9E43AB7C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03394-38DC-444D-A3D4-F49D2B88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F1A0-FFDF-42FB-B43B-284D4BF1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C65A-C87F-48BA-A2D3-68DE1961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499E-F6F0-48EE-83C6-0AA4E239A66C}" type="datetime1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D9BA-1FBF-4AB1-B70F-A2241D425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0235-33FE-45C0-BC09-44A088C2A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3A101-BFA3-48F5-9E84-B5C432FC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8DC3FDC-2009-4D78-877D-A68E018CC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27" y="2465801"/>
            <a:ext cx="9808546" cy="192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8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68" y="3157390"/>
            <a:ext cx="1737137" cy="13760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797" y="2626297"/>
            <a:ext cx="1137360" cy="2357252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21718" y="3448765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35499" y="3447337"/>
            <a:ext cx="186034" cy="1012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263610" y="5307330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Voter 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945103" y="5307330"/>
            <a:ext cx="2490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Distributed ledger and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less counting time than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conventional voting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40547" y="5307330"/>
            <a:ext cx="2187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Trusted and publicly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verified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07EC0-B7EE-4353-B498-555D5ADA2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8" y="741203"/>
            <a:ext cx="8180423" cy="905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9C8F2-C69C-487F-ACDA-4A96814DC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12" y="2846551"/>
            <a:ext cx="3125865" cy="19357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AF936-8150-4F3C-AB45-15F22511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D4821B-F1DF-4AC3-AE7A-FA7CCBCC0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80" y="2448315"/>
            <a:ext cx="325984" cy="3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6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8425490B-D352-45FE-9FB9-F51434571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E8E821-C245-466A-8DCC-E81D8EF82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718878"/>
              </p:ext>
            </p:extLst>
          </p:nvPr>
        </p:nvGraphicFramePr>
        <p:xfrm>
          <a:off x="838200" y="1974737"/>
          <a:ext cx="10515600" cy="4028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2268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74301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7707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590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8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" panose="020B0503030403020204" pitchFamily="34" charset="0"/>
                        </a:rPr>
                        <a:t>General Elections, Pakistan, 2013 (Conventional)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Ballots were used which provide a verifiable paper 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risk of vote tampering and time consuming.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 results can easily be manipulated.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3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yriad Pro" panose="020B0503030403020204" pitchFamily="34" charset="0"/>
                        </a:rPr>
                        <a:t>Canada implemented E-voting in 2012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than conventional voting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Overload of server caused by Denial of Service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government has access to the election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Myriad Pro" panose="020B0503030403020204" pitchFamily="34" charset="0"/>
                        </a:rPr>
                        <a:t>iVote</a:t>
                      </a:r>
                      <a:r>
                        <a:rPr lang="en-US" sz="1800" dirty="0">
                          <a:latin typeface="Myriad Pro" panose="020B0503030403020204" pitchFamily="34" charset="0"/>
                        </a:rPr>
                        <a:t> implemented E-voting in Australia in 2015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Faster than conventional voting system and reliable server storage.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66,000 votes were compromised due to cyber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government has access to the election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7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yriad Pro" panose="020B0503030403020204" pitchFamily="34" charset="0"/>
                        </a:rPr>
                        <a:t>Blockchain based E-Voting (not implemented yet)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Publicly verifiable, secure, Voter identity protected,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throughput than centralized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system: 10,000/s</a:t>
                      </a:r>
                    </a:p>
                    <a:p>
                      <a:r>
                        <a:rPr lang="en-US" dirty="0"/>
                        <a:t>Decentralized: 10 – 150 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367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3022-4D14-4A27-92B1-DA7EF9FE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E7FB8-E7E5-450A-8C8A-DA4F4CFDB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20" y="854823"/>
            <a:ext cx="6919560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pic>
        <p:nvPicPr>
          <p:cNvPr id="4" name="Content Placeholder 3" descr="A picture containing object&#10;&#10;Description automatically generated">
            <a:extLst>
              <a:ext uri="{FF2B5EF4-FFF2-40B4-BE49-F238E27FC236}">
                <a16:creationId xmlns:a16="http://schemas.microsoft.com/office/drawing/2014/main" id="{44F2C0B4-FF7B-4938-AA5D-9E52694CE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909953"/>
            <a:ext cx="8053514" cy="9998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DF9972-87ED-4724-A490-0E518A4492FA}"/>
              </a:ext>
            </a:extLst>
          </p:cNvPr>
          <p:cNvSpPr txBox="1">
            <a:spLocks/>
          </p:cNvSpPr>
          <p:nvPr/>
        </p:nvSpPr>
        <p:spPr>
          <a:xfrm>
            <a:off x="838200" y="2338972"/>
            <a:ext cx="10515600" cy="3596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r>
              <a:rPr lang="en-US" dirty="0"/>
              <a:t>Our aim is to develop a Decentralized E-Voting System using Blockchain for conducting elections</a:t>
            </a:r>
            <a:endParaRPr lang="en-US" sz="2400" dirty="0"/>
          </a:p>
          <a:p>
            <a:pPr algn="just"/>
            <a:r>
              <a:rPr lang="en-US" dirty="0"/>
              <a:t>To develop such system that is tamper proof (no single entity has control over the election data)</a:t>
            </a:r>
          </a:p>
          <a:p>
            <a:pPr lvl="0" algn="just"/>
            <a:r>
              <a:rPr lang="en-US" dirty="0"/>
              <a:t>Our objective is to develop such blockchain for our E-Voting system that can process a lot more transactions than the other blockchains (e.g. Bitcoin, Ethereum etc.)</a:t>
            </a:r>
            <a:endParaRPr lang="en-US" sz="2400" dirty="0"/>
          </a:p>
          <a:p>
            <a:pPr lvl="0" algn="just"/>
            <a:r>
              <a:rPr lang="en-US" dirty="0"/>
              <a:t>To develop such system that provides a substantial level of transparency by sustaining an exposed registry of votes, while defending the privacy of the voters.</a:t>
            </a:r>
            <a:endParaRPr lang="en-US" sz="2400" dirty="0"/>
          </a:p>
          <a:p>
            <a:pPr lvl="1"/>
            <a:endParaRPr lang="en-US" b="1" dirty="0">
              <a:latin typeface="Myriad Pro" panose="020B0503030403020204" pitchFamily="34" charset="0"/>
            </a:endParaRPr>
          </a:p>
          <a:p>
            <a:pPr lvl="1"/>
            <a:endParaRPr lang="en-US" b="1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  <a:p>
            <a:pPr algn="ctr"/>
            <a:endParaRPr lang="en-US" dirty="0">
              <a:latin typeface="Myriad Pro" panose="020B0503030403020204" pitchFamily="34" charset="0"/>
            </a:endParaRPr>
          </a:p>
          <a:p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7B81-0117-4839-B2B8-C4DB6059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780"/>
            <a:ext cx="10515600" cy="3107192"/>
          </a:xfrm>
        </p:spPr>
        <p:txBody>
          <a:bodyPr/>
          <a:lstStyle/>
          <a:p>
            <a:pPr algn="just"/>
            <a:r>
              <a:rPr lang="en-US" dirty="0"/>
              <a:t>Use of a decentralized P2P network validates process of voting.</a:t>
            </a:r>
          </a:p>
          <a:p>
            <a:pPr algn="just"/>
            <a:r>
              <a:rPr lang="en-US" dirty="0"/>
              <a:t>Voter Identity is secured using cryptographic hash (El Gamal / </a:t>
            </a:r>
            <a:r>
              <a:rPr lang="en-US" dirty="0" err="1"/>
              <a:t>Paillier’s</a:t>
            </a:r>
            <a:r>
              <a:rPr lang="en-US" dirty="0"/>
              <a:t> Cryptosystem)</a:t>
            </a:r>
          </a:p>
          <a:p>
            <a:pPr algn="just"/>
            <a:r>
              <a:rPr lang="en-US" dirty="0"/>
              <a:t>Voter uses his/her private key to verify his/her ballot.</a:t>
            </a:r>
          </a:p>
          <a:p>
            <a:pPr algn="just"/>
            <a:r>
              <a:rPr lang="en-US" dirty="0"/>
              <a:t>Consensus protocols used to add a new block to the chain (</a:t>
            </a:r>
            <a:r>
              <a:rPr lang="en-US" dirty="0" err="1"/>
              <a:t>PoW</a:t>
            </a:r>
            <a:r>
              <a:rPr lang="en-US" dirty="0"/>
              <a:t>/</a:t>
            </a:r>
            <a:r>
              <a:rPr lang="en-US" dirty="0" err="1"/>
              <a:t>PoS</a:t>
            </a:r>
            <a:r>
              <a:rPr lang="en-US" dirty="0"/>
              <a:t>/BFT)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909F-8D26-4A92-9798-6654031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34DD023-E6EB-4A83-A65C-D11969EF1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0514F-5938-4A41-A797-F37937280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1" y="927392"/>
            <a:ext cx="5377138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4253-D311-4A35-8966-08B93A4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DF6DC35-53E9-4CF5-B984-56EBA1482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7424A-3A29-49E7-9AE8-9F54EB00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57" y="2963959"/>
            <a:ext cx="10293286" cy="9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3D6608-BB4E-48BB-A947-961F316C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 dirty="0"/>
              <a:t>1. Splash screen</a:t>
            </a:r>
          </a:p>
          <a:p>
            <a:r>
              <a:rPr lang="en-US" sz="1800" dirty="0"/>
              <a:t>2. Language selection screen</a:t>
            </a:r>
          </a:p>
          <a:p>
            <a:r>
              <a:rPr lang="en-US" sz="1800" dirty="0"/>
              <a:t>3. Voter verification screen</a:t>
            </a:r>
          </a:p>
          <a:p>
            <a:r>
              <a:rPr lang="en-US" sz="1800" dirty="0"/>
              <a:t>4. NA Candidate List</a:t>
            </a:r>
          </a:p>
          <a:p>
            <a:r>
              <a:rPr lang="en-US" sz="1800" dirty="0"/>
              <a:t>5. PS Candidate List</a:t>
            </a:r>
          </a:p>
          <a:p>
            <a:r>
              <a:rPr lang="en-US" sz="1800" dirty="0"/>
              <a:t>6. Confirmation screen</a:t>
            </a:r>
          </a:p>
          <a:p>
            <a:r>
              <a:rPr lang="en-US" sz="1800" dirty="0"/>
              <a:t>7. Acknowledgement screen.</a:t>
            </a:r>
          </a:p>
        </p:txBody>
      </p:sp>
      <p:pic>
        <p:nvPicPr>
          <p:cNvPr id="9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57465-28A6-4045-B1C5-A87B70A49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r="3133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7F6B9-4CBB-4BA7-8A0F-680A183C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43A101-BFA3-48F5-9E84-B5C432FC730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AC1FF-387D-4D85-A33B-63A368540F50}"/>
              </a:ext>
            </a:extLst>
          </p:cNvPr>
          <p:cNvSpPr txBox="1"/>
          <p:nvPr/>
        </p:nvSpPr>
        <p:spPr>
          <a:xfrm>
            <a:off x="648930" y="1741714"/>
            <a:ext cx="284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UI Design</a:t>
            </a:r>
          </a:p>
        </p:txBody>
      </p:sp>
    </p:spTree>
    <p:extLst>
      <p:ext uri="{BB962C8B-B14F-4D97-AF65-F5344CB8AC3E}">
        <p14:creationId xmlns:p14="http://schemas.microsoft.com/office/powerpoint/2010/main" val="34097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D9858A-CE17-4775-8A43-3275989D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14" t="31682" r="35529" b="39109"/>
          <a:stretch/>
        </p:blipFill>
        <p:spPr>
          <a:xfrm>
            <a:off x="1898930" y="928912"/>
            <a:ext cx="8394140" cy="45559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2FB507-3BEF-4466-95CD-7254747A3FCD}"/>
              </a:ext>
            </a:extLst>
          </p:cNvPr>
          <p:cNvSpPr/>
          <p:nvPr/>
        </p:nvSpPr>
        <p:spPr>
          <a:xfrm>
            <a:off x="5312228" y="1576349"/>
            <a:ext cx="1384943" cy="1358795"/>
          </a:xfrm>
          <a:prstGeom prst="rect">
            <a:avLst/>
          </a:prstGeom>
          <a:solidFill>
            <a:srgbClr val="E8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31D88-8B88-458B-9D57-1BB42DE4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7F004-7383-4036-BD91-3CE1575D7893}"/>
              </a:ext>
            </a:extLst>
          </p:cNvPr>
          <p:cNvSpPr/>
          <p:nvPr/>
        </p:nvSpPr>
        <p:spPr>
          <a:xfrm rot="2758975">
            <a:off x="5729834" y="2030094"/>
            <a:ext cx="541302" cy="541302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6AF83-C903-4B38-855C-B21196516DB1}"/>
              </a:ext>
            </a:extLst>
          </p:cNvPr>
          <p:cNvSpPr/>
          <p:nvPr/>
        </p:nvSpPr>
        <p:spPr>
          <a:xfrm rot="2758975">
            <a:off x="5738266" y="2015580"/>
            <a:ext cx="541302" cy="541302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3F5FE-BCFC-425D-9BB0-7065BC222EBB}"/>
              </a:ext>
            </a:extLst>
          </p:cNvPr>
          <p:cNvSpPr/>
          <p:nvPr/>
        </p:nvSpPr>
        <p:spPr>
          <a:xfrm rot="2758975">
            <a:off x="5719534" y="2010425"/>
            <a:ext cx="541302" cy="541302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53160-C194-46E6-B016-F7B0C494D619}"/>
              </a:ext>
            </a:extLst>
          </p:cNvPr>
          <p:cNvSpPr/>
          <p:nvPr/>
        </p:nvSpPr>
        <p:spPr>
          <a:xfrm rot="2758975">
            <a:off x="5629356" y="1920247"/>
            <a:ext cx="721657" cy="721657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89C21-7B65-4E60-B460-29CF5BF54021}"/>
              </a:ext>
            </a:extLst>
          </p:cNvPr>
          <p:cNvSpPr txBox="1"/>
          <p:nvPr/>
        </p:nvSpPr>
        <p:spPr>
          <a:xfrm>
            <a:off x="3665783" y="5679360"/>
            <a:ext cx="486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Black diamond represents E Voting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8559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9648 0.288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14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-0.09688 0.286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CB83907-461D-4DD6-8E0B-EEF12032A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32" y="1049166"/>
            <a:ext cx="9216336" cy="47016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4253-D311-4A35-8966-08B93A4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F30A92-3BDB-4F5D-AE47-5903AFEA327D}"/>
              </a:ext>
            </a:extLst>
          </p:cNvPr>
          <p:cNvSpPr/>
          <p:nvPr/>
        </p:nvSpPr>
        <p:spPr>
          <a:xfrm>
            <a:off x="4454070" y="5710019"/>
            <a:ext cx="3283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DE-VOTE Blockchain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E497-43CE-4525-9807-CF248201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F486C-E992-4492-9E52-2FB585E7E5CE}"/>
              </a:ext>
            </a:extLst>
          </p:cNvPr>
          <p:cNvSpPr/>
          <p:nvPr/>
        </p:nvSpPr>
        <p:spPr>
          <a:xfrm>
            <a:off x="3511550" y="5710019"/>
            <a:ext cx="5168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Blockchain implementation in a single node with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PoW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3AF9E-3E81-4902-A1DB-88BAA2978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" t="11746" r="5554" b="28212"/>
          <a:stretch/>
        </p:blipFill>
        <p:spPr>
          <a:xfrm>
            <a:off x="377836" y="1319841"/>
            <a:ext cx="11436328" cy="42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2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CC54-CD18-453F-A5F1-7B0F98AB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159BA-1B9F-4C17-BECC-49F899AF1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12" y="577692"/>
            <a:ext cx="6364776" cy="99983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C4B0D-BE02-4A79-8B85-26B9C7D3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381" t="37031" r="27619" b="22103"/>
          <a:stretch/>
        </p:blipFill>
        <p:spPr>
          <a:xfrm>
            <a:off x="883238" y="2254506"/>
            <a:ext cx="10425524" cy="34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26498-5EB4-4101-88B5-4DE0B1A16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68" y="2452497"/>
            <a:ext cx="7090263" cy="19530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15FD-4CBC-4A99-A66F-3A26F399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2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B4CCE24-E0C9-49BF-93FB-786FA679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780" y="474642"/>
            <a:ext cx="4322439" cy="99983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11C02B-A232-4DEA-B0E6-6ADEEAC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34293-9F91-4336-94DA-C3DE2712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23527"/>
              </p:ext>
            </p:extLst>
          </p:nvPr>
        </p:nvGraphicFramePr>
        <p:xfrm>
          <a:off x="838200" y="2031014"/>
          <a:ext cx="10515600" cy="9028495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87281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 K.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Wüst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"Do you need a Blockchain?," in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 Crypto Valley Conference on </a:t>
                      </a:r>
                    </a:p>
                    <a:p>
                      <a:pPr marL="0" marR="0" lvl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Blockchain Technology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2018.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1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 D. P. Moynihan, "Building Secure Elections: E‐Voting, Security, and Systems   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Theory,"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 Administration Review,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64, no. 5, pp. 515-528, 2004.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2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 A. M. A. HTET NE OO, "A Survey of Different Electronic Voting Systems,"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International Journal of Scientific Engineering and Technology Research, 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vol. 3,  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no. 16, pp. 3460-2464, 2014. 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5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 B. R.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Rifa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Hanifatunnisa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"Blockchain Based E-Voting Recording System," in </a:t>
                      </a: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11th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International Conference on Telecommunication Systems Services and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Applications (TSSA)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Lombok, 2017. </a:t>
                      </a:r>
                    </a:p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73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3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94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332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80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415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92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8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4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982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82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52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68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8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11C02B-A232-4DEA-B0E6-6ADEEAC5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934293-9F91-4336-94DA-C3DE2712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39579"/>
              </p:ext>
            </p:extLst>
          </p:nvPr>
        </p:nvGraphicFramePr>
        <p:xfrm>
          <a:off x="838200" y="859941"/>
          <a:ext cx="10515600" cy="6560884"/>
        </p:xfrm>
        <a:graphic>
          <a:graphicData uri="http://schemas.openxmlformats.org/drawingml/2006/table">
            <a:tbl>
              <a:tblPr firstRow="1" firstCol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val="872817333"/>
                    </a:ext>
                  </a:extLst>
                </a:gridCol>
              </a:tblGrid>
              <a:tr h="401317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 Mulcair handed NDP reins; Successor to Layton faces big challenges". Calgary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Herald, March 25, 2012.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 Michael Safi. "NSW election result could be challenged over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iVote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 flaw".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The Guardian. Archived from the original on 2016-11-24.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[7] B. Marr, "forbes.com," </a:t>
                      </a:r>
                      <a:r>
                        <a:rPr lang="en-US" sz="24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forbes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16 02 2018. [Online]. Available:   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https://www.forbes.com/sites/bernardmarr/2018/02/16/a-very-brief-history-of-    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blockchain-technology-everyone-should-read/#6e81ced47bc4. [Accessed 04 12 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2018].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[8] Agora, “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agora.vote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," Agora, 2018. [Online]. Available: https://agora.vote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[Accessed 05 11 2018].</a:t>
                      </a: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Illustration credits: FreePik.com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410324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627528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456504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73779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37010"/>
                  </a:ext>
                </a:extLst>
              </a:tr>
              <a:tr h="30393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69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257118-801A-4653-9E5E-A8CF0F7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73" y="2929084"/>
            <a:ext cx="3944453" cy="99983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B9138C4-0F8D-42D2-B93F-623AC95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9C78F92-49F6-4386-9C6D-1F22B63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4191-08FB-42A0-BA3D-601F2B27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414" y="2716079"/>
            <a:ext cx="9699172" cy="3596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Muhammad Idrees (16CS78)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Saifullah Soomro (16CS94)</a:t>
            </a:r>
          </a:p>
          <a:p>
            <a:pPr marL="0" indent="0">
              <a:buNone/>
            </a:pPr>
            <a:r>
              <a:rPr lang="en-US" sz="2400" dirty="0" err="1">
                <a:latin typeface="Myriad Pro" panose="020B0503030403020204" pitchFamily="34" charset="0"/>
              </a:rPr>
              <a:t>Mujeera</a:t>
            </a:r>
            <a:r>
              <a:rPr lang="en-US" sz="2400" dirty="0">
                <a:latin typeface="Myriad Pro" panose="020B0503030403020204" pitchFamily="34" charset="0"/>
              </a:rPr>
              <a:t> Noor </a:t>
            </a:r>
            <a:r>
              <a:rPr lang="en-US" sz="2400" dirty="0" err="1">
                <a:latin typeface="Myriad Pro" panose="020B0503030403020204" pitchFamily="34" charset="0"/>
              </a:rPr>
              <a:t>Thebo</a:t>
            </a:r>
            <a:r>
              <a:rPr lang="en-US" sz="2400" dirty="0">
                <a:latin typeface="Myriad Pro" panose="020B0503030403020204" pitchFamily="34" charset="0"/>
              </a:rPr>
              <a:t> (16CS22)</a:t>
            </a:r>
          </a:p>
          <a:p>
            <a:pPr marL="0" indent="0">
              <a:buNone/>
            </a:pPr>
            <a:r>
              <a:rPr lang="en-US" sz="2400" dirty="0" err="1">
                <a:latin typeface="Myriad Pro" panose="020B0503030403020204" pitchFamily="34" charset="0"/>
              </a:rPr>
              <a:t>Inamullah</a:t>
            </a:r>
            <a:r>
              <a:rPr lang="en-US" sz="2400" dirty="0">
                <a:latin typeface="Myriad Pro" panose="020B0503030403020204" pitchFamily="34" charset="0"/>
              </a:rPr>
              <a:t> Memon (16CS76)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Mansoor Ahmed </a:t>
            </a:r>
            <a:r>
              <a:rPr lang="en-US" sz="2400" dirty="0" err="1">
                <a:latin typeface="Myriad Pro" panose="020B0503030403020204" pitchFamily="34" charset="0"/>
              </a:rPr>
              <a:t>Jumani</a:t>
            </a:r>
            <a:r>
              <a:rPr lang="en-US" sz="2400" dirty="0">
                <a:latin typeface="Myriad Pro" panose="020B0503030403020204" pitchFamily="34" charset="0"/>
              </a:rPr>
              <a:t> (16CS162)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				      Lead by Muhammad Waris(16CS44)</a:t>
            </a: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			      	            Supervisor : Dr. Moazzam Jawed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5AC31-94C9-4EC5-94CB-B14C16E1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07" y="1376568"/>
            <a:ext cx="3712786" cy="99983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FF7AC-7F38-45A0-A8BD-4CFD32F2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0C921D4-C350-4EEF-B850-7BCE3825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37812"/>
            <a:ext cx="4857206" cy="1014265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B7E1F224-EB2A-4762-811F-133C87456D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257118-801A-4653-9E5E-A8CF0F7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71" y="2929084"/>
            <a:ext cx="4993057" cy="99983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B9138C4-0F8D-42D2-B93F-623AC95F0C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9C78F92-49F6-4386-9C6D-1F22B631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z="1400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5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60" y="3007374"/>
            <a:ext cx="1737137" cy="1605577"/>
          </a:xfr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0EE22A50-8038-4C61-A6FE-02CA0F5AE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7478" y="3107545"/>
            <a:ext cx="3245800" cy="1505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239344"/>
            <a:ext cx="1137360" cy="262305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37760" y="3353823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51541" y="3352395"/>
            <a:ext cx="186034" cy="10128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19A0FB-62FA-4DCD-A939-ED2881936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75" y="692500"/>
            <a:ext cx="6872447" cy="908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114297" y="5171225"/>
            <a:ext cx="25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Prone to vote tampering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863450" y="5171225"/>
            <a:ext cx="265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Time consuming method 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of counting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30905" y="517252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Questionable results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69F9E3-7A36-45DE-A6C8-28ABCD2F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5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B0ADA6-2E53-4F39-904B-D9560794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562129"/>
            <a:ext cx="1137360" cy="23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41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94779D-0D8B-4844-8116-757B8E60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1E27-AD4B-462C-B45A-C2F2A65BD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10" y="3102082"/>
            <a:ext cx="1737137" cy="13760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118E52-7E5F-4B13-8F1D-099FDFE5B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358104"/>
            <a:ext cx="1137360" cy="262305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489C618-11E8-481E-AE81-BC74EC390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37760" y="3368555"/>
            <a:ext cx="186034" cy="101284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1F8A0BA-CBA2-4869-BED8-4C863947C9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51541" y="3367127"/>
            <a:ext cx="186034" cy="10128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D2570C-BC06-465C-AB6E-A59AF436AB49}"/>
              </a:ext>
            </a:extLst>
          </p:cNvPr>
          <p:cNvSpPr txBox="1"/>
          <p:nvPr/>
        </p:nvSpPr>
        <p:spPr>
          <a:xfrm>
            <a:off x="1117459" y="5371498"/>
            <a:ext cx="21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 panose="020B0503030403020204" pitchFamily="34" charset="0"/>
              </a:rPr>
              <a:t>Voter 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97CC2-9FC9-4FCE-AFDC-E073FD205F3E}"/>
              </a:ext>
            </a:extLst>
          </p:cNvPr>
          <p:cNvSpPr txBox="1"/>
          <p:nvPr/>
        </p:nvSpPr>
        <p:spPr>
          <a:xfrm>
            <a:off x="4814975" y="5366286"/>
            <a:ext cx="285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Digitalized counting carried</a:t>
            </a:r>
          </a:p>
          <a:p>
            <a:pPr algn="ctr"/>
            <a:r>
              <a:rPr lang="en-US" dirty="0">
                <a:latin typeface="Myriad Pro" panose="020B0503030403020204" pitchFamily="34" charset="0"/>
              </a:rPr>
              <a:t>out by a central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A9135-8D29-47A6-AFD5-2DF9985A7ECF}"/>
              </a:ext>
            </a:extLst>
          </p:cNvPr>
          <p:cNvSpPr txBox="1"/>
          <p:nvPr/>
        </p:nvSpPr>
        <p:spPr>
          <a:xfrm>
            <a:off x="8730905" y="537149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Myriad Pro" panose="020B0503030403020204" pitchFamily="34" charset="0"/>
              </a:rPr>
              <a:t>Questionable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07EC0-B7EE-4353-B498-555D5ADA2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78" y="741011"/>
            <a:ext cx="6085444" cy="9056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89C8F2-C69C-487F-ACDA-4A96814DCF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12" y="2532039"/>
            <a:ext cx="3125865" cy="25293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331D55-69E4-4F13-B307-3D690821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35661-E13C-4B31-9F80-DBBA256BF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839" y="2674423"/>
            <a:ext cx="1137360" cy="23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93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2C42-2E72-4F3C-8987-4B7A7477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01685"/>
            <a:ext cx="10515600" cy="303666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existing voting systems, whether conventional or electronic, involve insufficient levels of transparency since the election data is under control of a third party which makes it extremely difficult for voters to ensure that their election votes are counted carefully and accurately by the election administrators.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D2BE8-733A-4B44-923A-593E4447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18482E89-CE02-4C22-9103-F3A2D1B8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83" y="883850"/>
            <a:ext cx="7669433" cy="99983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FC77C22-2EFD-4972-92D7-C6C096B3F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0740B37-E500-4FEE-8348-C2E03961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66" y="2929084"/>
            <a:ext cx="7785267" cy="99983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B5F5C00-2B80-400F-9B81-3DC70E99A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0"/>
          <a:stretch/>
        </p:blipFill>
        <p:spPr>
          <a:xfrm>
            <a:off x="4749421" y="12566"/>
            <a:ext cx="7442579" cy="68628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3CC747-268B-4298-8335-20B67947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97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D20CC-F185-4ACF-BBF9-18C8916B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9320D3-4384-4A40-9A09-DF5AA149D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43" y="724367"/>
            <a:ext cx="8030745" cy="5596337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3E6DE06C-7856-4F0C-B2E8-EA84E7D8AC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69"/>
          <a:stretch/>
        </p:blipFill>
        <p:spPr>
          <a:xfrm>
            <a:off x="2180986" y="692469"/>
            <a:ext cx="1818907" cy="17268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06FC1B-A659-4947-8769-2F7095411E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/>
        </p:blipFill>
        <p:spPr>
          <a:xfrm>
            <a:off x="2783871" y="4422833"/>
            <a:ext cx="1819655" cy="1558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97DB9-6834-4752-AB6F-46DCF76E5E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78"/>
          <a:stretch/>
        </p:blipFill>
        <p:spPr>
          <a:xfrm>
            <a:off x="4436799" y="690247"/>
            <a:ext cx="1821958" cy="1726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54311-7C38-4108-8CD5-FEDF838B1B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/>
        </p:blipFill>
        <p:spPr>
          <a:xfrm>
            <a:off x="5874345" y="4422832"/>
            <a:ext cx="1846679" cy="15588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83ABF8-F90B-46E9-83B6-CC09C52031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6"/>
          <a:stretch/>
        </p:blipFill>
        <p:spPr>
          <a:xfrm>
            <a:off x="7381386" y="686547"/>
            <a:ext cx="1984827" cy="1616955"/>
          </a:xfrm>
          <a:prstGeom prst="rect">
            <a:avLst/>
          </a:prstGeom>
        </p:spPr>
      </p:pic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16E75AC3-A64E-4FEE-8BFE-A9D3641867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6"/>
          <a:stretch/>
        </p:blipFill>
        <p:spPr>
          <a:xfrm>
            <a:off x="8194213" y="4303439"/>
            <a:ext cx="1806255" cy="167826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D8648CB0-6576-40E4-BFDC-1355EEED86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592" y="3215783"/>
            <a:ext cx="1501148" cy="869085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4C16CF0F-7883-463A-A23A-CAF85E2C19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38" y="3215783"/>
            <a:ext cx="1615104" cy="869085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126BB333-77B0-414B-9098-5F67DB1BD49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82"/>
          <a:stretch/>
        </p:blipFill>
        <p:spPr>
          <a:xfrm>
            <a:off x="9097340" y="3215783"/>
            <a:ext cx="186026" cy="869085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06B62D9-FA49-4779-80BC-378E61D1B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21" b="13828"/>
          <a:stretch/>
        </p:blipFill>
        <p:spPr>
          <a:xfrm>
            <a:off x="2179387" y="2303502"/>
            <a:ext cx="1818907" cy="6737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210ED-974A-46B6-A974-7676B17715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 b="18441"/>
          <a:stretch/>
        </p:blipFill>
        <p:spPr>
          <a:xfrm>
            <a:off x="2783871" y="5981700"/>
            <a:ext cx="1819655" cy="476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5F403A-6B8D-4DA2-912C-6F0DADA2EB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6" b="17544"/>
          <a:stretch/>
        </p:blipFill>
        <p:spPr>
          <a:xfrm>
            <a:off x="4436799" y="2419352"/>
            <a:ext cx="1821958" cy="457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919C3B-3196-479E-A31F-366A359D4D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73" b="18441"/>
          <a:stretch/>
        </p:blipFill>
        <p:spPr>
          <a:xfrm>
            <a:off x="5874345" y="5981700"/>
            <a:ext cx="1846679" cy="4762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CE4DD3-8E59-4AEF-8BF4-7529AD3CC5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2" b="6992"/>
          <a:stretch/>
        </p:blipFill>
        <p:spPr>
          <a:xfrm>
            <a:off x="7381386" y="2303502"/>
            <a:ext cx="1984827" cy="775035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CBDA060-9364-4D54-85FC-8A89F3F923F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83" b="18223"/>
          <a:stretch/>
        </p:blipFill>
        <p:spPr>
          <a:xfrm>
            <a:off x="8194213" y="5981699"/>
            <a:ext cx="1806255" cy="55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F3E16-BD48-4494-95A8-1F8F8563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3A101-BFA3-48F5-9E84-B5C432FC7308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39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796</Words>
  <Application>Microsoft Office PowerPoint</Application>
  <PresentationFormat>Widescreen</PresentationFormat>
  <Paragraphs>125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Waris Baloch</dc:creator>
  <cp:lastModifiedBy>Muhammad Waris Baloch</cp:lastModifiedBy>
  <cp:revision>2</cp:revision>
  <dcterms:created xsi:type="dcterms:W3CDTF">2019-03-20T04:11:36Z</dcterms:created>
  <dcterms:modified xsi:type="dcterms:W3CDTF">2019-03-20T04:16:20Z</dcterms:modified>
</cp:coreProperties>
</file>