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6" r:id="rId3"/>
    <p:sldId id="258" r:id="rId4"/>
    <p:sldId id="265" r:id="rId5"/>
    <p:sldId id="264" r:id="rId6"/>
    <p:sldId id="268" r:id="rId7"/>
    <p:sldId id="257" r:id="rId8"/>
    <p:sldId id="256" r:id="rId9"/>
    <p:sldId id="270" r:id="rId10"/>
    <p:sldId id="269" r:id="rId11"/>
    <p:sldId id="272" r:id="rId12"/>
    <p:sldId id="271" r:id="rId13"/>
    <p:sldId id="273" r:id="rId14"/>
    <p:sldId id="274" r:id="rId15"/>
    <p:sldId id="275" r:id="rId16"/>
    <p:sldId id="27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A7F"/>
    <a:srgbClr val="0B7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D14AC-B50E-4647-9562-9E014307DD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91F1-8878-4E72-BD60-C8D2DCFA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6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7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9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6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6DD2-FEDD-4147-9CB8-E8FFBB012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DF6D-3D42-4C3B-8122-48AC54CAE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9B08-5BC6-46A4-8629-3ED16552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112E-FD8B-4FFE-A097-4996AC4469B6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5BB7-7CF6-4904-99FC-FCB1AA8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9512-D5D9-4BFF-B41D-2A666E2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75D-F00D-4605-8475-6AD8D0E0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DC168-A279-43C5-9CB3-A3102C7F6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B071-1980-4CE3-B702-ECEDEFC6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8F1-DB0A-47E4-AAF4-450D6958723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0E5B-8E6C-4773-B2B9-95F9E415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F60B-2FFE-43FE-9E3E-E52AEC00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6EE24-922B-45D6-9418-C4A2436A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194BA-6393-4363-A5CD-C9455AFA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22B5-917B-4C11-9B64-FE7791DD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3B0-41B1-4305-B811-F0AD3FE6778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2615-A75B-4707-80D5-8A60847D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0E67-6FF3-4079-99BC-E80ED524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79B-8376-4C21-AF7C-3D008D48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78CA-B61D-4297-B85F-CBA31571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EA35-01F4-430F-A4CD-EEEA7EFB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3FB5-3B6B-46EF-ABC4-09EEF0F1344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38D1-A22B-4D52-A97C-40BBFC53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3FFD-52D3-439B-9193-342A932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943A101-BFA3-48F5-9E84-B5C432FC73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F452-21FD-4EC9-A942-1A7990B7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5BD2-33AA-41C9-A155-4B85FAF4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AB01-4701-4607-BC1F-C2D18069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F8BD-6A78-45E6-85E9-5ACF1B9BF74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D2A3-9E5A-44D1-9A39-65A8B1F8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594C-00B1-4C5F-8E94-75535EA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56A-0125-4969-8EA9-C9C81A4B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00C0-EED1-4D22-80E2-803C5F69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98431-C9C4-4BE9-9040-47349AE3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B1304-BE84-4E6E-BF46-424AB881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A955-D191-4262-81D5-65CB4592D0C6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164B4-D7B5-42B8-BFBC-2E60762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F32CF-A727-4E09-BD28-9BE3720C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50FF-7F1B-41CF-BC4B-33ABE882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2EFF-7411-4F4B-97F1-D7A2E374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BD146-639B-4011-82B3-C2DF7423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46F34-A286-4325-A97E-E9B0F6834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DAA88-4E51-470D-9735-4A95C0C48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5939-D874-4C66-82E2-6D3BA7D7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1C41-3A4D-4E8C-ABCB-1718AB2FF693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C9182-E861-41BE-9428-08331B7B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2A70-3F81-4E21-9A78-D6D4DD8A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2746-F951-41AD-87AC-05DCFFD1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DF58-2A4B-4C05-9797-4D3FEE3F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16B-797E-4509-8955-151D4C1B26DF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22D45-A6C5-42C7-AF99-B9A8C5F8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A336A-0F8B-47FF-851E-006C12E8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B797-3938-4D31-AC06-8A6D2D1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A440-6993-467E-9A36-435929E576B4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EC70-C283-41E5-8093-DB053D1D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C1F33-7355-41D9-9B4C-39DF3A58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112E-F242-4C74-B649-A3D6C3D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9106-39C3-4258-8A1C-390C01EE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790AB-E1A0-4C0C-BC98-1A610B23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E5D2-3C2B-4E85-84E3-3516FDAD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7D9A-F22C-408C-A7F5-C650636EA65A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AFD-782A-4471-9932-88F61CFA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24E5-7E21-46B7-A3E2-C396AC33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7B6C-151E-43E7-AA88-B21160CD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35514-93CA-4D34-8D69-154F410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2912E-A559-4C2D-B9D5-E12EC443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63E5-7489-427A-ABFC-DE4D03D9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5FCB-63AE-4949-9A2B-AC3122DB08FE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1CF46-0B75-4F21-A694-EDAC6D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5A1D-16B2-4F48-AB5E-9E43AB7C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03394-38DC-444D-A3D4-F49D2B88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AF1A0-FFDF-42FB-B43B-284D4BF1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C65A-C87F-48BA-A2D3-68DE1961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499E-F6F0-48EE-83C6-0AA4E239A66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D9BA-1FBF-4AB1-B70F-A2241D425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0235-33FE-45C0-BC09-44A088C2A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8DC3FDC-2009-4D78-877D-A68E018CC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27" y="2465801"/>
            <a:ext cx="9808546" cy="19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C4BE4E9-A903-484B-BBCD-DAC819844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904731"/>
            <a:ext cx="5243014" cy="100592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3EBA11C-5094-48CF-9E41-C2176A5EEA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8EC5-DF0F-4F6E-891E-DF944B4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10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BCFFDB9-D1E4-4B5C-BFDF-A1D995622CBC}"/>
              </a:ext>
            </a:extLst>
          </p:cNvPr>
          <p:cNvSpPr txBox="1">
            <a:spLocks/>
          </p:cNvSpPr>
          <p:nvPr/>
        </p:nvSpPr>
        <p:spPr>
          <a:xfrm>
            <a:off x="838200" y="2338972"/>
            <a:ext cx="10515600" cy="3596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Myriad Pro" panose="020B0503030403020204" pitchFamily="34" charset="0"/>
              </a:rPr>
              <a:t>Canada implemented E-voting in 2012. However, for part of a day the online voting </a:t>
            </a:r>
            <a:r>
              <a:rPr lang="en-US" sz="2400" u="sng" dirty="0">
                <a:latin typeface="Myriad Pro" panose="020B0503030403020204" pitchFamily="34" charset="0"/>
              </a:rPr>
              <a:t>server was effected by Denial-Of -Service attack</a:t>
            </a:r>
            <a:r>
              <a:rPr lang="en-US" sz="2400" dirty="0">
                <a:latin typeface="Myriad Pro" panose="020B0503030403020204" pitchFamily="34" charset="0"/>
              </a:rPr>
              <a:t>. [1]</a:t>
            </a:r>
          </a:p>
          <a:p>
            <a:r>
              <a:rPr lang="en-US" sz="2400" dirty="0" err="1">
                <a:latin typeface="Myriad Pro" panose="020B0503030403020204" pitchFamily="34" charset="0"/>
              </a:rPr>
              <a:t>iVote</a:t>
            </a:r>
            <a:r>
              <a:rPr lang="en-US" sz="2400" dirty="0">
                <a:latin typeface="Myriad Pro" panose="020B0503030403020204" pitchFamily="34" charset="0"/>
              </a:rPr>
              <a:t> implemented E-voting in Australia in 2015, there were several reports that over </a:t>
            </a:r>
            <a:r>
              <a:rPr lang="en-US" sz="2400" u="sng" dirty="0">
                <a:latin typeface="Myriad Pro" panose="020B0503030403020204" pitchFamily="34" charset="0"/>
              </a:rPr>
              <a:t>66,000 votes were compromised due to cyber attack</a:t>
            </a:r>
            <a:r>
              <a:rPr lang="en-US" sz="2400" dirty="0">
                <a:latin typeface="Myriad Pro" panose="020B0503030403020204" pitchFamily="34" charset="0"/>
              </a:rPr>
              <a:t>. [2]</a:t>
            </a:r>
          </a:p>
          <a:p>
            <a:r>
              <a:rPr lang="en-US" sz="2400" dirty="0">
                <a:latin typeface="Myriad Pro" panose="020B0503030403020204" pitchFamily="34" charset="0"/>
              </a:rPr>
              <a:t>Bitcoin is built using Blockchain on top of which you can build applications, currency is just one. [3]</a:t>
            </a:r>
          </a:p>
          <a:p>
            <a:r>
              <a:rPr lang="en-US" sz="2400" dirty="0">
                <a:latin typeface="Myriad Pro" panose="020B0503030403020204" pitchFamily="34" charset="0"/>
              </a:rPr>
              <a:t>Agora a startup company is also working on making elections better by using blockchain. [4]</a:t>
            </a:r>
          </a:p>
          <a:p>
            <a:r>
              <a:rPr lang="en-US" sz="2400" dirty="0">
                <a:latin typeface="Myriad Pro" panose="020B0503030403020204" pitchFamily="34" charset="0"/>
              </a:rPr>
              <a:t>The South Korean government is considering using blockchain technology for an electronic voting system. [5]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9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7E1F224-EB2A-4762-811F-133C87456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pic>
        <p:nvPicPr>
          <p:cNvPr id="4" name="Content Placeholder 3" descr="A picture containing object&#10;&#10;Description automatically generated">
            <a:extLst>
              <a:ext uri="{FF2B5EF4-FFF2-40B4-BE49-F238E27FC236}">
                <a16:creationId xmlns:a16="http://schemas.microsoft.com/office/drawing/2014/main" id="{44F2C0B4-FF7B-4938-AA5D-9E52694CE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909953"/>
            <a:ext cx="8053514" cy="99983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F7AC-7F38-45A0-A8BD-4CFD32F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DF9972-87ED-4724-A490-0E518A4492FA}"/>
              </a:ext>
            </a:extLst>
          </p:cNvPr>
          <p:cNvSpPr txBox="1">
            <a:spLocks/>
          </p:cNvSpPr>
          <p:nvPr/>
        </p:nvSpPr>
        <p:spPr>
          <a:xfrm>
            <a:off x="838200" y="2338972"/>
            <a:ext cx="10515600" cy="35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Myriad Pro" panose="020B0503030403020204" pitchFamily="34" charset="0"/>
              </a:rPr>
              <a:t>TAMPER-PROOF</a:t>
            </a:r>
          </a:p>
          <a:p>
            <a:pPr lvl="1"/>
            <a:r>
              <a:rPr lang="en-US" dirty="0">
                <a:latin typeface="Myriad Pro" panose="020B0503030403020204" pitchFamily="34" charset="0"/>
              </a:rPr>
              <a:t>Ballots and results cannot be altered by any third party.</a:t>
            </a:r>
          </a:p>
          <a:p>
            <a:r>
              <a:rPr lang="en-US" b="1" dirty="0">
                <a:latin typeface="Myriad Pro" panose="020B0503030403020204" pitchFamily="34" charset="0"/>
              </a:rPr>
              <a:t>TRANSPARENT</a:t>
            </a:r>
          </a:p>
          <a:p>
            <a:pPr lvl="1"/>
            <a:r>
              <a:rPr lang="en-US" dirty="0">
                <a:latin typeface="Myriad Pro" panose="020B0503030403020204" pitchFamily="34" charset="0"/>
              </a:rPr>
              <a:t>The entire voting process is fully transparent and publicly verifiable.</a:t>
            </a:r>
            <a:endParaRPr lang="en-US" b="1" dirty="0">
              <a:latin typeface="Myriad Pro" panose="020B0503030403020204" pitchFamily="34" charset="0"/>
            </a:endParaRPr>
          </a:p>
          <a:p>
            <a:r>
              <a:rPr lang="en-US" b="1" dirty="0">
                <a:latin typeface="Myriad Pro" panose="020B0503030403020204" pitchFamily="34" charset="0"/>
              </a:rPr>
              <a:t>PRIVATE</a:t>
            </a:r>
          </a:p>
          <a:p>
            <a:pPr lvl="1"/>
            <a:r>
              <a:rPr lang="en-US" dirty="0">
                <a:latin typeface="Myriad Pro" panose="020B0503030403020204" pitchFamily="34" charset="0"/>
              </a:rPr>
              <a:t>Voters’ choices and identities are protected.</a:t>
            </a:r>
            <a:endParaRPr lang="en-US" b="1" dirty="0">
              <a:latin typeface="Myriad Pro" panose="020B0503030403020204" pitchFamily="34" charset="0"/>
            </a:endParaRPr>
          </a:p>
          <a:p>
            <a:r>
              <a:rPr lang="en-US" b="1" dirty="0">
                <a:latin typeface="Myriad Pro" panose="020B0503030403020204" pitchFamily="34" charset="0"/>
              </a:rPr>
              <a:t>ACCESSIBLE</a:t>
            </a:r>
          </a:p>
          <a:p>
            <a:pPr lvl="1"/>
            <a:r>
              <a:rPr lang="en-US" dirty="0">
                <a:latin typeface="Myriad Pro" panose="020B0503030403020204" pitchFamily="34" charset="0"/>
              </a:rPr>
              <a:t>Voters can cast vote from their nearest polling station.</a:t>
            </a:r>
          </a:p>
          <a:p>
            <a:pPr lvl="1"/>
            <a:endParaRPr lang="en-US" b="1" dirty="0">
              <a:latin typeface="Myriad Pro" panose="020B0503030403020204" pitchFamily="34" charset="0"/>
            </a:endParaRPr>
          </a:p>
          <a:p>
            <a:pPr lvl="1"/>
            <a:endParaRPr lang="en-US" b="1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7E1F224-EB2A-4762-811F-133C87456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251C6101-4475-49BE-BBCD-C6E1F3A26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82" y="2821648"/>
            <a:ext cx="3857078" cy="114265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F7AC-7F38-45A0-A8BD-4CFD32F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B95F1-E19A-4B41-9A96-9DD1233A2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04" y="900442"/>
            <a:ext cx="5986791" cy="999831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BCF0E4B3-F92C-49B3-80FB-F24F9CD07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07" y="4128312"/>
            <a:ext cx="3857078" cy="149861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9C3E4DB-9F62-419B-B0BB-8D29D59DD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8751" y="2547025"/>
            <a:ext cx="4092742" cy="31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7E1F224-EB2A-4762-811F-133C87456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4191-08FB-42A0-BA3D-601F2B27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972"/>
            <a:ext cx="10515600" cy="3596606"/>
          </a:xfrm>
        </p:spPr>
        <p:txBody>
          <a:bodyPr/>
          <a:lstStyle/>
          <a:p>
            <a:r>
              <a:rPr lang="en-US" dirty="0"/>
              <a:t>A working prototype of DE-VOTE to be exhibited in the Project Exhibition which can further be proposed to Election Commission of Pakistan for the implementation of Decentralized E-voting System.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F7AC-7F38-45A0-A8BD-4CFD32F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B95F1-E19A-4B41-9A96-9DD1233A2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8"/>
          <a:stretch/>
        </p:blipFill>
        <p:spPr>
          <a:xfrm>
            <a:off x="2289049" y="900442"/>
            <a:ext cx="7613901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1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B4CCE24-E0C9-49BF-93FB-786FA679C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80" y="474642"/>
            <a:ext cx="4322439" cy="99983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11C02B-A232-4DEA-B0E6-6ADEEAC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934293-9F91-4336-94DA-C3DE2712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8958"/>
              </p:ext>
            </p:extLst>
          </p:nvPr>
        </p:nvGraphicFramePr>
        <p:xfrm>
          <a:off x="838200" y="2031014"/>
          <a:ext cx="10515600" cy="5199445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87281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K.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Wüst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"Do you need a Blockchain?," in </a:t>
                      </a: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 Crypto Valley Conference on Blockchain Technology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2018.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1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 P. Moynihan, "Building Secure Elections: E‐Voting, Security, and Systems Theory," </a:t>
                      </a: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 Administration Review,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64, no. 5, pp. 515-528, 2004.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2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M. A. HTET NE OO, "A Survey of Different Electronic Voting Systems," </a:t>
                      </a: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Journal of Scientific Engineering and Technology Research,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3, no. 16, pp. 3460-2464, 2014.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5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R.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Rifa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Hanifatunnisa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"Blockchain Based E-Voting Recording System," in </a:t>
                      </a: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11th International Conference on Telecommunication Systems Services and Applications (TSSA)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Lombok, 2017. 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73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3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9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8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11C02B-A232-4DEA-B0E6-6ADEEAC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934293-9F91-4336-94DA-C3DE2712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21293"/>
              </p:ext>
            </p:extLst>
          </p:nvPr>
        </p:nvGraphicFramePr>
        <p:xfrm>
          <a:off x="838200" y="859941"/>
          <a:ext cx="10515600" cy="7155434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872817333"/>
                    </a:ext>
                  </a:extLst>
                </a:gridCol>
              </a:tblGrid>
              <a:tr h="401317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Mulcair handed NDP reins; Successor to Layton faces big challenges". Calgary Herald, March 25, 2012.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Michael Safi. "NSW election result could be challenged over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iVote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 flaw". The Guardian. Archived from the original on 2016-11-24.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B. Marr, "forbes.com,"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forbes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16 02 2018. [Online]. Available: https://www.forbes.com/sites/bernardmarr/2018/02/16/a-very-brief-history-of-blockchain-technology-everyone-should-read/#6e81ced47bc4. [Accessed 04 12 2018].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 Agora, “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agora.vote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," Agora, 2018. [Online]. Available: https://agora.vote [Accessed 05 11 2018].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 M.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Yakubowski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"cointelegraph.com," Coin Telegraph, 28 11 2018. [Online]. Available: https://cointelegraph.com/news/south-korean-government-to-test-blockchain-use-for-e-voting-system. [Accessed 28 11 2018].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10324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27528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56504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73779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37010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9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257118-801A-4653-9E5E-A8CF0F77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73" y="2929084"/>
            <a:ext cx="3944453" cy="99983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B9138C4-0F8D-42D2-B93F-623AC95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9C78F92-49F6-4386-9C6D-1F22B631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79B1-80D5-442B-BE41-FB0773B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D9D-D4F8-43C4-97DE-B472FC62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Conventional Voting System.</a:t>
            </a:r>
          </a:p>
          <a:p>
            <a:pPr lvl="1"/>
            <a:r>
              <a:rPr lang="en-US" dirty="0"/>
              <a:t>What is blockchain and how it works?</a:t>
            </a:r>
          </a:p>
          <a:p>
            <a:pPr lvl="1"/>
            <a:r>
              <a:rPr lang="en-US" dirty="0"/>
              <a:t>How blockchain can improve the voting system.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Aims and Objectives</a:t>
            </a:r>
          </a:p>
          <a:p>
            <a:r>
              <a:rPr lang="en-US" dirty="0"/>
              <a:t>Proposed tools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B72EC9F-F606-48B8-904E-42AD852B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1" y="12566"/>
            <a:ext cx="7859974" cy="68628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231D1-4BF5-4CC4-B956-A08BF9DF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026498-5EB4-4101-88B5-4DE0B1A1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68" y="2452497"/>
            <a:ext cx="7090263" cy="19530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15FD-4CBC-4A99-A66F-3A26F399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32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4191-08FB-42A0-BA3D-601F2B27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079"/>
            <a:ext cx="10515600" cy="3596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Muhammad Idrees (16CS78)</a:t>
            </a: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Saifullah Soomro (16CS94)</a:t>
            </a:r>
          </a:p>
          <a:p>
            <a:pPr marL="0" indent="0">
              <a:buNone/>
            </a:pPr>
            <a:r>
              <a:rPr lang="en-US" sz="2400" dirty="0" err="1">
                <a:latin typeface="Myriad Pro" panose="020B0503030403020204" pitchFamily="34" charset="0"/>
              </a:rPr>
              <a:t>Mujeera</a:t>
            </a:r>
            <a:r>
              <a:rPr lang="en-US" sz="2400" dirty="0">
                <a:latin typeface="Myriad Pro" panose="020B0503030403020204" pitchFamily="34" charset="0"/>
              </a:rPr>
              <a:t> Noor </a:t>
            </a:r>
            <a:r>
              <a:rPr lang="en-US" sz="2400" dirty="0" err="1">
                <a:latin typeface="Myriad Pro" panose="020B0503030403020204" pitchFamily="34" charset="0"/>
              </a:rPr>
              <a:t>Thebo</a:t>
            </a:r>
            <a:r>
              <a:rPr lang="en-US" sz="2400" dirty="0">
                <a:latin typeface="Myriad Pro" panose="020B0503030403020204" pitchFamily="34" charset="0"/>
              </a:rPr>
              <a:t> (16CS22)</a:t>
            </a:r>
          </a:p>
          <a:p>
            <a:pPr marL="0" indent="0">
              <a:buNone/>
            </a:pPr>
            <a:r>
              <a:rPr lang="en-US" sz="2400" dirty="0" err="1">
                <a:latin typeface="Myriad Pro" panose="020B0503030403020204" pitchFamily="34" charset="0"/>
              </a:rPr>
              <a:t>Inamullah</a:t>
            </a:r>
            <a:r>
              <a:rPr lang="en-US" sz="2400" dirty="0">
                <a:latin typeface="Myriad Pro" panose="020B0503030403020204" pitchFamily="34" charset="0"/>
              </a:rPr>
              <a:t> Memon (16CS76)</a:t>
            </a: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Mansoor Ahmed </a:t>
            </a:r>
            <a:r>
              <a:rPr lang="en-US" sz="2400" dirty="0" err="1">
                <a:latin typeface="Myriad Pro" panose="020B0503030403020204" pitchFamily="34" charset="0"/>
              </a:rPr>
              <a:t>Jumani</a:t>
            </a:r>
            <a:r>
              <a:rPr lang="en-US" sz="2400" dirty="0">
                <a:latin typeface="Myriad Pro" panose="020B0503030403020204" pitchFamily="34" charset="0"/>
              </a:rPr>
              <a:t> (16CS162)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				      Lead by Muhammad Waris(16CS44)</a:t>
            </a: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			      	            Supervisor : Dr. Moazzam Jawed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5AC31-94C9-4EC5-94CB-B14C16E1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07" y="1376568"/>
            <a:ext cx="3712786" cy="99983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F7AC-7F38-45A0-A8BD-4CFD32F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C921D4-C350-4EEF-B850-7BCE38257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7812"/>
            <a:ext cx="4857206" cy="1014265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7E1F224-EB2A-4762-811F-133C87456D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5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257118-801A-4653-9E5E-A8CF0F77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71" y="2929084"/>
            <a:ext cx="4993057" cy="99983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B9138C4-0F8D-42D2-B93F-623AC95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9C78F92-49F6-4386-9C6D-1F22B631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z="1400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5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4779D-0D8B-4844-8116-757B8E60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1E27-AD4B-462C-B45A-C2F2A65B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60" y="3007374"/>
            <a:ext cx="1737137" cy="1605577"/>
          </a:xfr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0EE22A50-8038-4C61-A6FE-02CA0F5AE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7478" y="3107545"/>
            <a:ext cx="3245800" cy="1505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8E52-7E5F-4B13-8F1D-099FDFE5B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239344"/>
            <a:ext cx="1137360" cy="262305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489C618-11E8-481E-AE81-BC74EC390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37760" y="3353823"/>
            <a:ext cx="186034" cy="101284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1F8A0BA-CBA2-4869-BED8-4C863947C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51541" y="3352395"/>
            <a:ext cx="186034" cy="1012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19A0FB-62FA-4DCD-A939-ED2881936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75" y="692500"/>
            <a:ext cx="6872447" cy="908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D2570C-BC06-465C-AB6E-A59AF436AB49}"/>
              </a:ext>
            </a:extLst>
          </p:cNvPr>
          <p:cNvSpPr txBox="1"/>
          <p:nvPr/>
        </p:nvSpPr>
        <p:spPr>
          <a:xfrm>
            <a:off x="1114297" y="5171225"/>
            <a:ext cx="25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Prone to vote tampering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97CC2-9FC9-4FCE-AFDC-E073FD205F3E}"/>
              </a:ext>
            </a:extLst>
          </p:cNvPr>
          <p:cNvSpPr txBox="1"/>
          <p:nvPr/>
        </p:nvSpPr>
        <p:spPr>
          <a:xfrm>
            <a:off x="4863450" y="5171225"/>
            <a:ext cx="265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Time consuming method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counting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A9135-8D29-47A6-AFD5-2DF9985A7ECF}"/>
              </a:ext>
            </a:extLst>
          </p:cNvPr>
          <p:cNvSpPr txBox="1"/>
          <p:nvPr/>
        </p:nvSpPr>
        <p:spPr>
          <a:xfrm>
            <a:off x="8730905" y="517252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Questionable results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69F9E3-7A36-45DE-A6C8-28ABCD2F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5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B0ADA6-2E53-4F39-904B-D9560794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562129"/>
            <a:ext cx="1137360" cy="23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41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4779D-0D8B-4844-8116-757B8E60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1E27-AD4B-462C-B45A-C2F2A65B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10" y="3102082"/>
            <a:ext cx="1737137" cy="137604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8E52-7E5F-4B13-8F1D-099FDFE5B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358104"/>
            <a:ext cx="1137360" cy="262305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489C618-11E8-481E-AE81-BC74EC390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37760" y="3368555"/>
            <a:ext cx="186034" cy="101284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1F8A0BA-CBA2-4869-BED8-4C863947C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51541" y="3367127"/>
            <a:ext cx="186034" cy="1012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D2570C-BC06-465C-AB6E-A59AF436AB49}"/>
              </a:ext>
            </a:extLst>
          </p:cNvPr>
          <p:cNvSpPr txBox="1"/>
          <p:nvPr/>
        </p:nvSpPr>
        <p:spPr>
          <a:xfrm>
            <a:off x="1117459" y="5371498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Voter 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97CC2-9FC9-4FCE-AFDC-E073FD205F3E}"/>
              </a:ext>
            </a:extLst>
          </p:cNvPr>
          <p:cNvSpPr txBox="1"/>
          <p:nvPr/>
        </p:nvSpPr>
        <p:spPr>
          <a:xfrm>
            <a:off x="4814975" y="5366286"/>
            <a:ext cx="285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Digitalized counting carried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out by a central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A9135-8D29-47A6-AFD5-2DF9985A7ECF}"/>
              </a:ext>
            </a:extLst>
          </p:cNvPr>
          <p:cNvSpPr txBox="1"/>
          <p:nvPr/>
        </p:nvSpPr>
        <p:spPr>
          <a:xfrm>
            <a:off x="8730905" y="537149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Questionable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07EC0-B7EE-4353-B498-555D5ADA28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78" y="741011"/>
            <a:ext cx="6085444" cy="90563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89C8F2-C69C-487F-ACDA-4A96814DC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12" y="2532039"/>
            <a:ext cx="3125865" cy="25293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331D55-69E4-4F13-B307-3D690821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6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35661-E13C-4B31-9F80-DBBA256BF7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674423"/>
            <a:ext cx="1137360" cy="23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93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0740B37-E500-4FEE-8348-C2E03961F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66" y="2929084"/>
            <a:ext cx="7785267" cy="99983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B5F5C00-2B80-400F-9B81-3DC70E99A9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3CC747-268B-4298-8335-20B67947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97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5D20CC-F185-4ACF-BBF9-18C8916B0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9320D3-4384-4A40-9A09-DF5AA149D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3" y="724367"/>
            <a:ext cx="8030745" cy="559633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E6DE06C-7856-4F0C-B2E8-EA84E7D8A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69"/>
          <a:stretch/>
        </p:blipFill>
        <p:spPr>
          <a:xfrm>
            <a:off x="2180986" y="692469"/>
            <a:ext cx="1818907" cy="1726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06FC1B-A659-4947-8769-2F7095411E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7"/>
          <a:stretch/>
        </p:blipFill>
        <p:spPr>
          <a:xfrm>
            <a:off x="2783871" y="4422833"/>
            <a:ext cx="1819655" cy="1558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297DB9-6834-4752-AB6F-46DCF76E5E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8"/>
          <a:stretch/>
        </p:blipFill>
        <p:spPr>
          <a:xfrm>
            <a:off x="4436799" y="690247"/>
            <a:ext cx="1821958" cy="1726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54311-7C38-4108-8CD5-FEDF838B1B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7"/>
          <a:stretch/>
        </p:blipFill>
        <p:spPr>
          <a:xfrm>
            <a:off x="5874345" y="4422832"/>
            <a:ext cx="1846679" cy="1558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83ABF8-F90B-46E9-83B6-CC09C52031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76"/>
          <a:stretch/>
        </p:blipFill>
        <p:spPr>
          <a:xfrm>
            <a:off x="7381386" y="686547"/>
            <a:ext cx="1984827" cy="1616955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16E75AC3-A64E-4FEE-8BFE-A9D36418671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6"/>
          <a:stretch/>
        </p:blipFill>
        <p:spPr>
          <a:xfrm>
            <a:off x="8194213" y="4303439"/>
            <a:ext cx="1806255" cy="167826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D8648CB0-6576-40E4-BFDC-1355EEED86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92" y="3215783"/>
            <a:ext cx="1501148" cy="86908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4C16CF0F-7883-463A-A23A-CAF85E2C19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38" y="3215783"/>
            <a:ext cx="1615104" cy="869085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126BB333-77B0-414B-9098-5F67DB1BD49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2"/>
          <a:stretch/>
        </p:blipFill>
        <p:spPr>
          <a:xfrm>
            <a:off x="9097340" y="3215783"/>
            <a:ext cx="186026" cy="869085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06B62D9-FA49-4779-80BC-378E61D1B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1" b="13828"/>
          <a:stretch/>
        </p:blipFill>
        <p:spPr>
          <a:xfrm>
            <a:off x="2179387" y="2303502"/>
            <a:ext cx="1818907" cy="6737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210ED-974A-46B6-A974-7676B17715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3" b="18441"/>
          <a:stretch/>
        </p:blipFill>
        <p:spPr>
          <a:xfrm>
            <a:off x="2783871" y="5981700"/>
            <a:ext cx="1819655" cy="476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5F403A-6B8D-4DA2-912C-6F0DADA2EB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06" b="17544"/>
          <a:stretch/>
        </p:blipFill>
        <p:spPr>
          <a:xfrm>
            <a:off x="4436799" y="2419352"/>
            <a:ext cx="1821958" cy="457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919C3B-3196-479E-A31F-366A359D4D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3" b="18441"/>
          <a:stretch/>
        </p:blipFill>
        <p:spPr>
          <a:xfrm>
            <a:off x="5874345" y="5981700"/>
            <a:ext cx="1846679" cy="47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CE4DD3-8E59-4AEF-8BF4-7529AD3CC5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2" b="6992"/>
          <a:stretch/>
        </p:blipFill>
        <p:spPr>
          <a:xfrm>
            <a:off x="7381386" y="2303502"/>
            <a:ext cx="1984827" cy="775035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ECBDA060-9364-4D54-85FC-8A89F3F923F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83" b="18223"/>
          <a:stretch/>
        </p:blipFill>
        <p:spPr>
          <a:xfrm>
            <a:off x="8194213" y="5981699"/>
            <a:ext cx="1806255" cy="55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3E16-BD48-4494-95A8-1F8F8563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9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4779D-0D8B-4844-8116-757B8E60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1E27-AD4B-462C-B45A-C2F2A65B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68" y="3157390"/>
            <a:ext cx="1737137" cy="137604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8E52-7E5F-4B13-8F1D-099FDFE5B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97" y="2626297"/>
            <a:ext cx="1137360" cy="235725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489C618-11E8-481E-AE81-BC74EC390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1718" y="3448765"/>
            <a:ext cx="186034" cy="101284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1F8A0BA-CBA2-4869-BED8-4C863947C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35499" y="3447337"/>
            <a:ext cx="186034" cy="1012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D2570C-BC06-465C-AB6E-A59AF436AB49}"/>
              </a:ext>
            </a:extLst>
          </p:cNvPr>
          <p:cNvSpPr txBox="1"/>
          <p:nvPr/>
        </p:nvSpPr>
        <p:spPr>
          <a:xfrm>
            <a:off x="1263610" y="5307330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Voter 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97CC2-9FC9-4FCE-AFDC-E073FD205F3E}"/>
              </a:ext>
            </a:extLst>
          </p:cNvPr>
          <p:cNvSpPr txBox="1"/>
          <p:nvPr/>
        </p:nvSpPr>
        <p:spPr>
          <a:xfrm>
            <a:off x="4945103" y="5307330"/>
            <a:ext cx="2490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Distributed ledger and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less counting time than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conventional voting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A9135-8D29-47A6-AFD5-2DF9985A7ECF}"/>
              </a:ext>
            </a:extLst>
          </p:cNvPr>
          <p:cNvSpPr txBox="1"/>
          <p:nvPr/>
        </p:nvSpPr>
        <p:spPr>
          <a:xfrm>
            <a:off x="8740547" y="5307330"/>
            <a:ext cx="218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Trusted and publicly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verified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07EC0-B7EE-4353-B498-555D5ADA28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8" y="741203"/>
            <a:ext cx="8180423" cy="905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9C8F2-C69C-487F-ACDA-4A96814DC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12" y="2846551"/>
            <a:ext cx="3125865" cy="19357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AF936-8150-4F3C-AB45-15F22511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D4821B-F1DF-4AC3-AE7A-FA7CCBCC0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80" y="2448315"/>
            <a:ext cx="325984" cy="3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6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621</Words>
  <Application>Microsoft Office PowerPoint</Application>
  <PresentationFormat>Widescreen</PresentationFormat>
  <Paragraphs>95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Blockchain works ?</dc:title>
  <dc:creator>Muhammad Waris Baloch</dc:creator>
  <cp:lastModifiedBy>Muhammad Waris Baloch</cp:lastModifiedBy>
  <cp:revision>73</cp:revision>
  <dcterms:created xsi:type="dcterms:W3CDTF">2018-12-03T11:41:33Z</dcterms:created>
  <dcterms:modified xsi:type="dcterms:W3CDTF">2019-03-19T12:36:10Z</dcterms:modified>
</cp:coreProperties>
</file>