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7" r:id="rId2"/>
    <p:sldId id="278" r:id="rId3"/>
    <p:sldId id="279" r:id="rId4"/>
    <p:sldId id="281" r:id="rId5"/>
    <p:sldId id="28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ce56bca85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ce56bca85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question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ce56bca85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ce56bca85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ce56bca85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ce56bca85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ce56bca85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ce56bca85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8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ce56bca85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ce56bca85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Early Exit Rates </a:t>
            </a:r>
            <a:br>
              <a:rPr lang="en" dirty="0"/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Point of Entry Offices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Service Coordinators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2CFDABC-E76F-992D-E1C6-DF743BE8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60271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Early Exit by Point of Entry Office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D210961-3905-A13D-0D21-0215F5F75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43829"/>
              </p:ext>
            </p:extLst>
          </p:nvPr>
        </p:nvGraphicFramePr>
        <p:xfrm>
          <a:off x="45680" y="1882139"/>
          <a:ext cx="4572000" cy="27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359116591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982240603"/>
                    </a:ext>
                  </a:extLst>
                </a:gridCol>
                <a:gridCol w="752622">
                  <a:extLst>
                    <a:ext uri="{9D8B030D-6E8A-4147-A177-3AD203B41FA5}">
                      <a16:colId xmlns:a16="http://schemas.microsoft.com/office/drawing/2014/main" val="916769555"/>
                    </a:ext>
                  </a:extLst>
                </a:gridCol>
                <a:gridCol w="865163">
                  <a:extLst>
                    <a:ext uri="{9D8B030D-6E8A-4147-A177-3AD203B41FA5}">
                      <a16:colId xmlns:a16="http://schemas.microsoft.com/office/drawing/2014/main" val="133917490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07562312"/>
                    </a:ext>
                  </a:extLst>
                </a:gridCol>
              </a:tblGrid>
              <a:tr h="453643">
                <a:tc>
                  <a:txBody>
                    <a:bodyPr/>
                    <a:lstStyle/>
                    <a:p>
                      <a:r>
                        <a:rPr lang="en-US" sz="900" dirty="0"/>
                        <a:t>Point of Entry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POE Early Exit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Total Service Coord.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Service Coord. with  above average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Proportion of Service Coord. with above average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03778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51.80%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81115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Northwest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44.86%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2039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East 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40.65%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01325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Upper Cumberland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39.44%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37692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First 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38.25%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21860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Memphis 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58%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62193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Southeast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87906"/>
                  </a:ext>
                </a:extLst>
              </a:tr>
              <a:tr h="236818">
                <a:tc>
                  <a:txBody>
                    <a:bodyPr/>
                    <a:lstStyle/>
                    <a:p>
                      <a:r>
                        <a:rPr lang="en-US" sz="900" dirty="0"/>
                        <a:t>South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21790"/>
                  </a:ext>
                </a:extLst>
              </a:tr>
              <a:tr h="216197">
                <a:tc>
                  <a:txBody>
                    <a:bodyPr/>
                    <a:lstStyle/>
                    <a:p>
                      <a:r>
                        <a:rPr lang="en-US" sz="900" dirty="0"/>
                        <a:t>Greater Nashville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58%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803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4835348-C8DF-4759-62D2-96EABA43ECEE}"/>
              </a:ext>
            </a:extLst>
          </p:cNvPr>
          <p:cNvSpPr txBox="1"/>
          <p:nvPr/>
        </p:nvSpPr>
        <p:spPr>
          <a:xfrm>
            <a:off x="990599" y="1200150"/>
            <a:ext cx="38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Average TEIS Early Exit Rate = 37.65%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6BE0C1A6-019D-F073-DB03-467CFC38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81" y="790576"/>
            <a:ext cx="4526320" cy="4352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69" descr="Chart&#10;&#10;Description automatically generated with medium confidence">
            <a:extLst>
              <a:ext uri="{FF2B5EF4-FFF2-40B4-BE49-F238E27FC236}">
                <a16:creationId xmlns:a16="http://schemas.microsoft.com/office/drawing/2014/main" id="{392BC450-93E5-60E9-7E92-8818E296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88" y="3028192"/>
            <a:ext cx="3054924" cy="2087063"/>
          </a:xfrm>
          <a:prstGeom prst="rect">
            <a:avLst/>
          </a:prstGeom>
        </p:spPr>
      </p:pic>
      <p:pic>
        <p:nvPicPr>
          <p:cNvPr id="268" name="Picture 267" descr="Chart&#10;&#10;Description automatically generated">
            <a:extLst>
              <a:ext uri="{FF2B5EF4-FFF2-40B4-BE49-F238E27FC236}">
                <a16:creationId xmlns:a16="http://schemas.microsoft.com/office/drawing/2014/main" id="{EE1851EB-DE92-4654-CFEE-F28E95B6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13" y="3062002"/>
            <a:ext cx="3005333" cy="2053253"/>
          </a:xfrm>
          <a:prstGeom prst="rect">
            <a:avLst/>
          </a:prstGeom>
        </p:spPr>
      </p:pic>
      <p:pic>
        <p:nvPicPr>
          <p:cNvPr id="266" name="Picture 26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EBD507-5810-F9CD-CEDF-BB400BFF8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370" y="3056406"/>
            <a:ext cx="3034984" cy="2058849"/>
          </a:xfrm>
          <a:prstGeom prst="rect">
            <a:avLst/>
          </a:prstGeom>
        </p:spPr>
      </p:pic>
      <p:pic>
        <p:nvPicPr>
          <p:cNvPr id="264" name="Picture 263" descr="Chart&#10;&#10;Description automatically generated">
            <a:extLst>
              <a:ext uri="{FF2B5EF4-FFF2-40B4-BE49-F238E27FC236}">
                <a16:creationId xmlns:a16="http://schemas.microsoft.com/office/drawing/2014/main" id="{60B7A21A-9306-8B87-93E9-DE38D528E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51" y="709066"/>
            <a:ext cx="3394914" cy="2058851"/>
          </a:xfrm>
          <a:prstGeom prst="rect">
            <a:avLst/>
          </a:prstGeom>
        </p:spPr>
      </p:pic>
      <p:pic>
        <p:nvPicPr>
          <p:cNvPr id="262" name="Picture 261" descr="Chart&#10;&#10;Description automatically generated with low confidence">
            <a:extLst>
              <a:ext uri="{FF2B5EF4-FFF2-40B4-BE49-F238E27FC236}">
                <a16:creationId xmlns:a16="http://schemas.microsoft.com/office/drawing/2014/main" id="{F28A53A8-23BB-BC35-C1E8-2A10D2B2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959" y="712926"/>
            <a:ext cx="3436651" cy="2053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1ED24-E5F2-B3FB-BAE7-80C546FD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71" y="106356"/>
            <a:ext cx="7038900" cy="60271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Early Exit Rate by Service Coordinator</a:t>
            </a:r>
            <a:r>
              <a:rPr lang="en-US" dirty="0"/>
              <a:t>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05873A6-C9E9-631B-4912-72B4F418ECBB}"/>
              </a:ext>
            </a:extLst>
          </p:cNvPr>
          <p:cNvSpPr txBox="1"/>
          <p:nvPr/>
        </p:nvSpPr>
        <p:spPr>
          <a:xfrm>
            <a:off x="2333625" y="942975"/>
            <a:ext cx="72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214 / 335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841F7B-342A-8774-A631-63EEE27A1ED9}"/>
              </a:ext>
            </a:extLst>
          </p:cNvPr>
          <p:cNvSpPr txBox="1"/>
          <p:nvPr/>
        </p:nvSpPr>
        <p:spPr>
          <a:xfrm>
            <a:off x="2315460" y="1256569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13 / 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DCCDC5-75B2-BFF9-8B98-0E2CBA5DC904}"/>
              </a:ext>
            </a:extLst>
          </p:cNvPr>
          <p:cNvSpPr txBox="1"/>
          <p:nvPr/>
        </p:nvSpPr>
        <p:spPr>
          <a:xfrm>
            <a:off x="2274380" y="155990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165 / 272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CB03B-F14F-5F30-D8EA-4B4AE289B7AA}"/>
              </a:ext>
            </a:extLst>
          </p:cNvPr>
          <p:cNvSpPr txBox="1"/>
          <p:nvPr/>
        </p:nvSpPr>
        <p:spPr>
          <a:xfrm>
            <a:off x="2274380" y="190317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135 / 243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194A50-A8E4-30F1-6B2C-8A2881D2F0B2}"/>
              </a:ext>
            </a:extLst>
          </p:cNvPr>
          <p:cNvSpPr txBox="1"/>
          <p:nvPr/>
        </p:nvSpPr>
        <p:spPr>
          <a:xfrm>
            <a:off x="2375727" y="2195141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6 / 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350203-F1CC-9AD9-4A2A-2FDF27240032}"/>
              </a:ext>
            </a:extLst>
          </p:cNvPr>
          <p:cNvSpPr txBox="1"/>
          <p:nvPr/>
        </p:nvSpPr>
        <p:spPr>
          <a:xfrm>
            <a:off x="5896860" y="937952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18 / 25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8A26FB-76CD-39A6-BEF8-820C93775FE4}"/>
              </a:ext>
            </a:extLst>
          </p:cNvPr>
          <p:cNvSpPr txBox="1"/>
          <p:nvPr/>
        </p:nvSpPr>
        <p:spPr>
          <a:xfrm>
            <a:off x="5927961" y="1256569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112 / 203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681FE-9209-EC5E-B215-0F4938F31EF2}"/>
              </a:ext>
            </a:extLst>
          </p:cNvPr>
          <p:cNvSpPr txBox="1"/>
          <p:nvPr/>
        </p:nvSpPr>
        <p:spPr>
          <a:xfrm>
            <a:off x="5896860" y="1561565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128 / 244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D45AED-E2A9-DA76-53F6-5F903C2E065D}"/>
              </a:ext>
            </a:extLst>
          </p:cNvPr>
          <p:cNvSpPr txBox="1"/>
          <p:nvPr/>
        </p:nvSpPr>
        <p:spPr>
          <a:xfrm>
            <a:off x="5892692" y="1872777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75 / 150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941630-E1CE-9F10-605F-97B63D56AAA9}"/>
              </a:ext>
            </a:extLst>
          </p:cNvPr>
          <p:cNvSpPr txBox="1"/>
          <p:nvPr/>
        </p:nvSpPr>
        <p:spPr>
          <a:xfrm>
            <a:off x="5873336" y="221087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107 / 245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561F23-7278-C96F-BA9F-A4DE4C99B033}"/>
              </a:ext>
            </a:extLst>
          </p:cNvPr>
          <p:cNvSpPr txBox="1"/>
          <p:nvPr/>
        </p:nvSpPr>
        <p:spPr>
          <a:xfrm>
            <a:off x="1027289" y="3261167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8 / 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3E3BFC-D8B7-FED0-BF67-C7B563395436}"/>
              </a:ext>
            </a:extLst>
          </p:cNvPr>
          <p:cNvSpPr txBox="1"/>
          <p:nvPr/>
        </p:nvSpPr>
        <p:spPr>
          <a:xfrm>
            <a:off x="1027289" y="3571911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17 / 23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72AF50-0ED6-CA34-D2C1-3487F8982C5E}"/>
              </a:ext>
            </a:extLst>
          </p:cNvPr>
          <p:cNvSpPr txBox="1"/>
          <p:nvPr/>
        </p:nvSpPr>
        <p:spPr>
          <a:xfrm>
            <a:off x="1009959" y="392511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11 / 15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BAADE8-BE70-A4A9-B3F0-9140B1BB23E2}"/>
              </a:ext>
            </a:extLst>
          </p:cNvPr>
          <p:cNvSpPr txBox="1"/>
          <p:nvPr/>
        </p:nvSpPr>
        <p:spPr>
          <a:xfrm>
            <a:off x="1027289" y="4256512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29 / 42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E4CDDE-DAEE-7E03-7857-40B3B0458A61}"/>
              </a:ext>
            </a:extLst>
          </p:cNvPr>
          <p:cNvSpPr txBox="1"/>
          <p:nvPr/>
        </p:nvSpPr>
        <p:spPr>
          <a:xfrm>
            <a:off x="1027289" y="4578163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93 / 141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3C9391-7CEB-8D89-928A-EC9770BF6D82}"/>
              </a:ext>
            </a:extLst>
          </p:cNvPr>
          <p:cNvSpPr txBox="1"/>
          <p:nvPr/>
        </p:nvSpPr>
        <p:spPr>
          <a:xfrm>
            <a:off x="3957894" y="3261167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43 / 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F00B74-BA56-7462-E3DF-7D5886F78D39}"/>
              </a:ext>
            </a:extLst>
          </p:cNvPr>
          <p:cNvSpPr txBox="1"/>
          <p:nvPr/>
        </p:nvSpPr>
        <p:spPr>
          <a:xfrm>
            <a:off x="3957894" y="3571911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134 / 244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967934-6FBA-4A24-8C93-36501E2DA859}"/>
              </a:ext>
            </a:extLst>
          </p:cNvPr>
          <p:cNvSpPr txBox="1"/>
          <p:nvPr/>
        </p:nvSpPr>
        <p:spPr>
          <a:xfrm>
            <a:off x="3946727" y="3917431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29 / 59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80B40C-6878-AEBE-97B4-0A832E5A3B28}"/>
              </a:ext>
            </a:extLst>
          </p:cNvPr>
          <p:cNvSpPr txBox="1"/>
          <p:nvPr/>
        </p:nvSpPr>
        <p:spPr>
          <a:xfrm>
            <a:off x="3899102" y="4218990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121 / 251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B77002-488F-8A91-349C-A119FE8D0A30}"/>
              </a:ext>
            </a:extLst>
          </p:cNvPr>
          <p:cNvSpPr txBox="1"/>
          <p:nvPr/>
        </p:nvSpPr>
        <p:spPr>
          <a:xfrm>
            <a:off x="3924504" y="4529735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132 / 277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085A40-52D0-5D09-CB27-C8F19552A59D}"/>
              </a:ext>
            </a:extLst>
          </p:cNvPr>
          <p:cNvSpPr txBox="1"/>
          <p:nvPr/>
        </p:nvSpPr>
        <p:spPr>
          <a:xfrm>
            <a:off x="7155801" y="3571911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52 / 78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71AF34-5B09-F4BA-5E42-F3C1647BDDE5}"/>
              </a:ext>
            </a:extLst>
          </p:cNvPr>
          <p:cNvSpPr txBox="1"/>
          <p:nvPr/>
        </p:nvSpPr>
        <p:spPr>
          <a:xfrm>
            <a:off x="7188543" y="392511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54 / 86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512FF0-2AD3-828B-81BC-9CF726170552}"/>
              </a:ext>
            </a:extLst>
          </p:cNvPr>
          <p:cNvSpPr txBox="1"/>
          <p:nvPr/>
        </p:nvSpPr>
        <p:spPr>
          <a:xfrm>
            <a:off x="7198068" y="4235862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6 / 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A7966D-29E1-2341-D391-2708B06A0715}"/>
              </a:ext>
            </a:extLst>
          </p:cNvPr>
          <p:cNvSpPr txBox="1"/>
          <p:nvPr/>
        </p:nvSpPr>
        <p:spPr>
          <a:xfrm>
            <a:off x="7188542" y="454660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35 / 61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A8B352-8DC2-3EAA-58DA-E48E8C2828E0}"/>
              </a:ext>
            </a:extLst>
          </p:cNvPr>
          <p:cNvSpPr txBox="1"/>
          <p:nvPr/>
        </p:nvSpPr>
        <p:spPr>
          <a:xfrm>
            <a:off x="7198068" y="3261167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8 /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C81AD14-D74A-98BE-CA64-D7A13B8B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02" y="2890159"/>
            <a:ext cx="3423642" cy="2120167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38DD66A9-AF4E-F7DE-B30C-8E0B5B816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7" y="2875878"/>
            <a:ext cx="3448973" cy="2144803"/>
          </a:xfrm>
          <a:prstGeom prst="rect">
            <a:avLst/>
          </a:prstGeom>
        </p:spPr>
      </p:pic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838C2584-BBD8-6BB5-6160-28FE9CE6C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892" y="722489"/>
            <a:ext cx="3217333" cy="1959584"/>
          </a:xfrm>
          <a:prstGeom prst="rect">
            <a:avLst/>
          </a:prstGeom>
        </p:spPr>
      </p:pic>
      <p:pic>
        <p:nvPicPr>
          <p:cNvPr id="49" name="Picture 48" descr="A picture containing table&#10;&#10;Description automatically generated">
            <a:extLst>
              <a:ext uri="{FF2B5EF4-FFF2-40B4-BE49-F238E27FC236}">
                <a16:creationId xmlns:a16="http://schemas.microsoft.com/office/drawing/2014/main" id="{AB844C18-2F12-521A-3A5E-B7BA6820B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50" y="722489"/>
            <a:ext cx="3212560" cy="19357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C2025E-6369-1F55-FC15-325B8853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122817"/>
            <a:ext cx="7038900" cy="5206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Early Exit Rate by Service Coordinator</a:t>
            </a: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040B4-1CCF-3421-797A-7D5992446BA8}"/>
              </a:ext>
            </a:extLst>
          </p:cNvPr>
          <p:cNvSpPr txBox="1"/>
          <p:nvPr/>
        </p:nvSpPr>
        <p:spPr>
          <a:xfrm>
            <a:off x="2143819" y="1234969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7 /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5981A8-B0C0-66CD-9814-55233C62E17A}"/>
              </a:ext>
            </a:extLst>
          </p:cNvPr>
          <p:cNvSpPr txBox="1"/>
          <p:nvPr/>
        </p:nvSpPr>
        <p:spPr>
          <a:xfrm>
            <a:off x="2143820" y="92486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11 / 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C7C038-A62B-74C7-0B57-CCFC3107708B}"/>
              </a:ext>
            </a:extLst>
          </p:cNvPr>
          <p:cNvSpPr txBox="1"/>
          <p:nvPr/>
        </p:nvSpPr>
        <p:spPr>
          <a:xfrm>
            <a:off x="2143819" y="1545070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48 / 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B8284D-60CF-6574-82A8-B3E88CFC8E05}"/>
              </a:ext>
            </a:extLst>
          </p:cNvPr>
          <p:cNvSpPr txBox="1"/>
          <p:nvPr/>
        </p:nvSpPr>
        <p:spPr>
          <a:xfrm>
            <a:off x="2143819" y="183953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14 / 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87B19-84A4-3AD1-39AE-40B810015671}"/>
              </a:ext>
            </a:extLst>
          </p:cNvPr>
          <p:cNvSpPr txBox="1"/>
          <p:nvPr/>
        </p:nvSpPr>
        <p:spPr>
          <a:xfrm>
            <a:off x="2143819" y="2142615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17 / 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09F58-E810-0B0A-B4DA-49AFC31CD393}"/>
              </a:ext>
            </a:extLst>
          </p:cNvPr>
          <p:cNvSpPr txBox="1"/>
          <p:nvPr/>
        </p:nvSpPr>
        <p:spPr>
          <a:xfrm>
            <a:off x="5944294" y="92486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27 / 36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115A5C-179E-8146-2EC6-E5A5BE4E50A0}"/>
              </a:ext>
            </a:extLst>
          </p:cNvPr>
          <p:cNvSpPr txBox="1"/>
          <p:nvPr/>
        </p:nvSpPr>
        <p:spPr>
          <a:xfrm>
            <a:off x="5944293" y="1219334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/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74114-37AD-DF95-DAD7-CB52032CE00C}"/>
              </a:ext>
            </a:extLst>
          </p:cNvPr>
          <p:cNvSpPr txBox="1"/>
          <p:nvPr/>
        </p:nvSpPr>
        <p:spPr>
          <a:xfrm>
            <a:off x="5944292" y="1520860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9 / 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D7E813-A234-AC36-F274-8F12859D3A9F}"/>
              </a:ext>
            </a:extLst>
          </p:cNvPr>
          <p:cNvSpPr txBox="1"/>
          <p:nvPr/>
        </p:nvSpPr>
        <p:spPr>
          <a:xfrm>
            <a:off x="5944291" y="183953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64 / 127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81151-BD96-E796-FCED-6680F92C205F}"/>
              </a:ext>
            </a:extLst>
          </p:cNvPr>
          <p:cNvSpPr txBox="1"/>
          <p:nvPr/>
        </p:nvSpPr>
        <p:spPr>
          <a:xfrm>
            <a:off x="5944291" y="2158212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46 / 97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40BFB6-BC67-2BFF-F713-14A782044596}"/>
              </a:ext>
            </a:extLst>
          </p:cNvPr>
          <p:cNvSpPr txBox="1"/>
          <p:nvPr/>
        </p:nvSpPr>
        <p:spPr>
          <a:xfrm>
            <a:off x="1658044" y="3098385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9 / 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3954E2-DFDB-62A7-2251-5D374351DCBC}"/>
              </a:ext>
            </a:extLst>
          </p:cNvPr>
          <p:cNvSpPr txBox="1"/>
          <p:nvPr/>
        </p:nvSpPr>
        <p:spPr>
          <a:xfrm>
            <a:off x="1658044" y="3467380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6 / 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7F8D04-FFC8-D953-47E6-63B7626CE137}"/>
              </a:ext>
            </a:extLst>
          </p:cNvPr>
          <p:cNvSpPr txBox="1"/>
          <p:nvPr/>
        </p:nvSpPr>
        <p:spPr>
          <a:xfrm>
            <a:off x="1658044" y="3800809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20 / 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7D6FE-3D1C-1839-93F0-372A27113118}"/>
              </a:ext>
            </a:extLst>
          </p:cNvPr>
          <p:cNvSpPr txBox="1"/>
          <p:nvPr/>
        </p:nvSpPr>
        <p:spPr>
          <a:xfrm>
            <a:off x="1658044" y="413423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14 / 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75CABB-6220-9ED6-9B0E-A9644E8BA27A}"/>
              </a:ext>
            </a:extLst>
          </p:cNvPr>
          <p:cNvSpPr txBox="1"/>
          <p:nvPr/>
        </p:nvSpPr>
        <p:spPr>
          <a:xfrm>
            <a:off x="1658044" y="4469737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42 / 84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28F6B-7412-9A42-0D25-97088759A131}"/>
              </a:ext>
            </a:extLst>
          </p:cNvPr>
          <p:cNvSpPr txBox="1"/>
          <p:nvPr/>
        </p:nvSpPr>
        <p:spPr>
          <a:xfrm>
            <a:off x="6466068" y="3116446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/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FDB1A-3C27-DD9E-523E-0390C811779D}"/>
              </a:ext>
            </a:extLst>
          </p:cNvPr>
          <p:cNvSpPr txBox="1"/>
          <p:nvPr/>
        </p:nvSpPr>
        <p:spPr>
          <a:xfrm>
            <a:off x="6482783" y="3451745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/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17DCE2-0D94-60B5-D225-888AC82E602F}"/>
              </a:ext>
            </a:extLst>
          </p:cNvPr>
          <p:cNvSpPr txBox="1"/>
          <p:nvPr/>
        </p:nvSpPr>
        <p:spPr>
          <a:xfrm>
            <a:off x="6466067" y="3775689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/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93E2DB-C8AF-C5E3-02FC-F17EA0FFEC92}"/>
              </a:ext>
            </a:extLst>
          </p:cNvPr>
          <p:cNvSpPr txBox="1"/>
          <p:nvPr/>
        </p:nvSpPr>
        <p:spPr>
          <a:xfrm>
            <a:off x="6466066" y="4122254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/ 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A9004F-A79A-760D-8870-52D084EEAEFB}"/>
              </a:ext>
            </a:extLst>
          </p:cNvPr>
          <p:cNvSpPr txBox="1"/>
          <p:nvPr/>
        </p:nvSpPr>
        <p:spPr>
          <a:xfrm>
            <a:off x="6482783" y="4447188"/>
            <a:ext cx="746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9 / 13</a:t>
            </a:r>
          </a:p>
        </p:txBody>
      </p:sp>
    </p:spTree>
    <p:extLst>
      <p:ext uri="{BB962C8B-B14F-4D97-AF65-F5344CB8AC3E}">
        <p14:creationId xmlns:p14="http://schemas.microsoft.com/office/powerpoint/2010/main" val="25302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3795-7054-4B9B-D280-A507DD1D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87" y="346301"/>
            <a:ext cx="6789226" cy="76034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Points for Early Exit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3C6D-0BD8-7E5E-2D82-6F3C88DA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600" y="1438275"/>
            <a:ext cx="6436800" cy="29787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 TEIS Early Exit rate is 37.65%</a:t>
            </a:r>
          </a:p>
          <a:p>
            <a:r>
              <a:rPr lang="en-US" dirty="0">
                <a:solidFill>
                  <a:schemeClr val="accent1"/>
                </a:solidFill>
              </a:rPr>
              <a:t>5 Point of Entry Offices have Early Exit rates above the overall average: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Southwest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Northwest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East Tennessee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Upper Cumberland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 Tennessee</a:t>
            </a:r>
          </a:p>
          <a:p>
            <a:r>
              <a:rPr lang="en-US" dirty="0">
                <a:solidFill>
                  <a:schemeClr val="accent1"/>
                </a:solidFill>
              </a:rPr>
              <a:t>154 Service Coordinators have rates above the average for their Point of Entry Office (full list is available)</a:t>
            </a:r>
          </a:p>
          <a:p>
            <a:r>
              <a:rPr lang="en-US" dirty="0">
                <a:solidFill>
                  <a:schemeClr val="accent1"/>
                </a:solidFill>
              </a:rPr>
              <a:t>We suggest East Tennessee POE as an area to focus 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High overall Early Exit rate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High proportion of Service Coordinators whose rates fall above that average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360</Words>
  <Application>Microsoft Office PowerPoint</Application>
  <PresentationFormat>On-screen Show (16:9)</PresentationFormat>
  <Paragraphs>113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Arial</vt:lpstr>
      <vt:lpstr>Lato</vt:lpstr>
      <vt:lpstr>Focus</vt:lpstr>
      <vt:lpstr>Early Exit Rates  for Point of Entry Offices and Service Coordinators</vt:lpstr>
      <vt:lpstr>Early Exit by Point of Entry Office</vt:lpstr>
      <vt:lpstr>Early Exit Rate by Service Coordinator </vt:lpstr>
      <vt:lpstr>Early Exit Rate by Service Coordinator </vt:lpstr>
      <vt:lpstr>Key Points for Early Exit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 Early Exit Rates</dc:title>
  <cp:lastModifiedBy>Monica Weiss-Sharp</cp:lastModifiedBy>
  <cp:revision>14</cp:revision>
  <dcterms:modified xsi:type="dcterms:W3CDTF">2022-07-14T15:57:51Z</dcterms:modified>
</cp:coreProperties>
</file>