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8" r:id="rId3"/>
    <p:sldId id="258" r:id="rId4"/>
    <p:sldId id="277" r:id="rId5"/>
    <p:sldId id="273" r:id="rId6"/>
    <p:sldId id="274" r:id="rId7"/>
    <p:sldId id="275" r:id="rId8"/>
    <p:sldId id="276" r:id="rId9"/>
    <p:sldId id="259" r:id="rId10"/>
    <p:sldId id="261" r:id="rId11"/>
    <p:sldId id="278" r:id="rId12"/>
    <p:sldId id="263" r:id="rId13"/>
    <p:sldId id="280" r:id="rId14"/>
    <p:sldId id="281" r:id="rId15"/>
    <p:sldId id="282" r:id="rId16"/>
    <p:sldId id="264" r:id="rId17"/>
    <p:sldId id="266" r:id="rId18"/>
    <p:sldId id="284" r:id="rId19"/>
    <p:sldId id="267" r:id="rId2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8"/>
    <p:restoredTop sz="72260"/>
  </p:normalViewPr>
  <p:slideViewPr>
    <p:cSldViewPr snapToGrid="0" snapToObjects="1">
      <p:cViewPr varScale="1">
        <p:scale>
          <a:sx n="112" d="100"/>
          <a:sy n="112" d="100"/>
        </p:scale>
        <p:origin x="1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EE678-E622-4549-A4D7-C156EDF2F12D}" type="datetimeFigureOut">
              <a:rPr lang="en-DE" smtClean="0"/>
              <a:t>22.06.21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211DB-28E2-BD42-8DAC-5E857D3D799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3617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This only holds under the assumption, that the models and choice of explaining variables are perfect!</a:t>
            </a:r>
          </a:p>
          <a:p>
            <a:endParaRPr lang="en-DE" dirty="0"/>
          </a:p>
          <a:p>
            <a:r>
              <a:rPr lang="en-DE" dirty="0"/>
              <a:t>Ecosystem functional changes that we can also understand as biotic effects.</a:t>
            </a:r>
          </a:p>
          <a:p>
            <a:r>
              <a:rPr lang="en-DE" dirty="0"/>
              <a:t>These are captured by model parameters, which are in PRELES the 30 specified stand properties and in the neural network unspecified through its trainable parameters.</a:t>
            </a:r>
          </a:p>
          <a:p>
            <a:endParaRPr lang="en-DE" dirty="0"/>
          </a:p>
          <a:p>
            <a:r>
              <a:rPr lang="en-DE" dirty="0"/>
              <a:t>We will use the neural network to distinguish the effects.</a:t>
            </a:r>
          </a:p>
          <a:p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211DB-28E2-BD42-8DAC-5E857D3D799E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2885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DE" dirty="0"/>
                  <a:t>The Approach is as follows:</a:t>
                </a:r>
              </a:p>
              <a:p>
                <a:endParaRPr lang="en-DE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DE" dirty="0"/>
                  <a:t>We</a:t>
                </a:r>
                <a:r>
                  <a:rPr lang="en-DE" baseline="0" dirty="0"/>
                  <a:t> fi</a:t>
                </a:r>
                <a:r>
                  <a:rPr lang="en-DE" dirty="0"/>
                  <a:t>t one neural network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DE" dirty="0"/>
                  <a:t>to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DE" dirty="0"/>
                  <a:t>and one neural network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m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DE" dirty="0"/>
                  <a:t> 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o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DE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DE" dirty="0"/>
                  <a:t>Doing so we assume, the climate-GPP relations are perfectly represented in the network.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DE" dirty="0"/>
                  <a:t>I decided to use two years instead of one, which means we will look at changes in GPP over four years.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DE" dirty="0"/>
                  <a:t>I did this, because the precision of the network predictions were much better and we wanted perfect models.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DE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DE" dirty="0"/>
              </a:p>
              <a:p>
                <a:endParaRPr lang="en-DE" dirty="0"/>
              </a:p>
              <a:p>
                <a:endParaRPr lang="en-DE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DE" dirty="0"/>
                  <a:t>The Approach is as follows:</a:t>
                </a:r>
              </a:p>
              <a:p>
                <a:endParaRPr lang="en-DE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DE" dirty="0"/>
                  <a:t>We</a:t>
                </a:r>
                <a:r>
                  <a:rPr lang="en-DE" baseline="0" dirty="0"/>
                  <a:t> fi</a:t>
                </a:r>
                <a:r>
                  <a:rPr lang="en-DE" dirty="0"/>
                  <a:t>t one neural network </a:t>
                </a:r>
                <a:r>
                  <a:rPr lang="de-DE" b="0" i="0">
                    <a:latin typeface="Cambria Math" panose="02040503050406030204" pitchFamily="18" charset="0"/>
                  </a:rPr>
                  <a:t>m</a:t>
                </a:r>
                <a:r>
                  <a:rPr lang="de-DE" i="0">
                    <a:latin typeface="Cambria Math" panose="02040503050406030204" pitchFamily="18" charset="0"/>
                  </a:rPr>
                  <a:t>1 </a:t>
                </a:r>
                <a:r>
                  <a:rPr lang="en-DE" dirty="0"/>
                  <a:t>to </a:t>
                </a:r>
                <a:r>
                  <a:rPr lang="de-DE" b="0" i="0">
                    <a:latin typeface="Cambria Math" panose="02040503050406030204" pitchFamily="18" charset="0"/>
                  </a:rPr>
                  <a:t>𝑝1 </a:t>
                </a:r>
                <a:r>
                  <a:rPr lang="en-DE" dirty="0"/>
                  <a:t>and one neural network </a:t>
                </a:r>
                <a:r>
                  <a:rPr lang="de-DE" i="0">
                    <a:latin typeface="Cambria Math" panose="02040503050406030204" pitchFamily="18" charset="0"/>
                  </a:rPr>
                  <a:t>m</a:t>
                </a:r>
                <a:r>
                  <a:rPr lang="de-DE" b="0" i="0">
                    <a:latin typeface="Cambria Math" panose="02040503050406030204" pitchFamily="18" charset="0"/>
                  </a:rPr>
                  <a:t>2</a:t>
                </a:r>
                <a:r>
                  <a:rPr lang="en-DE" dirty="0"/>
                  <a:t> t</a:t>
                </a:r>
                <a:r>
                  <a:rPr lang="de-DE" i="0">
                    <a:latin typeface="Cambria Math" panose="02040503050406030204" pitchFamily="18" charset="0"/>
                  </a:rPr>
                  <a:t>o</a:t>
                </a:r>
                <a:r>
                  <a:rPr lang="de-DE" b="0" i="0">
                    <a:latin typeface="Cambria Math" panose="02040503050406030204" pitchFamily="18" charset="0"/>
                  </a:rPr>
                  <a:t> </a:t>
                </a:r>
                <a:r>
                  <a:rPr lang="de-DE" i="0">
                    <a:latin typeface="Cambria Math" panose="02040503050406030204" pitchFamily="18" charset="0"/>
                  </a:rPr>
                  <a:t>𝑝</a:t>
                </a:r>
                <a:r>
                  <a:rPr lang="de-DE" b="0" i="0">
                    <a:latin typeface="Cambria Math" panose="02040503050406030204" pitchFamily="18" charset="0"/>
                  </a:rPr>
                  <a:t>2</a:t>
                </a:r>
                <a:r>
                  <a:rPr lang="en-DE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DE" dirty="0"/>
                  <a:t>Doing so we assume, the climate-GPP relations are perfectly represented in the network.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DE" dirty="0"/>
                  <a:t>I decided to use two years instead of one, which means we will look at changes in GPP over four years.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DE" dirty="0"/>
                  <a:t>I did this, because the precision of the network predictions were much better and we wanted perfect models.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DE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DE" dirty="0"/>
              </a:p>
              <a:p>
                <a:endParaRPr lang="en-DE" dirty="0"/>
              </a:p>
              <a:p>
                <a:endParaRPr lang="en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211DB-28E2-BD42-8DAC-5E857D3D799E}" type="slidenum">
              <a:rPr lang="en-DE" smtClean="0"/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549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DE" dirty="0"/>
                  <a:t>The Approach is as follows:</a:t>
                </a:r>
              </a:p>
              <a:p>
                <a:endParaRPr lang="en-DE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DE" dirty="0"/>
                  <a:t>We</a:t>
                </a:r>
                <a:r>
                  <a:rPr lang="en-DE" baseline="0" dirty="0"/>
                  <a:t> fi</a:t>
                </a:r>
                <a:r>
                  <a:rPr lang="en-DE" dirty="0"/>
                  <a:t>t one neural network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DE" dirty="0"/>
                  <a:t>to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DE" dirty="0"/>
                  <a:t>and one neural network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m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DE" dirty="0"/>
                  <a:t> 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o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DE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DE" dirty="0"/>
                  <a:t>Doing so we assume, the climate-GPP relations are perfectly represented in the network.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DE" dirty="0"/>
                  <a:t>I decided to use two years instead of one, which means we will look at changes in GPP over four years.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DE" dirty="0"/>
                  <a:t>I did this, because the precision of the network predictions were much better and we wanted perfect models.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DE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DE" dirty="0"/>
              </a:p>
              <a:p>
                <a:endParaRPr lang="en-DE" dirty="0"/>
              </a:p>
              <a:p>
                <a:endParaRPr lang="en-DE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DE" dirty="0"/>
                  <a:t>The Approach is as follows:</a:t>
                </a:r>
              </a:p>
              <a:p>
                <a:endParaRPr lang="en-DE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DE" dirty="0"/>
                  <a:t>We</a:t>
                </a:r>
                <a:r>
                  <a:rPr lang="en-DE" baseline="0" dirty="0"/>
                  <a:t> fi</a:t>
                </a:r>
                <a:r>
                  <a:rPr lang="en-DE" dirty="0"/>
                  <a:t>t one neural network </a:t>
                </a:r>
                <a:r>
                  <a:rPr lang="de-DE" b="0" i="0">
                    <a:latin typeface="Cambria Math" panose="02040503050406030204" pitchFamily="18" charset="0"/>
                  </a:rPr>
                  <a:t>m</a:t>
                </a:r>
                <a:r>
                  <a:rPr lang="de-DE" i="0">
                    <a:latin typeface="Cambria Math" panose="02040503050406030204" pitchFamily="18" charset="0"/>
                  </a:rPr>
                  <a:t>1 </a:t>
                </a:r>
                <a:r>
                  <a:rPr lang="en-DE" dirty="0"/>
                  <a:t>to </a:t>
                </a:r>
                <a:r>
                  <a:rPr lang="de-DE" b="0" i="0">
                    <a:latin typeface="Cambria Math" panose="02040503050406030204" pitchFamily="18" charset="0"/>
                  </a:rPr>
                  <a:t>𝑝1 </a:t>
                </a:r>
                <a:r>
                  <a:rPr lang="en-DE" dirty="0"/>
                  <a:t>and one neural network </a:t>
                </a:r>
                <a:r>
                  <a:rPr lang="de-DE" i="0">
                    <a:latin typeface="Cambria Math" panose="02040503050406030204" pitchFamily="18" charset="0"/>
                  </a:rPr>
                  <a:t>m</a:t>
                </a:r>
                <a:r>
                  <a:rPr lang="de-DE" b="0" i="0">
                    <a:latin typeface="Cambria Math" panose="02040503050406030204" pitchFamily="18" charset="0"/>
                  </a:rPr>
                  <a:t>2</a:t>
                </a:r>
                <a:r>
                  <a:rPr lang="en-DE" dirty="0"/>
                  <a:t> t</a:t>
                </a:r>
                <a:r>
                  <a:rPr lang="de-DE" i="0">
                    <a:latin typeface="Cambria Math" panose="02040503050406030204" pitchFamily="18" charset="0"/>
                  </a:rPr>
                  <a:t>o</a:t>
                </a:r>
                <a:r>
                  <a:rPr lang="de-DE" b="0" i="0">
                    <a:latin typeface="Cambria Math" panose="02040503050406030204" pitchFamily="18" charset="0"/>
                  </a:rPr>
                  <a:t> </a:t>
                </a:r>
                <a:r>
                  <a:rPr lang="de-DE" i="0">
                    <a:latin typeface="Cambria Math" panose="02040503050406030204" pitchFamily="18" charset="0"/>
                  </a:rPr>
                  <a:t>𝑝</a:t>
                </a:r>
                <a:r>
                  <a:rPr lang="de-DE" b="0" i="0">
                    <a:latin typeface="Cambria Math" panose="02040503050406030204" pitchFamily="18" charset="0"/>
                  </a:rPr>
                  <a:t>2</a:t>
                </a:r>
                <a:r>
                  <a:rPr lang="en-DE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DE" dirty="0"/>
                  <a:t>Doing so we assume, the climate-GPP relations are perfectly represented in the network.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DE" dirty="0"/>
                  <a:t>I decided to use two years instead of one, which means we will look at changes in GPP over four years.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DE" dirty="0"/>
                  <a:t>I did this, because the precision of the network predictions were much better and we wanted perfect models.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DE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DE" dirty="0"/>
              </a:p>
              <a:p>
                <a:endParaRPr lang="en-DE" dirty="0"/>
              </a:p>
              <a:p>
                <a:endParaRPr lang="en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211DB-28E2-BD42-8DAC-5E857D3D799E}" type="slidenum">
              <a:rPr lang="en-DE" smtClean="0"/>
              <a:t>14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82370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DE" dirty="0"/>
                  <a:t>The Approach is as follows:</a:t>
                </a:r>
              </a:p>
              <a:p>
                <a:endParaRPr lang="en-DE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DE" dirty="0"/>
                  <a:t>We</a:t>
                </a:r>
                <a:r>
                  <a:rPr lang="en-DE" baseline="0" dirty="0"/>
                  <a:t> fi</a:t>
                </a:r>
                <a:r>
                  <a:rPr lang="en-DE" dirty="0"/>
                  <a:t>t one neural network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DE" dirty="0"/>
                  <a:t>to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DE" dirty="0"/>
                  <a:t>and one neural network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m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DE" dirty="0"/>
                  <a:t> 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o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DE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DE" dirty="0"/>
                  <a:t>Doing so we assume, the climate-GPP relations are perfectly represented in the network.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DE" dirty="0"/>
                  <a:t>I decided to use two years instead of one, which means we will look at changes in GPP over four years.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DE" dirty="0"/>
                  <a:t>I did this, because the precision of the network predictions were much better and we wanted perfect models.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DE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DE" dirty="0"/>
              </a:p>
              <a:p>
                <a:endParaRPr lang="en-DE" dirty="0"/>
              </a:p>
              <a:p>
                <a:endParaRPr lang="en-DE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DE" dirty="0"/>
                  <a:t>The Approach is as follows:</a:t>
                </a:r>
              </a:p>
              <a:p>
                <a:endParaRPr lang="en-DE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DE" dirty="0"/>
                  <a:t>We</a:t>
                </a:r>
                <a:r>
                  <a:rPr lang="en-DE" baseline="0" dirty="0"/>
                  <a:t> fi</a:t>
                </a:r>
                <a:r>
                  <a:rPr lang="en-DE" dirty="0"/>
                  <a:t>t one neural network </a:t>
                </a:r>
                <a:r>
                  <a:rPr lang="de-DE" b="0" i="0">
                    <a:latin typeface="Cambria Math" panose="02040503050406030204" pitchFamily="18" charset="0"/>
                  </a:rPr>
                  <a:t>m</a:t>
                </a:r>
                <a:r>
                  <a:rPr lang="de-DE" i="0">
                    <a:latin typeface="Cambria Math" panose="02040503050406030204" pitchFamily="18" charset="0"/>
                  </a:rPr>
                  <a:t>1 </a:t>
                </a:r>
                <a:r>
                  <a:rPr lang="en-DE" dirty="0"/>
                  <a:t>to </a:t>
                </a:r>
                <a:r>
                  <a:rPr lang="de-DE" b="0" i="0">
                    <a:latin typeface="Cambria Math" panose="02040503050406030204" pitchFamily="18" charset="0"/>
                  </a:rPr>
                  <a:t>𝑝1 </a:t>
                </a:r>
                <a:r>
                  <a:rPr lang="en-DE" dirty="0"/>
                  <a:t>and one neural network </a:t>
                </a:r>
                <a:r>
                  <a:rPr lang="de-DE" i="0">
                    <a:latin typeface="Cambria Math" panose="02040503050406030204" pitchFamily="18" charset="0"/>
                  </a:rPr>
                  <a:t>m</a:t>
                </a:r>
                <a:r>
                  <a:rPr lang="de-DE" b="0" i="0">
                    <a:latin typeface="Cambria Math" panose="02040503050406030204" pitchFamily="18" charset="0"/>
                  </a:rPr>
                  <a:t>2</a:t>
                </a:r>
                <a:r>
                  <a:rPr lang="en-DE" dirty="0"/>
                  <a:t> t</a:t>
                </a:r>
                <a:r>
                  <a:rPr lang="de-DE" i="0">
                    <a:latin typeface="Cambria Math" panose="02040503050406030204" pitchFamily="18" charset="0"/>
                  </a:rPr>
                  <a:t>o</a:t>
                </a:r>
                <a:r>
                  <a:rPr lang="de-DE" b="0" i="0">
                    <a:latin typeface="Cambria Math" panose="02040503050406030204" pitchFamily="18" charset="0"/>
                  </a:rPr>
                  <a:t> </a:t>
                </a:r>
                <a:r>
                  <a:rPr lang="de-DE" i="0">
                    <a:latin typeface="Cambria Math" panose="02040503050406030204" pitchFamily="18" charset="0"/>
                  </a:rPr>
                  <a:t>𝑝</a:t>
                </a:r>
                <a:r>
                  <a:rPr lang="de-DE" b="0" i="0">
                    <a:latin typeface="Cambria Math" panose="02040503050406030204" pitchFamily="18" charset="0"/>
                  </a:rPr>
                  <a:t>2</a:t>
                </a:r>
                <a:r>
                  <a:rPr lang="en-DE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DE" dirty="0"/>
                  <a:t>Doing so we assume, the climate-GPP relations are perfectly represented in the network.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DE" dirty="0"/>
                  <a:t>I decided to use two years instead of one, which means we will look at changes in GPP over four years.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DE" dirty="0"/>
                  <a:t>I did this, because the precision of the network predictions were much better and we wanted perfect models.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DE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DE" dirty="0"/>
              </a:p>
              <a:p>
                <a:endParaRPr lang="en-DE" dirty="0"/>
              </a:p>
              <a:p>
                <a:endParaRPr lang="en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211DB-28E2-BD42-8DAC-5E857D3D799E}" type="slidenum">
              <a:rPr lang="en-DE" smtClean="0"/>
              <a:t>15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1516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Another experiment, inspired by the presentation of Lazaro a couple of week ago.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211DB-28E2-BD42-8DAC-5E857D3D799E}" type="slidenum">
              <a:rPr lang="en-DE" smtClean="0"/>
              <a:t>17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2316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211DB-28E2-BD42-8DAC-5E857D3D799E}" type="slidenum">
              <a:rPr lang="en-DE" smtClean="0"/>
              <a:t>18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42848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E706-96D2-8F4E-A523-05E632ABE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E25A0B-9F96-3643-B35F-D1F9AF963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780D9-4417-CC4C-BE3C-349D1F17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C027-60BE-334C-8065-2B4870E4CD6B}" type="datetimeFigureOut">
              <a:rPr lang="en-DE" smtClean="0"/>
              <a:t>22.06.21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B6843-2951-3D45-9822-485E87BF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B4EB1-33B6-FB42-9192-2CC085413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CE3-37F6-2D48-91D9-53CE0D0840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697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4D4B-275E-BA4A-9455-59AACC874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388EF-D867-D84C-BA13-EE2D44339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EBA45-0DAF-3649-85E4-6491FBA6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C027-60BE-334C-8065-2B4870E4CD6B}" type="datetimeFigureOut">
              <a:rPr lang="en-DE" smtClean="0"/>
              <a:t>22.06.21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4A58B-020B-4242-92EB-4921485F2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543C6-6B30-1F4D-B1EC-E16A9B1F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CE3-37F6-2D48-91D9-53CE0D0840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2524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D55E0-FC79-E043-BA94-A929102CF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AF7C5-42D2-4D43-BEFD-2C8B1B13E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E998F-F196-E74B-BFA2-58EDFBA0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C027-60BE-334C-8065-2B4870E4CD6B}" type="datetimeFigureOut">
              <a:rPr lang="en-DE" smtClean="0"/>
              <a:t>22.06.21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1845A-9702-B642-B866-29B238B90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C39F8-5BB4-874D-BED3-746BEFBD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CE3-37F6-2D48-91D9-53CE0D0840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421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1026-594E-C548-B127-83E74D02B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2954C-B336-6945-AF47-FE7084460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EB155-0597-7C41-AFE4-C19A3794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C027-60BE-334C-8065-2B4870E4CD6B}" type="datetimeFigureOut">
              <a:rPr lang="en-DE" smtClean="0"/>
              <a:t>22.06.21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27276-E0A6-D648-9534-364F398A8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CAFD-C173-6F4A-B318-740D7077A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CE3-37F6-2D48-91D9-53CE0D0840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593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69FF-E08F-2D4C-AC43-27DAEC5E5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8F036-A4AF-A14C-992B-D97F12BC8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E0064-8F3E-4741-8461-5DD95C346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C027-60BE-334C-8065-2B4870E4CD6B}" type="datetimeFigureOut">
              <a:rPr lang="en-DE" smtClean="0"/>
              <a:t>22.06.21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AA042-6C13-5246-A8A3-C0824D94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BDA05-24BE-5F43-85FE-06BDA0AE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CE3-37F6-2D48-91D9-53CE0D0840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4633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A178-AC86-3048-ABE7-0AA0FDAA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E712B-5EA1-A84D-A23A-DB88C9610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9B23F-79D5-C144-B289-E6725CA15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2331D-6993-BD45-AFC8-0B37A3FC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C027-60BE-334C-8065-2B4870E4CD6B}" type="datetimeFigureOut">
              <a:rPr lang="en-DE" smtClean="0"/>
              <a:t>22.06.21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35478-C0C5-1B4E-A4BC-68C70837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DB998-9329-464A-AF68-F47E26DB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CE3-37F6-2D48-91D9-53CE0D0840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999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A68E-2830-9849-8109-677E83ACA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13F37-D05D-AF45-84FF-1FFD13325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82C9D-A427-6C4C-9BEA-53C2380DD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8EBDA-AFF7-0946-8606-D01A43912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C09C4-ABFE-B845-A9C9-92DA02676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374A6E-244C-8742-87D1-E05B562D6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C027-60BE-334C-8065-2B4870E4CD6B}" type="datetimeFigureOut">
              <a:rPr lang="en-DE" smtClean="0"/>
              <a:t>22.06.21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AC9869-6041-994A-B467-F481BD170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3925B-E051-6A4C-98E6-D8748600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CE3-37F6-2D48-91D9-53CE0D0840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6176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C86B8-203B-CD46-8C67-7AC9AC00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0EA7F-3CD6-3044-AAF3-A1F3FE38F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C027-60BE-334C-8065-2B4870E4CD6B}" type="datetimeFigureOut">
              <a:rPr lang="en-DE" smtClean="0"/>
              <a:t>22.06.21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90AB7-BFF3-684B-B7D0-DD3491A45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0E80C-C490-C54F-AFA4-E3AFA5A5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CE3-37F6-2D48-91D9-53CE0D0840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0252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E2A06F-4EBF-FE44-9F44-44985AF6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C027-60BE-334C-8065-2B4870E4CD6B}" type="datetimeFigureOut">
              <a:rPr lang="en-DE" smtClean="0"/>
              <a:t>22.06.21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7D54E2-B633-9740-BE90-F8754616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00F3C-EA7D-BB40-80AF-2681CCAA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CE3-37F6-2D48-91D9-53CE0D0840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4059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E690-4237-F245-8AA4-62AB8869A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B58A2-33C4-574B-94CC-ED65D1B61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68621-8EE4-1749-B7F3-E87488A16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D6DFB-1ED0-CA4A-AB8F-EDF63E37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C027-60BE-334C-8065-2B4870E4CD6B}" type="datetimeFigureOut">
              <a:rPr lang="en-DE" smtClean="0"/>
              <a:t>22.06.21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B6DDC-BE3B-3A48-A189-B1DAAB63E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29551-3922-5148-84D7-F45AB65C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CE3-37F6-2D48-91D9-53CE0D0840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8474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AC0F0-6557-B14D-AFD4-9351F71E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79E48-F99F-AC43-A6E3-086758B52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F4229-5E18-F246-9F42-601D64A82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26E97-9756-EC42-801F-690DF5E0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C027-60BE-334C-8065-2B4870E4CD6B}" type="datetimeFigureOut">
              <a:rPr lang="en-DE" smtClean="0"/>
              <a:t>22.06.21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FA888-6DE9-3247-B9F1-B266767B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40864-846C-BD4F-B19B-F306817A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CE3-37F6-2D48-91D9-53CE0D0840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692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0B0B0-265E-B049-8284-15E60D800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314B4-F312-C741-ACD6-34C54210D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A9ADD-0002-1840-B1C1-FBB169DF2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C027-60BE-334C-8065-2B4870E4CD6B}" type="datetimeFigureOut">
              <a:rPr lang="en-DE" smtClean="0"/>
              <a:t>22.06.21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1D772-77B3-874E-95AD-65DBC0259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F1BE8-7AA9-C640-8B69-544202AD2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34CE3-37F6-2D48-91D9-53CE0D0840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812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817368-AFA7-244A-B2B6-A003699F8F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DE" dirty="0"/>
              <a:t>Partitioning effects on the intra-annual variability of GPP of a boreal forest ecosystem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883EEEC-D41D-E348-8AA9-8EDCEF8CEB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Marieke Wesselkamp</a:t>
            </a:r>
          </a:p>
        </p:txBody>
      </p:sp>
    </p:spTree>
    <p:extLst>
      <p:ext uri="{BB962C8B-B14F-4D97-AF65-F5344CB8AC3E}">
        <p14:creationId xmlns:p14="http://schemas.microsoft.com/office/powerpoint/2010/main" val="2737328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istogram&#10;&#10;Description automatically generated with medium confidence">
            <a:extLst>
              <a:ext uri="{FF2B5EF4-FFF2-40B4-BE49-F238E27FC236}">
                <a16:creationId xmlns:a16="http://schemas.microsoft.com/office/drawing/2014/main" id="{0FA0C3B4-A1A4-8A43-87C6-6A92A5543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225" y="4064823"/>
            <a:ext cx="3300118" cy="2348969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41A4E06-1839-5345-818C-4068FD192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953" y="3796109"/>
            <a:ext cx="3763872" cy="2696341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93682B26-7328-834A-97F7-FA5829CFA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595" y="1154940"/>
            <a:ext cx="3879229" cy="2778980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16051A7A-4BF8-8647-B926-E1DD4D288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8225" y="1163885"/>
            <a:ext cx="3674371" cy="2632224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560A0714-E0A4-7240-AAEF-530E18D15B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96" y="1196699"/>
            <a:ext cx="3582760" cy="256659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42A70E-096D-464A-A24B-54C6C88E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891825" cy="1325563"/>
          </a:xfrm>
        </p:spPr>
        <p:txBody>
          <a:bodyPr/>
          <a:lstStyle/>
          <a:p>
            <a:r>
              <a:rPr lang="en-DE" dirty="0"/>
              <a:t>Represented relations in modeled GPP: Time-series of correlation coefficients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67E488-6D03-6F46-BE81-F348FC82E098}"/>
              </a:ext>
            </a:extLst>
          </p:cNvPr>
          <p:cNvSpPr txBox="1"/>
          <p:nvPr/>
        </p:nvSpPr>
        <p:spPr>
          <a:xfrm>
            <a:off x="926377" y="4221331"/>
            <a:ext cx="2647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Bivariate correlation of the total sum of GPP with the mean climate state of each climate dimension in a 30-day moving window</a:t>
            </a:r>
          </a:p>
        </p:txBody>
      </p:sp>
    </p:spTree>
    <p:extLst>
      <p:ext uri="{BB962C8B-B14F-4D97-AF65-F5344CB8AC3E}">
        <p14:creationId xmlns:p14="http://schemas.microsoft.com/office/powerpoint/2010/main" val="927236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B42A70E-096D-464A-A24B-54C6C88E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891825" cy="1325563"/>
          </a:xfrm>
        </p:spPr>
        <p:txBody>
          <a:bodyPr/>
          <a:lstStyle/>
          <a:p>
            <a:r>
              <a:rPr lang="en-DE" dirty="0"/>
              <a:t>Represented relations in modeled GPP: Time-series of correlation coefficients</a:t>
            </a:r>
          </a:p>
        </p:txBody>
      </p:sp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1D98A4AD-5C1A-3F41-A615-FBE1F2EC3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192" y="1425823"/>
            <a:ext cx="3565297" cy="2370286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8D604B03-CD4F-E44A-AD77-03A24038B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225" y="1163885"/>
            <a:ext cx="3674371" cy="26322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88C508-67A8-7640-A0C3-4BB45BB7EFF9}"/>
              </a:ext>
            </a:extLst>
          </p:cNvPr>
          <p:cNvSpPr txBox="1"/>
          <p:nvPr/>
        </p:nvSpPr>
        <p:spPr>
          <a:xfrm>
            <a:off x="4338225" y="3997984"/>
            <a:ext cx="3432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Neural network training:</a:t>
            </a:r>
          </a:p>
          <a:p>
            <a:r>
              <a:rPr lang="en-DE" dirty="0"/>
              <a:t>One set of parameters for 13 years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B4719A-F9AA-374D-9B0E-7996B685CB9F}"/>
              </a:ext>
            </a:extLst>
          </p:cNvPr>
          <p:cNvSpPr txBox="1"/>
          <p:nvPr/>
        </p:nvSpPr>
        <p:spPr>
          <a:xfrm>
            <a:off x="8089589" y="4036665"/>
            <a:ext cx="3558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Neural network training:</a:t>
            </a:r>
          </a:p>
          <a:p>
            <a:r>
              <a:rPr lang="en-DE" dirty="0"/>
              <a:t>One set of parameters for each year</a:t>
            </a:r>
          </a:p>
        </p:txBody>
      </p:sp>
    </p:spTree>
    <p:extLst>
      <p:ext uri="{BB962C8B-B14F-4D97-AF65-F5344CB8AC3E}">
        <p14:creationId xmlns:p14="http://schemas.microsoft.com/office/powerpoint/2010/main" val="57918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26FA6C61-512D-2140-A96C-D66A69188103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dirty="0"/>
              <a:t>Partitioning effects on intra-annual variability in GPP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BA852D-51A4-1146-A01C-884AD0F75DC6}"/>
              </a:ext>
            </a:extLst>
          </p:cNvPr>
          <p:cNvSpPr txBox="1"/>
          <p:nvPr/>
        </p:nvSpPr>
        <p:spPr>
          <a:xfrm>
            <a:off x="0" y="1076632"/>
            <a:ext cx="1059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IDEA: If we know the effect of varying climate on the intra-annual GPP variability, we know the leftover effect can be attributed to ecosystem functional changes.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AA62D19B-9ECA-AB42-B728-0A5D51102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85" y="1894649"/>
            <a:ext cx="3617045" cy="23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5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26FA6C61-512D-2140-A96C-D66A69188103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dirty="0"/>
              <a:t>Partitioning effects on intra-annual variability in GPP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BA852D-51A4-1146-A01C-884AD0F75DC6}"/>
              </a:ext>
            </a:extLst>
          </p:cNvPr>
          <p:cNvSpPr txBox="1"/>
          <p:nvPr/>
        </p:nvSpPr>
        <p:spPr>
          <a:xfrm>
            <a:off x="0" y="1076632"/>
            <a:ext cx="1059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IDEA: If we know the effect of varying climate on the intra-annual GPP variability, we know the leftover effect can be attributed to ecosystem functional changes.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AA62D19B-9ECA-AB42-B728-0A5D51102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85" y="1894649"/>
            <a:ext cx="3617045" cy="23386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9B99E9-5BC8-444F-ADA0-63A5074502C5}"/>
              </a:ext>
            </a:extLst>
          </p:cNvPr>
          <p:cNvSpPr/>
          <p:nvPr/>
        </p:nvSpPr>
        <p:spPr>
          <a:xfrm>
            <a:off x="892620" y="1894649"/>
            <a:ext cx="983226" cy="13712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E7AF807C-D271-7941-AC15-328DD9827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275" y="4343566"/>
            <a:ext cx="3454019" cy="233865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E95E21-5A1A-6D47-B2D5-426AC2B3E934}"/>
              </a:ext>
            </a:extLst>
          </p:cNvPr>
          <p:cNvCxnSpPr>
            <a:cxnSpLocks/>
          </p:cNvCxnSpPr>
          <p:nvPr/>
        </p:nvCxnSpPr>
        <p:spPr>
          <a:xfrm>
            <a:off x="2241370" y="4450218"/>
            <a:ext cx="0" cy="1788867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F81E44-0148-2640-8BA5-7CC04A80D9F2}"/>
              </a:ext>
            </a:extLst>
          </p:cNvPr>
          <p:cNvSpPr txBox="1"/>
          <p:nvPr/>
        </p:nvSpPr>
        <p:spPr>
          <a:xfrm>
            <a:off x="1216007" y="6508142"/>
            <a:ext cx="42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p1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6D38B-CC4E-F041-AED7-6E391D5449D9}"/>
              </a:ext>
            </a:extLst>
          </p:cNvPr>
          <p:cNvSpPr txBox="1"/>
          <p:nvPr/>
        </p:nvSpPr>
        <p:spPr>
          <a:xfrm>
            <a:off x="2858048" y="6508142"/>
            <a:ext cx="42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p2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EDBAE3-5B71-734B-A2FF-7EC2546BC152}"/>
              </a:ext>
            </a:extLst>
          </p:cNvPr>
          <p:cNvSpPr txBox="1"/>
          <p:nvPr/>
        </p:nvSpPr>
        <p:spPr>
          <a:xfrm>
            <a:off x="4509665" y="2896230"/>
            <a:ext cx="10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3B1269-294C-8640-AD99-7010C2D659E8}"/>
                  </a:ext>
                </a:extLst>
              </p:cNvPr>
              <p:cNvSpPr txBox="1"/>
              <p:nvPr/>
            </p:nvSpPr>
            <p:spPr>
              <a:xfrm>
                <a:off x="4643247" y="3429000"/>
                <a:ext cx="6773842" cy="655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§"/>
                </a:pPr>
                <a:r>
                  <a:rPr lang="en-DE" dirty="0"/>
                  <a:t>Fit one neural network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DE" dirty="0"/>
                  <a:t>to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DE" dirty="0"/>
                  <a:t>and one neural network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m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DE" dirty="0"/>
                  <a:t> 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o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DE" dirty="0"/>
                  <a:t>Use both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m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DE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m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DE" dirty="0"/>
                  <a:t>to predict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DE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3B1269-294C-8640-AD99-7010C2D65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247" y="3429000"/>
                <a:ext cx="6773842" cy="655372"/>
              </a:xfrm>
              <a:prstGeom prst="rect">
                <a:avLst/>
              </a:prstGeom>
              <a:blipFill>
                <a:blip r:embed="rId5"/>
                <a:stretch>
                  <a:fillRect l="-561" t="-5769" b="-1346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092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26FA6C61-512D-2140-A96C-D66A69188103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dirty="0"/>
              <a:t>Partitioning effects on intra-annual variability in GPP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BA852D-51A4-1146-A01C-884AD0F75DC6}"/>
              </a:ext>
            </a:extLst>
          </p:cNvPr>
          <p:cNvSpPr txBox="1"/>
          <p:nvPr/>
        </p:nvSpPr>
        <p:spPr>
          <a:xfrm>
            <a:off x="0" y="1076632"/>
            <a:ext cx="1059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IDEA: If we know the effect of varying climate on the intra-annual GPP variability, we know the leftover effect can be attributed to ecosystem functional changes.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EDBAE3-5B71-734B-A2FF-7EC2546BC152}"/>
              </a:ext>
            </a:extLst>
          </p:cNvPr>
          <p:cNvSpPr txBox="1"/>
          <p:nvPr/>
        </p:nvSpPr>
        <p:spPr>
          <a:xfrm>
            <a:off x="4509665" y="2896230"/>
            <a:ext cx="10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3B1269-294C-8640-AD99-7010C2D659E8}"/>
                  </a:ext>
                </a:extLst>
              </p:cNvPr>
              <p:cNvSpPr txBox="1"/>
              <p:nvPr/>
            </p:nvSpPr>
            <p:spPr>
              <a:xfrm>
                <a:off x="4643247" y="3429000"/>
                <a:ext cx="6773842" cy="655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§"/>
                </a:pPr>
                <a:r>
                  <a:rPr lang="en-DE" dirty="0"/>
                  <a:t>Fit one neural network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DE" dirty="0"/>
                  <a:t>to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DE" dirty="0"/>
                  <a:t>and one neural network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m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DE" dirty="0"/>
                  <a:t> 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o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DE" dirty="0"/>
                  <a:t>Use both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m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DE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m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DE" dirty="0"/>
                  <a:t>to predict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DE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3B1269-294C-8640-AD99-7010C2D65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247" y="3429000"/>
                <a:ext cx="6773842" cy="655372"/>
              </a:xfrm>
              <a:prstGeom prst="rect">
                <a:avLst/>
              </a:prstGeom>
              <a:blipFill>
                <a:blip r:embed="rId3"/>
                <a:stretch>
                  <a:fillRect l="-561" t="-5769" b="-1346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 descr="Chart, histogram&#10;&#10;Description automatically generated">
            <a:extLst>
              <a:ext uri="{FF2B5EF4-FFF2-40B4-BE49-F238E27FC236}">
                <a16:creationId xmlns:a16="http://schemas.microsoft.com/office/drawing/2014/main" id="{7B98FECB-1158-6E42-97C9-9A5075E6E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92" y="1981952"/>
            <a:ext cx="3351503" cy="2354773"/>
          </a:xfrm>
          <a:prstGeom prst="rect">
            <a:avLst/>
          </a:prstGeom>
        </p:spPr>
      </p:pic>
      <p:pic>
        <p:nvPicPr>
          <p:cNvPr id="19" name="Picture 18" descr="Chart, line chart, histogram&#10;&#10;Description automatically generated">
            <a:extLst>
              <a:ext uri="{FF2B5EF4-FFF2-40B4-BE49-F238E27FC236}">
                <a16:creationId xmlns:a16="http://schemas.microsoft.com/office/drawing/2014/main" id="{0576698A-6C91-EB49-A38F-1EDC8B2F2E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067" y="4411044"/>
            <a:ext cx="3303427" cy="233324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16314A4-2875-D84E-8032-F5B45167FF58}"/>
              </a:ext>
            </a:extLst>
          </p:cNvPr>
          <p:cNvSpPr txBox="1"/>
          <p:nvPr/>
        </p:nvSpPr>
        <p:spPr>
          <a:xfrm>
            <a:off x="2036245" y="1624583"/>
            <a:ext cx="42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930491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26FA6C61-512D-2140-A96C-D66A69188103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dirty="0"/>
              <a:t>Partitioning effects on intra-annual variability in GPP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BA852D-51A4-1146-A01C-884AD0F75DC6}"/>
              </a:ext>
            </a:extLst>
          </p:cNvPr>
          <p:cNvSpPr txBox="1"/>
          <p:nvPr/>
        </p:nvSpPr>
        <p:spPr>
          <a:xfrm>
            <a:off x="0" y="1076632"/>
            <a:ext cx="1059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IDEA: If we know the effect of varying climate on the intra-annual GPP variability, we know the leftover effect can be attributed to ecosystem functional changes.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EDBAE3-5B71-734B-A2FF-7EC2546BC152}"/>
              </a:ext>
            </a:extLst>
          </p:cNvPr>
          <p:cNvSpPr txBox="1"/>
          <p:nvPr/>
        </p:nvSpPr>
        <p:spPr>
          <a:xfrm>
            <a:off x="4509665" y="2896230"/>
            <a:ext cx="10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3B1269-294C-8640-AD99-7010C2D659E8}"/>
                  </a:ext>
                </a:extLst>
              </p:cNvPr>
              <p:cNvSpPr txBox="1"/>
              <p:nvPr/>
            </p:nvSpPr>
            <p:spPr>
              <a:xfrm>
                <a:off x="4643247" y="3429000"/>
                <a:ext cx="6913816" cy="1358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§"/>
                </a:pPr>
                <a:r>
                  <a:rPr lang="en-DE" dirty="0"/>
                  <a:t>Fit one neural network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DE" dirty="0"/>
                  <a:t>to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DE" dirty="0"/>
                  <a:t>and one neural network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m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DE" dirty="0"/>
                  <a:t> 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o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DE" dirty="0"/>
                  <a:t>Use both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m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DE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m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DE" dirty="0"/>
                  <a:t>to predict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DE" dirty="0"/>
                  <a:t>S</a:t>
                </a:r>
                <a:r>
                  <a:rPr lang="en-GB" dirty="0" err="1"/>
                  <a:t>i</a:t>
                </a:r>
                <a:r>
                  <a:rPr lang="en-DE" dirty="0"/>
                  <a:t>ze of the ecosystem functional effect:</a:t>
                </a:r>
              </a:p>
              <a:p>
                <a:r>
                  <a:rPr lang="en-DE" dirty="0"/>
                  <a:t>	</a:t>
                </a:r>
                <a14:m>
                  <m:oMath xmlns:m="http://schemas.openxmlformats.org/officeDocument/2006/math">
                    <m:r>
                      <a:rPr lang="en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2 − 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DE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2 − 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DE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3B1269-294C-8640-AD99-7010C2D65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247" y="3429000"/>
                <a:ext cx="6913816" cy="1358834"/>
              </a:xfrm>
              <a:prstGeom prst="rect">
                <a:avLst/>
              </a:prstGeom>
              <a:blipFill>
                <a:blip r:embed="rId3"/>
                <a:stretch>
                  <a:fillRect l="-549" t="-2804" b="-1962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 descr="Chart, histogram&#10;&#10;Description automatically generated">
            <a:extLst>
              <a:ext uri="{FF2B5EF4-FFF2-40B4-BE49-F238E27FC236}">
                <a16:creationId xmlns:a16="http://schemas.microsoft.com/office/drawing/2014/main" id="{7B98FECB-1158-6E42-97C9-9A5075E6E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92" y="1981952"/>
            <a:ext cx="3351503" cy="2354773"/>
          </a:xfrm>
          <a:prstGeom prst="rect">
            <a:avLst/>
          </a:prstGeom>
        </p:spPr>
      </p:pic>
      <p:pic>
        <p:nvPicPr>
          <p:cNvPr id="19" name="Picture 18" descr="Chart, line chart, histogram&#10;&#10;Description automatically generated">
            <a:extLst>
              <a:ext uri="{FF2B5EF4-FFF2-40B4-BE49-F238E27FC236}">
                <a16:creationId xmlns:a16="http://schemas.microsoft.com/office/drawing/2014/main" id="{0576698A-6C91-EB49-A38F-1EDC8B2F2E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067" y="4411044"/>
            <a:ext cx="3303427" cy="233324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16314A4-2875-D84E-8032-F5B45167FF58}"/>
              </a:ext>
            </a:extLst>
          </p:cNvPr>
          <p:cNvSpPr txBox="1"/>
          <p:nvPr/>
        </p:nvSpPr>
        <p:spPr>
          <a:xfrm>
            <a:off x="2036245" y="1624583"/>
            <a:ext cx="42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p2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D1CFE5-1D39-F944-935B-8207F3CE000C}"/>
              </a:ext>
            </a:extLst>
          </p:cNvPr>
          <p:cNvSpPr txBox="1"/>
          <p:nvPr/>
        </p:nvSpPr>
        <p:spPr>
          <a:xfrm>
            <a:off x="6187438" y="5080253"/>
            <a:ext cx="276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Mean absolute errors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83A26D-6D99-4341-A784-82C60C35CB2B}"/>
              </a:ext>
            </a:extLst>
          </p:cNvPr>
          <p:cNvCxnSpPr/>
          <p:nvPr/>
        </p:nvCxnSpPr>
        <p:spPr>
          <a:xfrm flipV="1">
            <a:off x="6400800" y="4787834"/>
            <a:ext cx="0" cy="2924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361313-B61E-2B4D-B412-810655262AA2}"/>
              </a:ext>
            </a:extLst>
          </p:cNvPr>
          <p:cNvCxnSpPr/>
          <p:nvPr/>
        </p:nvCxnSpPr>
        <p:spPr>
          <a:xfrm flipV="1">
            <a:off x="7567710" y="4787834"/>
            <a:ext cx="0" cy="2924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515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ED6E21D4-6260-4548-B4EF-F6B74CF2B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73" y="2118312"/>
            <a:ext cx="2719299" cy="2036966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8C0196F0-E654-4B46-BEBB-5380B4142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563" y="2118312"/>
            <a:ext cx="2719299" cy="2036966"/>
          </a:xfrm>
          <a:prstGeom prst="rect">
            <a:avLst/>
          </a:prstGeom>
        </p:spPr>
      </p:pic>
      <p:pic>
        <p:nvPicPr>
          <p:cNvPr id="10" name="Picture 9" descr="Chart, line chart, histogram&#10;&#10;Description automatically generated">
            <a:extLst>
              <a:ext uri="{FF2B5EF4-FFF2-40B4-BE49-F238E27FC236}">
                <a16:creationId xmlns:a16="http://schemas.microsoft.com/office/drawing/2014/main" id="{BE95CDB5-EA93-EC42-86BA-A011C03F5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562" y="4229597"/>
            <a:ext cx="2719299" cy="2018346"/>
          </a:xfrm>
          <a:prstGeom prst="rect">
            <a:avLst/>
          </a:prstGeom>
        </p:spPr>
      </p:pic>
      <p:pic>
        <p:nvPicPr>
          <p:cNvPr id="12" name="Picture 11" descr="Chart, line chart, histogram&#10;&#10;Description automatically generated">
            <a:extLst>
              <a:ext uri="{FF2B5EF4-FFF2-40B4-BE49-F238E27FC236}">
                <a16:creationId xmlns:a16="http://schemas.microsoft.com/office/drawing/2014/main" id="{35EF0732-F57C-AC4A-9106-0F6F55A9B1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149" y="4229597"/>
            <a:ext cx="2671223" cy="198266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CBD0303-5A9E-0840-A33C-BC86C4AE6AFC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dirty="0"/>
              <a:t>Partitioning effects on intra-annual variability in GPP</a:t>
            </a:r>
          </a:p>
        </p:txBody>
      </p:sp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059BCCEB-5A0D-D444-8B5A-AB84F1F4BE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4924" y="2864922"/>
            <a:ext cx="3783927" cy="23738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D2AE73-4FB5-0A4E-B746-880349DA28E4}"/>
              </a:ext>
            </a:extLst>
          </p:cNvPr>
          <p:cNvSpPr txBox="1"/>
          <p:nvPr/>
        </p:nvSpPr>
        <p:spPr>
          <a:xfrm>
            <a:off x="529098" y="1674661"/>
            <a:ext cx="156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Measured GPP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8184AB-6F55-DA46-A497-08761EAD2A0F}"/>
              </a:ext>
            </a:extLst>
          </p:cNvPr>
          <p:cNvSpPr txBox="1"/>
          <p:nvPr/>
        </p:nvSpPr>
        <p:spPr>
          <a:xfrm>
            <a:off x="3370799" y="1674661"/>
            <a:ext cx="277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GPP simulated from PRELES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ECFEC3F-698A-CE46-BFA8-769268DA507F}"/>
              </a:ext>
            </a:extLst>
          </p:cNvPr>
          <p:cNvCxnSpPr/>
          <p:nvPr/>
        </p:nvCxnSpPr>
        <p:spPr>
          <a:xfrm>
            <a:off x="6297930" y="3851910"/>
            <a:ext cx="14401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13F00E-CD28-0B42-8C72-AF3C8B3E0B33}"/>
              </a:ext>
            </a:extLst>
          </p:cNvPr>
          <p:cNvSpPr txBox="1"/>
          <p:nvPr/>
        </p:nvSpPr>
        <p:spPr>
          <a:xfrm>
            <a:off x="6297930" y="3954780"/>
            <a:ext cx="1440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Doing this year-wise over all 13 years</a:t>
            </a:r>
          </a:p>
        </p:txBody>
      </p:sp>
    </p:spTree>
    <p:extLst>
      <p:ext uri="{BB962C8B-B14F-4D97-AF65-F5344CB8AC3E}">
        <p14:creationId xmlns:p14="http://schemas.microsoft.com/office/powerpoint/2010/main" val="1523367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744D35B-700E-9F45-A19C-4E86EB74A448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dirty="0"/>
              <a:t>Increasing the length of time-series p1 and p2</a:t>
            </a:r>
          </a:p>
        </p:txBody>
      </p:sp>
      <p:pic>
        <p:nvPicPr>
          <p:cNvPr id="6" name="Picture 5" descr="A diagram of a plant&#10;&#10;Description automatically generated with low confidence">
            <a:extLst>
              <a:ext uri="{FF2B5EF4-FFF2-40B4-BE49-F238E27FC236}">
                <a16:creationId xmlns:a16="http://schemas.microsoft.com/office/drawing/2014/main" id="{396ECAC7-3E18-2E45-88D9-F74499686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1199833"/>
            <a:ext cx="9281160" cy="2105574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098E4434-D02D-1D40-A1E4-68FEA14883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954" r="11944"/>
          <a:stretch/>
        </p:blipFill>
        <p:spPr>
          <a:xfrm rot="5400000">
            <a:off x="3539125" y="1106672"/>
            <a:ext cx="262886" cy="450034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DA1831-5A97-2746-AFC4-C5A395A80D57}"/>
              </a:ext>
            </a:extLst>
          </p:cNvPr>
          <p:cNvCxnSpPr/>
          <p:nvPr/>
        </p:nvCxnSpPr>
        <p:spPr>
          <a:xfrm>
            <a:off x="2034540" y="3634740"/>
            <a:ext cx="6629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84B2DCA-790F-1D49-908B-4BAAE961FAFB}"/>
              </a:ext>
            </a:extLst>
          </p:cNvPr>
          <p:cNvSpPr txBox="1"/>
          <p:nvPr/>
        </p:nvSpPr>
        <p:spPr>
          <a:xfrm>
            <a:off x="1920240" y="3676537"/>
            <a:ext cx="545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DE" dirty="0"/>
              <a:t>tepwise increase of p1 and subsequent p2 by ten days.</a:t>
            </a:r>
          </a:p>
        </p:txBody>
      </p:sp>
    </p:spTree>
    <p:extLst>
      <p:ext uri="{BB962C8B-B14F-4D97-AF65-F5344CB8AC3E}">
        <p14:creationId xmlns:p14="http://schemas.microsoft.com/office/powerpoint/2010/main" val="3529452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744D35B-700E-9F45-A19C-4E86EB74A448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dirty="0"/>
              <a:t>Increasing the length of time-series p1 and p2</a:t>
            </a:r>
          </a:p>
        </p:txBody>
      </p:sp>
      <p:pic>
        <p:nvPicPr>
          <p:cNvPr id="6" name="Picture 5" descr="A diagram of a plant&#10;&#10;Description automatically generated with low confidence">
            <a:extLst>
              <a:ext uri="{FF2B5EF4-FFF2-40B4-BE49-F238E27FC236}">
                <a16:creationId xmlns:a16="http://schemas.microsoft.com/office/drawing/2014/main" id="{396ECAC7-3E18-2E45-88D9-F74499686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1199833"/>
            <a:ext cx="9281160" cy="2105574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098E4434-D02D-1D40-A1E4-68FEA14883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954" r="11944"/>
          <a:stretch/>
        </p:blipFill>
        <p:spPr>
          <a:xfrm rot="5400000">
            <a:off x="3539125" y="1106672"/>
            <a:ext cx="262886" cy="450034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DA1831-5A97-2746-AFC4-C5A395A80D57}"/>
              </a:ext>
            </a:extLst>
          </p:cNvPr>
          <p:cNvCxnSpPr/>
          <p:nvPr/>
        </p:nvCxnSpPr>
        <p:spPr>
          <a:xfrm>
            <a:off x="2034540" y="3646170"/>
            <a:ext cx="6629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84B2DCA-790F-1D49-908B-4BAAE961FAFB}"/>
              </a:ext>
            </a:extLst>
          </p:cNvPr>
          <p:cNvSpPr txBox="1"/>
          <p:nvPr/>
        </p:nvSpPr>
        <p:spPr>
          <a:xfrm>
            <a:off x="1920240" y="3687967"/>
            <a:ext cx="541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DE" dirty="0"/>
              <a:t>tepwise increase of p1 and subsequent p2 by ten days.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C03AC428-2281-0D40-B621-157B87FA3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972" y="4467561"/>
            <a:ext cx="3028950" cy="2381212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E7286265-E716-3E44-BC73-F1CBFD4AC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434" y="4467561"/>
            <a:ext cx="3028950" cy="23812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0BD0B0-ABC5-D94B-968C-21507044C242}"/>
              </a:ext>
            </a:extLst>
          </p:cNvPr>
          <p:cNvSpPr txBox="1"/>
          <p:nvPr/>
        </p:nvSpPr>
        <p:spPr>
          <a:xfrm>
            <a:off x="1920240" y="4207687"/>
            <a:ext cx="1053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observed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A48D12-3AE8-184F-89FA-73FE8402E740}"/>
              </a:ext>
            </a:extLst>
          </p:cNvPr>
          <p:cNvSpPr txBox="1"/>
          <p:nvPr/>
        </p:nvSpPr>
        <p:spPr>
          <a:xfrm>
            <a:off x="5569090" y="4207687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simulated</a:t>
            </a:r>
          </a:p>
        </p:txBody>
      </p:sp>
    </p:spTree>
    <p:extLst>
      <p:ext uri="{BB962C8B-B14F-4D97-AF65-F5344CB8AC3E}">
        <p14:creationId xmlns:p14="http://schemas.microsoft.com/office/powerpoint/2010/main" val="3722372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BC4E-84FB-E340-9DEC-4A345A06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DE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6AD010-CAE5-B347-A3E5-6E529717DB86}"/>
              </a:ext>
            </a:extLst>
          </p:cNvPr>
          <p:cNvSpPr txBox="1"/>
          <p:nvPr/>
        </p:nvSpPr>
        <p:spPr>
          <a:xfrm>
            <a:off x="226142" y="1465006"/>
            <a:ext cx="102894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[1] </a:t>
            </a:r>
            <a:r>
              <a:rPr lang="en-GB" dirty="0"/>
              <a:t>Christopher PO </a:t>
            </a:r>
            <a:r>
              <a:rPr lang="en-GB" dirty="0" err="1"/>
              <a:t>Reyer</a:t>
            </a:r>
            <a:r>
              <a:rPr lang="en-GB" dirty="0"/>
              <a:t>, Ramiro </a:t>
            </a:r>
            <a:r>
              <a:rPr lang="en-GB" dirty="0" err="1"/>
              <a:t>Silveyra</a:t>
            </a:r>
            <a:r>
              <a:rPr lang="en-GB" dirty="0"/>
              <a:t> Gonzalez, Klara Dolos, Florian </a:t>
            </a:r>
            <a:r>
              <a:rPr lang="en-GB" dirty="0" err="1"/>
              <a:t>Hartig</a:t>
            </a:r>
            <a:r>
              <a:rPr lang="en-GB" dirty="0"/>
              <a:t>, </a:t>
            </a:r>
            <a:r>
              <a:rPr lang="en-GB" dirty="0" err="1"/>
              <a:t>Ylva</a:t>
            </a:r>
            <a:r>
              <a:rPr lang="en-GB" dirty="0"/>
              <a:t> </a:t>
            </a:r>
            <a:r>
              <a:rPr lang="en-GB" dirty="0" err="1"/>
              <a:t>Hauf</a:t>
            </a:r>
            <a:r>
              <a:rPr lang="en-GB" dirty="0"/>
              <a:t>, </a:t>
            </a:r>
            <a:r>
              <a:rPr lang="en-GB" dirty="0" err="1"/>
              <a:t>MatthiasNoack</a:t>
            </a:r>
            <a:r>
              <a:rPr lang="en-GB" dirty="0"/>
              <a:t>, Petra </a:t>
            </a:r>
            <a:r>
              <a:rPr lang="en-GB" dirty="0" err="1"/>
              <a:t>Lasch</a:t>
            </a:r>
            <a:r>
              <a:rPr lang="en-GB" dirty="0"/>
              <a:t>-Born, Thomas R ̈</a:t>
            </a:r>
            <a:r>
              <a:rPr lang="en-GB" dirty="0" err="1"/>
              <a:t>otzer</a:t>
            </a:r>
            <a:r>
              <a:rPr lang="en-GB" dirty="0"/>
              <a:t>, Hans </a:t>
            </a:r>
            <a:r>
              <a:rPr lang="en-GB" dirty="0" err="1"/>
              <a:t>Pretzsch</a:t>
            </a:r>
            <a:r>
              <a:rPr lang="en-GB" dirty="0"/>
              <a:t>, Henning </a:t>
            </a:r>
            <a:r>
              <a:rPr lang="en-GB" dirty="0" err="1"/>
              <a:t>Meesenburg</a:t>
            </a:r>
            <a:r>
              <a:rPr lang="en-GB" dirty="0"/>
              <a:t>, et al. </a:t>
            </a:r>
            <a:r>
              <a:rPr lang="en-GB" dirty="0" err="1"/>
              <a:t>Theprofound</a:t>
            </a:r>
            <a:r>
              <a:rPr lang="en-GB" dirty="0"/>
              <a:t> database for evaluating vegetation models and simulating climate impacts on </a:t>
            </a:r>
            <a:r>
              <a:rPr lang="en-GB" dirty="0" err="1"/>
              <a:t>europeanforests.Earth</a:t>
            </a:r>
            <a:r>
              <a:rPr lang="en-GB" dirty="0"/>
              <a:t> system science data, 12(2):1295–1320, 2020.</a:t>
            </a:r>
            <a:endParaRPr lang="en-DE" dirty="0"/>
          </a:p>
          <a:p>
            <a:endParaRPr lang="en-DE" dirty="0"/>
          </a:p>
          <a:p>
            <a:r>
              <a:rPr lang="en-DE" dirty="0"/>
              <a:t>[2] </a:t>
            </a:r>
            <a:r>
              <a:rPr lang="en-GB" dirty="0"/>
              <a:t>J. Wu, L. van der Linden, G. </a:t>
            </a:r>
            <a:r>
              <a:rPr lang="en-GB" dirty="0" err="1"/>
              <a:t>Lasslop</a:t>
            </a:r>
            <a:r>
              <a:rPr lang="en-GB" dirty="0"/>
              <a:t>, N. </a:t>
            </a:r>
            <a:r>
              <a:rPr lang="en-GB" dirty="0" err="1"/>
              <a:t>Carvalhais</a:t>
            </a:r>
            <a:r>
              <a:rPr lang="en-GB" dirty="0"/>
              <a:t>, K. </a:t>
            </a:r>
            <a:r>
              <a:rPr lang="en-GB" dirty="0" err="1"/>
              <a:t>Pilegaard</a:t>
            </a:r>
            <a:r>
              <a:rPr lang="en-GB" dirty="0"/>
              <a:t>, C. </a:t>
            </a:r>
            <a:r>
              <a:rPr lang="en-GB" dirty="0" err="1"/>
              <a:t>Beier</a:t>
            </a:r>
            <a:r>
              <a:rPr lang="en-GB" dirty="0"/>
              <a:t>, and A. </a:t>
            </a:r>
            <a:r>
              <a:rPr lang="en-GB" dirty="0" err="1"/>
              <a:t>Ibrom</a:t>
            </a:r>
            <a:r>
              <a:rPr lang="en-GB" dirty="0"/>
              <a:t>. </a:t>
            </a:r>
            <a:r>
              <a:rPr lang="en-GB" dirty="0" err="1"/>
              <a:t>Effectsof</a:t>
            </a:r>
            <a:r>
              <a:rPr lang="en-GB" dirty="0"/>
              <a:t> climate variability and functional changes on the interannual variation of the carbon </a:t>
            </a:r>
            <a:r>
              <a:rPr lang="en-GB" dirty="0" err="1"/>
              <a:t>balancein</a:t>
            </a:r>
            <a:r>
              <a:rPr lang="en-GB" dirty="0"/>
              <a:t> a temperate deciduous </a:t>
            </a:r>
            <a:r>
              <a:rPr lang="en-GB" dirty="0" err="1"/>
              <a:t>forest.Biogeosciences</a:t>
            </a:r>
            <a:r>
              <a:rPr lang="en-GB" dirty="0"/>
              <a:t>, 9(1):13–28, 2012. </a:t>
            </a:r>
            <a:r>
              <a:rPr lang="en-GB" dirty="0" err="1"/>
              <a:t>doi</a:t>
            </a:r>
            <a:r>
              <a:rPr lang="en-GB" dirty="0"/>
              <a:t>: 10.5194/bg-9-13-2012.URLhttps://</a:t>
            </a:r>
            <a:r>
              <a:rPr lang="en-GB" dirty="0" err="1"/>
              <a:t>bg.copernicus.org</a:t>
            </a:r>
            <a:r>
              <a:rPr lang="en-GB" dirty="0"/>
              <a:t>/articles/9/13/2012/</a:t>
            </a:r>
            <a:endParaRPr lang="en-DE" dirty="0"/>
          </a:p>
          <a:p>
            <a:endParaRPr lang="en-DE" dirty="0"/>
          </a:p>
          <a:p>
            <a:r>
              <a:rPr lang="en-DE" dirty="0"/>
              <a:t>[3] </a:t>
            </a:r>
            <a:r>
              <a:rPr lang="en-GB" dirty="0" err="1"/>
              <a:t>Mikko</a:t>
            </a:r>
            <a:r>
              <a:rPr lang="en-GB" dirty="0"/>
              <a:t> </a:t>
            </a:r>
            <a:r>
              <a:rPr lang="en-GB" dirty="0" err="1"/>
              <a:t>Peltoniemi</a:t>
            </a:r>
            <a:r>
              <a:rPr lang="en-GB" dirty="0"/>
              <a:t>, Minna </a:t>
            </a:r>
            <a:r>
              <a:rPr lang="en-GB" dirty="0" err="1"/>
              <a:t>Pulkkinen</a:t>
            </a:r>
            <a:r>
              <a:rPr lang="en-GB" dirty="0"/>
              <a:t>, Mika </a:t>
            </a:r>
            <a:r>
              <a:rPr lang="en-GB" dirty="0" err="1"/>
              <a:t>Aurela</a:t>
            </a:r>
            <a:r>
              <a:rPr lang="en-GB" dirty="0"/>
              <a:t>, Jukka </a:t>
            </a:r>
            <a:r>
              <a:rPr lang="en-GB" dirty="0" err="1"/>
              <a:t>Pumpanen</a:t>
            </a:r>
            <a:r>
              <a:rPr lang="en-GB" dirty="0"/>
              <a:t>, </a:t>
            </a:r>
            <a:r>
              <a:rPr lang="en-GB" dirty="0" err="1"/>
              <a:t>Pasi</a:t>
            </a:r>
            <a:r>
              <a:rPr lang="en-GB" dirty="0"/>
              <a:t> Kolari, and </a:t>
            </a:r>
            <a:r>
              <a:rPr lang="en-GB" dirty="0" err="1"/>
              <a:t>AnnikkiM</a:t>
            </a:r>
            <a:r>
              <a:rPr lang="en-GB" dirty="0"/>
              <a:t> ̈</a:t>
            </a:r>
            <a:r>
              <a:rPr lang="en-GB" dirty="0" err="1"/>
              <a:t>akel</a:t>
            </a:r>
            <a:r>
              <a:rPr lang="en-GB" dirty="0"/>
              <a:t> ̈a. A semi-empirical model of boreal-forest gross primary production, </a:t>
            </a:r>
            <a:r>
              <a:rPr lang="en-GB" dirty="0" err="1"/>
              <a:t>evapotranspiration,and</a:t>
            </a:r>
            <a:r>
              <a:rPr lang="en-GB" dirty="0"/>
              <a:t> soil water-calibration and sensitivity analysis. 2015</a:t>
            </a:r>
            <a:endParaRPr lang="en-DE" dirty="0"/>
          </a:p>
          <a:p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2343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CA8E-6833-2D4A-B0BD-9E1F9F72F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155A2-B2EE-EC4A-B84A-641910BBF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Masterthesis: Fusion of a Neural Network (MLP) and a process-model for the prediction of GPP of boreal forests (PRELES)</a:t>
            </a:r>
          </a:p>
          <a:p>
            <a:r>
              <a:rPr lang="en-DE" dirty="0"/>
              <a:t>Method: Transfer Learning with domain adaptation</a:t>
            </a: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50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12F2-5324-D144-85F2-E252F68E2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DE" dirty="0"/>
              <a:t>Gross primary productivity (GPP) at Soro (DK)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9D6609C-AAFC-3F44-9404-132F56AA8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91" y="2088290"/>
            <a:ext cx="4740545" cy="3436895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A434209-9538-6E41-8B5D-867224926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897" y="2088290"/>
            <a:ext cx="5315612" cy="343689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2D7CCC-273B-5B41-BA0E-14AE72500BB6}"/>
              </a:ext>
            </a:extLst>
          </p:cNvPr>
          <p:cNvCxnSpPr>
            <a:cxnSpLocks/>
          </p:cNvCxnSpPr>
          <p:nvPr/>
        </p:nvCxnSpPr>
        <p:spPr>
          <a:xfrm flipV="1">
            <a:off x="7414811" y="3927613"/>
            <a:ext cx="0" cy="1810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971364-C74A-E545-891E-A636A6697801}"/>
              </a:ext>
            </a:extLst>
          </p:cNvPr>
          <p:cNvSpPr txBox="1"/>
          <p:nvPr/>
        </p:nvSpPr>
        <p:spPr>
          <a:xfrm>
            <a:off x="6806683" y="5738121"/>
            <a:ext cx="340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Mean sum of yearly GPP: ﻿1850.27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5EBCE5-4BC7-CA4D-9CEE-71E51DA1557D}"/>
              </a:ext>
            </a:extLst>
          </p:cNvPr>
          <p:cNvSpPr txBox="1"/>
          <p:nvPr/>
        </p:nvSpPr>
        <p:spPr>
          <a:xfrm>
            <a:off x="330820" y="1598741"/>
            <a:ext cx="510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13 years (2000-2012) of daily GPP measurements [2]</a:t>
            </a:r>
          </a:p>
        </p:txBody>
      </p:sp>
    </p:spTree>
    <p:extLst>
      <p:ext uri="{BB962C8B-B14F-4D97-AF65-F5344CB8AC3E}">
        <p14:creationId xmlns:p14="http://schemas.microsoft.com/office/powerpoint/2010/main" val="212797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FF2F7-29B9-F440-9620-2E9432410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DE" dirty="0"/>
              <a:t>Modeling GPP</a:t>
            </a:r>
            <a:br>
              <a:rPr lang="en-DE" dirty="0"/>
            </a:br>
            <a:r>
              <a:rPr lang="en-DE" dirty="0">
                <a:latin typeface="+mn-lt"/>
              </a:rPr>
              <a:t>1) Semi-empirical: PRELES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0735302-6325-4543-AAF8-9A6BDCF3323E}"/>
              </a:ext>
            </a:extLst>
          </p:cNvPr>
          <p:cNvSpPr/>
          <p:nvPr/>
        </p:nvSpPr>
        <p:spPr>
          <a:xfrm>
            <a:off x="6096000" y="1278620"/>
            <a:ext cx="1726720" cy="8455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/>
              <a:t>Light-use efficiency (P)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FBEA962-F164-F24B-BF6F-E50950057D78}"/>
              </a:ext>
            </a:extLst>
          </p:cNvPr>
          <p:cNvSpPr/>
          <p:nvPr/>
        </p:nvSpPr>
        <p:spPr>
          <a:xfrm>
            <a:off x="6096000" y="2826321"/>
            <a:ext cx="1726720" cy="8455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/>
              <a:t>Soil water content (SW)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D3E7581-43C0-1346-89BF-27D23D7A1FEE}"/>
              </a:ext>
            </a:extLst>
          </p:cNvPr>
          <p:cNvSpPr/>
          <p:nvPr/>
        </p:nvSpPr>
        <p:spPr>
          <a:xfrm>
            <a:off x="8719452" y="1278620"/>
            <a:ext cx="1726719" cy="8455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/>
              <a:t>Evapotranspiration (ET)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92D967-3A7A-724A-8490-5A8BCAC45FD5}"/>
              </a:ext>
            </a:extLst>
          </p:cNvPr>
          <p:cNvCxnSpPr>
            <a:cxnSpLocks/>
          </p:cNvCxnSpPr>
          <p:nvPr/>
        </p:nvCxnSpPr>
        <p:spPr>
          <a:xfrm>
            <a:off x="7953429" y="1666411"/>
            <a:ext cx="6696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DA12BE-B545-F343-A3C4-484705E68C76}"/>
              </a:ext>
            </a:extLst>
          </p:cNvPr>
          <p:cNvCxnSpPr>
            <a:cxnSpLocks/>
          </p:cNvCxnSpPr>
          <p:nvPr/>
        </p:nvCxnSpPr>
        <p:spPr>
          <a:xfrm flipV="1">
            <a:off x="6959360" y="2222517"/>
            <a:ext cx="0" cy="4994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6B68AA-B06C-5B40-A987-DB8FBA9ED5D2}"/>
              </a:ext>
            </a:extLst>
          </p:cNvPr>
          <p:cNvCxnSpPr>
            <a:cxnSpLocks/>
          </p:cNvCxnSpPr>
          <p:nvPr/>
        </p:nvCxnSpPr>
        <p:spPr>
          <a:xfrm flipH="1">
            <a:off x="7953429" y="2255581"/>
            <a:ext cx="1629382" cy="99352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2E0CD7-DD60-7F4A-9434-075757107EB8}"/>
                  </a:ext>
                </a:extLst>
              </p:cNvPr>
              <p:cNvSpPr txBox="1"/>
              <p:nvPr/>
            </p:nvSpPr>
            <p:spPr>
              <a:xfrm>
                <a:off x="353962" y="2136940"/>
                <a:ext cx="3480619" cy="60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  <m:nary>
                        <m:naryPr>
                          <m:chr m:val="∏"/>
                          <m:limLoc m:val="subSup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2E0CD7-DD60-7F4A-9434-075757107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62" y="2136940"/>
                <a:ext cx="3480619" cy="604461"/>
              </a:xfrm>
              <a:prstGeom prst="rect">
                <a:avLst/>
              </a:prstGeom>
              <a:blipFill>
                <a:blip r:embed="rId2"/>
                <a:stretch>
                  <a:fillRect t="-161224" b="-22857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DFDD95E-B91B-F74C-A90D-9F0E4B9F66CD}"/>
              </a:ext>
            </a:extLst>
          </p:cNvPr>
          <p:cNvSpPr txBox="1"/>
          <p:nvPr/>
        </p:nvSpPr>
        <p:spPr>
          <a:xfrm>
            <a:off x="846898" y="3267030"/>
            <a:ext cx="4049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30 Parameters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en-DE" dirty="0"/>
              <a:t>5 climatic input variables: T</a:t>
            </a:r>
            <a:r>
              <a:rPr lang="en-GB" dirty="0"/>
              <a:t>a</a:t>
            </a:r>
            <a:r>
              <a:rPr lang="en-DE" dirty="0"/>
              <a:t>ir, Precip, PAR, fAPAR, VPD</a:t>
            </a:r>
          </a:p>
          <a:p>
            <a:r>
              <a:rPr lang="en-DE" dirty="0"/>
              <a:t>	(CO2)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517A13-D518-A047-B5B7-A8836D32B123}"/>
              </a:ext>
            </a:extLst>
          </p:cNvPr>
          <p:cNvSpPr txBox="1"/>
          <p:nvPr/>
        </p:nvSpPr>
        <p:spPr>
          <a:xfrm>
            <a:off x="0" y="4717529"/>
            <a:ext cx="10071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4000" dirty="0"/>
              <a:t>2) Empirical: Neural Network (MLP)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6E8038-F9C8-5A47-9369-2FE642B5A305}"/>
              </a:ext>
            </a:extLst>
          </p:cNvPr>
          <p:cNvSpPr txBox="1"/>
          <p:nvPr/>
        </p:nvSpPr>
        <p:spPr>
          <a:xfrm>
            <a:off x="846898" y="5490919"/>
            <a:ext cx="4049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1857 </a:t>
            </a:r>
            <a:r>
              <a:rPr lang="de-DE" dirty="0" err="1"/>
              <a:t>trainable</a:t>
            </a:r>
            <a:r>
              <a:rPr lang="de-DE" dirty="0"/>
              <a:t> Parameters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en-DE" dirty="0"/>
              <a:t>5 climatic input variables: T</a:t>
            </a:r>
            <a:r>
              <a:rPr lang="en-GB" dirty="0"/>
              <a:t>a</a:t>
            </a:r>
            <a:r>
              <a:rPr lang="en-DE" dirty="0"/>
              <a:t>ir, Precip, PAR, fAPAR, VPD</a:t>
            </a:r>
          </a:p>
          <a:p>
            <a:r>
              <a:rPr lang="en-DE" dirty="0"/>
              <a:t>	</a:t>
            </a:r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FF913BBA-7074-4D49-832C-4DD38F08957B}"/>
              </a:ext>
            </a:extLst>
          </p:cNvPr>
          <p:cNvSpPr/>
          <p:nvPr/>
        </p:nvSpPr>
        <p:spPr>
          <a:xfrm>
            <a:off x="8696531" y="5180279"/>
            <a:ext cx="262457" cy="706555"/>
          </a:xfrm>
          <a:prstGeom prst="cube">
            <a:avLst>
              <a:gd name="adj" fmla="val 593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C3876252-5BC7-8844-912B-281DF5B6326A}"/>
              </a:ext>
            </a:extLst>
          </p:cNvPr>
          <p:cNvSpPr/>
          <p:nvPr/>
        </p:nvSpPr>
        <p:spPr>
          <a:xfrm>
            <a:off x="9046287" y="5180279"/>
            <a:ext cx="262457" cy="706555"/>
          </a:xfrm>
          <a:prstGeom prst="cube">
            <a:avLst>
              <a:gd name="adj" fmla="val 593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CF4066D0-2337-8643-B798-3AD6560C2499}"/>
              </a:ext>
            </a:extLst>
          </p:cNvPr>
          <p:cNvSpPr/>
          <p:nvPr/>
        </p:nvSpPr>
        <p:spPr>
          <a:xfrm>
            <a:off x="9396043" y="5267610"/>
            <a:ext cx="198717" cy="531891"/>
          </a:xfrm>
          <a:prstGeom prst="cube">
            <a:avLst>
              <a:gd name="adj" fmla="val 593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4590CCD-F0E1-C540-B414-0BD4124F9E6F}"/>
              </a:ext>
            </a:extLst>
          </p:cNvPr>
          <p:cNvCxnSpPr>
            <a:cxnSpLocks/>
          </p:cNvCxnSpPr>
          <p:nvPr/>
        </p:nvCxnSpPr>
        <p:spPr>
          <a:xfrm>
            <a:off x="8447278" y="5512393"/>
            <a:ext cx="176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2709397-3210-BA47-8B8D-741D80D55D84}"/>
              </a:ext>
            </a:extLst>
          </p:cNvPr>
          <p:cNvCxnSpPr>
            <a:cxnSpLocks/>
          </p:cNvCxnSpPr>
          <p:nvPr/>
        </p:nvCxnSpPr>
        <p:spPr>
          <a:xfrm>
            <a:off x="9681658" y="5512393"/>
            <a:ext cx="208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CBD3452-591E-3A43-8349-1A477BDA79DD}"/>
              </a:ext>
            </a:extLst>
          </p:cNvPr>
          <p:cNvSpPr txBox="1"/>
          <p:nvPr/>
        </p:nvSpPr>
        <p:spPr>
          <a:xfrm>
            <a:off x="8535684" y="593089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32   32   16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2C4BCB-2D5F-154A-84D4-9E6FA3B2A5BC}"/>
              </a:ext>
            </a:extLst>
          </p:cNvPr>
          <p:cNvSpPr txBox="1"/>
          <p:nvPr/>
        </p:nvSpPr>
        <p:spPr>
          <a:xfrm>
            <a:off x="7895515" y="53277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Clim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9CFDD0-88DB-7F4C-BA5C-4AA4814D65B1}"/>
              </a:ext>
            </a:extLst>
          </p:cNvPr>
          <p:cNvSpPr txBox="1"/>
          <p:nvPr/>
        </p:nvSpPr>
        <p:spPr>
          <a:xfrm>
            <a:off x="9847402" y="531955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GPP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86A83B-644C-7442-A5E0-3035B710F6C2}"/>
              </a:ext>
            </a:extLst>
          </p:cNvPr>
          <p:cNvSpPr txBox="1"/>
          <p:nvPr/>
        </p:nvSpPr>
        <p:spPr>
          <a:xfrm>
            <a:off x="11345102" y="367189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414897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FF2F7-29B9-F440-9620-2E9432410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DE" dirty="0"/>
              <a:t>Modeling GPP</a:t>
            </a:r>
            <a:br>
              <a:rPr lang="en-DE" dirty="0"/>
            </a:br>
            <a:r>
              <a:rPr lang="en-DE" dirty="0">
                <a:latin typeface="+mn-lt"/>
              </a:rPr>
              <a:t>1) Semi-empirical: PRELES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0735302-6325-4543-AAF8-9A6BDCF3323E}"/>
              </a:ext>
            </a:extLst>
          </p:cNvPr>
          <p:cNvSpPr/>
          <p:nvPr/>
        </p:nvSpPr>
        <p:spPr>
          <a:xfrm>
            <a:off x="6096000" y="1278620"/>
            <a:ext cx="1726720" cy="8455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/>
              <a:t>Light-use efficiency (P)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FBEA962-F164-F24B-BF6F-E50950057D78}"/>
              </a:ext>
            </a:extLst>
          </p:cNvPr>
          <p:cNvSpPr/>
          <p:nvPr/>
        </p:nvSpPr>
        <p:spPr>
          <a:xfrm>
            <a:off x="6096000" y="2826321"/>
            <a:ext cx="1726720" cy="8455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/>
              <a:t>Soil water content (SW)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D3E7581-43C0-1346-89BF-27D23D7A1FEE}"/>
              </a:ext>
            </a:extLst>
          </p:cNvPr>
          <p:cNvSpPr/>
          <p:nvPr/>
        </p:nvSpPr>
        <p:spPr>
          <a:xfrm>
            <a:off x="8719452" y="1278620"/>
            <a:ext cx="1726719" cy="8455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/>
              <a:t>Evapotranspiration (ET)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92D967-3A7A-724A-8490-5A8BCAC45FD5}"/>
              </a:ext>
            </a:extLst>
          </p:cNvPr>
          <p:cNvCxnSpPr>
            <a:cxnSpLocks/>
          </p:cNvCxnSpPr>
          <p:nvPr/>
        </p:nvCxnSpPr>
        <p:spPr>
          <a:xfrm>
            <a:off x="7953429" y="1666411"/>
            <a:ext cx="6696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DA12BE-B545-F343-A3C4-484705E68C76}"/>
              </a:ext>
            </a:extLst>
          </p:cNvPr>
          <p:cNvCxnSpPr>
            <a:cxnSpLocks/>
          </p:cNvCxnSpPr>
          <p:nvPr/>
        </p:nvCxnSpPr>
        <p:spPr>
          <a:xfrm flipV="1">
            <a:off x="6959360" y="2222517"/>
            <a:ext cx="0" cy="4994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6B68AA-B06C-5B40-A987-DB8FBA9ED5D2}"/>
              </a:ext>
            </a:extLst>
          </p:cNvPr>
          <p:cNvCxnSpPr>
            <a:cxnSpLocks/>
          </p:cNvCxnSpPr>
          <p:nvPr/>
        </p:nvCxnSpPr>
        <p:spPr>
          <a:xfrm flipH="1">
            <a:off x="7953429" y="2255581"/>
            <a:ext cx="1629382" cy="99352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2E0CD7-DD60-7F4A-9434-075757107EB8}"/>
                  </a:ext>
                </a:extLst>
              </p:cNvPr>
              <p:cNvSpPr txBox="1"/>
              <p:nvPr/>
            </p:nvSpPr>
            <p:spPr>
              <a:xfrm>
                <a:off x="353962" y="2136940"/>
                <a:ext cx="3480619" cy="60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  <m:nary>
                        <m:naryPr>
                          <m:chr m:val="∏"/>
                          <m:limLoc m:val="subSup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2E0CD7-DD60-7F4A-9434-075757107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62" y="2136940"/>
                <a:ext cx="3480619" cy="604461"/>
              </a:xfrm>
              <a:prstGeom prst="rect">
                <a:avLst/>
              </a:prstGeom>
              <a:blipFill>
                <a:blip r:embed="rId2"/>
                <a:stretch>
                  <a:fillRect t="-161224" b="-22857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DFDD95E-B91B-F74C-A90D-9F0E4B9F66CD}"/>
              </a:ext>
            </a:extLst>
          </p:cNvPr>
          <p:cNvSpPr txBox="1"/>
          <p:nvPr/>
        </p:nvSpPr>
        <p:spPr>
          <a:xfrm>
            <a:off x="846898" y="3267030"/>
            <a:ext cx="4049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30 Parameters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en-DE" dirty="0"/>
              <a:t>5 climatic input variables: T</a:t>
            </a:r>
            <a:r>
              <a:rPr lang="en-GB" dirty="0"/>
              <a:t>a</a:t>
            </a:r>
            <a:r>
              <a:rPr lang="en-DE" dirty="0"/>
              <a:t>ir, Precip, PAR, fAPAR, VPD</a:t>
            </a:r>
          </a:p>
          <a:p>
            <a:r>
              <a:rPr lang="en-DE" dirty="0"/>
              <a:t>	(CO2)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517A13-D518-A047-B5B7-A8836D32B123}"/>
              </a:ext>
            </a:extLst>
          </p:cNvPr>
          <p:cNvSpPr txBox="1"/>
          <p:nvPr/>
        </p:nvSpPr>
        <p:spPr>
          <a:xfrm>
            <a:off x="0" y="4717529"/>
            <a:ext cx="10071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4000" dirty="0"/>
              <a:t>2) Empirical: Neural Network (MLP)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6E8038-F9C8-5A47-9369-2FE642B5A305}"/>
              </a:ext>
            </a:extLst>
          </p:cNvPr>
          <p:cNvSpPr txBox="1"/>
          <p:nvPr/>
        </p:nvSpPr>
        <p:spPr>
          <a:xfrm>
            <a:off x="846898" y="5490919"/>
            <a:ext cx="4049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1857 </a:t>
            </a:r>
            <a:r>
              <a:rPr lang="de-DE" dirty="0" err="1"/>
              <a:t>trainable</a:t>
            </a:r>
            <a:r>
              <a:rPr lang="de-DE" dirty="0"/>
              <a:t> Parameters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en-DE" dirty="0"/>
              <a:t>5 climatic input variables: T</a:t>
            </a:r>
            <a:r>
              <a:rPr lang="en-GB" dirty="0"/>
              <a:t>a</a:t>
            </a:r>
            <a:r>
              <a:rPr lang="en-DE" dirty="0"/>
              <a:t>ir, Precip, PAR, fAPAR, VPD</a:t>
            </a:r>
          </a:p>
          <a:p>
            <a:r>
              <a:rPr lang="en-DE" dirty="0"/>
              <a:t>	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ABC800-BBD6-8345-970A-6297E313123A}"/>
              </a:ext>
            </a:extLst>
          </p:cNvPr>
          <p:cNvCxnSpPr>
            <a:cxnSpLocks/>
          </p:cNvCxnSpPr>
          <p:nvPr/>
        </p:nvCxnSpPr>
        <p:spPr>
          <a:xfrm>
            <a:off x="1676400" y="1863252"/>
            <a:ext cx="0" cy="3944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EDE8666-793C-014E-A98E-D9B8684470E9}"/>
              </a:ext>
            </a:extLst>
          </p:cNvPr>
          <p:cNvSpPr txBox="1"/>
          <p:nvPr/>
        </p:nvSpPr>
        <p:spPr>
          <a:xfrm>
            <a:off x="1317522" y="1357294"/>
            <a:ext cx="155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/>
                </a:solidFill>
              </a:rPr>
              <a:t>P</a:t>
            </a:r>
            <a:r>
              <a:rPr lang="en-DE" sz="1400" dirty="0">
                <a:solidFill>
                  <a:schemeClr val="accent1"/>
                </a:solidFill>
              </a:rPr>
              <a:t>otential light-use efficiency</a:t>
            </a:r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FF913BBA-7074-4D49-832C-4DD38F08957B}"/>
              </a:ext>
            </a:extLst>
          </p:cNvPr>
          <p:cNvSpPr/>
          <p:nvPr/>
        </p:nvSpPr>
        <p:spPr>
          <a:xfrm>
            <a:off x="8696531" y="5180279"/>
            <a:ext cx="262457" cy="706555"/>
          </a:xfrm>
          <a:prstGeom prst="cube">
            <a:avLst>
              <a:gd name="adj" fmla="val 593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C3876252-5BC7-8844-912B-281DF5B6326A}"/>
              </a:ext>
            </a:extLst>
          </p:cNvPr>
          <p:cNvSpPr/>
          <p:nvPr/>
        </p:nvSpPr>
        <p:spPr>
          <a:xfrm>
            <a:off x="9046287" y="5180279"/>
            <a:ext cx="262457" cy="706555"/>
          </a:xfrm>
          <a:prstGeom prst="cube">
            <a:avLst>
              <a:gd name="adj" fmla="val 593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CF4066D0-2337-8643-B798-3AD6560C2499}"/>
              </a:ext>
            </a:extLst>
          </p:cNvPr>
          <p:cNvSpPr/>
          <p:nvPr/>
        </p:nvSpPr>
        <p:spPr>
          <a:xfrm>
            <a:off x="9396043" y="5267610"/>
            <a:ext cx="198717" cy="531891"/>
          </a:xfrm>
          <a:prstGeom prst="cube">
            <a:avLst>
              <a:gd name="adj" fmla="val 593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4590CCD-F0E1-C540-B414-0BD4124F9E6F}"/>
              </a:ext>
            </a:extLst>
          </p:cNvPr>
          <p:cNvCxnSpPr>
            <a:cxnSpLocks/>
          </p:cNvCxnSpPr>
          <p:nvPr/>
        </p:nvCxnSpPr>
        <p:spPr>
          <a:xfrm>
            <a:off x="8447278" y="5512393"/>
            <a:ext cx="176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2709397-3210-BA47-8B8D-741D80D55D84}"/>
              </a:ext>
            </a:extLst>
          </p:cNvPr>
          <p:cNvCxnSpPr>
            <a:cxnSpLocks/>
          </p:cNvCxnSpPr>
          <p:nvPr/>
        </p:nvCxnSpPr>
        <p:spPr>
          <a:xfrm>
            <a:off x="9681658" y="5512393"/>
            <a:ext cx="208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CBD3452-591E-3A43-8349-1A477BDA79DD}"/>
              </a:ext>
            </a:extLst>
          </p:cNvPr>
          <p:cNvSpPr txBox="1"/>
          <p:nvPr/>
        </p:nvSpPr>
        <p:spPr>
          <a:xfrm>
            <a:off x="8535684" y="593089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32   32   16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2C4BCB-2D5F-154A-84D4-9E6FA3B2A5BC}"/>
              </a:ext>
            </a:extLst>
          </p:cNvPr>
          <p:cNvSpPr txBox="1"/>
          <p:nvPr/>
        </p:nvSpPr>
        <p:spPr>
          <a:xfrm>
            <a:off x="7895515" y="53277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Clim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9CFDD0-88DB-7F4C-BA5C-4AA4814D65B1}"/>
              </a:ext>
            </a:extLst>
          </p:cNvPr>
          <p:cNvSpPr txBox="1"/>
          <p:nvPr/>
        </p:nvSpPr>
        <p:spPr>
          <a:xfrm>
            <a:off x="9847402" y="531955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GPP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577DA5-26C7-BD4D-BEDD-B48A8A4B7EDA}"/>
              </a:ext>
            </a:extLst>
          </p:cNvPr>
          <p:cNvSpPr txBox="1"/>
          <p:nvPr/>
        </p:nvSpPr>
        <p:spPr>
          <a:xfrm>
            <a:off x="11345102" y="367189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42286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FF2F7-29B9-F440-9620-2E9432410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DE" dirty="0"/>
              <a:t>Modeling GPP</a:t>
            </a:r>
            <a:br>
              <a:rPr lang="en-DE" dirty="0"/>
            </a:br>
            <a:r>
              <a:rPr lang="en-DE" dirty="0">
                <a:latin typeface="+mn-lt"/>
              </a:rPr>
              <a:t>1) Semi-empirical: PRELES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0735302-6325-4543-AAF8-9A6BDCF3323E}"/>
              </a:ext>
            </a:extLst>
          </p:cNvPr>
          <p:cNvSpPr/>
          <p:nvPr/>
        </p:nvSpPr>
        <p:spPr>
          <a:xfrm>
            <a:off x="6096000" y="1278620"/>
            <a:ext cx="1726720" cy="8455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/>
              <a:t>Light-use efficiency (P)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FBEA962-F164-F24B-BF6F-E50950057D78}"/>
              </a:ext>
            </a:extLst>
          </p:cNvPr>
          <p:cNvSpPr/>
          <p:nvPr/>
        </p:nvSpPr>
        <p:spPr>
          <a:xfrm>
            <a:off x="6096000" y="2826321"/>
            <a:ext cx="1726720" cy="8455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/>
              <a:t>Soil water content (SW)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D3E7581-43C0-1346-89BF-27D23D7A1FEE}"/>
              </a:ext>
            </a:extLst>
          </p:cNvPr>
          <p:cNvSpPr/>
          <p:nvPr/>
        </p:nvSpPr>
        <p:spPr>
          <a:xfrm>
            <a:off x="8719452" y="1278620"/>
            <a:ext cx="1726719" cy="8455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/>
              <a:t>Evapotranspiration (ET)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92D967-3A7A-724A-8490-5A8BCAC45FD5}"/>
              </a:ext>
            </a:extLst>
          </p:cNvPr>
          <p:cNvCxnSpPr>
            <a:cxnSpLocks/>
          </p:cNvCxnSpPr>
          <p:nvPr/>
        </p:nvCxnSpPr>
        <p:spPr>
          <a:xfrm>
            <a:off x="7953429" y="1666411"/>
            <a:ext cx="6696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DA12BE-B545-F343-A3C4-484705E68C76}"/>
              </a:ext>
            </a:extLst>
          </p:cNvPr>
          <p:cNvCxnSpPr>
            <a:cxnSpLocks/>
          </p:cNvCxnSpPr>
          <p:nvPr/>
        </p:nvCxnSpPr>
        <p:spPr>
          <a:xfrm flipV="1">
            <a:off x="6959360" y="2222517"/>
            <a:ext cx="0" cy="4994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6B68AA-B06C-5B40-A987-DB8FBA9ED5D2}"/>
              </a:ext>
            </a:extLst>
          </p:cNvPr>
          <p:cNvCxnSpPr>
            <a:cxnSpLocks/>
          </p:cNvCxnSpPr>
          <p:nvPr/>
        </p:nvCxnSpPr>
        <p:spPr>
          <a:xfrm flipH="1">
            <a:off x="7953429" y="2255581"/>
            <a:ext cx="1629382" cy="99352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2E0CD7-DD60-7F4A-9434-075757107EB8}"/>
                  </a:ext>
                </a:extLst>
              </p:cNvPr>
              <p:cNvSpPr txBox="1"/>
              <p:nvPr/>
            </p:nvSpPr>
            <p:spPr>
              <a:xfrm>
                <a:off x="353962" y="2136940"/>
                <a:ext cx="3480619" cy="60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  <m:nary>
                        <m:naryPr>
                          <m:chr m:val="∏"/>
                          <m:limLoc m:val="subSup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2E0CD7-DD60-7F4A-9434-075757107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62" y="2136940"/>
                <a:ext cx="3480619" cy="604461"/>
              </a:xfrm>
              <a:prstGeom prst="rect">
                <a:avLst/>
              </a:prstGeom>
              <a:blipFill>
                <a:blip r:embed="rId2"/>
                <a:stretch>
                  <a:fillRect t="-161224" b="-22857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DFDD95E-B91B-F74C-A90D-9F0E4B9F66CD}"/>
              </a:ext>
            </a:extLst>
          </p:cNvPr>
          <p:cNvSpPr txBox="1"/>
          <p:nvPr/>
        </p:nvSpPr>
        <p:spPr>
          <a:xfrm>
            <a:off x="846898" y="3267030"/>
            <a:ext cx="4049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30 Parameters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en-DE" dirty="0"/>
              <a:t>5 climatic input variables: T</a:t>
            </a:r>
            <a:r>
              <a:rPr lang="en-GB" dirty="0"/>
              <a:t>a</a:t>
            </a:r>
            <a:r>
              <a:rPr lang="en-DE" dirty="0"/>
              <a:t>ir, Precip, PAR, fAPAR, VPD</a:t>
            </a:r>
          </a:p>
          <a:p>
            <a:r>
              <a:rPr lang="en-DE" dirty="0"/>
              <a:t>	(CO2)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517A13-D518-A047-B5B7-A8836D32B123}"/>
              </a:ext>
            </a:extLst>
          </p:cNvPr>
          <p:cNvSpPr txBox="1"/>
          <p:nvPr/>
        </p:nvSpPr>
        <p:spPr>
          <a:xfrm>
            <a:off x="0" y="4717529"/>
            <a:ext cx="10071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4000" dirty="0"/>
              <a:t>2) Empirical: Neural Network (MLP)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6E8038-F9C8-5A47-9369-2FE642B5A305}"/>
              </a:ext>
            </a:extLst>
          </p:cNvPr>
          <p:cNvSpPr txBox="1"/>
          <p:nvPr/>
        </p:nvSpPr>
        <p:spPr>
          <a:xfrm>
            <a:off x="846898" y="5490919"/>
            <a:ext cx="4049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1857 </a:t>
            </a:r>
            <a:r>
              <a:rPr lang="de-DE" dirty="0" err="1"/>
              <a:t>trainable</a:t>
            </a:r>
            <a:r>
              <a:rPr lang="de-DE" dirty="0"/>
              <a:t> Parameters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en-DE" dirty="0"/>
              <a:t>5 climatic input variables: T</a:t>
            </a:r>
            <a:r>
              <a:rPr lang="en-GB" dirty="0"/>
              <a:t>a</a:t>
            </a:r>
            <a:r>
              <a:rPr lang="en-DE" dirty="0"/>
              <a:t>ir, Precip, PAR, fAPAR, VPD</a:t>
            </a:r>
          </a:p>
          <a:p>
            <a:r>
              <a:rPr lang="en-DE" dirty="0"/>
              <a:t>	</a:t>
            </a:r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FF913BBA-7074-4D49-832C-4DD38F08957B}"/>
              </a:ext>
            </a:extLst>
          </p:cNvPr>
          <p:cNvSpPr/>
          <p:nvPr/>
        </p:nvSpPr>
        <p:spPr>
          <a:xfrm>
            <a:off x="8696531" y="5180279"/>
            <a:ext cx="262457" cy="706555"/>
          </a:xfrm>
          <a:prstGeom prst="cube">
            <a:avLst>
              <a:gd name="adj" fmla="val 593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C3876252-5BC7-8844-912B-281DF5B6326A}"/>
              </a:ext>
            </a:extLst>
          </p:cNvPr>
          <p:cNvSpPr/>
          <p:nvPr/>
        </p:nvSpPr>
        <p:spPr>
          <a:xfrm>
            <a:off x="9046287" y="5180279"/>
            <a:ext cx="262457" cy="706555"/>
          </a:xfrm>
          <a:prstGeom prst="cube">
            <a:avLst>
              <a:gd name="adj" fmla="val 593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CF4066D0-2337-8643-B798-3AD6560C2499}"/>
              </a:ext>
            </a:extLst>
          </p:cNvPr>
          <p:cNvSpPr/>
          <p:nvPr/>
        </p:nvSpPr>
        <p:spPr>
          <a:xfrm>
            <a:off x="9396043" y="5267610"/>
            <a:ext cx="198717" cy="531891"/>
          </a:xfrm>
          <a:prstGeom prst="cube">
            <a:avLst>
              <a:gd name="adj" fmla="val 593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4590CCD-F0E1-C540-B414-0BD4124F9E6F}"/>
              </a:ext>
            </a:extLst>
          </p:cNvPr>
          <p:cNvCxnSpPr>
            <a:cxnSpLocks/>
          </p:cNvCxnSpPr>
          <p:nvPr/>
        </p:nvCxnSpPr>
        <p:spPr>
          <a:xfrm>
            <a:off x="8447278" y="5512393"/>
            <a:ext cx="176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2709397-3210-BA47-8B8D-741D80D55D84}"/>
              </a:ext>
            </a:extLst>
          </p:cNvPr>
          <p:cNvCxnSpPr>
            <a:cxnSpLocks/>
          </p:cNvCxnSpPr>
          <p:nvPr/>
        </p:nvCxnSpPr>
        <p:spPr>
          <a:xfrm>
            <a:off x="9681658" y="5512393"/>
            <a:ext cx="208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CBD3452-591E-3A43-8349-1A477BDA79DD}"/>
              </a:ext>
            </a:extLst>
          </p:cNvPr>
          <p:cNvSpPr txBox="1"/>
          <p:nvPr/>
        </p:nvSpPr>
        <p:spPr>
          <a:xfrm>
            <a:off x="8535684" y="593089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32   32   16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2C4BCB-2D5F-154A-84D4-9E6FA3B2A5BC}"/>
              </a:ext>
            </a:extLst>
          </p:cNvPr>
          <p:cNvSpPr txBox="1"/>
          <p:nvPr/>
        </p:nvSpPr>
        <p:spPr>
          <a:xfrm>
            <a:off x="7895515" y="53277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Clim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9CFDD0-88DB-7F4C-BA5C-4AA4814D65B1}"/>
              </a:ext>
            </a:extLst>
          </p:cNvPr>
          <p:cNvSpPr txBox="1"/>
          <p:nvPr/>
        </p:nvSpPr>
        <p:spPr>
          <a:xfrm>
            <a:off x="9847402" y="531955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GPP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4F9324-D57F-274D-B0B7-FEEA05572CBF}"/>
              </a:ext>
            </a:extLst>
          </p:cNvPr>
          <p:cNvCxnSpPr>
            <a:cxnSpLocks/>
          </p:cNvCxnSpPr>
          <p:nvPr/>
        </p:nvCxnSpPr>
        <p:spPr>
          <a:xfrm>
            <a:off x="1890397" y="1819835"/>
            <a:ext cx="0" cy="44548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1559C54-6529-2F45-B77B-FE56BFD709DB}"/>
              </a:ext>
            </a:extLst>
          </p:cNvPr>
          <p:cNvSpPr txBox="1"/>
          <p:nvPr/>
        </p:nvSpPr>
        <p:spPr>
          <a:xfrm>
            <a:off x="1279497" y="1301996"/>
            <a:ext cx="1809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accent6">
                    <a:lumMod val="75000"/>
                  </a:schemeClr>
                </a:solidFill>
              </a:rPr>
              <a:t>Photosynthetic</a:t>
            </a:r>
            <a:r>
              <a:rPr lang="de-DE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accent6">
                    <a:lumMod val="75000"/>
                  </a:schemeClr>
                </a:solidFill>
              </a:rPr>
              <a:t>photon</a:t>
            </a:r>
            <a:r>
              <a:rPr lang="de-DE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accent6">
                    <a:lumMod val="75000"/>
                  </a:schemeClr>
                </a:solidFill>
              </a:rPr>
              <a:t>flux</a:t>
            </a:r>
            <a:r>
              <a:rPr lang="de-DE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accent6">
                    <a:lumMod val="75000"/>
                  </a:schemeClr>
                </a:solidFill>
              </a:rPr>
              <a:t>density</a:t>
            </a:r>
            <a:r>
              <a:rPr lang="de-DE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DE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5D3408-BA3F-3542-BC6C-A9455341C71A}"/>
              </a:ext>
            </a:extLst>
          </p:cNvPr>
          <p:cNvSpPr txBox="1"/>
          <p:nvPr/>
        </p:nvSpPr>
        <p:spPr>
          <a:xfrm>
            <a:off x="11345102" y="367189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358679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FF2F7-29B9-F440-9620-2E9432410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DE" dirty="0"/>
              <a:t>Modeling GPP</a:t>
            </a:r>
            <a:br>
              <a:rPr lang="en-DE" dirty="0"/>
            </a:br>
            <a:r>
              <a:rPr lang="en-DE" dirty="0">
                <a:latin typeface="+mn-lt"/>
              </a:rPr>
              <a:t>1) Semi-empirical: PRELES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0735302-6325-4543-AAF8-9A6BDCF3323E}"/>
              </a:ext>
            </a:extLst>
          </p:cNvPr>
          <p:cNvSpPr/>
          <p:nvPr/>
        </p:nvSpPr>
        <p:spPr>
          <a:xfrm>
            <a:off x="6096000" y="1278620"/>
            <a:ext cx="1726720" cy="8455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/>
              <a:t>Light-use efficiency (P)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FBEA962-F164-F24B-BF6F-E50950057D78}"/>
              </a:ext>
            </a:extLst>
          </p:cNvPr>
          <p:cNvSpPr/>
          <p:nvPr/>
        </p:nvSpPr>
        <p:spPr>
          <a:xfrm>
            <a:off x="6096000" y="2826321"/>
            <a:ext cx="1726720" cy="8455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/>
              <a:t>Soil water content (SW)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D3E7581-43C0-1346-89BF-27D23D7A1FEE}"/>
              </a:ext>
            </a:extLst>
          </p:cNvPr>
          <p:cNvSpPr/>
          <p:nvPr/>
        </p:nvSpPr>
        <p:spPr>
          <a:xfrm>
            <a:off x="8719452" y="1278620"/>
            <a:ext cx="1726719" cy="8455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/>
              <a:t>Evapotranspiration (ET)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92D967-3A7A-724A-8490-5A8BCAC45FD5}"/>
              </a:ext>
            </a:extLst>
          </p:cNvPr>
          <p:cNvCxnSpPr>
            <a:cxnSpLocks/>
          </p:cNvCxnSpPr>
          <p:nvPr/>
        </p:nvCxnSpPr>
        <p:spPr>
          <a:xfrm>
            <a:off x="7953429" y="1666411"/>
            <a:ext cx="6696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DA12BE-B545-F343-A3C4-484705E68C76}"/>
              </a:ext>
            </a:extLst>
          </p:cNvPr>
          <p:cNvCxnSpPr>
            <a:cxnSpLocks/>
          </p:cNvCxnSpPr>
          <p:nvPr/>
        </p:nvCxnSpPr>
        <p:spPr>
          <a:xfrm flipV="1">
            <a:off x="6959360" y="2222517"/>
            <a:ext cx="0" cy="4994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6B68AA-B06C-5B40-A987-DB8FBA9ED5D2}"/>
              </a:ext>
            </a:extLst>
          </p:cNvPr>
          <p:cNvCxnSpPr>
            <a:cxnSpLocks/>
          </p:cNvCxnSpPr>
          <p:nvPr/>
        </p:nvCxnSpPr>
        <p:spPr>
          <a:xfrm flipH="1">
            <a:off x="7953429" y="2255581"/>
            <a:ext cx="1629382" cy="99352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2E0CD7-DD60-7F4A-9434-075757107EB8}"/>
                  </a:ext>
                </a:extLst>
              </p:cNvPr>
              <p:cNvSpPr txBox="1"/>
              <p:nvPr/>
            </p:nvSpPr>
            <p:spPr>
              <a:xfrm>
                <a:off x="353962" y="2136940"/>
                <a:ext cx="3480619" cy="60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  <m:nary>
                        <m:naryPr>
                          <m:chr m:val="∏"/>
                          <m:limLoc m:val="subSup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2E0CD7-DD60-7F4A-9434-075757107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62" y="2136940"/>
                <a:ext cx="3480619" cy="604461"/>
              </a:xfrm>
              <a:prstGeom prst="rect">
                <a:avLst/>
              </a:prstGeom>
              <a:blipFill>
                <a:blip r:embed="rId2"/>
                <a:stretch>
                  <a:fillRect t="-161224" b="-22857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DFDD95E-B91B-F74C-A90D-9F0E4B9F66CD}"/>
              </a:ext>
            </a:extLst>
          </p:cNvPr>
          <p:cNvSpPr txBox="1"/>
          <p:nvPr/>
        </p:nvSpPr>
        <p:spPr>
          <a:xfrm>
            <a:off x="846898" y="3267030"/>
            <a:ext cx="4049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30 Parameters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en-DE" dirty="0"/>
              <a:t>5 climatic input variables: T</a:t>
            </a:r>
            <a:r>
              <a:rPr lang="en-GB" dirty="0"/>
              <a:t>a</a:t>
            </a:r>
            <a:r>
              <a:rPr lang="en-DE" dirty="0"/>
              <a:t>ir, Precip, PAR, fAPAR, VPD</a:t>
            </a:r>
          </a:p>
          <a:p>
            <a:r>
              <a:rPr lang="en-DE" dirty="0"/>
              <a:t>	(CO2)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517A13-D518-A047-B5B7-A8836D32B123}"/>
              </a:ext>
            </a:extLst>
          </p:cNvPr>
          <p:cNvSpPr txBox="1"/>
          <p:nvPr/>
        </p:nvSpPr>
        <p:spPr>
          <a:xfrm>
            <a:off x="0" y="4717529"/>
            <a:ext cx="10071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4000" dirty="0"/>
              <a:t>2) Empirical: Neural Network (MLP)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6E8038-F9C8-5A47-9369-2FE642B5A305}"/>
              </a:ext>
            </a:extLst>
          </p:cNvPr>
          <p:cNvSpPr txBox="1"/>
          <p:nvPr/>
        </p:nvSpPr>
        <p:spPr>
          <a:xfrm>
            <a:off x="846898" y="5490919"/>
            <a:ext cx="4049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1857 </a:t>
            </a:r>
            <a:r>
              <a:rPr lang="de-DE" dirty="0" err="1"/>
              <a:t>trainable</a:t>
            </a:r>
            <a:r>
              <a:rPr lang="de-DE" dirty="0"/>
              <a:t> Parameters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en-DE" dirty="0"/>
              <a:t>5 climatic input variables: T</a:t>
            </a:r>
            <a:r>
              <a:rPr lang="en-GB" dirty="0"/>
              <a:t>a</a:t>
            </a:r>
            <a:r>
              <a:rPr lang="en-DE" dirty="0"/>
              <a:t>ir, Precip, PAR, fAPAR, VPD</a:t>
            </a:r>
          </a:p>
          <a:p>
            <a:r>
              <a:rPr lang="en-DE" dirty="0"/>
              <a:t>	</a:t>
            </a:r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FF913BBA-7074-4D49-832C-4DD38F08957B}"/>
              </a:ext>
            </a:extLst>
          </p:cNvPr>
          <p:cNvSpPr/>
          <p:nvPr/>
        </p:nvSpPr>
        <p:spPr>
          <a:xfrm>
            <a:off x="8696531" y="5180279"/>
            <a:ext cx="262457" cy="706555"/>
          </a:xfrm>
          <a:prstGeom prst="cube">
            <a:avLst>
              <a:gd name="adj" fmla="val 593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C3876252-5BC7-8844-912B-281DF5B6326A}"/>
              </a:ext>
            </a:extLst>
          </p:cNvPr>
          <p:cNvSpPr/>
          <p:nvPr/>
        </p:nvSpPr>
        <p:spPr>
          <a:xfrm>
            <a:off x="9046287" y="5180279"/>
            <a:ext cx="262457" cy="706555"/>
          </a:xfrm>
          <a:prstGeom prst="cube">
            <a:avLst>
              <a:gd name="adj" fmla="val 593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CF4066D0-2337-8643-B798-3AD6560C2499}"/>
              </a:ext>
            </a:extLst>
          </p:cNvPr>
          <p:cNvSpPr/>
          <p:nvPr/>
        </p:nvSpPr>
        <p:spPr>
          <a:xfrm>
            <a:off x="9396043" y="5267610"/>
            <a:ext cx="198717" cy="531891"/>
          </a:xfrm>
          <a:prstGeom prst="cube">
            <a:avLst>
              <a:gd name="adj" fmla="val 593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4590CCD-F0E1-C540-B414-0BD4124F9E6F}"/>
              </a:ext>
            </a:extLst>
          </p:cNvPr>
          <p:cNvCxnSpPr>
            <a:cxnSpLocks/>
          </p:cNvCxnSpPr>
          <p:nvPr/>
        </p:nvCxnSpPr>
        <p:spPr>
          <a:xfrm>
            <a:off x="8447278" y="5512393"/>
            <a:ext cx="176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2709397-3210-BA47-8B8D-741D80D55D84}"/>
              </a:ext>
            </a:extLst>
          </p:cNvPr>
          <p:cNvCxnSpPr>
            <a:cxnSpLocks/>
          </p:cNvCxnSpPr>
          <p:nvPr/>
        </p:nvCxnSpPr>
        <p:spPr>
          <a:xfrm>
            <a:off x="9681658" y="5512393"/>
            <a:ext cx="208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CBD3452-591E-3A43-8349-1A477BDA79DD}"/>
              </a:ext>
            </a:extLst>
          </p:cNvPr>
          <p:cNvSpPr txBox="1"/>
          <p:nvPr/>
        </p:nvSpPr>
        <p:spPr>
          <a:xfrm>
            <a:off x="8535684" y="593089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32   32   16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2C4BCB-2D5F-154A-84D4-9E6FA3B2A5BC}"/>
              </a:ext>
            </a:extLst>
          </p:cNvPr>
          <p:cNvSpPr txBox="1"/>
          <p:nvPr/>
        </p:nvSpPr>
        <p:spPr>
          <a:xfrm>
            <a:off x="7895515" y="53277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Clim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9CFDD0-88DB-7F4C-BA5C-4AA4814D65B1}"/>
              </a:ext>
            </a:extLst>
          </p:cNvPr>
          <p:cNvSpPr txBox="1"/>
          <p:nvPr/>
        </p:nvSpPr>
        <p:spPr>
          <a:xfrm>
            <a:off x="9847402" y="531955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GPP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8A047E-5E96-2842-A4F0-CF9829D0D550}"/>
              </a:ext>
            </a:extLst>
          </p:cNvPr>
          <p:cNvCxnSpPr>
            <a:cxnSpLocks/>
          </p:cNvCxnSpPr>
          <p:nvPr/>
        </p:nvCxnSpPr>
        <p:spPr>
          <a:xfrm>
            <a:off x="2222090" y="1798803"/>
            <a:ext cx="0" cy="45677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81F2C5D-A6E4-D444-8A2F-C82F7D2644AA}"/>
                  </a:ext>
                </a:extLst>
              </p:cNvPr>
              <p:cNvSpPr txBox="1"/>
              <p:nvPr/>
            </p:nvSpPr>
            <p:spPr>
              <a:xfrm>
                <a:off x="1514746" y="1262132"/>
                <a:ext cx="180913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 err="1">
                    <a:solidFill>
                      <a:schemeClr val="accent6">
                        <a:lumMod val="75000"/>
                      </a:schemeClr>
                    </a:solidFill>
                  </a:rPr>
                  <a:t>Fraction</a:t>
                </a:r>
                <a:r>
                  <a:rPr lang="de-DE" sz="14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de-DE" sz="1400" dirty="0" err="1">
                    <a:solidFill>
                      <a:schemeClr val="accent6">
                        <a:lumMod val="75000"/>
                      </a:schemeClr>
                    </a:solidFill>
                  </a:rPr>
                  <a:t>of</a:t>
                </a:r>
                <a:r>
                  <a:rPr lang="de-DE" sz="14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14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de-DE" sz="1400" dirty="0" err="1">
                    <a:solidFill>
                      <a:schemeClr val="accent6">
                        <a:lumMod val="75000"/>
                      </a:schemeClr>
                    </a:solidFill>
                  </a:rPr>
                  <a:t>absorbed</a:t>
                </a:r>
                <a:r>
                  <a:rPr lang="de-DE" sz="14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de-DE" sz="1400" dirty="0" err="1">
                    <a:solidFill>
                      <a:schemeClr val="accent6">
                        <a:lumMod val="75000"/>
                      </a:schemeClr>
                    </a:solidFill>
                  </a:rPr>
                  <a:t>by</a:t>
                </a:r>
                <a:r>
                  <a:rPr lang="de-DE" sz="14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de-DE" sz="1400" dirty="0" err="1">
                    <a:solidFill>
                      <a:schemeClr val="accent6">
                        <a:lumMod val="75000"/>
                      </a:schemeClr>
                    </a:solidFill>
                  </a:rPr>
                  <a:t>the</a:t>
                </a:r>
                <a:r>
                  <a:rPr lang="de-DE" sz="14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de-DE" sz="1400" dirty="0" err="1">
                    <a:solidFill>
                      <a:schemeClr val="accent6">
                        <a:lumMod val="75000"/>
                      </a:schemeClr>
                    </a:solidFill>
                  </a:rPr>
                  <a:t>canopy</a:t>
                </a:r>
                <a:r>
                  <a:rPr lang="de-DE" sz="14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endParaRPr lang="en-DE" sz="1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81F2C5D-A6E4-D444-8A2F-C82F7D264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46" y="1262132"/>
                <a:ext cx="1809135" cy="738664"/>
              </a:xfrm>
              <a:prstGeom prst="rect">
                <a:avLst/>
              </a:prstGeom>
              <a:blipFill>
                <a:blip r:embed="rId3"/>
                <a:stretch>
                  <a:fillRect l="-1399" t="-1695" b="-847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9E35230D-F6C3-CE41-90B6-2BA709D6A2BB}"/>
              </a:ext>
            </a:extLst>
          </p:cNvPr>
          <p:cNvSpPr txBox="1"/>
          <p:nvPr/>
        </p:nvSpPr>
        <p:spPr>
          <a:xfrm>
            <a:off x="11345102" y="367189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188810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FF2F7-29B9-F440-9620-2E9432410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DE" dirty="0"/>
              <a:t>Modeling GPP</a:t>
            </a:r>
            <a:br>
              <a:rPr lang="en-DE" dirty="0"/>
            </a:br>
            <a:r>
              <a:rPr lang="en-DE" dirty="0">
                <a:latin typeface="+mn-lt"/>
              </a:rPr>
              <a:t>1) Semi-empirical: PRELES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0735302-6325-4543-AAF8-9A6BDCF3323E}"/>
              </a:ext>
            </a:extLst>
          </p:cNvPr>
          <p:cNvSpPr/>
          <p:nvPr/>
        </p:nvSpPr>
        <p:spPr>
          <a:xfrm>
            <a:off x="6096000" y="1278620"/>
            <a:ext cx="1726720" cy="8455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/>
              <a:t>Light-use efficiency (P)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FBEA962-F164-F24B-BF6F-E50950057D78}"/>
              </a:ext>
            </a:extLst>
          </p:cNvPr>
          <p:cNvSpPr/>
          <p:nvPr/>
        </p:nvSpPr>
        <p:spPr>
          <a:xfrm>
            <a:off x="6096000" y="2826321"/>
            <a:ext cx="1726720" cy="8455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/>
              <a:t>Soil water content (SW)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D3E7581-43C0-1346-89BF-27D23D7A1FEE}"/>
              </a:ext>
            </a:extLst>
          </p:cNvPr>
          <p:cNvSpPr/>
          <p:nvPr/>
        </p:nvSpPr>
        <p:spPr>
          <a:xfrm>
            <a:off x="8719452" y="1278620"/>
            <a:ext cx="1726719" cy="8455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/>
              <a:t>Evapotranspiration (ET)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92D967-3A7A-724A-8490-5A8BCAC45FD5}"/>
              </a:ext>
            </a:extLst>
          </p:cNvPr>
          <p:cNvCxnSpPr>
            <a:cxnSpLocks/>
          </p:cNvCxnSpPr>
          <p:nvPr/>
        </p:nvCxnSpPr>
        <p:spPr>
          <a:xfrm>
            <a:off x="7953429" y="1666411"/>
            <a:ext cx="6696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DA12BE-B545-F343-A3C4-484705E68C76}"/>
              </a:ext>
            </a:extLst>
          </p:cNvPr>
          <p:cNvCxnSpPr>
            <a:cxnSpLocks/>
          </p:cNvCxnSpPr>
          <p:nvPr/>
        </p:nvCxnSpPr>
        <p:spPr>
          <a:xfrm flipV="1">
            <a:off x="6959360" y="2222517"/>
            <a:ext cx="0" cy="4994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6B68AA-B06C-5B40-A987-DB8FBA9ED5D2}"/>
              </a:ext>
            </a:extLst>
          </p:cNvPr>
          <p:cNvCxnSpPr>
            <a:cxnSpLocks/>
          </p:cNvCxnSpPr>
          <p:nvPr/>
        </p:nvCxnSpPr>
        <p:spPr>
          <a:xfrm flipH="1">
            <a:off x="7953429" y="2255581"/>
            <a:ext cx="1629382" cy="99352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2E0CD7-DD60-7F4A-9434-075757107EB8}"/>
                  </a:ext>
                </a:extLst>
              </p:cNvPr>
              <p:cNvSpPr txBox="1"/>
              <p:nvPr/>
            </p:nvSpPr>
            <p:spPr>
              <a:xfrm>
                <a:off x="353962" y="2136940"/>
                <a:ext cx="3480619" cy="60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  <m:nary>
                        <m:naryPr>
                          <m:chr m:val="∏"/>
                          <m:limLoc m:val="subSup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2E0CD7-DD60-7F4A-9434-075757107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62" y="2136940"/>
                <a:ext cx="3480619" cy="604461"/>
              </a:xfrm>
              <a:prstGeom prst="rect">
                <a:avLst/>
              </a:prstGeom>
              <a:blipFill>
                <a:blip r:embed="rId2"/>
                <a:stretch>
                  <a:fillRect t="-161224" b="-22857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DFDD95E-B91B-F74C-A90D-9F0E4B9F66CD}"/>
              </a:ext>
            </a:extLst>
          </p:cNvPr>
          <p:cNvSpPr txBox="1"/>
          <p:nvPr/>
        </p:nvSpPr>
        <p:spPr>
          <a:xfrm>
            <a:off x="846898" y="3267030"/>
            <a:ext cx="4049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30 Parameters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en-DE" dirty="0"/>
              <a:t>5 climatic input variables: T</a:t>
            </a:r>
            <a:r>
              <a:rPr lang="en-GB" dirty="0"/>
              <a:t>a</a:t>
            </a:r>
            <a:r>
              <a:rPr lang="en-DE" dirty="0"/>
              <a:t>ir, Precip, PAR, fAPAR, VPD</a:t>
            </a:r>
          </a:p>
          <a:p>
            <a:r>
              <a:rPr lang="en-DE" dirty="0"/>
              <a:t>	(CO2)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517A13-D518-A047-B5B7-A8836D32B123}"/>
              </a:ext>
            </a:extLst>
          </p:cNvPr>
          <p:cNvSpPr txBox="1"/>
          <p:nvPr/>
        </p:nvSpPr>
        <p:spPr>
          <a:xfrm>
            <a:off x="0" y="4717529"/>
            <a:ext cx="10071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4000" dirty="0"/>
              <a:t>2) Empirical: Neural Network (MLP)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6E8038-F9C8-5A47-9369-2FE642B5A305}"/>
              </a:ext>
            </a:extLst>
          </p:cNvPr>
          <p:cNvSpPr txBox="1"/>
          <p:nvPr/>
        </p:nvSpPr>
        <p:spPr>
          <a:xfrm>
            <a:off x="846898" y="5490919"/>
            <a:ext cx="4049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1857 </a:t>
            </a:r>
            <a:r>
              <a:rPr lang="de-DE" dirty="0" err="1"/>
              <a:t>trainable</a:t>
            </a:r>
            <a:r>
              <a:rPr lang="de-DE" dirty="0"/>
              <a:t> Parameters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en-DE" dirty="0"/>
              <a:t>5 climatic input variables: T</a:t>
            </a:r>
            <a:r>
              <a:rPr lang="en-GB" dirty="0"/>
              <a:t>a</a:t>
            </a:r>
            <a:r>
              <a:rPr lang="en-DE" dirty="0"/>
              <a:t>ir, Precip, PAR, fAPAR, VPD</a:t>
            </a:r>
          </a:p>
          <a:p>
            <a:r>
              <a:rPr lang="en-DE" dirty="0"/>
              <a:t>	</a:t>
            </a:r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FF913BBA-7074-4D49-832C-4DD38F08957B}"/>
              </a:ext>
            </a:extLst>
          </p:cNvPr>
          <p:cNvSpPr/>
          <p:nvPr/>
        </p:nvSpPr>
        <p:spPr>
          <a:xfrm>
            <a:off x="8696531" y="5180279"/>
            <a:ext cx="262457" cy="706555"/>
          </a:xfrm>
          <a:prstGeom prst="cube">
            <a:avLst>
              <a:gd name="adj" fmla="val 593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C3876252-5BC7-8844-912B-281DF5B6326A}"/>
              </a:ext>
            </a:extLst>
          </p:cNvPr>
          <p:cNvSpPr/>
          <p:nvPr/>
        </p:nvSpPr>
        <p:spPr>
          <a:xfrm>
            <a:off x="9046287" y="5180279"/>
            <a:ext cx="262457" cy="706555"/>
          </a:xfrm>
          <a:prstGeom prst="cube">
            <a:avLst>
              <a:gd name="adj" fmla="val 593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CF4066D0-2337-8643-B798-3AD6560C2499}"/>
              </a:ext>
            </a:extLst>
          </p:cNvPr>
          <p:cNvSpPr/>
          <p:nvPr/>
        </p:nvSpPr>
        <p:spPr>
          <a:xfrm>
            <a:off x="9396043" y="5267610"/>
            <a:ext cx="198717" cy="531891"/>
          </a:xfrm>
          <a:prstGeom prst="cube">
            <a:avLst>
              <a:gd name="adj" fmla="val 593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4590CCD-F0E1-C540-B414-0BD4124F9E6F}"/>
              </a:ext>
            </a:extLst>
          </p:cNvPr>
          <p:cNvCxnSpPr>
            <a:cxnSpLocks/>
          </p:cNvCxnSpPr>
          <p:nvPr/>
        </p:nvCxnSpPr>
        <p:spPr>
          <a:xfrm>
            <a:off x="8447278" y="5512393"/>
            <a:ext cx="176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2709397-3210-BA47-8B8D-741D80D55D84}"/>
              </a:ext>
            </a:extLst>
          </p:cNvPr>
          <p:cNvCxnSpPr>
            <a:cxnSpLocks/>
          </p:cNvCxnSpPr>
          <p:nvPr/>
        </p:nvCxnSpPr>
        <p:spPr>
          <a:xfrm>
            <a:off x="9681658" y="5512393"/>
            <a:ext cx="208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CBD3452-591E-3A43-8349-1A477BDA79DD}"/>
              </a:ext>
            </a:extLst>
          </p:cNvPr>
          <p:cNvSpPr txBox="1"/>
          <p:nvPr/>
        </p:nvSpPr>
        <p:spPr>
          <a:xfrm>
            <a:off x="8535684" y="593089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32   32   16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2C4BCB-2D5F-154A-84D4-9E6FA3B2A5BC}"/>
              </a:ext>
            </a:extLst>
          </p:cNvPr>
          <p:cNvSpPr txBox="1"/>
          <p:nvPr/>
        </p:nvSpPr>
        <p:spPr>
          <a:xfrm>
            <a:off x="7895515" y="53277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Clim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9CFDD0-88DB-7F4C-BA5C-4AA4814D65B1}"/>
              </a:ext>
            </a:extLst>
          </p:cNvPr>
          <p:cNvSpPr txBox="1"/>
          <p:nvPr/>
        </p:nvSpPr>
        <p:spPr>
          <a:xfrm>
            <a:off x="9847402" y="531955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GPP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442A10-AF4F-0E43-AF55-A05934547932}"/>
              </a:ext>
            </a:extLst>
          </p:cNvPr>
          <p:cNvSpPr txBox="1"/>
          <p:nvPr/>
        </p:nvSpPr>
        <p:spPr>
          <a:xfrm>
            <a:off x="11345102" y="367189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883560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1691-589B-7841-8BAE-E2999CA34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DE" dirty="0"/>
              <a:t>Calibrating PRELES and the MLP for 13 years of Soro stand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01336D-07C1-8842-B074-0F7EF3551BFC}"/>
              </a:ext>
            </a:extLst>
          </p:cNvPr>
          <p:cNvSpPr txBox="1"/>
          <p:nvPr/>
        </p:nvSpPr>
        <p:spPr>
          <a:xfrm>
            <a:off x="227809" y="4823754"/>
            <a:ext cx="3771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Mean of 13 years (2000-2012) of daily GPP measurements [2]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7668A8-4D4E-6849-8929-BC928FEBF790}"/>
              </a:ext>
            </a:extLst>
          </p:cNvPr>
          <p:cNvSpPr txBox="1"/>
          <p:nvPr/>
        </p:nvSpPr>
        <p:spPr>
          <a:xfrm>
            <a:off x="4308163" y="4823754"/>
            <a:ext cx="3839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Mean PRELES predictions for 13 years (2000-2012)</a:t>
            </a:r>
          </a:p>
        </p:txBody>
      </p:sp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CFF295B4-3CCD-C24E-9AE0-38A8F9ECB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413" y="1901206"/>
            <a:ext cx="3962778" cy="2922549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30E98AAA-6D40-2A42-953D-AA6B95FA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35" y="1901205"/>
            <a:ext cx="3962778" cy="2922549"/>
          </a:xfrm>
          <a:prstGeom prst="rect">
            <a:avLst/>
          </a:prstGeom>
        </p:spPr>
      </p:pic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F93DFCF0-9C26-5945-84A7-4F90AF478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01205"/>
            <a:ext cx="3962778" cy="29225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621E149-13EC-9C40-AE0C-E34E053754B6}"/>
              </a:ext>
            </a:extLst>
          </p:cNvPr>
          <p:cNvSpPr txBox="1"/>
          <p:nvPr/>
        </p:nvSpPr>
        <p:spPr>
          <a:xfrm>
            <a:off x="8457408" y="4823754"/>
            <a:ext cx="3839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Mean neural network predictions for 13 years (2000-2012)</a:t>
            </a:r>
          </a:p>
        </p:txBody>
      </p:sp>
    </p:spTree>
    <p:extLst>
      <p:ext uri="{BB962C8B-B14F-4D97-AF65-F5344CB8AC3E}">
        <p14:creationId xmlns:p14="http://schemas.microsoft.com/office/powerpoint/2010/main" val="2266366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1482</Words>
  <Application>Microsoft Macintosh PowerPoint</Application>
  <PresentationFormat>Widescreen</PresentationFormat>
  <Paragraphs>169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Wingdings</vt:lpstr>
      <vt:lpstr>Office Theme</vt:lpstr>
      <vt:lpstr>Partitioning effects on the intra-annual variability of GPP of a boreal forest ecosystem</vt:lpstr>
      <vt:lpstr>Background</vt:lpstr>
      <vt:lpstr>Gross primary productivity (GPP) at Soro (DK)</vt:lpstr>
      <vt:lpstr>Modeling GPP 1) Semi-empirical: PRELES</vt:lpstr>
      <vt:lpstr>Modeling GPP 1) Semi-empirical: PRELES</vt:lpstr>
      <vt:lpstr>Modeling GPP 1) Semi-empirical: PRELES</vt:lpstr>
      <vt:lpstr>Modeling GPP 1) Semi-empirical: PRELES</vt:lpstr>
      <vt:lpstr>Modeling GPP 1) Semi-empirical: PRELES</vt:lpstr>
      <vt:lpstr>Calibrating PRELES and the MLP for 13 years of Soro stand data</vt:lpstr>
      <vt:lpstr>Represented relations in modeled GPP: Time-series of correlation coefficients</vt:lpstr>
      <vt:lpstr>Represented relations in modeled GPP: Time-series of correlation coefficients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Partitioning effects on the intra-annual variability of GPP of a boreal forest ecosystem</dc:title>
  <dc:creator>Marieke Wesselkamp</dc:creator>
  <cp:lastModifiedBy>Marieke Wesselkamp</cp:lastModifiedBy>
  <cp:revision>31</cp:revision>
  <dcterms:created xsi:type="dcterms:W3CDTF">2021-06-20T12:52:32Z</dcterms:created>
  <dcterms:modified xsi:type="dcterms:W3CDTF">2021-06-22T09:08:19Z</dcterms:modified>
</cp:coreProperties>
</file>