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57" r:id="rId5"/>
    <p:sldId id="269" r:id="rId6"/>
    <p:sldId id="270" r:id="rId7"/>
    <p:sldId id="271" r:id="rId8"/>
    <p:sldId id="272" r:id="rId9"/>
    <p:sldId id="273" r:id="rId10"/>
    <p:sldId id="259" r:id="rId11"/>
    <p:sldId id="261" r:id="rId12"/>
    <p:sldId id="263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/>
    <p:restoredTop sz="94824"/>
  </p:normalViewPr>
  <p:slideViewPr>
    <p:cSldViewPr snapToGrid="0" snapToObjects="1">
      <p:cViewPr>
        <p:scale>
          <a:sx n="130" d="100"/>
          <a:sy n="130" d="100"/>
        </p:scale>
        <p:origin x="6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E706-96D2-8F4E-A523-05E632AB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25A0B-9F96-3643-B35F-D1F9AF96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80D9-4417-CC4C-BE3C-349D1F1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6843-2951-3D45-9822-485E87BF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4EB1-33B6-FB42-9192-2CC08541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697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4D4B-275E-BA4A-9455-59AACC87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88EF-D867-D84C-BA13-EE2D44339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BA45-0DAF-3649-85E4-6491FBA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A58B-020B-4242-92EB-4921485F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43C6-6B30-1F4D-B1EC-E16A9B1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52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D55E0-FC79-E043-BA94-A929102CF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F7C5-42D2-4D43-BEFD-2C8B1B13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998F-F196-E74B-BFA2-58EDFBA0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845A-9702-B642-B866-29B238B9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39F8-5BB4-874D-BED3-746BEFBD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21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1026-594E-C548-B127-83E74D02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954C-B336-6945-AF47-FE708446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B155-0597-7C41-AFE4-C19A379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7276-E0A6-D648-9534-364F398A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CAFD-C173-6F4A-B318-740D7077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93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69FF-E08F-2D4C-AC43-27DAEC5E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F036-A4AF-A14C-992B-D97F12BC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0064-8F3E-4741-8461-5DD95C34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A042-6C13-5246-A8A3-C0824D94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DA05-24BE-5F43-85FE-06BDA0AE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63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A178-AC86-3048-ABE7-0AA0FDAA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712B-5EA1-A84D-A23A-DB88C9610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B23F-79D5-C144-B289-E6725CA1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331D-6993-BD45-AFC8-0B37A3F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5478-C0C5-1B4E-A4BC-68C70837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B998-9329-464A-AF68-F47E26DB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99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68E-2830-9849-8109-677E83AC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3F37-D05D-AF45-84FF-1FFD1332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82C9D-A427-6C4C-9BEA-53C2380D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8EBDA-AFF7-0946-8606-D01A43912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09C4-ABFE-B845-A9C9-92DA02676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74A6E-244C-8742-87D1-E05B562D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C9869-6041-994A-B467-F481BD17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3925B-E051-6A4C-98E6-D8748600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176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6B8-203B-CD46-8C67-7AC9AC00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0EA7F-3CD6-3044-AAF3-A1F3FE38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90AB7-BFF3-684B-B7D0-DD3491A4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0E80C-C490-C54F-AFA4-E3AFA5A5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25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A06F-4EBF-FE44-9F44-44985AF6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D54E2-B633-9740-BE90-F8754616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00F3C-EA7D-BB40-80AF-2681CCAA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059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E690-4237-F245-8AA4-62AB8869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58A2-33C4-574B-94CC-ED65D1B6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8621-8EE4-1749-B7F3-E87488A1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6DFB-1ED0-CA4A-AB8F-EDF63E37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B6DDC-BE3B-3A48-A189-B1DAAB63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9551-3922-5148-84D7-F45AB65C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74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C0F0-6557-B14D-AFD4-9351F71E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79E48-F99F-AC43-A6E3-086758B5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F4229-5E18-F246-9F42-601D64A82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6E97-9756-EC42-801F-690DF5E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A888-6DE9-3247-B9F1-B266767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40864-846C-BD4F-B19B-F306817A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92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0B0B0-265E-B049-8284-15E60D80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314B4-F312-C741-ACD6-34C54210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9ADD-0002-1840-B1C1-FBB169DF2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C027-60BE-334C-8065-2B4870E4CD6B}" type="datetimeFigureOut">
              <a:rPr lang="en-DE" smtClean="0"/>
              <a:t>21.06.21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D772-77B3-874E-95AD-65DBC025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1BE8-7AA9-C640-8B69-544202AD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812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17368-AFA7-244A-B2B6-A003699F8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Partitioning effects on the intra-annual variability of GPP of a boreal forest ecosystem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83EEEC-D41D-E348-8AA9-8EDCEF8C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Marieke Wesselkamp</a:t>
            </a:r>
          </a:p>
        </p:txBody>
      </p:sp>
    </p:spTree>
    <p:extLst>
      <p:ext uri="{BB962C8B-B14F-4D97-AF65-F5344CB8AC3E}">
        <p14:creationId xmlns:p14="http://schemas.microsoft.com/office/powerpoint/2010/main" val="273732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1691-589B-7841-8BAE-E2999CA3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Observed and modeled GPP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1336D-07C1-8842-B074-0F7EF3551BFC}"/>
              </a:ext>
            </a:extLst>
          </p:cNvPr>
          <p:cNvSpPr txBox="1"/>
          <p:nvPr/>
        </p:nvSpPr>
        <p:spPr>
          <a:xfrm>
            <a:off x="309265" y="1323304"/>
            <a:ext cx="37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13 years (2000-2012) of daily GPP measurements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668A8-4D4E-6849-8929-BC928FEBF790}"/>
              </a:ext>
            </a:extLst>
          </p:cNvPr>
          <p:cNvSpPr txBox="1"/>
          <p:nvPr/>
        </p:nvSpPr>
        <p:spPr>
          <a:xfrm>
            <a:off x="4389619" y="1323304"/>
            <a:ext cx="383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PRELES predictions for 13 years (2000-2012) of associated climatic states 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FF295B4-3CCD-C24E-9AE0-38A8F9EC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413" y="2336710"/>
            <a:ext cx="3962778" cy="2922549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30E98AAA-6D40-2A42-953D-AA6B95FA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35" y="2336709"/>
            <a:ext cx="3962778" cy="2922549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F93DFCF0-9C26-5945-84A7-4F90AF47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6709"/>
            <a:ext cx="3962778" cy="2922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21E149-13EC-9C40-AE0C-E34E053754B6}"/>
              </a:ext>
            </a:extLst>
          </p:cNvPr>
          <p:cNvSpPr txBox="1"/>
          <p:nvPr/>
        </p:nvSpPr>
        <p:spPr>
          <a:xfrm>
            <a:off x="8352019" y="1325563"/>
            <a:ext cx="3839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Neural network predictions for 13 years (2000-2012) of associated climatic states</a:t>
            </a:r>
          </a:p>
        </p:txBody>
      </p:sp>
    </p:spTree>
    <p:extLst>
      <p:ext uri="{BB962C8B-B14F-4D97-AF65-F5344CB8AC3E}">
        <p14:creationId xmlns:p14="http://schemas.microsoft.com/office/powerpoint/2010/main" val="226636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0FA0C3B4-A1A4-8A43-87C6-6A92A554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25" y="4064823"/>
            <a:ext cx="3300118" cy="234896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41A4E06-1839-5345-818C-4068FD19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53" y="3796109"/>
            <a:ext cx="3763872" cy="269634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3682B26-7328-834A-97F7-FA5829CF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065" y="1196698"/>
            <a:ext cx="3582760" cy="256659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6051A7A-4BF8-8647-B926-E1DD4D288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225" y="1163885"/>
            <a:ext cx="3674371" cy="263222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60A0714-E0A4-7240-AAEF-530E18D15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96" y="1196699"/>
            <a:ext cx="3582760" cy="25665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42A70E-096D-464A-A24B-54C6C88E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91825" cy="1325563"/>
          </a:xfrm>
        </p:spPr>
        <p:txBody>
          <a:bodyPr/>
          <a:lstStyle/>
          <a:p>
            <a:r>
              <a:rPr lang="en-DE" dirty="0"/>
              <a:t>Represented relations in modeled GPP: Time-series of correlation coefficients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7E488-6D03-6F46-BE81-F348FC82E098}"/>
              </a:ext>
            </a:extLst>
          </p:cNvPr>
          <p:cNvSpPr txBox="1"/>
          <p:nvPr/>
        </p:nvSpPr>
        <p:spPr>
          <a:xfrm>
            <a:off x="926377" y="4221331"/>
            <a:ext cx="2647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Bivariate correlation of the total sum of GPP with the mean climate state of each climate dimension in a 30-day moving window</a:t>
            </a:r>
          </a:p>
        </p:txBody>
      </p:sp>
    </p:spTree>
    <p:extLst>
      <p:ext uri="{BB962C8B-B14F-4D97-AF65-F5344CB8AC3E}">
        <p14:creationId xmlns:p14="http://schemas.microsoft.com/office/powerpoint/2010/main" val="92723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0D374EF-330D-6849-8EB1-AAA9BA21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2" y="1668754"/>
            <a:ext cx="3454019" cy="23386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92950-4B41-7C4F-AC03-7C83C5E94030}"/>
              </a:ext>
            </a:extLst>
          </p:cNvPr>
          <p:cNvCxnSpPr>
            <a:cxnSpLocks/>
          </p:cNvCxnSpPr>
          <p:nvPr/>
        </p:nvCxnSpPr>
        <p:spPr>
          <a:xfrm>
            <a:off x="2797327" y="1775406"/>
            <a:ext cx="0" cy="178886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7BDCB1-F888-DC48-9B85-18AD4AF9E779}"/>
              </a:ext>
            </a:extLst>
          </p:cNvPr>
          <p:cNvSpPr txBox="1"/>
          <p:nvPr/>
        </p:nvSpPr>
        <p:spPr>
          <a:xfrm>
            <a:off x="1771964" y="3833330"/>
            <a:ext cx="42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A39DD-5157-D749-A3C3-5DE9E3CAE665}"/>
              </a:ext>
            </a:extLst>
          </p:cNvPr>
          <p:cNvSpPr txBox="1"/>
          <p:nvPr/>
        </p:nvSpPr>
        <p:spPr>
          <a:xfrm>
            <a:off x="3414005" y="3833330"/>
            <a:ext cx="42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p2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FA6C61-512D-2140-A96C-D66A6918810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Partitioning effects on intra-annual variability in GPP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A852D-51A4-1146-A01C-884AD0F75DC6}"/>
              </a:ext>
            </a:extLst>
          </p:cNvPr>
          <p:cNvSpPr txBox="1"/>
          <p:nvPr/>
        </p:nvSpPr>
        <p:spPr>
          <a:xfrm>
            <a:off x="78658" y="1278540"/>
            <a:ext cx="888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How much of the intra-annual variation can be attributed to ecosystem functional changes?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F1F4D-A6B3-D744-83F1-279E225AC9A1}"/>
              </a:ext>
            </a:extLst>
          </p:cNvPr>
          <p:cNvSpPr txBox="1"/>
          <p:nvPr/>
        </p:nvSpPr>
        <p:spPr>
          <a:xfrm>
            <a:off x="5295417" y="1927456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B654F4-5E04-264A-969B-C120975F7AEC}"/>
                  </a:ext>
                </a:extLst>
              </p:cNvPr>
              <p:cNvSpPr txBox="1"/>
              <p:nvPr/>
            </p:nvSpPr>
            <p:spPr>
              <a:xfrm>
                <a:off x="5544746" y="2460226"/>
                <a:ext cx="5775940" cy="1382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Develop one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one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 for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Use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to predict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S</a:t>
                </a:r>
                <a:r>
                  <a:rPr lang="en-GB" dirty="0" err="1"/>
                  <a:t>i</a:t>
                </a:r>
                <a:r>
                  <a:rPr lang="en-DE" dirty="0"/>
                  <a:t>ze of the ecosystem functional effect:</a:t>
                </a:r>
              </a:p>
              <a:p>
                <a:r>
                  <a:rPr lang="en-DE" dirty="0"/>
                  <a:t>	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2 −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DE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2 −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B654F4-5E04-264A-969B-C120975F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46" y="2460226"/>
                <a:ext cx="5775940" cy="1382045"/>
              </a:xfrm>
              <a:prstGeom prst="rect">
                <a:avLst/>
              </a:prstGeom>
              <a:blipFill>
                <a:blip r:embed="rId3"/>
                <a:stretch>
                  <a:fillRect l="-658" t="-1818" b="-172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A62D19B-9ECA-AB42-B728-0A5D5110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68" y="4410130"/>
            <a:ext cx="3617045" cy="23386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9B99E9-5BC8-444F-ADA0-63A5074502C5}"/>
              </a:ext>
            </a:extLst>
          </p:cNvPr>
          <p:cNvSpPr/>
          <p:nvPr/>
        </p:nvSpPr>
        <p:spPr>
          <a:xfrm>
            <a:off x="1494503" y="4410130"/>
            <a:ext cx="983226" cy="13712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85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D6E21D4-6260-4548-B4EF-F6B74CF2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3" y="2118312"/>
            <a:ext cx="2719299" cy="203696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C0196F0-E654-4B46-BEBB-5380B414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73" y="2118312"/>
            <a:ext cx="2719299" cy="2036966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BE95CDB5-EA93-EC42-86BA-A011C03F5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872" y="4229597"/>
            <a:ext cx="2719299" cy="2018346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EF0732-F57C-AC4A-9106-0F6F55A9B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49" y="4229597"/>
            <a:ext cx="2671223" cy="19826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CBD0303-5A9E-0840-A33C-BC86C4AE6AF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Partitioning effects on intra-annual variability in GPP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59BCCEB-5A0D-D444-8B5A-AB84F1F4B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098" y="2545567"/>
            <a:ext cx="3783927" cy="2373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2AE73-4FB5-0A4E-B746-880349DA28E4}"/>
              </a:ext>
            </a:extLst>
          </p:cNvPr>
          <p:cNvSpPr txBox="1"/>
          <p:nvPr/>
        </p:nvSpPr>
        <p:spPr>
          <a:xfrm>
            <a:off x="471948" y="1566233"/>
            <a:ext cx="20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GPP measurements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184AB-6F55-DA46-A497-08761EAD2A0F}"/>
              </a:ext>
            </a:extLst>
          </p:cNvPr>
          <p:cNvSpPr txBox="1"/>
          <p:nvPr/>
        </p:nvSpPr>
        <p:spPr>
          <a:xfrm>
            <a:off x="3553679" y="1566233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PRELES simulations</a:t>
            </a:r>
          </a:p>
        </p:txBody>
      </p:sp>
    </p:spTree>
    <p:extLst>
      <p:ext uri="{BB962C8B-B14F-4D97-AF65-F5344CB8AC3E}">
        <p14:creationId xmlns:p14="http://schemas.microsoft.com/office/powerpoint/2010/main" val="152336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06EAB-2741-5C44-89C3-93147836BCB2}"/>
              </a:ext>
            </a:extLst>
          </p:cNvPr>
          <p:cNvSpPr txBox="1">
            <a:spLocks/>
          </p:cNvSpPr>
          <p:nvPr/>
        </p:nvSpPr>
        <p:spPr>
          <a:xfrm>
            <a:off x="94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/>
              <a:t>Partitioning climatic and biotic effects on GPP</a:t>
            </a:r>
            <a:endParaRPr lang="en-DE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25BCC5B-A794-6945-A73F-5E32AF37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1" y="1507523"/>
            <a:ext cx="4888317" cy="384295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E167675-179F-D846-B433-5B98CD02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11" y="1507523"/>
            <a:ext cx="4888317" cy="38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BC4E-84FB-E340-9DEC-4A345A06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AD010-CAE5-B347-A3E5-6E529717DB86}"/>
              </a:ext>
            </a:extLst>
          </p:cNvPr>
          <p:cNvSpPr txBox="1"/>
          <p:nvPr/>
        </p:nvSpPr>
        <p:spPr>
          <a:xfrm>
            <a:off x="226142" y="1465006"/>
            <a:ext cx="102894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[1] </a:t>
            </a:r>
            <a:r>
              <a:rPr lang="en-GB" dirty="0"/>
              <a:t>Christopher PO </a:t>
            </a:r>
            <a:r>
              <a:rPr lang="en-GB" dirty="0" err="1"/>
              <a:t>Reyer</a:t>
            </a:r>
            <a:r>
              <a:rPr lang="en-GB" dirty="0"/>
              <a:t>, Ramiro </a:t>
            </a:r>
            <a:r>
              <a:rPr lang="en-GB" dirty="0" err="1"/>
              <a:t>Silveyra</a:t>
            </a:r>
            <a:r>
              <a:rPr lang="en-GB" dirty="0"/>
              <a:t> Gonzalez, Klara Dolos, Florian </a:t>
            </a:r>
            <a:r>
              <a:rPr lang="en-GB" dirty="0" err="1"/>
              <a:t>Hartig</a:t>
            </a:r>
            <a:r>
              <a:rPr lang="en-GB" dirty="0"/>
              <a:t>, </a:t>
            </a:r>
            <a:r>
              <a:rPr lang="en-GB" dirty="0" err="1"/>
              <a:t>Ylva</a:t>
            </a:r>
            <a:r>
              <a:rPr lang="en-GB" dirty="0"/>
              <a:t> </a:t>
            </a:r>
            <a:r>
              <a:rPr lang="en-GB" dirty="0" err="1"/>
              <a:t>Hauf</a:t>
            </a:r>
            <a:r>
              <a:rPr lang="en-GB" dirty="0"/>
              <a:t>, </a:t>
            </a:r>
            <a:r>
              <a:rPr lang="en-GB" dirty="0" err="1"/>
              <a:t>MatthiasNoack</a:t>
            </a:r>
            <a:r>
              <a:rPr lang="en-GB" dirty="0"/>
              <a:t>, Petra </a:t>
            </a:r>
            <a:r>
              <a:rPr lang="en-GB" dirty="0" err="1"/>
              <a:t>Lasch</a:t>
            </a:r>
            <a:r>
              <a:rPr lang="en-GB" dirty="0"/>
              <a:t>-Born, Thomas R ̈</a:t>
            </a:r>
            <a:r>
              <a:rPr lang="en-GB" dirty="0" err="1"/>
              <a:t>otzer</a:t>
            </a:r>
            <a:r>
              <a:rPr lang="en-GB" dirty="0"/>
              <a:t>, Hans </a:t>
            </a:r>
            <a:r>
              <a:rPr lang="en-GB" dirty="0" err="1"/>
              <a:t>Pretzsch</a:t>
            </a:r>
            <a:r>
              <a:rPr lang="en-GB" dirty="0"/>
              <a:t>, Henning </a:t>
            </a:r>
            <a:r>
              <a:rPr lang="en-GB" dirty="0" err="1"/>
              <a:t>Meesenburg</a:t>
            </a:r>
            <a:r>
              <a:rPr lang="en-GB" dirty="0"/>
              <a:t>, et al. </a:t>
            </a:r>
            <a:r>
              <a:rPr lang="en-GB" dirty="0" err="1"/>
              <a:t>Theprofound</a:t>
            </a:r>
            <a:r>
              <a:rPr lang="en-GB" dirty="0"/>
              <a:t> database for evaluating vegetation models and simulating climate impacts on </a:t>
            </a:r>
            <a:r>
              <a:rPr lang="en-GB" dirty="0" err="1"/>
              <a:t>europeanforests.Earth</a:t>
            </a:r>
            <a:r>
              <a:rPr lang="en-GB" dirty="0"/>
              <a:t> system science data, 12(2):1295–1320, 2020.</a:t>
            </a:r>
            <a:endParaRPr lang="en-DE" dirty="0"/>
          </a:p>
          <a:p>
            <a:endParaRPr lang="en-DE" dirty="0"/>
          </a:p>
          <a:p>
            <a:r>
              <a:rPr lang="en-DE" dirty="0"/>
              <a:t>[2] </a:t>
            </a:r>
            <a:r>
              <a:rPr lang="en-GB" dirty="0"/>
              <a:t>J. Wu, L. van der Linden, G. </a:t>
            </a:r>
            <a:r>
              <a:rPr lang="en-GB" dirty="0" err="1"/>
              <a:t>Lasslop</a:t>
            </a:r>
            <a:r>
              <a:rPr lang="en-GB" dirty="0"/>
              <a:t>, N. </a:t>
            </a:r>
            <a:r>
              <a:rPr lang="en-GB" dirty="0" err="1"/>
              <a:t>Carvalhais</a:t>
            </a:r>
            <a:r>
              <a:rPr lang="en-GB" dirty="0"/>
              <a:t>, K. </a:t>
            </a:r>
            <a:r>
              <a:rPr lang="en-GB" dirty="0" err="1"/>
              <a:t>Pilegaard</a:t>
            </a:r>
            <a:r>
              <a:rPr lang="en-GB" dirty="0"/>
              <a:t>, C. </a:t>
            </a:r>
            <a:r>
              <a:rPr lang="en-GB" dirty="0" err="1"/>
              <a:t>Beier</a:t>
            </a:r>
            <a:r>
              <a:rPr lang="en-GB" dirty="0"/>
              <a:t>, and A. </a:t>
            </a:r>
            <a:r>
              <a:rPr lang="en-GB" dirty="0" err="1"/>
              <a:t>Ibrom</a:t>
            </a:r>
            <a:r>
              <a:rPr lang="en-GB" dirty="0"/>
              <a:t>. </a:t>
            </a:r>
            <a:r>
              <a:rPr lang="en-GB" dirty="0" err="1"/>
              <a:t>Effectsof</a:t>
            </a:r>
            <a:r>
              <a:rPr lang="en-GB" dirty="0"/>
              <a:t> climate variability and functional changes on the interannual variation of the carbon </a:t>
            </a:r>
            <a:r>
              <a:rPr lang="en-GB" dirty="0" err="1"/>
              <a:t>balancein</a:t>
            </a:r>
            <a:r>
              <a:rPr lang="en-GB" dirty="0"/>
              <a:t> a temperate deciduous </a:t>
            </a:r>
            <a:r>
              <a:rPr lang="en-GB" dirty="0" err="1"/>
              <a:t>forest.Biogeosciences</a:t>
            </a:r>
            <a:r>
              <a:rPr lang="en-GB" dirty="0"/>
              <a:t>, 9(1):13–28, 2012. </a:t>
            </a:r>
            <a:r>
              <a:rPr lang="en-GB" dirty="0" err="1"/>
              <a:t>doi</a:t>
            </a:r>
            <a:r>
              <a:rPr lang="en-GB" dirty="0"/>
              <a:t>: 10.5194/bg-9-13-2012.URLhttps://</a:t>
            </a:r>
            <a:r>
              <a:rPr lang="en-GB" dirty="0" err="1"/>
              <a:t>bg.copernicus.org</a:t>
            </a:r>
            <a:r>
              <a:rPr lang="en-GB" dirty="0"/>
              <a:t>/articles/9/13/2012/</a:t>
            </a:r>
            <a:endParaRPr lang="en-DE" dirty="0"/>
          </a:p>
          <a:p>
            <a:endParaRPr lang="en-DE" dirty="0"/>
          </a:p>
          <a:p>
            <a:r>
              <a:rPr lang="en-DE" dirty="0"/>
              <a:t>[3]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234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CA8E-6833-2D4A-B0BD-9E1F9F72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55A2-B2EE-EC4A-B84A-641910BB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Based on the paper of Wu et al. [1] </a:t>
            </a:r>
          </a:p>
        </p:txBody>
      </p:sp>
    </p:spTree>
    <p:extLst>
      <p:ext uri="{BB962C8B-B14F-4D97-AF65-F5344CB8AC3E}">
        <p14:creationId xmlns:p14="http://schemas.microsoft.com/office/powerpoint/2010/main" val="125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12F2-5324-D144-85F2-E252F68E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Gross primary productivity at Soro (DK)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9D6609C-AAFC-3F44-9404-132F56AA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1" y="2088290"/>
            <a:ext cx="4740545" cy="343689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A434209-9538-6E41-8B5D-86722492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97" y="2088290"/>
            <a:ext cx="5315612" cy="34368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2D7CCC-273B-5B41-BA0E-14AE72500BB6}"/>
              </a:ext>
            </a:extLst>
          </p:cNvPr>
          <p:cNvCxnSpPr>
            <a:cxnSpLocks/>
          </p:cNvCxnSpPr>
          <p:nvPr/>
        </p:nvCxnSpPr>
        <p:spPr>
          <a:xfrm flipV="1">
            <a:off x="7414811" y="3927613"/>
            <a:ext cx="0" cy="181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971364-C74A-E545-891E-A636A6697801}"/>
              </a:ext>
            </a:extLst>
          </p:cNvPr>
          <p:cNvSpPr txBox="1"/>
          <p:nvPr/>
        </p:nvSpPr>
        <p:spPr>
          <a:xfrm>
            <a:off x="6806683" y="5738121"/>
            <a:ext cx="340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Mean sum of yearly GPP: ﻿1850.27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EBCE5-4BC7-CA4D-9CEE-71E51DA1557D}"/>
              </a:ext>
            </a:extLst>
          </p:cNvPr>
          <p:cNvSpPr txBox="1"/>
          <p:nvPr/>
        </p:nvSpPr>
        <p:spPr>
          <a:xfrm>
            <a:off x="330820" y="1598741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13 years (2000-2012) of daily GPP measurements [2]</a:t>
            </a:r>
          </a:p>
        </p:txBody>
      </p:sp>
    </p:spTree>
    <p:extLst>
      <p:ext uri="{BB962C8B-B14F-4D97-AF65-F5344CB8AC3E}">
        <p14:creationId xmlns:p14="http://schemas.microsoft.com/office/powerpoint/2010/main" val="212797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Process-based modeling of the gross primary productivity: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5132441" y="1897627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5132441" y="3751008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9030928" y="1897627"/>
            <a:ext cx="2418733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/>
          <p:nvPr/>
        </p:nvCxnSpPr>
        <p:spPr>
          <a:xfrm>
            <a:off x="7737988" y="2448233"/>
            <a:ext cx="10618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322143" y="3077499"/>
            <a:ext cx="0" cy="59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/>
          <p:nvPr/>
        </p:nvCxnSpPr>
        <p:spPr>
          <a:xfrm flipH="1">
            <a:off x="7737988" y="3077499"/>
            <a:ext cx="2241755" cy="119953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blipFill>
                <a:blip r:embed="rId2"/>
                <a:stretch>
                  <a:fillRect t="-164583" b="-2354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59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Process-based modeling of the gross primary productivity: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5132441" y="1897627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5132441" y="3751008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9030928" y="1897627"/>
            <a:ext cx="2418733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/>
          <p:nvPr/>
        </p:nvCxnSpPr>
        <p:spPr>
          <a:xfrm>
            <a:off x="7737988" y="2448233"/>
            <a:ext cx="10618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322143" y="3077499"/>
            <a:ext cx="0" cy="59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/>
          <p:nvPr/>
        </p:nvCxnSpPr>
        <p:spPr>
          <a:xfrm flipH="1">
            <a:off x="7737988" y="3077499"/>
            <a:ext cx="2241755" cy="119953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blipFill>
                <a:blip r:embed="rId2"/>
                <a:stretch>
                  <a:fillRect t="-164583" b="-2354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1FA16-997A-1C4F-BE0A-EC6BD90DD26B}"/>
              </a:ext>
            </a:extLst>
          </p:cNvPr>
          <p:cNvCxnSpPr>
            <a:cxnSpLocks/>
          </p:cNvCxnSpPr>
          <p:nvPr/>
        </p:nvCxnSpPr>
        <p:spPr>
          <a:xfrm flipV="1">
            <a:off x="1641987" y="2580969"/>
            <a:ext cx="0" cy="59976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FDD95E-B91B-F74C-A90D-9F0E4B9F66CD}"/>
              </a:ext>
            </a:extLst>
          </p:cNvPr>
          <p:cNvSpPr txBox="1"/>
          <p:nvPr/>
        </p:nvSpPr>
        <p:spPr>
          <a:xfrm>
            <a:off x="1317522" y="3105834"/>
            <a:ext cx="155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</a:t>
            </a:r>
            <a:r>
              <a:rPr lang="en-DE" dirty="0">
                <a:solidFill>
                  <a:schemeClr val="accent1"/>
                </a:solidFill>
              </a:rPr>
              <a:t>otential light-use efficiency</a:t>
            </a:r>
          </a:p>
        </p:txBody>
      </p:sp>
    </p:spTree>
    <p:extLst>
      <p:ext uri="{BB962C8B-B14F-4D97-AF65-F5344CB8AC3E}">
        <p14:creationId xmlns:p14="http://schemas.microsoft.com/office/powerpoint/2010/main" val="167219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Process-based modeling of the gross primary productivity: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5132441" y="1897627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5132441" y="3751008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9030928" y="1897627"/>
            <a:ext cx="2418733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/>
          <p:nvPr/>
        </p:nvCxnSpPr>
        <p:spPr>
          <a:xfrm>
            <a:off x="7737988" y="2448233"/>
            <a:ext cx="10618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322143" y="3077499"/>
            <a:ext cx="0" cy="59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/>
          <p:nvPr/>
        </p:nvCxnSpPr>
        <p:spPr>
          <a:xfrm flipH="1">
            <a:off x="7737988" y="3077499"/>
            <a:ext cx="2241755" cy="119953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blipFill>
                <a:blip r:embed="rId2"/>
                <a:stretch>
                  <a:fillRect t="-164583" b="-2354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1FA16-997A-1C4F-BE0A-EC6BD90DD26B}"/>
              </a:ext>
            </a:extLst>
          </p:cNvPr>
          <p:cNvCxnSpPr>
            <a:cxnSpLocks/>
          </p:cNvCxnSpPr>
          <p:nvPr/>
        </p:nvCxnSpPr>
        <p:spPr>
          <a:xfrm flipV="1">
            <a:off x="1917291" y="2580969"/>
            <a:ext cx="0" cy="59976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FDD95E-B91B-F74C-A90D-9F0E4B9F66CD}"/>
              </a:ext>
            </a:extLst>
          </p:cNvPr>
          <p:cNvSpPr txBox="1"/>
          <p:nvPr/>
        </p:nvSpPr>
        <p:spPr>
          <a:xfrm>
            <a:off x="1317522" y="3105834"/>
            <a:ext cx="180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Photosynthetic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photon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flux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density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Process-based modeling of the gross primary productivity: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5132441" y="1897627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5132441" y="3751008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9030928" y="1897627"/>
            <a:ext cx="2418733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/>
          <p:nvPr/>
        </p:nvCxnSpPr>
        <p:spPr>
          <a:xfrm>
            <a:off x="7737988" y="2448233"/>
            <a:ext cx="10618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322143" y="3077499"/>
            <a:ext cx="0" cy="59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/>
          <p:nvPr/>
        </p:nvCxnSpPr>
        <p:spPr>
          <a:xfrm flipH="1">
            <a:off x="7737988" y="3077499"/>
            <a:ext cx="2241755" cy="119953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blipFill>
                <a:blip r:embed="rId2"/>
                <a:stretch>
                  <a:fillRect t="-164583" b="-2354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1FA16-997A-1C4F-BE0A-EC6BD90DD26B}"/>
              </a:ext>
            </a:extLst>
          </p:cNvPr>
          <p:cNvCxnSpPr>
            <a:cxnSpLocks/>
          </p:cNvCxnSpPr>
          <p:nvPr/>
        </p:nvCxnSpPr>
        <p:spPr>
          <a:xfrm flipV="1">
            <a:off x="2222090" y="2580969"/>
            <a:ext cx="0" cy="59976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FDD95E-B91B-F74C-A90D-9F0E4B9F66CD}"/>
                  </a:ext>
                </a:extLst>
              </p:cNvPr>
              <p:cNvSpPr txBox="1"/>
              <p:nvPr/>
            </p:nvSpPr>
            <p:spPr>
              <a:xfrm>
                <a:off x="1317522" y="3105834"/>
                <a:ext cx="18091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6">
                        <a:lumMod val="75000"/>
                      </a:schemeClr>
                    </a:solidFill>
                  </a:rPr>
                  <a:t>Fraction</a:t>
                </a:r>
                <a:r>
                  <a:rPr lang="de-DE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accent6">
                        <a:lumMod val="75000"/>
                      </a:schemeClr>
                    </a:solidFill>
                  </a:rPr>
                  <a:t>of</a:t>
                </a:r>
                <a:r>
                  <a:rPr lang="de-DE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accent6">
                        <a:lumMod val="75000"/>
                      </a:schemeClr>
                    </a:solidFill>
                  </a:rPr>
                  <a:t>absorbed</a:t>
                </a:r>
                <a:r>
                  <a:rPr lang="de-DE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accent6">
                        <a:lumMod val="75000"/>
                      </a:schemeClr>
                    </a:solidFill>
                  </a:rPr>
                  <a:t>by</a:t>
                </a:r>
                <a:r>
                  <a:rPr lang="de-DE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accent6">
                        <a:lumMod val="75000"/>
                      </a:schemeClr>
                    </a:solidFill>
                  </a:rPr>
                  <a:t>the</a:t>
                </a:r>
                <a:r>
                  <a:rPr lang="de-DE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accent6">
                        <a:lumMod val="75000"/>
                      </a:schemeClr>
                    </a:solidFill>
                  </a:rPr>
                  <a:t>canopy</a:t>
                </a:r>
                <a:r>
                  <a:rPr lang="de-DE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D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FDD95E-B91B-F74C-A90D-9F0E4B9F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2" y="3105834"/>
                <a:ext cx="1809135" cy="923330"/>
              </a:xfrm>
              <a:prstGeom prst="rect">
                <a:avLst/>
              </a:prstGeom>
              <a:blipFill>
                <a:blip r:embed="rId3"/>
                <a:stretch>
                  <a:fillRect l="-2778" t="-2703" b="-945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2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Process-based modeling of the gross primary productivity: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5132441" y="1897627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5132441" y="3751008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9030928" y="1897627"/>
            <a:ext cx="2418733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/>
          <p:nvPr/>
        </p:nvCxnSpPr>
        <p:spPr>
          <a:xfrm>
            <a:off x="7737988" y="2448233"/>
            <a:ext cx="10618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322143" y="3077499"/>
            <a:ext cx="0" cy="59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/>
          <p:nvPr/>
        </p:nvCxnSpPr>
        <p:spPr>
          <a:xfrm flipH="1">
            <a:off x="7737988" y="3077499"/>
            <a:ext cx="2241755" cy="119953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blipFill>
                <a:blip r:embed="rId2"/>
                <a:stretch>
                  <a:fillRect t="-164583" b="-2354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1FA16-997A-1C4F-BE0A-EC6BD90DD26B}"/>
              </a:ext>
            </a:extLst>
          </p:cNvPr>
          <p:cNvCxnSpPr>
            <a:cxnSpLocks/>
          </p:cNvCxnSpPr>
          <p:nvPr/>
        </p:nvCxnSpPr>
        <p:spPr>
          <a:xfrm flipV="1">
            <a:off x="2959508" y="2580969"/>
            <a:ext cx="0" cy="5997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FDD95E-B91B-F74C-A90D-9F0E4B9F66CD}"/>
                  </a:ext>
                </a:extLst>
              </p:cNvPr>
              <p:cNvSpPr txBox="1"/>
              <p:nvPr/>
            </p:nvSpPr>
            <p:spPr>
              <a:xfrm>
                <a:off x="2212257" y="3089574"/>
                <a:ext cx="1809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Modifiers </a:t>
                </a:r>
                <a:r>
                  <a:rPr lang="de-DE" dirty="0" err="1">
                    <a:solidFill>
                      <a:schemeClr val="accent1">
                        <a:lumMod val="75000"/>
                      </a:schemeClr>
                    </a:solidFill>
                  </a:rPr>
                  <a:t>for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DE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FDD95E-B91B-F74C-A90D-9F0E4B9F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57" y="3089574"/>
                <a:ext cx="1809135" cy="369332"/>
              </a:xfrm>
              <a:prstGeom prst="rect">
                <a:avLst/>
              </a:prstGeom>
              <a:blipFill>
                <a:blip r:embed="rId3"/>
                <a:stretch>
                  <a:fillRect l="-3497" t="-10000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6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Process-based modeling of the gross primary productivity: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5132441" y="1897627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5132441" y="3751008"/>
            <a:ext cx="2418734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9030928" y="1897627"/>
            <a:ext cx="2418733" cy="10815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/>
          <p:nvPr/>
        </p:nvCxnSpPr>
        <p:spPr>
          <a:xfrm>
            <a:off x="7737988" y="2448233"/>
            <a:ext cx="10618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322143" y="3077499"/>
            <a:ext cx="0" cy="59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/>
          <p:nvPr/>
        </p:nvCxnSpPr>
        <p:spPr>
          <a:xfrm flipH="1">
            <a:off x="7737988" y="3077499"/>
            <a:ext cx="2241755" cy="119953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2922"/>
              </a:xfrm>
              <a:prstGeom prst="rect">
                <a:avLst/>
              </a:prstGeom>
              <a:blipFill>
                <a:blip r:embed="rId2"/>
                <a:stretch>
                  <a:fillRect t="-164583" b="-2354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DFDD95E-B91B-F74C-A90D-9F0E4B9F66CD}"/>
              </a:ext>
            </a:extLst>
          </p:cNvPr>
          <p:cNvSpPr txBox="1"/>
          <p:nvPr/>
        </p:nvSpPr>
        <p:spPr>
          <a:xfrm>
            <a:off x="629263" y="3429000"/>
            <a:ext cx="370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accent1"/>
                </a:solidFill>
              </a:rPr>
              <a:t>Parameters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</a:t>
            </a:r>
            <a:r>
              <a:rPr lang="en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DE" dirty="0">
                <a:solidFill>
                  <a:schemeClr val="accent6">
                    <a:lumMod val="75000"/>
                  </a:schemeClr>
                </a:solidFill>
              </a:rPr>
              <a:t>climatic input variables</a:t>
            </a:r>
            <a:r>
              <a:rPr lang="en-DE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DE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DE" dirty="0"/>
              <a:t>T</a:t>
            </a:r>
            <a:r>
              <a:rPr lang="en-GB" dirty="0"/>
              <a:t>a</a:t>
            </a:r>
            <a:r>
              <a:rPr lang="en-DE" dirty="0"/>
              <a:t>ir</a:t>
            </a:r>
          </a:p>
          <a:p>
            <a:r>
              <a:rPr lang="en-DE" dirty="0"/>
              <a:t>	Precip</a:t>
            </a:r>
          </a:p>
          <a:p>
            <a:r>
              <a:rPr lang="en-DE" dirty="0"/>
              <a:t>	PAR</a:t>
            </a:r>
          </a:p>
          <a:p>
            <a:r>
              <a:rPr lang="en-DE" dirty="0"/>
              <a:t>	fAPAR</a:t>
            </a:r>
          </a:p>
          <a:p>
            <a:r>
              <a:rPr lang="en-DE" dirty="0"/>
              <a:t>	VPD</a:t>
            </a:r>
          </a:p>
          <a:p>
            <a:r>
              <a:rPr lang="en-DE" dirty="0"/>
              <a:t>	(CO2)</a:t>
            </a:r>
          </a:p>
        </p:txBody>
      </p:sp>
    </p:spTree>
    <p:extLst>
      <p:ext uri="{BB962C8B-B14F-4D97-AF65-F5344CB8AC3E}">
        <p14:creationId xmlns:p14="http://schemas.microsoft.com/office/powerpoint/2010/main" val="142286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575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Partitioning effects on the intra-annual variability of GPP of a boreal forest ecosystem</vt:lpstr>
      <vt:lpstr>Background</vt:lpstr>
      <vt:lpstr>Gross primary productivity at Soro (DK)</vt:lpstr>
      <vt:lpstr>Process-based modeling of the gross primary productivity: PRELES</vt:lpstr>
      <vt:lpstr>Process-based modeling of the gross primary productivity: PRELES</vt:lpstr>
      <vt:lpstr>Process-based modeling of the gross primary productivity: PRELES</vt:lpstr>
      <vt:lpstr>Process-based modeling of the gross primary productivity: PRELES</vt:lpstr>
      <vt:lpstr>Process-based modeling of the gross primary productivity: PRELES</vt:lpstr>
      <vt:lpstr>Process-based modeling of the gross primary productivity: PRELES</vt:lpstr>
      <vt:lpstr>Observed and modeled GPP</vt:lpstr>
      <vt:lpstr>Represented relations in modeled GPP: Time-series of correlation coefficients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effects on the intra-annual variability of GPP of a boreal forest ecosystem</dc:title>
  <dc:creator>Marieke Wesselkamp</dc:creator>
  <cp:lastModifiedBy>Marieke Wesselkamp</cp:lastModifiedBy>
  <cp:revision>18</cp:revision>
  <dcterms:created xsi:type="dcterms:W3CDTF">2021-06-20T12:52:32Z</dcterms:created>
  <dcterms:modified xsi:type="dcterms:W3CDTF">2021-06-21T15:32:59Z</dcterms:modified>
</cp:coreProperties>
</file>