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3" r:id="rId4"/>
    <p:sldId id="298" r:id="rId5"/>
    <p:sldId id="311" r:id="rId6"/>
    <p:sldId id="295" r:id="rId7"/>
    <p:sldId id="294" r:id="rId8"/>
    <p:sldId id="321" r:id="rId9"/>
    <p:sldId id="301" r:id="rId10"/>
    <p:sldId id="302" r:id="rId11"/>
    <p:sldId id="303" r:id="rId12"/>
    <p:sldId id="300" r:id="rId13"/>
    <p:sldId id="296" r:id="rId14"/>
    <p:sldId id="297" r:id="rId15"/>
    <p:sldId id="291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38810" y="760730"/>
            <a:ext cx="11336655" cy="2205355"/>
          </a:xfrm>
        </p:spPr>
        <p:txBody>
          <a:bodyPr>
            <a:normAutofit/>
          </a:bodyPr>
          <a:p>
            <a:pPr algn="l"/>
            <a:r>
              <a:rPr lang="en-US" altLang="zh-CN">
                <a:solidFill>
                  <a:schemeClr val="bg1">
                    <a:alpha val="91000"/>
                  </a:schemeClr>
                </a:solidFill>
              </a:rPr>
              <a:t>Fresnel Diffraction in 3D and VR  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r>
              <a:rPr lang="en-US" altLang="zh-CN">
                <a:solidFill>
                  <a:schemeClr val="bg1">
                    <a:alpha val="72000"/>
                  </a:schemeClr>
                </a:solidFill>
              </a:rPr>
              <a:t>- a basic draft of the app</a:t>
            </a: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264920" y="5443220"/>
            <a:ext cx="9144000" cy="1066165"/>
          </a:xfrm>
        </p:spPr>
        <p:txBody>
          <a:bodyPr/>
          <a:p>
            <a:r>
              <a:rPr lang="en-US" altLang="zh-CN">
                <a:solidFill>
                  <a:schemeClr val="bg1">
                    <a:alpha val="72000"/>
                  </a:schemeClr>
                </a:solidFill>
              </a:rPr>
              <a:t>Pucong Li</a:t>
            </a:r>
            <a:endParaRPr lang="en-US" altLang="zh-CN">
              <a:solidFill>
                <a:schemeClr val="bg1">
                  <a:alpha val="72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alpha val="72000"/>
                  </a:schemeClr>
                </a:solidFill>
              </a:rPr>
              <a:t>18.02.2025</a:t>
            </a:r>
            <a:endParaRPr lang="en-US" altLang="zh-CN">
              <a:solidFill>
                <a:schemeClr val="bg1">
                  <a:alpha val="72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7665" y="3166745"/>
            <a:ext cx="3184525" cy="21297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060" y="3094355"/>
            <a:ext cx="3891915" cy="22345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lumMod val="95000"/>
                    <a:alpha val="72000"/>
                  </a:schemeClr>
                </a:solidFill>
                <a:sym typeface="+mn-ea"/>
              </a:rPr>
              <a:t>What has been achieved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499110" y="1345565"/>
            <a:ext cx="8264525" cy="36937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9675" y="1345565"/>
            <a:ext cx="10014585" cy="53225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lumMod val="95000"/>
                    <a:alpha val="72000"/>
                  </a:schemeClr>
                </a:solidFill>
                <a:sym typeface="+mn-ea"/>
              </a:rPr>
              <a:t>What has been achieved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499110" y="1345565"/>
            <a:ext cx="8264525" cy="36937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9065" y="1942465"/>
            <a:ext cx="8945245" cy="47644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5910" y="1345565"/>
            <a:ext cx="91770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>
                    <a:lumMod val="95000"/>
                  </a:schemeClr>
                </a:solidFill>
                <a:sym typeface="+mn-ea"/>
              </a:rPr>
              <a:t>accuracy looks not better, can be further modified</a:t>
            </a:r>
            <a:endParaRPr lang="en-US" altLang="zh-CN" sz="3200">
              <a:solidFill>
                <a:schemeClr val="bg1">
                  <a:lumMod val="9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lumMod val="95000"/>
                    <a:alpha val="72000"/>
                  </a:schemeClr>
                </a:solidFill>
                <a:sym typeface="+mn-ea"/>
              </a:rPr>
              <a:t>Calculations to be checked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0665" y="1930400"/>
            <a:ext cx="9026525" cy="47758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5910" y="1270635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3200">
                <a:solidFill>
                  <a:schemeClr val="bg1">
                    <a:lumMod val="95000"/>
                  </a:schemeClr>
                </a:solidFill>
                <a:sym typeface="+mn-ea"/>
              </a:rPr>
              <a:t>transparent and superposition? </a:t>
            </a:r>
            <a:endParaRPr lang="en-US" altLang="zh-CN" sz="3200">
              <a:solidFill>
                <a:schemeClr val="bg1">
                  <a:lumMod val="9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alpha val="72000"/>
                  </a:schemeClr>
                </a:solidFill>
              </a:rPr>
              <a:t>Further work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295910" y="1795780"/>
            <a:ext cx="11623040" cy="37788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3200">
                <a:solidFill>
                  <a:schemeClr val="bg1">
                    <a:lumMod val="95000"/>
                  </a:schemeClr>
                </a:solidFill>
              </a:rPr>
              <a:t>1. Concepts about shader, compute shader, 3D texture, and other advanced techniques like LOD..? Should I use shader to show the results?</a:t>
            </a:r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3200">
                <a:solidFill>
                  <a:schemeClr val="bg1">
                    <a:lumMod val="95000"/>
                  </a:schemeClr>
                </a:solidFill>
              </a:rPr>
              <a:t>2. interaction with VR</a:t>
            </a:r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3200">
                <a:solidFill>
                  <a:schemeClr val="bg1">
                    <a:lumMod val="95000"/>
                  </a:schemeClr>
                </a:solidFill>
              </a:rPr>
              <a:t>3. more types of obstacles like slits, and so on</a:t>
            </a:r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431290" y="2385695"/>
            <a:ext cx="9329420" cy="2085975"/>
          </a:xfrm>
        </p:spPr>
        <p:txBody>
          <a:bodyPr>
            <a:normAutofit/>
          </a:bodyPr>
          <a:p>
            <a:pPr algn="l"/>
            <a:r>
              <a:rPr lang="en-US" altLang="zh-CN">
                <a:solidFill>
                  <a:schemeClr val="bg1">
                    <a:alpha val="91000"/>
                  </a:schemeClr>
                </a:solidFill>
              </a:rPr>
              <a:t>Thank you for your attention!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alpha val="72000"/>
                  </a:schemeClr>
                </a:solidFill>
              </a:rPr>
              <a:t>Content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2313940" y="1737995"/>
            <a:ext cx="8264525" cy="36937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1. Definition of the task and aim of project</a:t>
            </a:r>
            <a:endParaRPr lang="en-US" altLang="zh-CN" sz="36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  <a:sym typeface="+mn-ea"/>
              </a:rPr>
              <a:t>2. What has been achieved</a:t>
            </a:r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3. C</a:t>
            </a:r>
            <a:r>
              <a:rPr lang="en-US" altLang="zh-CN" sz="3600">
                <a:solidFill>
                  <a:schemeClr val="bg1">
                    <a:lumMod val="95000"/>
                  </a:schemeClr>
                </a:solidFill>
                <a:sym typeface="+mn-ea"/>
              </a:rPr>
              <a:t>alcualtions that are need to be checked</a:t>
            </a:r>
            <a:endParaRPr lang="en-US" altLang="zh-CN" sz="36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4. Futher work</a:t>
            </a:r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alpha val="72000"/>
                  </a:schemeClr>
                </a:solidFill>
              </a:rPr>
              <a:t>Definition of the task and aim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6465" y="4087495"/>
            <a:ext cx="3650615" cy="743585"/>
          </a:xfrm>
          <a:prstGeom prst="rect">
            <a:avLst/>
          </a:prstGeom>
        </p:spPr>
      </p:pic>
      <p:sp>
        <p:nvSpPr>
          <p:cNvPr id="7" name="标题 5"/>
          <p:cNvSpPr>
            <a:spLocks noGrp="1"/>
          </p:cNvSpPr>
          <p:nvPr/>
        </p:nvSpPr>
        <p:spPr>
          <a:xfrm>
            <a:off x="6670675" y="890270"/>
            <a:ext cx="3672205" cy="14503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Fresnel diffraction</a:t>
            </a:r>
            <a:endParaRPr lang="en-US" altLang="zh-CN" sz="36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标题 5"/>
          <p:cNvSpPr>
            <a:spLocks noGrp="1"/>
          </p:cNvSpPr>
          <p:nvPr/>
        </p:nvSpPr>
        <p:spPr>
          <a:xfrm>
            <a:off x="6973570" y="3052445"/>
            <a:ext cx="4398645" cy="14503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Fraunhofer diffraction</a:t>
            </a:r>
            <a:endParaRPr lang="en-US" altLang="zh-CN" sz="36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3790950"/>
            <a:ext cx="3187700" cy="2585085"/>
          </a:xfrm>
          <a:prstGeom prst="rect">
            <a:avLst/>
          </a:prstGeom>
        </p:spPr>
      </p:pic>
      <p:sp>
        <p:nvSpPr>
          <p:cNvPr id="10" name="标题 5"/>
          <p:cNvSpPr>
            <a:spLocks noGrp="1"/>
          </p:cNvSpPr>
          <p:nvPr/>
        </p:nvSpPr>
        <p:spPr>
          <a:xfrm>
            <a:off x="10307955" y="844550"/>
            <a:ext cx="2094230" cy="9677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en-US" altLang="zh-CN" sz="3600" baseline="3000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altLang="zh-CN" sz="3600" baseline="30000">
                <a:solidFill>
                  <a:schemeClr val="bg1">
                    <a:lumMod val="95000"/>
                  </a:schemeClr>
                </a:solidFill>
              </a:rPr>
              <a:t>Θ</a:t>
            </a:r>
            <a:endParaRPr lang="en-US" altLang="zh-CN" sz="3600" baseline="3000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220460" y="1945005"/>
            <a:ext cx="5971540" cy="876300"/>
            <a:chOff x="7493" y="3740"/>
            <a:chExt cx="9404" cy="138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93" y="3740"/>
              <a:ext cx="9404" cy="1380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12399" y="4055"/>
              <a:ext cx="1201" cy="536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65" y="1869440"/>
            <a:ext cx="3823335" cy="137858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1060" y="3695700"/>
            <a:ext cx="2976245" cy="2787650"/>
          </a:xfrm>
          <a:prstGeom prst="rect">
            <a:avLst/>
          </a:prstGeom>
        </p:spPr>
      </p:pic>
      <p:sp>
        <p:nvSpPr>
          <p:cNvPr id="17" name="右箭头 16"/>
          <p:cNvSpPr/>
          <p:nvPr/>
        </p:nvSpPr>
        <p:spPr>
          <a:xfrm>
            <a:off x="4725035" y="2174875"/>
            <a:ext cx="1066800" cy="34036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5400000">
            <a:off x="8684895" y="2896870"/>
            <a:ext cx="614680" cy="5480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174355" y="4074160"/>
            <a:ext cx="1854200" cy="3530600"/>
          </a:xfrm>
          <a:prstGeom prst="rect">
            <a:avLst/>
          </a:prstGeom>
        </p:spPr>
      </p:pic>
      <p:sp>
        <p:nvSpPr>
          <p:cNvPr id="20" name="标题 5"/>
          <p:cNvSpPr>
            <a:spLocks noGrp="1"/>
          </p:cNvSpPr>
          <p:nvPr/>
        </p:nvSpPr>
        <p:spPr>
          <a:xfrm>
            <a:off x="3896995" y="1064895"/>
            <a:ext cx="4398645" cy="14503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  <a:sym typeface="+mn-ea"/>
              </a:rPr>
              <a:t>approximation</a:t>
            </a:r>
            <a:endParaRPr lang="en-US" altLang="zh-CN" sz="36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alpha val="72000"/>
                  </a:schemeClr>
                </a:solidFill>
              </a:rPr>
              <a:t>Definition of the task and aim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2260" y="3917315"/>
            <a:ext cx="4955540" cy="1009650"/>
          </a:xfrm>
          <a:prstGeom prst="rect">
            <a:avLst/>
          </a:prstGeom>
        </p:spPr>
      </p:pic>
      <p:sp>
        <p:nvSpPr>
          <p:cNvPr id="7" name="标题 5"/>
          <p:cNvSpPr>
            <a:spLocks noGrp="1"/>
          </p:cNvSpPr>
          <p:nvPr/>
        </p:nvSpPr>
        <p:spPr>
          <a:xfrm>
            <a:off x="6350000" y="1065530"/>
            <a:ext cx="3672205" cy="14503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Fresnel diffraction</a:t>
            </a:r>
            <a:endParaRPr lang="en-US" altLang="zh-CN" sz="36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标题 5"/>
          <p:cNvSpPr>
            <a:spLocks noGrp="1"/>
          </p:cNvSpPr>
          <p:nvPr/>
        </p:nvSpPr>
        <p:spPr>
          <a:xfrm>
            <a:off x="6805930" y="2779395"/>
            <a:ext cx="4398645" cy="14503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Fraunhofer diffraction</a:t>
            </a:r>
            <a:endParaRPr lang="en-US" altLang="zh-CN" sz="36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标题 5"/>
          <p:cNvSpPr>
            <a:spLocks noGrp="1"/>
          </p:cNvSpPr>
          <p:nvPr/>
        </p:nvSpPr>
        <p:spPr>
          <a:xfrm>
            <a:off x="10241280" y="1065530"/>
            <a:ext cx="2094230" cy="9677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en-US" altLang="zh-CN" sz="3600" baseline="3000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altLang="zh-CN" sz="3600" baseline="30000">
                <a:solidFill>
                  <a:schemeClr val="bg1">
                    <a:lumMod val="95000"/>
                  </a:schemeClr>
                </a:solidFill>
              </a:rPr>
              <a:t>Θ</a:t>
            </a:r>
            <a:endParaRPr lang="en-US" altLang="zh-CN" sz="3600" baseline="3000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144260" y="1903095"/>
            <a:ext cx="5971540" cy="876300"/>
            <a:chOff x="7493" y="3740"/>
            <a:chExt cx="9404" cy="138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3" y="3740"/>
              <a:ext cx="9404" cy="1380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12399" y="4055"/>
              <a:ext cx="1201" cy="536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05" y="1686560"/>
            <a:ext cx="5508625" cy="44570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alpha val="72000"/>
                  </a:schemeClr>
                </a:solidFill>
              </a:rPr>
              <a:t>Definition of the task and aim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215" y="2532380"/>
            <a:ext cx="4641850" cy="95186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383540" y="1390015"/>
            <a:ext cx="5971540" cy="876300"/>
            <a:chOff x="7493" y="3740"/>
            <a:chExt cx="9404" cy="1380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3" y="3740"/>
              <a:ext cx="9404" cy="1380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>
            <a:xfrm>
              <a:off x="12399" y="4055"/>
              <a:ext cx="1201" cy="536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9" name="右箭头 18"/>
          <p:cNvSpPr/>
          <p:nvPr/>
        </p:nvSpPr>
        <p:spPr>
          <a:xfrm>
            <a:off x="1951355" y="4330065"/>
            <a:ext cx="829945" cy="34036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标题 5"/>
          <p:cNvSpPr>
            <a:spLocks noGrp="1"/>
          </p:cNvSpPr>
          <p:nvPr/>
        </p:nvSpPr>
        <p:spPr>
          <a:xfrm>
            <a:off x="273685" y="4086225"/>
            <a:ext cx="1836420" cy="18237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>
                <a:solidFill>
                  <a:schemeClr val="bg1">
                    <a:lumMod val="95000"/>
                  </a:schemeClr>
                </a:solidFill>
                <a:sym typeface="+mn-ea"/>
              </a:rPr>
              <a:t>discrete on 32 sample points on [0,a]</a:t>
            </a:r>
            <a:endParaRPr lang="en-US" altLang="zh-CN" sz="28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endParaRPr lang="en-US" altLang="zh-CN" sz="2800">
              <a:solidFill>
                <a:schemeClr val="bg1">
                  <a:lumMod val="95000"/>
                </a:schemeClr>
              </a:solidFill>
              <a:sym typeface="+mn-ea"/>
            </a:endParaRPr>
          </a:p>
        </p:txBody>
      </p:sp>
      <p:sp>
        <p:nvSpPr>
          <p:cNvPr id="21" name="标题 5"/>
          <p:cNvSpPr>
            <a:spLocks noGrp="1"/>
          </p:cNvSpPr>
          <p:nvPr/>
        </p:nvSpPr>
        <p:spPr>
          <a:xfrm>
            <a:off x="2781300" y="3278505"/>
            <a:ext cx="2461895" cy="2623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>
                <a:solidFill>
                  <a:schemeClr val="bg1">
                    <a:lumMod val="95000"/>
                  </a:schemeClr>
                </a:solidFill>
              </a:rPr>
              <a:t>Bressel approximation formula for interference terms</a:t>
            </a:r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5092065" y="4295140"/>
            <a:ext cx="693420" cy="34036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标题 5"/>
          <p:cNvSpPr>
            <a:spLocks noGrp="1"/>
          </p:cNvSpPr>
          <p:nvPr/>
        </p:nvSpPr>
        <p:spPr>
          <a:xfrm>
            <a:off x="5969000" y="3775075"/>
            <a:ext cx="1805305" cy="22980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>
                <a:solidFill>
                  <a:schemeClr val="bg1">
                    <a:lumMod val="95000"/>
                  </a:schemeClr>
                </a:solidFill>
              </a:rPr>
              <a:t>accumulate the real part and imaginary part of complex numbers</a:t>
            </a:r>
            <a:endParaRPr lang="en-US" altLang="zh-CN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7832090" y="4248785"/>
            <a:ext cx="672465" cy="34036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标题 5"/>
          <p:cNvSpPr>
            <a:spLocks noGrp="1"/>
          </p:cNvSpPr>
          <p:nvPr/>
        </p:nvSpPr>
        <p:spPr>
          <a:xfrm>
            <a:off x="8879205" y="3700145"/>
            <a:ext cx="1902460" cy="22021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>
                <a:solidFill>
                  <a:schemeClr val="bg1">
                    <a:lumMod val="95000"/>
                  </a:schemeClr>
                </a:solidFill>
              </a:rPr>
              <a:t>map intensity of light to colorspace, 3D data already in shader</a:t>
            </a:r>
            <a:endParaRPr lang="en-US" altLang="zh-CN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标题 5"/>
          <p:cNvSpPr>
            <a:spLocks noGrp="1"/>
          </p:cNvSpPr>
          <p:nvPr/>
        </p:nvSpPr>
        <p:spPr>
          <a:xfrm>
            <a:off x="6672580" y="1686560"/>
            <a:ext cx="4959985" cy="15646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controller.cs could do futher calculations like 3D texture</a:t>
            </a:r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lumMod val="95000"/>
                    <a:alpha val="72000"/>
                  </a:schemeClr>
                </a:solidFill>
                <a:sym typeface="+mn-ea"/>
              </a:rPr>
              <a:t>What has been achieved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295910" y="1345565"/>
            <a:ext cx="10845165" cy="36937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标题 5"/>
          <p:cNvSpPr>
            <a:spLocks noGrp="1"/>
          </p:cNvSpPr>
          <p:nvPr/>
        </p:nvSpPr>
        <p:spPr>
          <a:xfrm>
            <a:off x="295910" y="779145"/>
            <a:ext cx="11400790" cy="5452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>
                <a:solidFill>
                  <a:schemeClr val="bg1">
                    <a:lumMod val="95000"/>
                  </a:schemeClr>
                </a:solidFill>
              </a:rPr>
              <a:t>Functions already achieved:</a:t>
            </a:r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800">
                <a:solidFill>
                  <a:schemeClr val="bg1">
                    <a:lumMod val="95000"/>
                  </a:schemeClr>
                </a:solidFill>
              </a:rPr>
              <a:t>1. 3D visualization of the propagation field from Fresnel → Fraunhofer under ciucular aperture(2D data rotates 360</a:t>
            </a:r>
            <a:r>
              <a:rPr lang="zh-CN" altLang="en-US" sz="2800">
                <a:solidFill>
                  <a:schemeClr val="bg1">
                    <a:lumMod val="95000"/>
                  </a:schemeClr>
                </a:solidFill>
              </a:rPr>
              <a:t>°</a:t>
            </a:r>
            <a:r>
              <a:rPr lang="en-US" altLang="zh-CN" sz="2800">
                <a:solidFill>
                  <a:schemeClr val="bg1">
                    <a:lumMod val="95000"/>
                  </a:schemeClr>
                </a:solidFill>
              </a:rPr>
              <a:t> to get 3D, need strict prove?)</a:t>
            </a:r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800">
                <a:solidFill>
                  <a:schemeClr val="bg1">
                    <a:lumMod val="95000"/>
                  </a:schemeClr>
                </a:solidFill>
              </a:rPr>
              <a:t>2. independent rendering of aperture diffraction pattern</a:t>
            </a:r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800">
                <a:solidFill>
                  <a:schemeClr val="bg1">
                    <a:lumMod val="95000"/>
                  </a:schemeClr>
                </a:solidFill>
              </a:rPr>
              <a:t>What I have tried to solve the task:</a:t>
            </a:r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800">
                <a:solidFill>
                  <a:schemeClr val="bg1">
                    <a:lumMod val="95000"/>
                  </a:schemeClr>
                </a:solidFill>
              </a:rPr>
              <a:t>1. Compute shader + 3D texture for a material(calcualte double integral on each voxels, failed)</a:t>
            </a:r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800">
                <a:solidFill>
                  <a:schemeClr val="bg1">
                    <a:lumMod val="95000"/>
                  </a:schemeClr>
                </a:solidFill>
              </a:rPr>
              <a:t>2. Some other tries on the rendering of material and texture and so on</a:t>
            </a:r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标题 5"/>
          <p:cNvSpPr>
            <a:spLocks noGrp="1"/>
          </p:cNvSpPr>
          <p:nvPr/>
        </p:nvSpPr>
        <p:spPr>
          <a:xfrm>
            <a:off x="347345" y="81280"/>
            <a:ext cx="11012170" cy="54603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0435" y="3195955"/>
            <a:ext cx="3656965" cy="14058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lumMod val="95000"/>
                    <a:alpha val="72000"/>
                  </a:schemeClr>
                </a:solidFill>
                <a:sym typeface="+mn-ea"/>
              </a:rPr>
              <a:t>What has been achieved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295910" y="1345565"/>
            <a:ext cx="10845165" cy="36937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标题 5"/>
          <p:cNvSpPr>
            <a:spLocks noGrp="1"/>
          </p:cNvSpPr>
          <p:nvPr/>
        </p:nvSpPr>
        <p:spPr>
          <a:xfrm>
            <a:off x="231775" y="351790"/>
            <a:ext cx="11400790" cy="40017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>
                <a:solidFill>
                  <a:schemeClr val="bg1">
                    <a:lumMod val="95000"/>
                  </a:schemeClr>
                </a:solidFill>
              </a:rPr>
              <a:t>Functions already achieved:</a:t>
            </a:r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800">
                <a:solidFill>
                  <a:schemeClr val="bg1">
                    <a:lumMod val="95000"/>
                  </a:schemeClr>
                </a:solidFill>
              </a:rPr>
              <a:t>1. 3D visualization of the propagation field from Fresnel → Fraunhofer under ciucular aperture(2D data rotates 360</a:t>
            </a:r>
            <a:r>
              <a:rPr lang="zh-CN" altLang="en-US" sz="2800">
                <a:solidFill>
                  <a:schemeClr val="bg1">
                    <a:lumMod val="95000"/>
                  </a:schemeClr>
                </a:solidFill>
              </a:rPr>
              <a:t>°</a:t>
            </a:r>
            <a:r>
              <a:rPr lang="en-US" altLang="zh-CN" sz="2800">
                <a:solidFill>
                  <a:schemeClr val="bg1">
                    <a:lumMod val="95000"/>
                  </a:schemeClr>
                </a:solidFill>
              </a:rPr>
              <a:t> to get 3D, need strict prove?)</a:t>
            </a:r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800">
                <a:solidFill>
                  <a:schemeClr val="bg1">
                    <a:lumMod val="95000"/>
                  </a:schemeClr>
                </a:solidFill>
              </a:rPr>
              <a:t>2. independent rendering of aperture diffraction pattern</a:t>
            </a:r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标题 5"/>
          <p:cNvSpPr>
            <a:spLocks noGrp="1"/>
          </p:cNvSpPr>
          <p:nvPr/>
        </p:nvSpPr>
        <p:spPr>
          <a:xfrm>
            <a:off x="347345" y="81280"/>
            <a:ext cx="11012170" cy="54603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0115" y="2881630"/>
            <a:ext cx="6839585" cy="38944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lumMod val="95000"/>
                    <a:alpha val="72000"/>
                  </a:schemeClr>
                </a:solidFill>
                <a:sym typeface="+mn-ea"/>
              </a:rPr>
              <a:t>What has been achieved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499110" y="1345565"/>
            <a:ext cx="8264525" cy="36937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615" y="1345565"/>
            <a:ext cx="9876155" cy="52717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lumMod val="95000"/>
                    <a:alpha val="72000"/>
                  </a:schemeClr>
                </a:solidFill>
                <a:sym typeface="+mn-ea"/>
              </a:rPr>
              <a:t>What has been achieved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499110" y="1345565"/>
            <a:ext cx="8264525" cy="36937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7145" y="1345565"/>
            <a:ext cx="9916160" cy="529399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mZlZTdlNTdhZWEwOGFlNmFmMmVlNDM2YjFjMTMyYmM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1835</Words>
  <Application>WPS 演示</Application>
  <PresentationFormat>宽屏</PresentationFormat>
  <Paragraphs>99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Fresnel Diffraction in 3D and VR   - a basic draft of the app</vt:lpstr>
      <vt:lpstr>Content </vt:lpstr>
      <vt:lpstr>Definition of the task and aim </vt:lpstr>
      <vt:lpstr>Definition of the task and aim </vt:lpstr>
      <vt:lpstr>Definition of the task and aim </vt:lpstr>
      <vt:lpstr>What has been achieved </vt:lpstr>
      <vt:lpstr>What has been achieved </vt:lpstr>
      <vt:lpstr>What has been achieved </vt:lpstr>
      <vt:lpstr>What has been achieved </vt:lpstr>
      <vt:lpstr>What has been achieved </vt:lpstr>
      <vt:lpstr>What has been achieved </vt:lpstr>
      <vt:lpstr>Calculations to be checked </vt:lpstr>
      <vt:lpstr>Further work </vt:lpstr>
      <vt:lpstr>Thank you for your attention!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维格纳的朋友</cp:lastModifiedBy>
  <cp:revision>127</cp:revision>
  <dcterms:created xsi:type="dcterms:W3CDTF">2023-08-09T12:44:00Z</dcterms:created>
  <dcterms:modified xsi:type="dcterms:W3CDTF">2025-02-19T07:24:40Z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A140CD7862B3433995D35BEA21ECEE08_12</vt:lpwstr>
  </property>
  <property fmtid="{D5CDD505-2E9C-101B-9397-08002B2CF9AE}" pid="3" name="KSOProductBuildVer">
    <vt:lpwstr>2052-12.1.0.19770</vt:lpwstr>
  </property>
</Properties>
</file>