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62" r:id="rId3"/>
    <p:sldId id="257" r:id="rId4"/>
    <p:sldId id="258" r:id="rId5"/>
    <p:sldId id="259" r:id="rId6"/>
    <p:sldId id="260" r:id="rId7"/>
    <p:sldId id="263" r:id="rId8"/>
    <p:sldId id="264" r:id="rId9"/>
    <p:sldId id="265" r:id="rId10"/>
    <p:sldId id="266" r:id="rId11"/>
    <p:sldId id="270" r:id="rId12"/>
    <p:sldId id="268" r:id="rId13"/>
    <p:sldId id="269"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48" d="100"/>
          <a:sy n="48" d="100"/>
        </p:scale>
        <p:origin x="100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A0FCA77C-41E5-4521-A6F6-331D76353B08}" type="datetimeFigureOut">
              <a:rPr lang="en-US" smtClean="0"/>
              <a:t>12/9/2024</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1DD44F04-0126-4C77-9726-229DAACDD59C}" type="slidenum">
              <a:rPr lang="en-US" smtClean="0"/>
              <a:t>‹#›</a:t>
            </a:fld>
            <a:endParaRPr lang="en-US"/>
          </a:p>
        </p:txBody>
      </p:sp>
    </p:spTree>
    <p:extLst>
      <p:ext uri="{BB962C8B-B14F-4D97-AF65-F5344CB8AC3E}">
        <p14:creationId xmlns:p14="http://schemas.microsoft.com/office/powerpoint/2010/main" val="1568472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FCA77C-41E5-4521-A6F6-331D76353B08}"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44F04-0126-4C77-9726-229DAACDD59C}" type="slidenum">
              <a:rPr lang="en-US" smtClean="0"/>
              <a:t>‹#›</a:t>
            </a:fld>
            <a:endParaRPr lang="en-US"/>
          </a:p>
        </p:txBody>
      </p:sp>
    </p:spTree>
    <p:extLst>
      <p:ext uri="{BB962C8B-B14F-4D97-AF65-F5344CB8AC3E}">
        <p14:creationId xmlns:p14="http://schemas.microsoft.com/office/powerpoint/2010/main" val="1579403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FCA77C-41E5-4521-A6F6-331D76353B08}"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44F04-0126-4C77-9726-229DAACDD59C}" type="slidenum">
              <a:rPr lang="en-US" smtClean="0"/>
              <a:t>‹#›</a:t>
            </a:fld>
            <a:endParaRPr lang="en-US"/>
          </a:p>
        </p:txBody>
      </p:sp>
    </p:spTree>
    <p:extLst>
      <p:ext uri="{BB962C8B-B14F-4D97-AF65-F5344CB8AC3E}">
        <p14:creationId xmlns:p14="http://schemas.microsoft.com/office/powerpoint/2010/main" val="4276186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FCA77C-41E5-4521-A6F6-331D76353B08}"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44F04-0126-4C77-9726-229DAACDD59C}" type="slidenum">
              <a:rPr lang="en-US" smtClean="0"/>
              <a:t>‹#›</a:t>
            </a:fld>
            <a:endParaRPr lang="en-US"/>
          </a:p>
        </p:txBody>
      </p:sp>
    </p:spTree>
    <p:extLst>
      <p:ext uri="{BB962C8B-B14F-4D97-AF65-F5344CB8AC3E}">
        <p14:creationId xmlns:p14="http://schemas.microsoft.com/office/powerpoint/2010/main" val="1570479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FCA77C-41E5-4521-A6F6-331D76353B08}"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44F04-0126-4C77-9726-229DAACDD59C}" type="slidenum">
              <a:rPr lang="en-US" smtClean="0"/>
              <a:t>‹#›</a:t>
            </a:fld>
            <a:endParaRPr lang="en-US"/>
          </a:p>
        </p:txBody>
      </p:sp>
    </p:spTree>
    <p:extLst>
      <p:ext uri="{BB962C8B-B14F-4D97-AF65-F5344CB8AC3E}">
        <p14:creationId xmlns:p14="http://schemas.microsoft.com/office/powerpoint/2010/main" val="198961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FCA77C-41E5-4521-A6F6-331D76353B08}"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D44F04-0126-4C77-9726-229DAACDD59C}" type="slidenum">
              <a:rPr lang="en-US" smtClean="0"/>
              <a:t>‹#›</a:t>
            </a:fld>
            <a:endParaRPr lang="en-US"/>
          </a:p>
        </p:txBody>
      </p:sp>
    </p:spTree>
    <p:extLst>
      <p:ext uri="{BB962C8B-B14F-4D97-AF65-F5344CB8AC3E}">
        <p14:creationId xmlns:p14="http://schemas.microsoft.com/office/powerpoint/2010/main" val="1816865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FCA77C-41E5-4521-A6F6-331D76353B08}"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D44F04-0126-4C77-9726-229DAACDD59C}" type="slidenum">
              <a:rPr lang="en-US" smtClean="0"/>
              <a:t>‹#›</a:t>
            </a:fld>
            <a:endParaRPr lang="en-US"/>
          </a:p>
        </p:txBody>
      </p:sp>
    </p:spTree>
    <p:extLst>
      <p:ext uri="{BB962C8B-B14F-4D97-AF65-F5344CB8AC3E}">
        <p14:creationId xmlns:p14="http://schemas.microsoft.com/office/powerpoint/2010/main" val="1661224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FCA77C-41E5-4521-A6F6-331D76353B08}" type="datetimeFigureOut">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D44F04-0126-4C77-9726-229DAACDD59C}" type="slidenum">
              <a:rPr lang="en-US" smtClean="0"/>
              <a:t>‹#›</a:t>
            </a:fld>
            <a:endParaRPr lang="en-US"/>
          </a:p>
        </p:txBody>
      </p:sp>
    </p:spTree>
    <p:extLst>
      <p:ext uri="{BB962C8B-B14F-4D97-AF65-F5344CB8AC3E}">
        <p14:creationId xmlns:p14="http://schemas.microsoft.com/office/powerpoint/2010/main" val="870874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FCA77C-41E5-4521-A6F6-331D76353B08}" type="datetimeFigureOut">
              <a:rPr lang="en-US" smtClean="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D44F04-0126-4C77-9726-229DAACDD59C}" type="slidenum">
              <a:rPr lang="en-US" smtClean="0"/>
              <a:t>‹#›</a:t>
            </a:fld>
            <a:endParaRPr lang="en-US"/>
          </a:p>
        </p:txBody>
      </p:sp>
    </p:spTree>
    <p:extLst>
      <p:ext uri="{BB962C8B-B14F-4D97-AF65-F5344CB8AC3E}">
        <p14:creationId xmlns:p14="http://schemas.microsoft.com/office/powerpoint/2010/main" val="3044259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0FCA77C-41E5-4521-A6F6-331D76353B08}"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DD44F04-0126-4C77-9726-229DAACDD59C}" type="slidenum">
              <a:rPr lang="en-US" smtClean="0"/>
              <a:t>‹#›</a:t>
            </a:fld>
            <a:endParaRPr lang="en-US"/>
          </a:p>
        </p:txBody>
      </p:sp>
    </p:spTree>
    <p:extLst>
      <p:ext uri="{BB962C8B-B14F-4D97-AF65-F5344CB8AC3E}">
        <p14:creationId xmlns:p14="http://schemas.microsoft.com/office/powerpoint/2010/main" val="2178997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A0FCA77C-41E5-4521-A6F6-331D76353B08}" type="datetimeFigureOut">
              <a:rPr lang="en-US" smtClean="0"/>
              <a:t>12/9/2024</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1DD44F04-0126-4C77-9726-229DAACDD59C}" type="slidenum">
              <a:rPr lang="en-US" smtClean="0"/>
              <a:t>‹#›</a:t>
            </a:fld>
            <a:endParaRPr lang="en-US"/>
          </a:p>
        </p:txBody>
      </p:sp>
    </p:spTree>
    <p:extLst>
      <p:ext uri="{BB962C8B-B14F-4D97-AF65-F5344CB8AC3E}">
        <p14:creationId xmlns:p14="http://schemas.microsoft.com/office/powerpoint/2010/main" val="213129642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A0FCA77C-41E5-4521-A6F6-331D76353B08}" type="datetimeFigureOut">
              <a:rPr lang="en-US" smtClean="0"/>
              <a:t>12/9/2024</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1DD44F04-0126-4C77-9726-229DAACDD59C}" type="slidenum">
              <a:rPr lang="en-US" smtClean="0"/>
              <a:t>‹#›</a:t>
            </a:fld>
            <a:endParaRPr lang="en-US"/>
          </a:p>
        </p:txBody>
      </p:sp>
    </p:spTree>
    <p:extLst>
      <p:ext uri="{BB962C8B-B14F-4D97-AF65-F5344CB8AC3E}">
        <p14:creationId xmlns:p14="http://schemas.microsoft.com/office/powerpoint/2010/main" val="28405105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EF43F-4216-24AE-10C1-BB38F3241470}"/>
              </a:ext>
            </a:extLst>
          </p:cNvPr>
          <p:cNvSpPr>
            <a:spLocks noGrp="1"/>
          </p:cNvSpPr>
          <p:nvPr>
            <p:ph type="title"/>
          </p:nvPr>
        </p:nvSpPr>
        <p:spPr/>
        <p:txBody>
          <a:bodyPr>
            <a:normAutofit/>
          </a:bodyPr>
          <a:lstStyle/>
          <a:p>
            <a:pPr algn="r" rtl="1"/>
            <a:r>
              <a:rPr lang="fa-IR" sz="4400" b="1" i="0" dirty="0">
                <a:solidFill>
                  <a:srgbClr val="6A1B9A"/>
                </a:solidFill>
                <a:effectLst/>
                <a:latin typeface="Vazir" panose="020B0603030804020204" pitchFamily="34" charset="-78"/>
                <a:cs typeface="Vazir" panose="020B0603030804020204" pitchFamily="34" charset="-78"/>
              </a:rPr>
              <a:t>شبکه عصبی ترنسفورمر چیست؟</a:t>
            </a:r>
            <a:br>
              <a:rPr lang="fa-IR" sz="4400" b="1" i="0" dirty="0">
                <a:solidFill>
                  <a:srgbClr val="6A1B9A"/>
                </a:solidFill>
                <a:effectLst/>
                <a:latin typeface="Vazir" panose="020B0603030804020204" pitchFamily="34" charset="-78"/>
                <a:cs typeface="Vazir" panose="020B0603030804020204" pitchFamily="34" charset="-78"/>
              </a:rPr>
            </a:br>
            <a:endParaRPr lang="en-US" sz="4400" dirty="0">
              <a:latin typeface="Vazir" panose="020B0603030804020204" pitchFamily="34" charset="-78"/>
              <a:cs typeface="Vazir" panose="020B0603030804020204" pitchFamily="34" charset="-78"/>
            </a:endParaRPr>
          </a:p>
        </p:txBody>
      </p:sp>
      <p:sp>
        <p:nvSpPr>
          <p:cNvPr id="3" name="Content Placeholder 2">
            <a:extLst>
              <a:ext uri="{FF2B5EF4-FFF2-40B4-BE49-F238E27FC236}">
                <a16:creationId xmlns:a16="http://schemas.microsoft.com/office/drawing/2014/main" id="{0BC4D977-89FE-E5E1-865B-58944967C934}"/>
              </a:ext>
            </a:extLst>
          </p:cNvPr>
          <p:cNvSpPr>
            <a:spLocks noGrp="1"/>
          </p:cNvSpPr>
          <p:nvPr>
            <p:ph idx="1"/>
          </p:nvPr>
        </p:nvSpPr>
        <p:spPr/>
        <p:txBody>
          <a:bodyPr>
            <a:normAutofit/>
          </a:bodyPr>
          <a:lstStyle/>
          <a:p>
            <a:pPr algn="r" rtl="1" fontAlgn="base"/>
            <a:r>
              <a:rPr lang="fa-IR" sz="2000" b="0" i="0" dirty="0">
                <a:solidFill>
                  <a:srgbClr val="303030"/>
                </a:solidFill>
                <a:effectLst/>
                <a:latin typeface="Vazir" panose="020B0603030804020204" pitchFamily="34" charset="-78"/>
                <a:cs typeface="Vazir" panose="020B0603030804020204" pitchFamily="34" charset="-78"/>
              </a:rPr>
              <a:t>شبکه عصبی ترنسفورمر </a:t>
            </a:r>
            <a:r>
              <a:rPr lang="en-US" sz="2000" b="0" i="0" dirty="0">
                <a:solidFill>
                  <a:srgbClr val="303030"/>
                </a:solidFill>
                <a:effectLst/>
                <a:latin typeface="Vazir" panose="020B0603030804020204" pitchFamily="34" charset="-78"/>
                <a:cs typeface="Vazir" panose="020B0603030804020204" pitchFamily="34" charset="-78"/>
              </a:rPr>
              <a:t>Transformer)</a:t>
            </a:r>
            <a:r>
              <a:rPr lang="fa-IR" sz="2000" b="0" i="0" dirty="0">
                <a:solidFill>
                  <a:srgbClr val="303030"/>
                </a:solidFill>
                <a:effectLst/>
                <a:latin typeface="Vazir" panose="020B0603030804020204" pitchFamily="34" charset="-78"/>
                <a:cs typeface="Vazir" panose="020B0603030804020204" pitchFamily="34" charset="-78"/>
              </a:rPr>
              <a:t>)</a:t>
            </a:r>
            <a:r>
              <a:rPr lang="en-US" sz="2000" b="0" i="0" dirty="0">
                <a:solidFill>
                  <a:srgbClr val="303030"/>
                </a:solidFill>
                <a:effectLst/>
                <a:latin typeface="Vazir" panose="020B0603030804020204" pitchFamily="34" charset="-78"/>
                <a:cs typeface="Vazir" panose="020B0603030804020204" pitchFamily="34" charset="-78"/>
              </a:rPr>
              <a:t> </a:t>
            </a:r>
            <a:r>
              <a:rPr lang="fa-IR" sz="2000" b="0" i="0" dirty="0">
                <a:solidFill>
                  <a:srgbClr val="303030"/>
                </a:solidFill>
                <a:effectLst/>
                <a:latin typeface="Vazir" panose="020B0603030804020204" pitchFamily="34" charset="-78"/>
                <a:cs typeface="Vazir" panose="020B0603030804020204" pitchFamily="34" charset="-78"/>
              </a:rPr>
              <a:t>یک معماری مدرن در یادگیری عمیق است که برای پردازش داده‌های دنباله‌ای (مانند متن یا سری زمانی) طراحی شده است. این شبکه از مکانیزم توجه </a:t>
            </a:r>
            <a:r>
              <a:rPr lang="en-US" sz="2000" b="0" i="0" dirty="0">
                <a:solidFill>
                  <a:srgbClr val="303030"/>
                </a:solidFill>
                <a:effectLst/>
                <a:latin typeface="Vazir" panose="020B0603030804020204" pitchFamily="34" charset="-78"/>
                <a:cs typeface="Vazir" panose="020B0603030804020204" pitchFamily="34" charset="-78"/>
              </a:rPr>
              <a:t>Attention)</a:t>
            </a:r>
            <a:r>
              <a:rPr lang="fa-IR" sz="2000" b="0" i="0" dirty="0">
                <a:solidFill>
                  <a:srgbClr val="303030"/>
                </a:solidFill>
                <a:effectLst/>
                <a:latin typeface="Vazir" panose="020B0603030804020204" pitchFamily="34" charset="-78"/>
                <a:cs typeface="Vazir" panose="020B0603030804020204" pitchFamily="34" charset="-78"/>
              </a:rPr>
              <a:t>)</a:t>
            </a:r>
            <a:r>
              <a:rPr lang="en-US" sz="2000" b="0" i="0" dirty="0">
                <a:solidFill>
                  <a:srgbClr val="303030"/>
                </a:solidFill>
                <a:effectLst/>
                <a:latin typeface="Vazir" panose="020B0603030804020204" pitchFamily="34" charset="-78"/>
                <a:cs typeface="Vazir" panose="020B0603030804020204" pitchFamily="34" charset="-78"/>
              </a:rPr>
              <a:t> </a:t>
            </a:r>
            <a:r>
              <a:rPr lang="fa-IR" sz="2000" b="0" i="0" dirty="0">
                <a:solidFill>
                  <a:srgbClr val="303030"/>
                </a:solidFill>
                <a:effectLst/>
                <a:latin typeface="Vazir" panose="020B0603030804020204" pitchFamily="34" charset="-78"/>
                <a:cs typeface="Vazir" panose="020B0603030804020204" pitchFamily="34" charset="-78"/>
              </a:rPr>
              <a:t>استفاده می‌کند تا بتواند ارتباط بلندمدت میان اعضای یک دنباله را به صورت مستقیم و موازی مدلسازی کند.</a:t>
            </a:r>
          </a:p>
          <a:p>
            <a:pPr algn="r" rtl="1" fontAlgn="base"/>
            <a:r>
              <a:rPr lang="fa-IR" sz="2000" b="0" i="0" dirty="0">
                <a:solidFill>
                  <a:srgbClr val="303030"/>
                </a:solidFill>
                <a:effectLst/>
                <a:latin typeface="Vazir" panose="020B0603030804020204" pitchFamily="34" charset="-78"/>
                <a:cs typeface="Vazir" panose="020B0603030804020204" pitchFamily="34" charset="-78"/>
              </a:rPr>
              <a:t>این معماری ابتدا در حوزه پردازش زبان طبیعی </a:t>
            </a:r>
            <a:r>
              <a:rPr lang="en-US" sz="2000" b="0" i="0" dirty="0">
                <a:solidFill>
                  <a:srgbClr val="303030"/>
                </a:solidFill>
                <a:effectLst/>
                <a:latin typeface="Vazir" panose="020B0603030804020204" pitchFamily="34" charset="-78"/>
                <a:cs typeface="Vazir" panose="020B0603030804020204" pitchFamily="34" charset="-78"/>
              </a:rPr>
              <a:t>NLP)</a:t>
            </a:r>
            <a:r>
              <a:rPr lang="fa-IR" sz="2000" b="0" i="0" dirty="0">
                <a:solidFill>
                  <a:srgbClr val="303030"/>
                </a:solidFill>
                <a:effectLst/>
                <a:latin typeface="Vazir" panose="020B0603030804020204" pitchFamily="34" charset="-78"/>
                <a:cs typeface="Vazir" panose="020B0603030804020204" pitchFamily="34" charset="-78"/>
              </a:rPr>
              <a:t>)</a:t>
            </a:r>
            <a:r>
              <a:rPr lang="en-US" sz="2000" b="0" i="0" dirty="0">
                <a:solidFill>
                  <a:srgbClr val="303030"/>
                </a:solidFill>
                <a:effectLst/>
                <a:latin typeface="Vazir" panose="020B0603030804020204" pitchFamily="34" charset="-78"/>
                <a:cs typeface="Vazir" panose="020B0603030804020204" pitchFamily="34" charset="-78"/>
              </a:rPr>
              <a:t> </a:t>
            </a:r>
            <a:r>
              <a:rPr lang="fa-IR" sz="2000" b="0" i="0" dirty="0">
                <a:solidFill>
                  <a:srgbClr val="303030"/>
                </a:solidFill>
                <a:effectLst/>
                <a:latin typeface="Vazir" panose="020B0603030804020204" pitchFamily="34" charset="-78"/>
                <a:cs typeface="Vazir" panose="020B0603030804020204" pitchFamily="34" charset="-78"/>
              </a:rPr>
              <a:t>برای ترجمه ماشینی معرفی شد، اما امروزه در حوزه‌های مختلفی مانند خلاصه‌سازی متن، مدل‌سازی زبان، بینایی کامپیوتر، پردازش صوت و غیره به‌کار گرفته می‌شود.</a:t>
            </a:r>
          </a:p>
          <a:p>
            <a:pPr algn="r" rtl="1"/>
            <a:endParaRPr lang="en-US" sz="2000" dirty="0">
              <a:latin typeface="Vazir" panose="020B0603030804020204" pitchFamily="34" charset="-78"/>
              <a:cs typeface="Vazir" panose="020B0603030804020204" pitchFamily="34" charset="-78"/>
            </a:endParaRPr>
          </a:p>
        </p:txBody>
      </p:sp>
    </p:spTree>
    <p:extLst>
      <p:ext uri="{BB962C8B-B14F-4D97-AF65-F5344CB8AC3E}">
        <p14:creationId xmlns:p14="http://schemas.microsoft.com/office/powerpoint/2010/main" val="2088820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A880D-1999-F996-7973-CBAF3591FB4A}"/>
              </a:ext>
            </a:extLst>
          </p:cNvPr>
          <p:cNvSpPr>
            <a:spLocks noGrp="1"/>
          </p:cNvSpPr>
          <p:nvPr>
            <p:ph type="title"/>
          </p:nvPr>
        </p:nvSpPr>
        <p:spPr/>
        <p:txBody>
          <a:bodyPr>
            <a:normAutofit/>
          </a:bodyPr>
          <a:lstStyle/>
          <a:p>
            <a:pPr algn="r" rtl="1"/>
            <a:r>
              <a:rPr lang="fa-IR" sz="4400" b="1" i="0" dirty="0">
                <a:solidFill>
                  <a:srgbClr val="7B1FA2"/>
                </a:solidFill>
                <a:effectLst/>
                <a:latin typeface="Vazir" panose="020B0603030804020204" pitchFamily="34" charset="-78"/>
                <a:cs typeface="Vazir" panose="020B0603030804020204" pitchFamily="34" charset="-78"/>
              </a:rPr>
              <a:t>ماژول </a:t>
            </a:r>
            <a:r>
              <a:rPr lang="en-US" sz="4400" b="1" i="0" dirty="0">
                <a:solidFill>
                  <a:srgbClr val="7B1FA2"/>
                </a:solidFill>
                <a:effectLst/>
                <a:latin typeface="Vazir" panose="020B0603030804020204" pitchFamily="34" charset="-78"/>
                <a:cs typeface="Vazir" panose="020B0603030804020204" pitchFamily="34" charset="-78"/>
              </a:rPr>
              <a:t>Multi-Head Attention </a:t>
            </a:r>
            <a:endParaRPr lang="en-US" sz="4400" dirty="0">
              <a:latin typeface="Vazir" panose="020B0603030804020204" pitchFamily="34" charset="-78"/>
              <a:cs typeface="Vazir" panose="020B0603030804020204" pitchFamily="34" charset="-78"/>
            </a:endParaRPr>
          </a:p>
        </p:txBody>
      </p:sp>
      <p:sp>
        <p:nvSpPr>
          <p:cNvPr id="3" name="Content Placeholder 2">
            <a:extLst>
              <a:ext uri="{FF2B5EF4-FFF2-40B4-BE49-F238E27FC236}">
                <a16:creationId xmlns:a16="http://schemas.microsoft.com/office/drawing/2014/main" id="{075EC22A-2D36-534C-8BE0-DE82CEF44C96}"/>
              </a:ext>
            </a:extLst>
          </p:cNvPr>
          <p:cNvSpPr>
            <a:spLocks noGrp="1"/>
          </p:cNvSpPr>
          <p:nvPr>
            <p:ph idx="1"/>
          </p:nvPr>
        </p:nvSpPr>
        <p:spPr/>
        <p:txBody>
          <a:bodyPr>
            <a:normAutofit/>
          </a:bodyPr>
          <a:lstStyle/>
          <a:p>
            <a:pPr algn="r" rtl="1">
              <a:lnSpc>
                <a:spcPct val="150000"/>
              </a:lnSpc>
            </a:pPr>
            <a:r>
              <a:rPr lang="fa-IR" sz="1800" b="0" i="0" dirty="0">
                <a:solidFill>
                  <a:srgbClr val="303030"/>
                </a:solidFill>
                <a:effectLst/>
                <a:latin typeface="Vazir" panose="020B0603030804020204" pitchFamily="34" charset="-78"/>
                <a:cs typeface="Vazir" panose="020B0603030804020204" pitchFamily="34" charset="-78"/>
              </a:rPr>
              <a:t>به شکل پایین دقت کنید؛ یک‌سری بلوک وجود دارد که به‌صورت </a:t>
            </a:r>
            <a:r>
              <a:rPr lang="fa-IR" sz="1800" b="1" i="0" dirty="0">
                <a:solidFill>
                  <a:srgbClr val="FF0000"/>
                </a:solidFill>
                <a:effectLst/>
                <a:latin typeface="Vazir" panose="020B0603030804020204" pitchFamily="34" charset="-78"/>
                <a:cs typeface="Vazir" panose="020B0603030804020204" pitchFamily="34" charset="-78"/>
              </a:rPr>
              <a:t>موازی</a:t>
            </a:r>
            <a:r>
              <a:rPr lang="fa-IR" sz="1800" b="0" i="0" dirty="0">
                <a:solidFill>
                  <a:srgbClr val="303030"/>
                </a:solidFill>
                <a:effectLst/>
                <a:latin typeface="Vazir" panose="020B0603030804020204" pitchFamily="34" charset="-78"/>
                <a:cs typeface="Vazir" panose="020B0603030804020204" pitchFamily="34" charset="-78"/>
              </a:rPr>
              <a:t> با هم قرار گرفته‌اند. دو بلوک </a:t>
            </a:r>
            <a:r>
              <a:rPr lang="en-US" sz="1800" b="0" i="0" dirty="0" err="1">
                <a:solidFill>
                  <a:srgbClr val="303030"/>
                </a:solidFill>
                <a:effectLst/>
                <a:latin typeface="Vazir" panose="020B0603030804020204" pitchFamily="34" charset="-78"/>
                <a:cs typeface="Vazir" panose="020B0603030804020204" pitchFamily="34" charset="-78"/>
              </a:rPr>
              <a:t>Concat</a:t>
            </a:r>
            <a:r>
              <a:rPr lang="fa-IR" sz="1800" b="0" i="0" dirty="0">
                <a:solidFill>
                  <a:srgbClr val="303030"/>
                </a:solidFill>
                <a:effectLst/>
                <a:latin typeface="Vazir" panose="020B0603030804020204" pitchFamily="34" charset="-78"/>
                <a:cs typeface="Vazir" panose="020B0603030804020204" pitchFamily="34" charset="-78"/>
              </a:rPr>
              <a:t> و </a:t>
            </a:r>
            <a:r>
              <a:rPr lang="en-US" sz="1800" b="0" i="0" dirty="0">
                <a:solidFill>
                  <a:srgbClr val="303030"/>
                </a:solidFill>
                <a:effectLst/>
                <a:latin typeface="Vazir" panose="020B0603030804020204" pitchFamily="34" charset="-78"/>
                <a:cs typeface="Vazir" panose="020B0603030804020204" pitchFamily="34" charset="-78"/>
              </a:rPr>
              <a:t>Linear</a:t>
            </a:r>
            <a:r>
              <a:rPr lang="fa-IR" sz="1800" b="0" i="0" dirty="0">
                <a:solidFill>
                  <a:srgbClr val="303030"/>
                </a:solidFill>
                <a:effectLst/>
                <a:latin typeface="Vazir" panose="020B0603030804020204" pitchFamily="34" charset="-78"/>
                <a:cs typeface="Vazir" panose="020B0603030804020204" pitchFamily="34" charset="-78"/>
              </a:rPr>
              <a:t> هم در آخر کار قرار گرفته‌اند که فقط یک عدد از آنها داریم. </a:t>
            </a:r>
            <a:r>
              <a:rPr lang="fa-IR" sz="1800" b="1" i="0" dirty="0">
                <a:solidFill>
                  <a:srgbClr val="303030"/>
                </a:solidFill>
                <a:effectLst/>
                <a:latin typeface="Vazir" panose="020B0603030804020204" pitchFamily="34" charset="-78"/>
                <a:cs typeface="Vazir" panose="020B0603030804020204" pitchFamily="34" charset="-78"/>
              </a:rPr>
              <a:t>کاملا واضح هست که بلوک </a:t>
            </a:r>
            <a:r>
              <a:rPr lang="en-US" sz="1800" b="1" i="0" dirty="0" err="1">
                <a:solidFill>
                  <a:srgbClr val="303030"/>
                </a:solidFill>
                <a:effectLst/>
                <a:latin typeface="Vazir" panose="020B0603030804020204" pitchFamily="34" charset="-78"/>
                <a:cs typeface="Vazir" panose="020B0603030804020204" pitchFamily="34" charset="-78"/>
              </a:rPr>
              <a:t>Concat</a:t>
            </a:r>
            <a:r>
              <a:rPr lang="fa-IR" sz="1800" b="1" i="0" dirty="0">
                <a:solidFill>
                  <a:srgbClr val="303030"/>
                </a:solidFill>
                <a:effectLst/>
                <a:latin typeface="Vazir" panose="020B0603030804020204" pitchFamily="34" charset="-78"/>
                <a:cs typeface="Vazir" panose="020B0603030804020204" pitchFamily="34" charset="-78"/>
              </a:rPr>
              <a:t> ورودی‌های موازی و متعدد را به‌هم الحاق می‌کند.</a:t>
            </a:r>
          </a:p>
          <a:p>
            <a:pPr algn="r" rtl="1">
              <a:lnSpc>
                <a:spcPct val="150000"/>
              </a:lnSpc>
            </a:pPr>
            <a:endParaRPr lang="en-US" sz="1800" dirty="0">
              <a:latin typeface="Vazir" panose="020B0603030804020204" pitchFamily="34" charset="-78"/>
              <a:cs typeface="Vazir" panose="020B0603030804020204" pitchFamily="34" charset="-78"/>
            </a:endParaRPr>
          </a:p>
        </p:txBody>
      </p:sp>
      <p:pic>
        <p:nvPicPr>
          <p:cNvPr id="8196" name="Picture 4">
            <a:extLst>
              <a:ext uri="{FF2B5EF4-FFF2-40B4-BE49-F238E27FC236}">
                <a16:creationId xmlns:a16="http://schemas.microsoft.com/office/drawing/2014/main" id="{900C235B-40E0-00C1-E2F7-E4870B793A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0" y="3194606"/>
            <a:ext cx="3429000" cy="340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131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93611F-451F-E3AD-1697-6B8637972C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48E88B-7D10-C207-8C42-427CC2DA650E}"/>
              </a:ext>
            </a:extLst>
          </p:cNvPr>
          <p:cNvSpPr>
            <a:spLocks noGrp="1"/>
          </p:cNvSpPr>
          <p:nvPr>
            <p:ph type="title"/>
          </p:nvPr>
        </p:nvSpPr>
        <p:spPr>
          <a:xfrm>
            <a:off x="761619" y="273290"/>
            <a:ext cx="10772775" cy="1658198"/>
          </a:xfrm>
        </p:spPr>
        <p:txBody>
          <a:bodyPr>
            <a:normAutofit/>
          </a:bodyPr>
          <a:lstStyle/>
          <a:p>
            <a:pPr algn="r" rtl="1"/>
            <a:r>
              <a:rPr lang="fa-IR" sz="4400" b="1" i="0" dirty="0">
                <a:solidFill>
                  <a:srgbClr val="7B1FA2"/>
                </a:solidFill>
                <a:effectLst/>
                <a:latin typeface="Vazir" panose="020B0603030804020204" pitchFamily="34" charset="-78"/>
                <a:cs typeface="Vazir" panose="020B0603030804020204" pitchFamily="34" charset="-78"/>
              </a:rPr>
              <a:t>زیرماژول </a:t>
            </a:r>
            <a:r>
              <a:rPr lang="en-US" sz="4400" b="1" i="0" dirty="0">
                <a:solidFill>
                  <a:srgbClr val="7B1FA2"/>
                </a:solidFill>
                <a:effectLst/>
                <a:latin typeface="Vazir" panose="020B0603030804020204" pitchFamily="34" charset="-78"/>
                <a:cs typeface="Vazir" panose="020B0603030804020204" pitchFamily="34" charset="-78"/>
              </a:rPr>
              <a:t>Scaled Dot-Product </a:t>
            </a:r>
            <a:r>
              <a:rPr lang="en-US" sz="4400" b="1" i="0" dirty="0" err="1">
                <a:solidFill>
                  <a:srgbClr val="7B1FA2"/>
                </a:solidFill>
                <a:effectLst/>
                <a:latin typeface="Vazir" panose="020B0603030804020204" pitchFamily="34" charset="-78"/>
                <a:cs typeface="Vazir" panose="020B0603030804020204" pitchFamily="34" charset="-78"/>
              </a:rPr>
              <a:t>Attnetion</a:t>
            </a:r>
            <a:endParaRPr lang="en-US" sz="4400" dirty="0">
              <a:latin typeface="Vazir" panose="020B0603030804020204" pitchFamily="34" charset="-78"/>
              <a:cs typeface="Vazir" panose="020B0603030804020204" pitchFamily="34" charset="-78"/>
            </a:endParaRPr>
          </a:p>
        </p:txBody>
      </p:sp>
      <p:sp>
        <p:nvSpPr>
          <p:cNvPr id="3" name="Content Placeholder 2">
            <a:extLst>
              <a:ext uri="{FF2B5EF4-FFF2-40B4-BE49-F238E27FC236}">
                <a16:creationId xmlns:a16="http://schemas.microsoft.com/office/drawing/2014/main" id="{CC1C6671-F223-9062-7856-BA42495C37F9}"/>
              </a:ext>
            </a:extLst>
          </p:cNvPr>
          <p:cNvSpPr>
            <a:spLocks noGrp="1"/>
          </p:cNvSpPr>
          <p:nvPr>
            <p:ph idx="1"/>
          </p:nvPr>
        </p:nvSpPr>
        <p:spPr>
          <a:xfrm>
            <a:off x="3356658" y="2011680"/>
            <a:ext cx="8073723" cy="4261798"/>
          </a:xfrm>
        </p:spPr>
        <p:txBody>
          <a:bodyPr>
            <a:normAutofit/>
          </a:bodyPr>
          <a:lstStyle/>
          <a:p>
            <a:pPr algn="r" rtl="1">
              <a:lnSpc>
                <a:spcPct val="150000"/>
              </a:lnSpc>
            </a:pPr>
            <a:r>
              <a:rPr lang="fa-IR" sz="1400" b="0" i="0" dirty="0">
                <a:solidFill>
                  <a:srgbClr val="303030"/>
                </a:solidFill>
                <a:effectLst/>
                <a:latin typeface="Vazir" panose="020B0603030804020204" pitchFamily="34" charset="-78"/>
                <a:cs typeface="Vazir" panose="020B0603030804020204" pitchFamily="34" charset="-78"/>
              </a:rPr>
              <a:t>بلوک دیاگرام زیرماژول </a:t>
            </a:r>
            <a:r>
              <a:rPr lang="en-US" sz="1400" b="0" i="0" dirty="0">
                <a:solidFill>
                  <a:srgbClr val="303030"/>
                </a:solidFill>
                <a:effectLst/>
                <a:latin typeface="Vazir" panose="020B0603030804020204" pitchFamily="34" charset="-78"/>
                <a:cs typeface="Vazir" panose="020B0603030804020204" pitchFamily="34" charset="-78"/>
              </a:rPr>
              <a:t>Scaled Dot-Product </a:t>
            </a:r>
            <a:r>
              <a:rPr lang="en-US" sz="1400" b="0" i="0" dirty="0" err="1">
                <a:solidFill>
                  <a:srgbClr val="303030"/>
                </a:solidFill>
                <a:effectLst/>
                <a:latin typeface="Vazir" panose="020B0603030804020204" pitchFamily="34" charset="-78"/>
                <a:cs typeface="Vazir" panose="020B0603030804020204" pitchFamily="34" charset="-78"/>
              </a:rPr>
              <a:t>Attnetion</a:t>
            </a:r>
            <a:r>
              <a:rPr lang="en-US" sz="1400" b="0" i="0" dirty="0">
                <a:solidFill>
                  <a:srgbClr val="303030"/>
                </a:solidFill>
                <a:effectLst/>
                <a:latin typeface="Vazir" panose="020B0603030804020204" pitchFamily="34" charset="-78"/>
                <a:cs typeface="Vazir" panose="020B0603030804020204" pitchFamily="34" charset="-78"/>
              </a:rPr>
              <a:t> </a:t>
            </a:r>
            <a:r>
              <a:rPr lang="fa-IR" sz="1400" b="0" i="0" dirty="0">
                <a:solidFill>
                  <a:srgbClr val="303030"/>
                </a:solidFill>
                <a:effectLst/>
                <a:latin typeface="Vazir" panose="020B0603030804020204" pitchFamily="34" charset="-78"/>
                <a:cs typeface="Vazir" panose="020B0603030804020204" pitchFamily="34" charset="-78"/>
              </a:rPr>
              <a:t>را در شکل زیر نشان داده‌ام. چیزی نیست جز ضرب ماتریسی و یکمی اضافه کاری!</a:t>
            </a:r>
            <a:endParaRPr lang="en-US" sz="1400" dirty="0">
              <a:solidFill>
                <a:srgbClr val="303030"/>
              </a:solidFill>
              <a:latin typeface="Vazir" panose="020B0603030804020204" pitchFamily="34" charset="-78"/>
              <a:cs typeface="Vazir" panose="020B0603030804020204" pitchFamily="34" charset="-78"/>
            </a:endParaRPr>
          </a:p>
          <a:p>
            <a:pPr algn="r" rtl="1">
              <a:lnSpc>
                <a:spcPct val="150000"/>
              </a:lnSpc>
            </a:pPr>
            <a:r>
              <a:rPr lang="fa-IR" sz="1400" b="0" i="0" dirty="0">
                <a:solidFill>
                  <a:srgbClr val="303030"/>
                </a:solidFill>
                <a:effectLst/>
                <a:latin typeface="Vazir" panose="020B0603030804020204" pitchFamily="34" charset="-78"/>
                <a:cs typeface="Vazir" panose="020B0603030804020204" pitchFamily="34" charset="-78"/>
              </a:rPr>
              <a:t>کل بلوک دیاگرام بالا معادل با فرمول روبه رو است:</a:t>
            </a:r>
            <a:endParaRPr lang="en-US" sz="1400" b="0" i="0" dirty="0">
              <a:solidFill>
                <a:srgbClr val="303030"/>
              </a:solidFill>
              <a:effectLst/>
              <a:latin typeface="Vazir" panose="020B0603030804020204" pitchFamily="34" charset="-78"/>
              <a:cs typeface="Vazir" panose="020B0603030804020204" pitchFamily="34" charset="-78"/>
            </a:endParaRPr>
          </a:p>
          <a:p>
            <a:pPr marL="0" indent="0" algn="r" rtl="1">
              <a:buNone/>
            </a:pPr>
            <a:endParaRPr lang="en-US" sz="1400" dirty="0">
              <a:solidFill>
                <a:srgbClr val="303030"/>
              </a:solidFill>
              <a:latin typeface="Vazir" panose="020B0603030804020204" pitchFamily="34" charset="-78"/>
              <a:cs typeface="Vazir" panose="020B0603030804020204" pitchFamily="34" charset="-78"/>
            </a:endParaRPr>
          </a:p>
          <a:p>
            <a:pPr algn="r" rtl="1">
              <a:lnSpc>
                <a:spcPct val="150000"/>
              </a:lnSpc>
            </a:pPr>
            <a:r>
              <a:rPr lang="fa-IR" sz="1400" b="0" i="0" dirty="0">
                <a:solidFill>
                  <a:srgbClr val="303030"/>
                </a:solidFill>
                <a:effectLst/>
                <a:latin typeface="Vazir" panose="020B0603030804020204" pitchFamily="34" charset="-78"/>
                <a:cs typeface="Vazir" panose="020B0603030804020204" pitchFamily="34" charset="-78"/>
              </a:rPr>
              <a:t>بعد از ضرب </a:t>
            </a:r>
            <a:r>
              <a:rPr lang="en-US" sz="1400" b="0" i="0" dirty="0">
                <a:solidFill>
                  <a:srgbClr val="303030"/>
                </a:solidFill>
                <a:effectLst/>
                <a:latin typeface="Vazir" panose="020B0603030804020204" pitchFamily="34" charset="-78"/>
                <a:cs typeface="Vazir" panose="020B0603030804020204" pitchFamily="34" charset="-78"/>
              </a:rPr>
              <a:t>QK</a:t>
            </a:r>
            <a:r>
              <a:rPr lang="en-US" sz="1400" b="0" i="0" baseline="30000" dirty="0">
                <a:solidFill>
                  <a:srgbClr val="303030"/>
                </a:solidFill>
                <a:effectLst/>
                <a:latin typeface="Vazir" panose="020B0603030804020204" pitchFamily="34" charset="-78"/>
                <a:cs typeface="Vazir" panose="020B0603030804020204" pitchFamily="34" charset="-78"/>
              </a:rPr>
              <a:t>T</a:t>
            </a:r>
            <a:r>
              <a:rPr lang="fa-IR" sz="1400" b="0" i="0" dirty="0">
                <a:solidFill>
                  <a:srgbClr val="303030"/>
                </a:solidFill>
                <a:effectLst/>
                <a:latin typeface="Vazir" panose="020B0603030804020204" pitchFamily="34" charset="-78"/>
                <a:cs typeface="Vazir" panose="020B0603030804020204" pitchFamily="34" charset="-78"/>
              </a:rPr>
              <a:t> باید </a:t>
            </a:r>
            <a:r>
              <a:rPr lang="en-US" sz="1400" b="0" i="0" dirty="0">
                <a:solidFill>
                  <a:srgbClr val="303030"/>
                </a:solidFill>
                <a:effectLst/>
                <a:latin typeface="Vazir" panose="020B0603030804020204" pitchFamily="34" charset="-78"/>
                <a:cs typeface="Vazir" panose="020B0603030804020204" pitchFamily="34" charset="-78"/>
              </a:rPr>
              <a:t>scale</a:t>
            </a:r>
            <a:r>
              <a:rPr lang="fa-IR" sz="1400" b="0" i="0" dirty="0">
                <a:solidFill>
                  <a:srgbClr val="303030"/>
                </a:solidFill>
                <a:effectLst/>
                <a:latin typeface="Vazir" panose="020B0603030804020204" pitchFamily="34" charset="-78"/>
                <a:cs typeface="Vazir" panose="020B0603030804020204" pitchFamily="34" charset="-78"/>
              </a:rPr>
              <a:t> که همان رادیکال مخرج است را انجام دهیم. اتفاقا به همین خاطر هست که در نام این زیرماژول کلمه </a:t>
            </a:r>
            <a:r>
              <a:rPr lang="en-US" sz="1400" b="0" i="0" dirty="0">
                <a:solidFill>
                  <a:srgbClr val="303030"/>
                </a:solidFill>
                <a:effectLst/>
                <a:latin typeface="Vazir" panose="020B0603030804020204" pitchFamily="34" charset="-78"/>
                <a:cs typeface="Vazir" panose="020B0603030804020204" pitchFamily="34" charset="-78"/>
              </a:rPr>
              <a:t>Scaled </a:t>
            </a:r>
            <a:r>
              <a:rPr lang="fa-IR" sz="1400" b="0" i="0" dirty="0">
                <a:solidFill>
                  <a:srgbClr val="303030"/>
                </a:solidFill>
                <a:effectLst/>
                <a:latin typeface="Vazir" panose="020B0603030804020204" pitchFamily="34" charset="-78"/>
                <a:cs typeface="Vazir" panose="020B0603030804020204" pitchFamily="34" charset="-78"/>
              </a:rPr>
              <a:t> داریم. متغیر </a:t>
            </a:r>
            <a:r>
              <a:rPr lang="en-US" sz="1400" b="0" i="0" dirty="0" err="1">
                <a:solidFill>
                  <a:srgbClr val="303030"/>
                </a:solidFill>
                <a:effectLst/>
                <a:latin typeface="Vazir" panose="020B0603030804020204" pitchFamily="34" charset="-78"/>
                <a:cs typeface="Vazir" panose="020B0603030804020204" pitchFamily="34" charset="-78"/>
              </a:rPr>
              <a:t>d</a:t>
            </a:r>
            <a:r>
              <a:rPr lang="en-US" sz="1400" b="0" i="0" baseline="-25000" dirty="0" err="1">
                <a:solidFill>
                  <a:srgbClr val="303030"/>
                </a:solidFill>
                <a:effectLst/>
                <a:latin typeface="Vazir" panose="020B0603030804020204" pitchFamily="34" charset="-78"/>
                <a:cs typeface="Vazir" panose="020B0603030804020204" pitchFamily="34" charset="-78"/>
              </a:rPr>
              <a:t>K</a:t>
            </a:r>
            <a:r>
              <a:rPr lang="fa-IR" sz="1400" b="0" i="0" dirty="0">
                <a:solidFill>
                  <a:srgbClr val="303030"/>
                </a:solidFill>
                <a:effectLst/>
                <a:latin typeface="Vazir" panose="020B0603030804020204" pitchFamily="34" charset="-78"/>
                <a:cs typeface="Vazir" panose="020B0603030804020204" pitchFamily="34" charset="-78"/>
              </a:rPr>
              <a:t> هم به طول بردار </a:t>
            </a:r>
            <a:r>
              <a:rPr lang="en-US" sz="1400" b="0" i="0" dirty="0">
                <a:solidFill>
                  <a:srgbClr val="303030"/>
                </a:solidFill>
                <a:effectLst/>
                <a:latin typeface="Vazir" panose="020B0603030804020204" pitchFamily="34" charset="-78"/>
                <a:cs typeface="Vazir" panose="020B0603030804020204" pitchFamily="34" charset="-78"/>
              </a:rPr>
              <a:t>K</a:t>
            </a:r>
            <a:r>
              <a:rPr lang="fa-IR" sz="1400" b="0" i="0" dirty="0">
                <a:solidFill>
                  <a:srgbClr val="303030"/>
                </a:solidFill>
                <a:effectLst/>
                <a:latin typeface="Vazir" panose="020B0603030804020204" pitchFamily="34" charset="-78"/>
                <a:cs typeface="Vazir" panose="020B0603030804020204" pitchFamily="34" charset="-78"/>
              </a:rPr>
              <a:t> اشاره می‌کند.</a:t>
            </a:r>
          </a:p>
          <a:p>
            <a:pPr algn="r" rtl="1">
              <a:lnSpc>
                <a:spcPct val="150000"/>
              </a:lnSpc>
            </a:pPr>
            <a:r>
              <a:rPr lang="fa-IR" sz="1400" dirty="0">
                <a:latin typeface="Vazir" panose="020B0603030804020204" pitchFamily="34" charset="-78"/>
                <a:cs typeface="Vazir" panose="020B0603030804020204" pitchFamily="34" charset="-78"/>
              </a:rPr>
              <a:t> </a:t>
            </a:r>
            <a:r>
              <a:rPr lang="en-US" sz="1400" dirty="0">
                <a:latin typeface="Vazir" panose="020B0603030804020204" pitchFamily="34" charset="-78"/>
                <a:cs typeface="Vazir" panose="020B0603030804020204" pitchFamily="34" charset="-78"/>
              </a:rPr>
              <a:t>SoftMax</a:t>
            </a:r>
            <a:r>
              <a:rPr lang="fa-IR" sz="1400" dirty="0">
                <a:latin typeface="Vazir" panose="020B0603030804020204" pitchFamily="34" charset="-78"/>
                <a:cs typeface="Vazir" panose="020B0603030804020204" pitchFamily="34" charset="-78"/>
              </a:rPr>
              <a:t> یک تابع نرمال‌سازی است که مقادیر ورودی را به توزیع احتمالاتی تبدیل می‌کند، به طوری که مجموع خروجی‌ها برابر با 1 باشد.</a:t>
            </a:r>
          </a:p>
          <a:p>
            <a:pPr algn="r" rtl="1">
              <a:lnSpc>
                <a:spcPct val="150000"/>
              </a:lnSpc>
            </a:pPr>
            <a:endParaRPr lang="en-US" sz="1400" dirty="0">
              <a:latin typeface="Vazir" panose="020B0603030804020204" pitchFamily="34" charset="-78"/>
              <a:cs typeface="Vazir" panose="020B0603030804020204" pitchFamily="34" charset="-78"/>
            </a:endParaRPr>
          </a:p>
        </p:txBody>
      </p:sp>
      <p:pic>
        <p:nvPicPr>
          <p:cNvPr id="1026" name="Picture 2">
            <a:extLst>
              <a:ext uri="{FF2B5EF4-FFF2-40B4-BE49-F238E27FC236}">
                <a16:creationId xmlns:a16="http://schemas.microsoft.com/office/drawing/2014/main" id="{8FC5B9E5-5741-9E9C-4D5F-798857C2D1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619" y="2011680"/>
            <a:ext cx="192405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9FA50AC-A83E-AF1D-2647-2E70DBFF1F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014" y="2713988"/>
            <a:ext cx="1905000" cy="63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1627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782268-61DB-4A03-1FD9-DB9CC5DA159F}"/>
              </a:ext>
            </a:extLst>
          </p:cNvPr>
          <p:cNvSpPr>
            <a:spLocks noGrp="1"/>
          </p:cNvSpPr>
          <p:nvPr>
            <p:ph idx="1"/>
          </p:nvPr>
        </p:nvSpPr>
        <p:spPr>
          <a:xfrm>
            <a:off x="6831187" y="1797168"/>
            <a:ext cx="4988940" cy="5859145"/>
          </a:xfrm>
        </p:spPr>
        <p:txBody>
          <a:bodyPr/>
          <a:lstStyle/>
          <a:p>
            <a:pPr algn="r" rtl="1">
              <a:lnSpc>
                <a:spcPct val="150000"/>
              </a:lnSpc>
            </a:pPr>
            <a:r>
              <a:rPr lang="fa-IR" b="0" i="0" dirty="0">
                <a:solidFill>
                  <a:srgbClr val="303030"/>
                </a:solidFill>
                <a:effectLst/>
                <a:latin typeface="Vazir" panose="020B0603030804020204" pitchFamily="34" charset="-78"/>
                <a:cs typeface="Vazir" panose="020B0603030804020204" pitchFamily="34" charset="-78"/>
              </a:rPr>
              <a:t>بسیارخب، برگردیم به همان </a:t>
            </a:r>
            <a:r>
              <a:rPr lang="en-US" b="0" i="0" dirty="0">
                <a:solidFill>
                  <a:srgbClr val="303030"/>
                </a:solidFill>
                <a:effectLst/>
                <a:latin typeface="Vazir" panose="020B0603030804020204" pitchFamily="34" charset="-78"/>
                <a:cs typeface="Vazir" panose="020B0603030804020204" pitchFamily="34" charset="-78"/>
              </a:rPr>
              <a:t>Multi-Head Attention… </a:t>
            </a:r>
            <a:r>
              <a:rPr lang="fa-IR" b="0" i="0" dirty="0">
                <a:solidFill>
                  <a:srgbClr val="303030"/>
                </a:solidFill>
                <a:effectLst/>
                <a:latin typeface="Vazir" panose="020B0603030804020204" pitchFamily="34" charset="-78"/>
                <a:cs typeface="Vazir" panose="020B0603030804020204" pitchFamily="34" charset="-78"/>
              </a:rPr>
              <a:t> در همین بخش گفتیم که ما از همین </a:t>
            </a:r>
            <a:r>
              <a:rPr lang="en-US" b="0" i="0" dirty="0" err="1">
                <a:solidFill>
                  <a:srgbClr val="303030"/>
                </a:solidFill>
                <a:effectLst/>
                <a:latin typeface="Vazir" panose="020B0603030804020204" pitchFamily="34" charset="-78"/>
                <a:cs typeface="Vazir" panose="020B0603030804020204" pitchFamily="34" charset="-78"/>
              </a:rPr>
              <a:t>Slef</a:t>
            </a:r>
            <a:r>
              <a:rPr lang="en-US" b="0" i="0" dirty="0">
                <a:solidFill>
                  <a:srgbClr val="303030"/>
                </a:solidFill>
                <a:effectLst/>
                <a:latin typeface="Vazir" panose="020B0603030804020204" pitchFamily="34" charset="-78"/>
                <a:cs typeface="Vazir" panose="020B0603030804020204" pitchFamily="34" charset="-78"/>
              </a:rPr>
              <a:t>-Attention</a:t>
            </a:r>
            <a:r>
              <a:rPr lang="fa-IR" b="0" i="0" dirty="0">
                <a:solidFill>
                  <a:srgbClr val="303030"/>
                </a:solidFill>
                <a:effectLst/>
                <a:latin typeface="Vazir" panose="020B0603030804020204" pitchFamily="34" charset="-78"/>
                <a:cs typeface="Vazir" panose="020B0603030804020204" pitchFamily="34" charset="-78"/>
              </a:rPr>
              <a:t> یکی نداریم، بلکه چندتا داریم که موازی باهم قرار گرفته‌اند. بیایید این بار </a:t>
            </a:r>
            <a:r>
              <a:rPr lang="en-US" b="0" i="0" dirty="0">
                <a:solidFill>
                  <a:srgbClr val="303030"/>
                </a:solidFill>
                <a:effectLst/>
                <a:latin typeface="Vazir" panose="020B0603030804020204" pitchFamily="34" charset="-78"/>
                <a:cs typeface="Vazir" panose="020B0603030804020204" pitchFamily="34" charset="-78"/>
              </a:rPr>
              <a:t>h </a:t>
            </a:r>
            <a:r>
              <a:rPr lang="fa-IR" b="0" i="0" dirty="0">
                <a:solidFill>
                  <a:srgbClr val="303030"/>
                </a:solidFill>
                <a:effectLst/>
                <a:latin typeface="Vazir" panose="020B0603030804020204" pitchFamily="34" charset="-78"/>
                <a:cs typeface="Vazir" panose="020B0603030804020204" pitchFamily="34" charset="-78"/>
              </a:rPr>
              <a:t>را برابر با 3 درنظر بگیریم؛ در شکل روبه رو، این ماژول‌های موازی را کنار هم نشان داده‌ام.</a:t>
            </a:r>
            <a:endParaRPr lang="en-US" dirty="0">
              <a:latin typeface="Vazir" panose="020B0603030804020204" pitchFamily="34" charset="-78"/>
              <a:cs typeface="Vazir" panose="020B0603030804020204" pitchFamily="34" charset="-78"/>
            </a:endParaRPr>
          </a:p>
        </p:txBody>
      </p:sp>
      <p:pic>
        <p:nvPicPr>
          <p:cNvPr id="10242" name="Picture 2">
            <a:extLst>
              <a:ext uri="{FF2B5EF4-FFF2-40B4-BE49-F238E27FC236}">
                <a16:creationId xmlns:a16="http://schemas.microsoft.com/office/drawing/2014/main" id="{F94C165A-D4B0-A6B7-2C72-CFAAECE042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41" y="1797168"/>
            <a:ext cx="6314859" cy="4660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9BF3DD7-B99F-B48B-4237-D4A8364A7D26}"/>
              </a:ext>
            </a:extLst>
          </p:cNvPr>
          <p:cNvSpPr txBox="1"/>
          <p:nvPr/>
        </p:nvSpPr>
        <p:spPr>
          <a:xfrm>
            <a:off x="2856321" y="541198"/>
            <a:ext cx="8802278" cy="769441"/>
          </a:xfrm>
          <a:prstGeom prst="rect">
            <a:avLst/>
          </a:prstGeom>
          <a:noFill/>
        </p:spPr>
        <p:txBody>
          <a:bodyPr wrap="square">
            <a:spAutoFit/>
          </a:bodyPr>
          <a:lstStyle/>
          <a:p>
            <a:pPr algn="r" rtl="1"/>
            <a:r>
              <a:rPr lang="fa-IR" sz="4400" b="1" i="0" dirty="0">
                <a:solidFill>
                  <a:srgbClr val="7B1FA2"/>
                </a:solidFill>
                <a:effectLst/>
                <a:latin typeface="Vazir" panose="020B0603030804020204" pitchFamily="34" charset="-78"/>
                <a:cs typeface="Vazir" panose="020B0603030804020204" pitchFamily="34" charset="-78"/>
              </a:rPr>
              <a:t>ماژول </a:t>
            </a:r>
            <a:r>
              <a:rPr lang="en-US" sz="4400" b="1" i="0" dirty="0">
                <a:solidFill>
                  <a:srgbClr val="7B1FA2"/>
                </a:solidFill>
                <a:effectLst/>
                <a:latin typeface="Vazir" panose="020B0603030804020204" pitchFamily="34" charset="-78"/>
                <a:cs typeface="Vazir" panose="020B0603030804020204" pitchFamily="34" charset="-78"/>
              </a:rPr>
              <a:t>Multi-Head Attention </a:t>
            </a:r>
            <a:endParaRPr lang="en-US" sz="4400" dirty="0"/>
          </a:p>
        </p:txBody>
      </p:sp>
    </p:spTree>
    <p:extLst>
      <p:ext uri="{BB962C8B-B14F-4D97-AF65-F5344CB8AC3E}">
        <p14:creationId xmlns:p14="http://schemas.microsoft.com/office/powerpoint/2010/main" val="2835055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72493-662D-05EA-73C9-FB7D04118EF2}"/>
              </a:ext>
            </a:extLst>
          </p:cNvPr>
          <p:cNvSpPr>
            <a:spLocks noGrp="1"/>
          </p:cNvSpPr>
          <p:nvPr>
            <p:ph type="title"/>
          </p:nvPr>
        </p:nvSpPr>
        <p:spPr>
          <a:xfrm>
            <a:off x="666940" y="814493"/>
            <a:ext cx="10772775" cy="1658198"/>
          </a:xfrm>
        </p:spPr>
        <p:txBody>
          <a:bodyPr>
            <a:normAutofit/>
          </a:bodyPr>
          <a:lstStyle/>
          <a:p>
            <a:pPr algn="r" rtl="1"/>
            <a:r>
              <a:rPr lang="fa-IR" sz="4400" b="1" i="0" dirty="0">
                <a:solidFill>
                  <a:srgbClr val="7B1FA2"/>
                </a:solidFill>
                <a:effectLst/>
                <a:latin typeface="Vazir" panose="020B0603030804020204" pitchFamily="34" charset="-78"/>
                <a:cs typeface="Vazir" panose="020B0603030804020204" pitchFamily="34" charset="-78"/>
              </a:rPr>
              <a:t>ماژول </a:t>
            </a:r>
            <a:r>
              <a:rPr lang="en-US" sz="4400" b="1" i="0" dirty="0">
                <a:solidFill>
                  <a:srgbClr val="7B1FA2"/>
                </a:solidFill>
                <a:effectLst/>
                <a:latin typeface="Vazir" panose="020B0603030804020204" pitchFamily="34" charset="-78"/>
                <a:cs typeface="Vazir" panose="020B0603030804020204" pitchFamily="34" charset="-78"/>
              </a:rPr>
              <a:t>Feed Forward</a:t>
            </a:r>
            <a:br>
              <a:rPr lang="en-US" sz="4400" b="1" i="0" dirty="0">
                <a:solidFill>
                  <a:srgbClr val="7B1FA2"/>
                </a:solidFill>
                <a:effectLst/>
                <a:latin typeface="Vazir" panose="020B0603030804020204" pitchFamily="34" charset="-78"/>
                <a:cs typeface="Vazir" panose="020B0603030804020204" pitchFamily="34" charset="-78"/>
              </a:rPr>
            </a:br>
            <a:endParaRPr lang="en-US" sz="4400" dirty="0">
              <a:latin typeface="Vazir" panose="020B0603030804020204" pitchFamily="34" charset="-78"/>
              <a:cs typeface="Vazir" panose="020B0603030804020204" pitchFamily="34" charset="-78"/>
            </a:endParaRPr>
          </a:p>
        </p:txBody>
      </p:sp>
      <p:sp>
        <p:nvSpPr>
          <p:cNvPr id="3" name="Content Placeholder 2">
            <a:extLst>
              <a:ext uri="{FF2B5EF4-FFF2-40B4-BE49-F238E27FC236}">
                <a16:creationId xmlns:a16="http://schemas.microsoft.com/office/drawing/2014/main" id="{6EC19C02-3D4D-E9E3-6CB2-D5BBD0ED2E78}"/>
              </a:ext>
            </a:extLst>
          </p:cNvPr>
          <p:cNvSpPr>
            <a:spLocks noGrp="1"/>
          </p:cNvSpPr>
          <p:nvPr>
            <p:ph idx="1"/>
          </p:nvPr>
        </p:nvSpPr>
        <p:spPr>
          <a:xfrm>
            <a:off x="666940" y="2682240"/>
            <a:ext cx="10858120" cy="3796665"/>
          </a:xfrm>
        </p:spPr>
        <p:txBody>
          <a:bodyPr/>
          <a:lstStyle/>
          <a:p>
            <a:pPr algn="r" rtl="1" fontAlgn="base">
              <a:lnSpc>
                <a:spcPts val="3000"/>
              </a:lnSpc>
              <a:spcAft>
                <a:spcPts val="1500"/>
              </a:spcAft>
            </a:pPr>
            <a:r>
              <a:rPr lang="fa-IR" sz="1800" b="1" i="0" dirty="0">
                <a:solidFill>
                  <a:srgbClr val="303030"/>
                </a:solidFill>
                <a:effectLst/>
                <a:latin typeface="Vazir" panose="020B0603030804020204" pitchFamily="34" charset="-78"/>
                <a:cs typeface="Vazir" panose="020B0603030804020204" pitchFamily="34" charset="-78"/>
              </a:rPr>
              <a:t>این ماژول، ورودی </a:t>
            </a:r>
            <a:r>
              <a:rPr lang="en-US" sz="1800" b="1" i="0" dirty="0" err="1">
                <a:solidFill>
                  <a:srgbClr val="303030"/>
                </a:solidFill>
                <a:effectLst/>
                <a:latin typeface="Vazir" panose="020B0603030804020204" pitchFamily="34" charset="-78"/>
                <a:cs typeface="Vazir" panose="020B0603030804020204" pitchFamily="34" charset="-78"/>
              </a:rPr>
              <a:t>LxF</a:t>
            </a:r>
            <a:r>
              <a:rPr lang="en-US" sz="1800" b="1" i="0" dirty="0">
                <a:solidFill>
                  <a:srgbClr val="303030"/>
                </a:solidFill>
                <a:effectLst/>
                <a:latin typeface="Vazir" panose="020B0603030804020204" pitchFamily="34" charset="-78"/>
                <a:cs typeface="Vazir" panose="020B0603030804020204" pitchFamily="34" charset="-78"/>
              </a:rPr>
              <a:t> </a:t>
            </a:r>
            <a:r>
              <a:rPr lang="fa-IR" sz="1800" b="1" i="0" dirty="0">
                <a:solidFill>
                  <a:srgbClr val="303030"/>
                </a:solidFill>
                <a:effectLst/>
                <a:latin typeface="Vazir" panose="020B0603030804020204" pitchFamily="34" charset="-78"/>
                <a:cs typeface="Vazir" panose="020B0603030804020204" pitchFamily="34" charset="-78"/>
              </a:rPr>
              <a:t>را دریافت می‌کند و خروجی </a:t>
            </a:r>
            <a:r>
              <a:rPr lang="en-US" sz="1800" b="1" i="0" dirty="0" err="1">
                <a:solidFill>
                  <a:srgbClr val="303030"/>
                </a:solidFill>
                <a:effectLst/>
                <a:latin typeface="Vazir" panose="020B0603030804020204" pitchFamily="34" charset="-78"/>
                <a:cs typeface="Vazir" panose="020B0603030804020204" pitchFamily="34" charset="-78"/>
              </a:rPr>
              <a:t>LxF</a:t>
            </a:r>
            <a:r>
              <a:rPr lang="en-US" sz="1800" b="1" i="0" dirty="0">
                <a:solidFill>
                  <a:srgbClr val="303030"/>
                </a:solidFill>
                <a:effectLst/>
                <a:latin typeface="Vazir" panose="020B0603030804020204" pitchFamily="34" charset="-78"/>
                <a:cs typeface="Vazir" panose="020B0603030804020204" pitchFamily="34" charset="-78"/>
              </a:rPr>
              <a:t> </a:t>
            </a:r>
            <a:r>
              <a:rPr lang="fa-IR" sz="1800" b="1" i="0" dirty="0">
                <a:solidFill>
                  <a:srgbClr val="303030"/>
                </a:solidFill>
                <a:effectLst/>
                <a:latin typeface="Vazir" panose="020B0603030804020204" pitchFamily="34" charset="-78"/>
                <a:cs typeface="Vazir" panose="020B0603030804020204" pitchFamily="34" charset="-78"/>
              </a:rPr>
              <a:t>می‌دهد.</a:t>
            </a:r>
            <a:r>
              <a:rPr lang="fa-IR" sz="1800" b="0" i="0" dirty="0">
                <a:solidFill>
                  <a:srgbClr val="303030"/>
                </a:solidFill>
                <a:effectLst/>
                <a:latin typeface="Vazir" panose="020B0603030804020204" pitchFamily="34" charset="-78"/>
                <a:cs typeface="Vazir" panose="020B0603030804020204" pitchFamily="34" charset="-78"/>
              </a:rPr>
              <a:t> بنابراین، سایز ورودی و خروجی دقیقا برابر است. در بلوک اولی نوشته شده: 4</a:t>
            </a:r>
            <a:r>
              <a:rPr lang="en-US" sz="1800" b="0" i="0" dirty="0" err="1">
                <a:solidFill>
                  <a:srgbClr val="303030"/>
                </a:solidFill>
                <a:effectLst/>
                <a:latin typeface="Vazir" panose="020B0603030804020204" pitchFamily="34" charset="-78"/>
                <a:cs typeface="Vazir" panose="020B0603030804020204" pitchFamily="34" charset="-78"/>
              </a:rPr>
              <a:t>XLinear</a:t>
            </a:r>
            <a:r>
              <a:rPr lang="en-US" sz="1800" b="0" i="0" dirty="0">
                <a:solidFill>
                  <a:srgbClr val="303030"/>
                </a:solidFill>
                <a:effectLst/>
                <a:latin typeface="Vazir" panose="020B0603030804020204" pitchFamily="34" charset="-78"/>
                <a:cs typeface="Vazir" panose="020B0603030804020204" pitchFamily="34" charset="-78"/>
              </a:rPr>
              <a:t>؛ </a:t>
            </a:r>
            <a:r>
              <a:rPr lang="fa-IR" sz="1800" b="0" i="0" dirty="0">
                <a:solidFill>
                  <a:srgbClr val="303030"/>
                </a:solidFill>
                <a:effectLst/>
                <a:latin typeface="Vazir" panose="020B0603030804020204" pitchFamily="34" charset="-78"/>
                <a:cs typeface="Vazir" panose="020B0603030804020204" pitchFamily="34" charset="-78"/>
              </a:rPr>
              <a:t>یعنی، تعداد نورون‌های این لایه چهاربرابر ورودی است. بنابراین، اگر ورودی </a:t>
            </a:r>
            <a:r>
              <a:rPr lang="en-US" sz="1800" b="0" i="0" dirty="0" err="1">
                <a:solidFill>
                  <a:srgbClr val="303030"/>
                </a:solidFill>
                <a:effectLst/>
                <a:latin typeface="Vazir" panose="020B0603030804020204" pitchFamily="34" charset="-78"/>
                <a:cs typeface="Vazir" panose="020B0603030804020204" pitchFamily="34" charset="-78"/>
              </a:rPr>
              <a:t>LxF</a:t>
            </a:r>
            <a:r>
              <a:rPr lang="en-US" sz="1800" b="0" i="0" dirty="0">
                <a:solidFill>
                  <a:srgbClr val="303030"/>
                </a:solidFill>
                <a:effectLst/>
                <a:latin typeface="Vazir" panose="020B0603030804020204" pitchFamily="34" charset="-78"/>
                <a:cs typeface="Vazir" panose="020B0603030804020204" pitchFamily="34" charset="-78"/>
              </a:rPr>
              <a:t> </a:t>
            </a:r>
            <a:r>
              <a:rPr lang="fa-IR" sz="1800" b="0" i="0" dirty="0">
                <a:solidFill>
                  <a:srgbClr val="303030"/>
                </a:solidFill>
                <a:effectLst/>
                <a:latin typeface="Vazir" panose="020B0603030804020204" pitchFamily="34" charset="-78"/>
                <a:cs typeface="Vazir" panose="020B0603030804020204" pitchFamily="34" charset="-78"/>
              </a:rPr>
              <a:t>هست، تعداد نورون‌های این لایه برابر با 4</a:t>
            </a:r>
            <a:r>
              <a:rPr lang="en-US" sz="1800" b="0" i="0" dirty="0">
                <a:solidFill>
                  <a:srgbClr val="303030"/>
                </a:solidFill>
                <a:effectLst/>
                <a:latin typeface="Vazir" panose="020B0603030804020204" pitchFamily="34" charset="-78"/>
                <a:cs typeface="Vazir" panose="020B0603030804020204" pitchFamily="34" charset="-78"/>
              </a:rPr>
              <a:t>F </a:t>
            </a:r>
            <a:r>
              <a:rPr lang="fa-IR" sz="1800" b="0" i="0" dirty="0">
                <a:solidFill>
                  <a:srgbClr val="303030"/>
                </a:solidFill>
                <a:effectLst/>
                <a:latin typeface="Vazir" panose="020B0603030804020204" pitchFamily="34" charset="-78"/>
                <a:cs typeface="Vazir" panose="020B0603030804020204" pitchFamily="34" charset="-78"/>
              </a:rPr>
              <a:t>است. طبیعتا ما با </a:t>
            </a:r>
            <a:r>
              <a:rPr lang="en-US" sz="1800" b="0" i="0" dirty="0">
                <a:solidFill>
                  <a:srgbClr val="303030"/>
                </a:solidFill>
                <a:effectLst/>
                <a:latin typeface="Vazir" panose="020B0603030804020204" pitchFamily="34" charset="-78"/>
                <a:cs typeface="Vazir" panose="020B0603030804020204" pitchFamily="34" charset="-78"/>
              </a:rPr>
              <a:t>L </a:t>
            </a:r>
            <a:r>
              <a:rPr lang="fa-IR" sz="1800" b="0" i="0" dirty="0">
                <a:solidFill>
                  <a:srgbClr val="303030"/>
                </a:solidFill>
                <a:effectLst/>
                <a:latin typeface="Vazir" panose="020B0603030804020204" pitchFamily="34" charset="-78"/>
                <a:cs typeface="Vazir" panose="020B0603030804020204" pitchFamily="34" charset="-78"/>
              </a:rPr>
              <a:t>که کاری نداریم، چون </a:t>
            </a:r>
            <a:r>
              <a:rPr lang="en-US" sz="1800" b="0" i="0" dirty="0">
                <a:solidFill>
                  <a:srgbClr val="303030"/>
                </a:solidFill>
                <a:effectLst/>
                <a:latin typeface="Vazir" panose="020B0603030804020204" pitchFamily="34" charset="-78"/>
                <a:cs typeface="Vazir" panose="020B0603030804020204" pitchFamily="34" charset="-78"/>
              </a:rPr>
              <a:t>L </a:t>
            </a:r>
            <a:r>
              <a:rPr lang="fa-IR" sz="1800" b="0" i="0" dirty="0">
                <a:solidFill>
                  <a:srgbClr val="303030"/>
                </a:solidFill>
                <a:effectLst/>
                <a:latin typeface="Vazir" panose="020B0603030804020204" pitchFamily="34" charset="-78"/>
                <a:cs typeface="Vazir" panose="020B0603030804020204" pitchFamily="34" charset="-78"/>
              </a:rPr>
              <a:t>معادل با تعداد توکن‌هاست و ما صرفا با روی فیچرها یا همان </a:t>
            </a:r>
            <a:r>
              <a:rPr lang="en-US" sz="1800" b="0" i="0" dirty="0">
                <a:solidFill>
                  <a:srgbClr val="303030"/>
                </a:solidFill>
                <a:effectLst/>
                <a:latin typeface="Vazir" panose="020B0603030804020204" pitchFamily="34" charset="-78"/>
                <a:cs typeface="Vazir" panose="020B0603030804020204" pitchFamily="34" charset="-78"/>
              </a:rPr>
              <a:t>F </a:t>
            </a:r>
            <a:r>
              <a:rPr lang="fa-IR" sz="1800" b="0" i="0" dirty="0">
                <a:solidFill>
                  <a:srgbClr val="303030"/>
                </a:solidFill>
                <a:effectLst/>
                <a:latin typeface="Vazir" panose="020B0603030804020204" pitchFamily="34" charset="-78"/>
                <a:cs typeface="Vazir" panose="020B0603030804020204" pitchFamily="34" charset="-78"/>
              </a:rPr>
              <a:t>کار می‌کنیم. در ماژول قبلی </a:t>
            </a:r>
            <a:r>
              <a:rPr lang="en-US" sz="1800" b="0" i="0" dirty="0">
                <a:solidFill>
                  <a:srgbClr val="303030"/>
                </a:solidFill>
                <a:effectLst/>
                <a:latin typeface="Vazir" panose="020B0603030804020204" pitchFamily="34" charset="-78"/>
                <a:cs typeface="Vazir" panose="020B0603030804020204" pitchFamily="34" charset="-78"/>
              </a:rPr>
              <a:t>Multi-Head Attention </a:t>
            </a:r>
            <a:r>
              <a:rPr lang="fa-IR" sz="1800" b="0" i="0" dirty="0">
                <a:solidFill>
                  <a:srgbClr val="303030"/>
                </a:solidFill>
                <a:effectLst/>
                <a:latin typeface="Vazir" panose="020B0603030804020204" pitchFamily="34" charset="-78"/>
                <a:cs typeface="Vazir" panose="020B0603030804020204" pitchFamily="34" charset="-78"/>
              </a:rPr>
              <a:t>هم دیدید که </a:t>
            </a:r>
            <a:r>
              <a:rPr lang="en-US" sz="1800" b="0" i="0" dirty="0">
                <a:solidFill>
                  <a:srgbClr val="303030"/>
                </a:solidFill>
                <a:effectLst/>
                <a:latin typeface="Vazir" panose="020B0603030804020204" pitchFamily="34" charset="-78"/>
                <a:cs typeface="Vazir" panose="020B0603030804020204" pitchFamily="34" charset="-78"/>
              </a:rPr>
              <a:t>F </a:t>
            </a:r>
            <a:r>
              <a:rPr lang="fa-IR" sz="1800" b="0" i="0" dirty="0">
                <a:solidFill>
                  <a:srgbClr val="303030"/>
                </a:solidFill>
                <a:effectLst/>
                <a:latin typeface="Vazir" panose="020B0603030804020204" pitchFamily="34" charset="-78"/>
                <a:cs typeface="Vazir" panose="020B0603030804020204" pitchFamily="34" charset="-78"/>
              </a:rPr>
              <a:t>را تکه پاره می‌کردیم و …</a:t>
            </a:r>
          </a:p>
          <a:p>
            <a:pPr algn="r" rtl="1" fontAlgn="base">
              <a:lnSpc>
                <a:spcPts val="3000"/>
              </a:lnSpc>
              <a:spcAft>
                <a:spcPts val="1500"/>
              </a:spcAft>
            </a:pPr>
            <a:r>
              <a:rPr lang="fa-IR" sz="1800" b="1" i="0" dirty="0">
                <a:solidFill>
                  <a:srgbClr val="303030"/>
                </a:solidFill>
                <a:effectLst/>
                <a:latin typeface="Vazir" panose="020B0603030804020204" pitchFamily="34" charset="-78"/>
                <a:cs typeface="Vazir" panose="020B0603030804020204" pitchFamily="34" charset="-78"/>
              </a:rPr>
              <a:t>پس، سایز خروجی لایه اول چه می‌شود؟</a:t>
            </a:r>
            <a:r>
              <a:rPr lang="fa-IR" sz="1800" b="0" i="0" dirty="0">
                <a:solidFill>
                  <a:srgbClr val="303030"/>
                </a:solidFill>
                <a:effectLst/>
                <a:latin typeface="Vazir" panose="020B0603030804020204" pitchFamily="34" charset="-78"/>
                <a:cs typeface="Vazir" panose="020B0603030804020204" pitchFamily="34" charset="-78"/>
              </a:rPr>
              <a:t> بله، </a:t>
            </a:r>
            <a:r>
              <a:rPr lang="en-US" sz="1800" b="0" i="0" dirty="0">
                <a:solidFill>
                  <a:srgbClr val="303030"/>
                </a:solidFill>
                <a:effectLst/>
                <a:latin typeface="Vazir" panose="020B0603030804020204" pitchFamily="34" charset="-78"/>
                <a:cs typeface="Vazir" panose="020B0603030804020204" pitchFamily="34" charset="-78"/>
              </a:rPr>
              <a:t>Lx4F. </a:t>
            </a:r>
            <a:r>
              <a:rPr lang="fa-IR" sz="1800" b="0" i="0" dirty="0">
                <a:solidFill>
                  <a:srgbClr val="303030"/>
                </a:solidFill>
                <a:effectLst/>
                <a:latin typeface="Vazir" panose="020B0603030804020204" pitchFamily="34" charset="-78"/>
                <a:cs typeface="Vazir" panose="020B0603030804020204" pitchFamily="34" charset="-78"/>
              </a:rPr>
              <a:t>حالا ورودی را به لایه دوم (</a:t>
            </a:r>
            <a:r>
              <a:rPr lang="en-US" sz="1800" b="0" i="0" dirty="0">
                <a:solidFill>
                  <a:srgbClr val="303030"/>
                </a:solidFill>
                <a:effectLst/>
                <a:latin typeface="Vazir" panose="020B0603030804020204" pitchFamily="34" charset="-78"/>
                <a:cs typeface="Vazir" panose="020B0603030804020204" pitchFamily="34" charset="-78"/>
              </a:rPr>
              <a:t>Linear) </a:t>
            </a:r>
            <a:r>
              <a:rPr lang="fa-IR" sz="1800" b="0" i="0" dirty="0">
                <a:solidFill>
                  <a:srgbClr val="303030"/>
                </a:solidFill>
                <a:effectLst/>
                <a:latin typeface="Vazir" panose="020B0603030804020204" pitchFamily="34" charset="-78"/>
                <a:cs typeface="Vazir" panose="020B0603030804020204" pitchFamily="34" charset="-78"/>
              </a:rPr>
              <a:t>می‌دهیم. تعداد نورون‌های این لایه برابر با </a:t>
            </a:r>
            <a:r>
              <a:rPr lang="en-US" sz="1800" b="0" i="0" dirty="0">
                <a:solidFill>
                  <a:srgbClr val="303030"/>
                </a:solidFill>
                <a:effectLst/>
                <a:latin typeface="Vazir" panose="020B0603030804020204" pitchFamily="34" charset="-78"/>
                <a:cs typeface="Vazir" panose="020B0603030804020204" pitchFamily="34" charset="-78"/>
              </a:rPr>
              <a:t>F </a:t>
            </a:r>
            <a:r>
              <a:rPr lang="fa-IR" sz="1800" b="0" i="0" dirty="0">
                <a:solidFill>
                  <a:srgbClr val="303030"/>
                </a:solidFill>
                <a:effectLst/>
                <a:latin typeface="Vazir" panose="020B0603030804020204" pitchFamily="34" charset="-78"/>
                <a:cs typeface="Vazir" panose="020B0603030804020204" pitchFamily="34" charset="-78"/>
              </a:rPr>
              <a:t>هست. یعنی، در این لایه می‌خواهیم ابعاد بردار ویژگی را از 4</a:t>
            </a:r>
            <a:r>
              <a:rPr lang="en-US" sz="1800" b="0" i="0" dirty="0">
                <a:solidFill>
                  <a:srgbClr val="303030"/>
                </a:solidFill>
                <a:effectLst/>
                <a:latin typeface="Vazir" panose="020B0603030804020204" pitchFamily="34" charset="-78"/>
                <a:cs typeface="Vazir" panose="020B0603030804020204" pitchFamily="34" charset="-78"/>
              </a:rPr>
              <a:t>F </a:t>
            </a:r>
            <a:r>
              <a:rPr lang="fa-IR" sz="1800" b="0" i="0" dirty="0">
                <a:solidFill>
                  <a:srgbClr val="303030"/>
                </a:solidFill>
                <a:effectLst/>
                <a:latin typeface="Vazir" panose="020B0603030804020204" pitchFamily="34" charset="-78"/>
                <a:cs typeface="Vazir" panose="020B0603030804020204" pitchFamily="34" charset="-78"/>
              </a:rPr>
              <a:t>به </a:t>
            </a:r>
            <a:r>
              <a:rPr lang="en-US" sz="1800" b="0" i="0" dirty="0">
                <a:solidFill>
                  <a:srgbClr val="303030"/>
                </a:solidFill>
                <a:effectLst/>
                <a:latin typeface="Vazir" panose="020B0603030804020204" pitchFamily="34" charset="-78"/>
                <a:cs typeface="Vazir" panose="020B0603030804020204" pitchFamily="34" charset="-78"/>
              </a:rPr>
              <a:t>F </a:t>
            </a:r>
            <a:r>
              <a:rPr lang="fa-IR" sz="1800" b="0" i="0" dirty="0">
                <a:solidFill>
                  <a:srgbClr val="303030"/>
                </a:solidFill>
                <a:effectLst/>
                <a:latin typeface="Vazir" panose="020B0603030804020204" pitchFamily="34" charset="-78"/>
                <a:cs typeface="Vazir" panose="020B0603030804020204" pitchFamily="34" charset="-78"/>
              </a:rPr>
              <a:t>کاهش دهیم. همین! پس، سایز خروجی لایه دوم چه می‌شود؟ </a:t>
            </a:r>
            <a:r>
              <a:rPr lang="en-US" sz="1800" b="0" i="0" dirty="0" err="1">
                <a:solidFill>
                  <a:srgbClr val="303030"/>
                </a:solidFill>
                <a:effectLst/>
                <a:latin typeface="Vazir" panose="020B0603030804020204" pitchFamily="34" charset="-78"/>
                <a:cs typeface="Vazir" panose="020B0603030804020204" pitchFamily="34" charset="-78"/>
              </a:rPr>
              <a:t>LxF</a:t>
            </a:r>
            <a:r>
              <a:rPr lang="en-US" sz="1800" b="0" i="0" dirty="0">
                <a:solidFill>
                  <a:srgbClr val="303030"/>
                </a:solidFill>
                <a:effectLst/>
                <a:latin typeface="Vazir" panose="020B0603030804020204" pitchFamily="34" charset="-78"/>
                <a:cs typeface="Vazir" panose="020B0603030804020204" pitchFamily="34" charset="-78"/>
              </a:rPr>
              <a:t> </a:t>
            </a:r>
            <a:r>
              <a:rPr lang="fa-IR" sz="1800" b="0" i="0" dirty="0">
                <a:solidFill>
                  <a:srgbClr val="303030"/>
                </a:solidFill>
                <a:effectLst/>
                <a:latin typeface="Vazir" panose="020B0603030804020204" pitchFamily="34" charset="-78"/>
                <a:cs typeface="Vazir" panose="020B0603030804020204" pitchFamily="34" charset="-78"/>
              </a:rPr>
              <a:t>و تمام!</a:t>
            </a:r>
          </a:p>
          <a:p>
            <a:pPr algn="r" rtl="1"/>
            <a:endParaRPr lang="en-US" dirty="0">
              <a:latin typeface="Vazir" panose="020B0603030804020204" pitchFamily="34" charset="-78"/>
              <a:cs typeface="Vazir" panose="020B0603030804020204" pitchFamily="34" charset="-78"/>
            </a:endParaRPr>
          </a:p>
        </p:txBody>
      </p:sp>
      <p:pic>
        <p:nvPicPr>
          <p:cNvPr id="11268" name="Picture 4" descr="ماژول Feed Forward در بخش انکدر شبکه Transformer">
            <a:extLst>
              <a:ext uri="{FF2B5EF4-FFF2-40B4-BE49-F238E27FC236}">
                <a16:creationId xmlns:a16="http://schemas.microsoft.com/office/drawing/2014/main" id="{C04701A7-2FE0-AAF4-E779-1B1C8D068E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2370" y="473075"/>
            <a:ext cx="28575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2600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9A968-BBFA-7295-83DE-A20008CC59CA}"/>
              </a:ext>
            </a:extLst>
          </p:cNvPr>
          <p:cNvSpPr>
            <a:spLocks noGrp="1"/>
          </p:cNvSpPr>
          <p:nvPr>
            <p:ph type="title"/>
          </p:nvPr>
        </p:nvSpPr>
        <p:spPr/>
        <p:txBody>
          <a:bodyPr>
            <a:normAutofit/>
          </a:bodyPr>
          <a:lstStyle/>
          <a:p>
            <a:pPr algn="r" rtl="1"/>
            <a:r>
              <a:rPr lang="fa-IR" sz="4400" b="1" i="0" dirty="0">
                <a:solidFill>
                  <a:srgbClr val="7B1FA2"/>
                </a:solidFill>
                <a:effectLst/>
                <a:latin typeface="Vazir" panose="020B0603030804020204" pitchFamily="34" charset="-78"/>
                <a:cs typeface="Vazir" panose="020B0603030804020204" pitchFamily="34" charset="-78"/>
              </a:rPr>
              <a:t>جمع‌بندی لایه انکدر در شبکه ترنسفورمر</a:t>
            </a:r>
            <a:br>
              <a:rPr lang="fa-IR" sz="4400" b="1" i="0" dirty="0">
                <a:solidFill>
                  <a:srgbClr val="7B1FA2"/>
                </a:solidFill>
                <a:effectLst/>
                <a:latin typeface="Vazir" panose="020B0603030804020204" pitchFamily="34" charset="-78"/>
                <a:cs typeface="Vazir" panose="020B0603030804020204" pitchFamily="34" charset="-78"/>
              </a:rPr>
            </a:br>
            <a:endParaRPr lang="en-US" sz="4400" dirty="0">
              <a:latin typeface="Vazir" panose="020B0603030804020204" pitchFamily="34" charset="-78"/>
              <a:cs typeface="Vazir" panose="020B0603030804020204" pitchFamily="34" charset="-78"/>
            </a:endParaRPr>
          </a:p>
        </p:txBody>
      </p:sp>
      <p:sp>
        <p:nvSpPr>
          <p:cNvPr id="3" name="Content Placeholder 2">
            <a:extLst>
              <a:ext uri="{FF2B5EF4-FFF2-40B4-BE49-F238E27FC236}">
                <a16:creationId xmlns:a16="http://schemas.microsoft.com/office/drawing/2014/main" id="{53E3D201-9E3C-4BA4-3DEC-D1CC872C8077}"/>
              </a:ext>
            </a:extLst>
          </p:cNvPr>
          <p:cNvSpPr>
            <a:spLocks noGrp="1"/>
          </p:cNvSpPr>
          <p:nvPr>
            <p:ph idx="1"/>
          </p:nvPr>
        </p:nvSpPr>
        <p:spPr>
          <a:xfrm>
            <a:off x="1402080" y="1798320"/>
            <a:ext cx="10027919" cy="3335021"/>
          </a:xfrm>
        </p:spPr>
        <p:txBody>
          <a:bodyPr>
            <a:normAutofit/>
          </a:bodyPr>
          <a:lstStyle/>
          <a:p>
            <a:pPr algn="r" rtl="1"/>
            <a:r>
              <a:rPr lang="fa-IR" sz="1800" b="0" i="0" dirty="0">
                <a:solidFill>
                  <a:srgbClr val="303030"/>
                </a:solidFill>
                <a:effectLst/>
                <a:latin typeface="Vazir" panose="020B0603030804020204" pitchFamily="34" charset="-78"/>
                <a:cs typeface="Vazir" panose="020B0603030804020204" pitchFamily="34" charset="-78"/>
              </a:rPr>
              <a:t>برای جمع‌بندی، شکل زیر را آوردم</a:t>
            </a:r>
            <a:r>
              <a:rPr lang="en-US" sz="1800" b="0" i="0" dirty="0">
                <a:solidFill>
                  <a:srgbClr val="303030"/>
                </a:solidFill>
                <a:effectLst/>
                <a:latin typeface="Vazir" panose="020B0603030804020204" pitchFamily="34" charset="-78"/>
                <a:cs typeface="Vazir" panose="020B0603030804020204" pitchFamily="34" charset="-78"/>
              </a:rPr>
              <a:t> </a:t>
            </a:r>
            <a:r>
              <a:rPr lang="fa-IR" sz="1800" b="0" i="0" dirty="0">
                <a:solidFill>
                  <a:srgbClr val="303030"/>
                </a:solidFill>
                <a:effectLst/>
                <a:latin typeface="Vazir" panose="020B0603030804020204" pitchFamily="34" charset="-78"/>
                <a:cs typeface="Vazir" panose="020B0603030804020204" pitchFamily="34" charset="-78"/>
              </a:rPr>
              <a:t> که فک کنم خلاصه ای از تمام چیز هایی که گفتم هست</a:t>
            </a:r>
            <a:endParaRPr lang="en-US" sz="1800" dirty="0">
              <a:latin typeface="Vazir" panose="020B0603030804020204" pitchFamily="34" charset="-78"/>
              <a:cs typeface="Vazir" panose="020B0603030804020204" pitchFamily="34" charset="-78"/>
            </a:endParaRPr>
          </a:p>
        </p:txBody>
      </p:sp>
      <p:pic>
        <p:nvPicPr>
          <p:cNvPr id="12290" name="Picture 2" descr="لایه انکدر در ترنسفورمر همراه با ماژول و زیرماژول‌ها">
            <a:extLst>
              <a:ext uri="{FF2B5EF4-FFF2-40B4-BE49-F238E27FC236}">
                <a16:creationId xmlns:a16="http://schemas.microsoft.com/office/drawing/2014/main" id="{7FAB7FDB-B66E-D1D2-C197-E7EB1D179A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4279" y="2401783"/>
            <a:ext cx="7620000" cy="423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4393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E28CB-B134-07A6-F6D2-D979816FDEAD}"/>
              </a:ext>
            </a:extLst>
          </p:cNvPr>
          <p:cNvSpPr>
            <a:spLocks noGrp="1"/>
          </p:cNvSpPr>
          <p:nvPr>
            <p:ph type="title"/>
          </p:nvPr>
        </p:nvSpPr>
        <p:spPr/>
        <p:txBody>
          <a:bodyPr>
            <a:normAutofit/>
          </a:bodyPr>
          <a:lstStyle/>
          <a:p>
            <a:pPr algn="r" rtl="1"/>
            <a:r>
              <a:rPr lang="fa-IR" sz="4400" b="1" i="0" dirty="0">
                <a:solidFill>
                  <a:srgbClr val="7B1FA2"/>
                </a:solidFill>
                <a:effectLst/>
                <a:latin typeface="Vazir" panose="020B0603030804020204" pitchFamily="34" charset="-78"/>
                <a:cs typeface="Vazir" panose="020B0603030804020204" pitchFamily="34" charset="-78"/>
              </a:rPr>
              <a:t>گرد و خاک به‌پاکردن شبکه ترنسفورمر</a:t>
            </a:r>
            <a:br>
              <a:rPr lang="fa-IR" sz="4400" b="1" i="0" dirty="0">
                <a:solidFill>
                  <a:srgbClr val="7B1FA2"/>
                </a:solidFill>
                <a:effectLst/>
                <a:latin typeface="Vazir" panose="020B0603030804020204" pitchFamily="34" charset="-78"/>
                <a:cs typeface="Vazir" panose="020B0603030804020204" pitchFamily="34" charset="-78"/>
              </a:rPr>
            </a:br>
            <a:endParaRPr lang="en-US" sz="4400" dirty="0">
              <a:latin typeface="Vazir" panose="020B0603030804020204" pitchFamily="34" charset="-78"/>
              <a:cs typeface="Vazir" panose="020B0603030804020204" pitchFamily="34" charset="-78"/>
            </a:endParaRPr>
          </a:p>
        </p:txBody>
      </p:sp>
      <p:sp>
        <p:nvSpPr>
          <p:cNvPr id="3" name="Content Placeholder 2">
            <a:extLst>
              <a:ext uri="{FF2B5EF4-FFF2-40B4-BE49-F238E27FC236}">
                <a16:creationId xmlns:a16="http://schemas.microsoft.com/office/drawing/2014/main" id="{049F32DA-1818-EE10-8C26-B4DD9594E5F7}"/>
              </a:ext>
            </a:extLst>
          </p:cNvPr>
          <p:cNvSpPr>
            <a:spLocks noGrp="1"/>
          </p:cNvSpPr>
          <p:nvPr>
            <p:ph idx="1"/>
          </p:nvPr>
        </p:nvSpPr>
        <p:spPr/>
        <p:txBody>
          <a:bodyPr>
            <a:normAutofit fontScale="92500"/>
          </a:bodyPr>
          <a:lstStyle/>
          <a:p>
            <a:pPr algn="r" rtl="1" fontAlgn="base">
              <a:lnSpc>
                <a:spcPts val="2625"/>
              </a:lnSpc>
              <a:spcAft>
                <a:spcPts val="1125"/>
              </a:spcAft>
              <a:buFont typeface="Arial" panose="020B0604020202020204" pitchFamily="34" charset="0"/>
              <a:buChar char="•"/>
            </a:pPr>
            <a:r>
              <a:rPr lang="fa-IR" sz="1600" b="1" i="0" dirty="0">
                <a:solidFill>
                  <a:srgbClr val="303030"/>
                </a:solidFill>
                <a:effectLst/>
                <a:latin typeface="Vazir" panose="020B0603030804020204" pitchFamily="34" charset="-78"/>
                <a:cs typeface="Vazir" panose="020B0603030804020204" pitchFamily="34" charset="-78"/>
              </a:rPr>
              <a:t> </a:t>
            </a:r>
            <a:r>
              <a:rPr lang="fa-IR" sz="2000" b="1" i="0" dirty="0">
                <a:solidFill>
                  <a:srgbClr val="303030"/>
                </a:solidFill>
                <a:effectLst/>
                <a:latin typeface="Vazir" panose="020B0603030804020204" pitchFamily="34" charset="-78"/>
                <a:cs typeface="Vazir" panose="020B0603030804020204" pitchFamily="34" charset="-78"/>
              </a:rPr>
              <a:t>مجموعه هاگینگ فیس</a:t>
            </a:r>
            <a:r>
              <a:rPr lang="en-US" sz="2000" b="1" i="0" dirty="0">
                <a:solidFill>
                  <a:srgbClr val="303030"/>
                </a:solidFill>
                <a:effectLst/>
                <a:latin typeface="Vazir" panose="020B0603030804020204" pitchFamily="34" charset="-78"/>
                <a:cs typeface="Vazir" panose="020B0603030804020204" pitchFamily="34" charset="-78"/>
              </a:rPr>
              <a:t>Hugging Face)</a:t>
            </a:r>
            <a:r>
              <a:rPr lang="fa-IR" sz="2000" b="1" i="0" dirty="0">
                <a:solidFill>
                  <a:srgbClr val="303030"/>
                </a:solidFill>
                <a:effectLst/>
                <a:latin typeface="Vazir" panose="020B0603030804020204" pitchFamily="34" charset="-78"/>
                <a:cs typeface="Vazir" panose="020B0603030804020204" pitchFamily="34" charset="-78"/>
              </a:rPr>
              <a:t>):</a:t>
            </a:r>
            <a:r>
              <a:rPr lang="en-US" sz="2000" b="0" i="0" dirty="0">
                <a:solidFill>
                  <a:srgbClr val="303030"/>
                </a:solidFill>
                <a:effectLst/>
                <a:latin typeface="Vazir" panose="020B0603030804020204" pitchFamily="34" charset="-78"/>
                <a:cs typeface="Vazir" panose="020B0603030804020204" pitchFamily="34" charset="-78"/>
              </a:rPr>
              <a:t> </a:t>
            </a:r>
            <a:r>
              <a:rPr lang="fa-IR" sz="1600" b="0" i="0" dirty="0">
                <a:solidFill>
                  <a:srgbClr val="303030"/>
                </a:solidFill>
                <a:effectLst/>
                <a:latin typeface="Vazir" panose="020B0603030804020204" pitchFamily="34" charset="-78"/>
                <a:cs typeface="Vazir" panose="020B0603030804020204" pitchFamily="34" charset="-78"/>
              </a:rPr>
              <a:t>از همان زمان تولد ترنسفورمر بود که شروع کرد و یک پیاده‌سازی تروتمیز از شبکه ترنسفورمر در پایتورچ ارائه کرد. حالا دیگر هاگینگ فیس برای خودش شرکت هیولایی شده است.</a:t>
            </a:r>
          </a:p>
          <a:p>
            <a:pPr algn="r" rtl="1" fontAlgn="base">
              <a:lnSpc>
                <a:spcPts val="2625"/>
              </a:lnSpc>
              <a:spcAft>
                <a:spcPts val="1125"/>
              </a:spcAft>
              <a:buFont typeface="Arial" panose="020B0604020202020204" pitchFamily="34" charset="0"/>
              <a:buChar char="•"/>
            </a:pPr>
            <a:r>
              <a:rPr lang="fa-IR" sz="1600" b="1" i="0" dirty="0">
                <a:solidFill>
                  <a:srgbClr val="303030"/>
                </a:solidFill>
                <a:effectLst/>
                <a:latin typeface="Vazir" panose="020B0603030804020204" pitchFamily="34" charset="-78"/>
                <a:cs typeface="Vazir" panose="020B0603030804020204" pitchFamily="34" charset="-78"/>
              </a:rPr>
              <a:t> </a:t>
            </a:r>
            <a:r>
              <a:rPr lang="fa-IR" sz="2000" b="1" i="0" dirty="0">
                <a:solidFill>
                  <a:srgbClr val="303030"/>
                </a:solidFill>
                <a:effectLst/>
                <a:latin typeface="Vazir" panose="020B0603030804020204" pitchFamily="34" charset="-78"/>
                <a:cs typeface="Vazir" panose="020B0603030804020204" pitchFamily="34" charset="-78"/>
              </a:rPr>
              <a:t>شبکه </a:t>
            </a:r>
            <a:r>
              <a:rPr lang="en-US" sz="2000" b="1" i="0" dirty="0">
                <a:solidFill>
                  <a:srgbClr val="303030"/>
                </a:solidFill>
                <a:effectLst/>
                <a:latin typeface="Vazir" panose="020B0603030804020204" pitchFamily="34" charset="-78"/>
                <a:cs typeface="Vazir" panose="020B0603030804020204" pitchFamily="34" charset="-78"/>
              </a:rPr>
              <a:t>BERT</a:t>
            </a:r>
            <a:r>
              <a:rPr lang="en-US" sz="2000" b="0" i="0" dirty="0">
                <a:solidFill>
                  <a:srgbClr val="303030"/>
                </a:solidFill>
                <a:effectLst/>
                <a:latin typeface="Vazir" panose="020B0603030804020204" pitchFamily="34" charset="-78"/>
                <a:cs typeface="Vazir" panose="020B0603030804020204" pitchFamily="34" charset="-78"/>
              </a:rPr>
              <a:t> </a:t>
            </a:r>
            <a:r>
              <a:rPr lang="fa-IR" sz="2000" b="0" i="0" dirty="0">
                <a:solidFill>
                  <a:srgbClr val="303030"/>
                </a:solidFill>
                <a:effectLst/>
                <a:latin typeface="Vazir" panose="020B0603030804020204" pitchFamily="34" charset="-78"/>
                <a:cs typeface="Vazir" panose="020B0603030804020204" pitchFamily="34" charset="-78"/>
              </a:rPr>
              <a:t> : </a:t>
            </a:r>
            <a:r>
              <a:rPr lang="fa-IR" sz="1600" b="0" i="0" dirty="0">
                <a:solidFill>
                  <a:srgbClr val="303030"/>
                </a:solidFill>
                <a:effectLst/>
                <a:latin typeface="Vazir" panose="020B0603030804020204" pitchFamily="34" charset="-78"/>
                <a:cs typeface="Vazir" panose="020B0603030804020204" pitchFamily="34" charset="-78"/>
              </a:rPr>
              <a:t>بازهم توسط گوگل پیشنهاد شد که نحوه استفاده از شبکه ترنسفورمر در سایر تسک‌ها مانند </a:t>
            </a:r>
            <a:r>
              <a:rPr lang="fa-IR" sz="1600" b="1" i="0" dirty="0">
                <a:solidFill>
                  <a:srgbClr val="303030"/>
                </a:solidFill>
                <a:effectLst/>
                <a:latin typeface="Vazir" panose="020B0603030804020204" pitchFamily="34" charset="-78"/>
                <a:cs typeface="Vazir" panose="020B0603030804020204" pitchFamily="34" charset="-78"/>
              </a:rPr>
              <a:t>مدل‌سازی زبان، دسته‌بندی متن، پرسش و پاسخ و غیره</a:t>
            </a:r>
            <a:r>
              <a:rPr lang="fa-IR" sz="1600" b="0" i="0" dirty="0">
                <a:solidFill>
                  <a:srgbClr val="303030"/>
                </a:solidFill>
                <a:effectLst/>
                <a:latin typeface="Vazir" panose="020B0603030804020204" pitchFamily="34" charset="-78"/>
                <a:cs typeface="Vazir" panose="020B0603030804020204" pitchFamily="34" charset="-78"/>
              </a:rPr>
              <a:t> را ارائه کرده بود. همچنین، بحث </a:t>
            </a:r>
            <a:r>
              <a:rPr lang="fa-IR" sz="1600" b="1" i="0" dirty="0">
                <a:solidFill>
                  <a:srgbClr val="303030"/>
                </a:solidFill>
                <a:effectLst/>
                <a:latin typeface="Vazir" panose="020B0603030804020204" pitchFamily="34" charset="-78"/>
                <a:cs typeface="Vazir" panose="020B0603030804020204" pitchFamily="34" charset="-78"/>
              </a:rPr>
              <a:t>پری‌ترین و فاین تیون کردن</a:t>
            </a:r>
            <a:r>
              <a:rPr lang="fa-IR" sz="1600" b="0" i="0" dirty="0">
                <a:solidFill>
                  <a:srgbClr val="303030"/>
                </a:solidFill>
                <a:effectLst/>
                <a:latin typeface="Vazir" panose="020B0603030804020204" pitchFamily="34" charset="-78"/>
                <a:cs typeface="Vazir" panose="020B0603030804020204" pitchFamily="34" charset="-78"/>
              </a:rPr>
              <a:t> در ترنسفورمر هم مطرح شده بود. </a:t>
            </a:r>
          </a:p>
          <a:p>
            <a:pPr algn="r" rtl="1" fontAlgn="base">
              <a:lnSpc>
                <a:spcPts val="2625"/>
              </a:lnSpc>
              <a:spcAft>
                <a:spcPts val="1125"/>
              </a:spcAft>
              <a:buFont typeface="Arial" panose="020B0604020202020204" pitchFamily="34" charset="0"/>
              <a:buChar char="•"/>
            </a:pPr>
            <a:r>
              <a:rPr lang="fa-IR" sz="2000" b="1" i="0" dirty="0">
                <a:solidFill>
                  <a:srgbClr val="303030"/>
                </a:solidFill>
                <a:effectLst/>
                <a:latin typeface="Vazir" panose="020B0603030804020204" pitchFamily="34" charset="-78"/>
                <a:cs typeface="Vazir" panose="020B0603030804020204" pitchFamily="34" charset="-78"/>
              </a:rPr>
              <a:t> شبکه‌های</a:t>
            </a:r>
            <a:r>
              <a:rPr lang="en-US" sz="2000" b="1" i="0" dirty="0">
                <a:solidFill>
                  <a:srgbClr val="303030"/>
                </a:solidFill>
                <a:effectLst/>
                <a:latin typeface="Vazir" panose="020B0603030804020204" pitchFamily="34" charset="-78"/>
                <a:cs typeface="Vazir" panose="020B0603030804020204" pitchFamily="34" charset="-78"/>
              </a:rPr>
              <a:t>GPT</a:t>
            </a:r>
            <a:r>
              <a:rPr lang="en-US" sz="2000" b="0" i="0" dirty="0">
                <a:solidFill>
                  <a:srgbClr val="303030"/>
                </a:solidFill>
                <a:effectLst/>
                <a:latin typeface="Vazir" panose="020B0603030804020204" pitchFamily="34" charset="-78"/>
                <a:cs typeface="Vazir" panose="020B0603030804020204" pitchFamily="34" charset="-78"/>
              </a:rPr>
              <a:t> </a:t>
            </a:r>
            <a:r>
              <a:rPr lang="fa-IR" sz="2000" b="0" i="0" dirty="0">
                <a:solidFill>
                  <a:srgbClr val="303030"/>
                </a:solidFill>
                <a:effectLst/>
                <a:latin typeface="Vazir" panose="020B0603030804020204" pitchFamily="34" charset="-78"/>
                <a:cs typeface="Vazir" panose="020B0603030804020204" pitchFamily="34" charset="-78"/>
              </a:rPr>
              <a:t>: </a:t>
            </a:r>
            <a:r>
              <a:rPr lang="fa-IR" sz="1600" b="0" i="0" dirty="0">
                <a:solidFill>
                  <a:srgbClr val="303030"/>
                </a:solidFill>
                <a:effectLst/>
                <a:latin typeface="Vazir" panose="020B0603030804020204" pitchFamily="34" charset="-78"/>
                <a:cs typeface="Vazir" panose="020B0603030804020204" pitchFamily="34" charset="-78"/>
              </a:rPr>
              <a:t>از شرکت </a:t>
            </a:r>
            <a:r>
              <a:rPr lang="en-US" sz="1600" b="0" i="0" dirty="0">
                <a:solidFill>
                  <a:srgbClr val="303030"/>
                </a:solidFill>
                <a:effectLst/>
                <a:latin typeface="Vazir" panose="020B0603030804020204" pitchFamily="34" charset="-78"/>
                <a:cs typeface="Vazir" panose="020B0603030804020204" pitchFamily="34" charset="-78"/>
              </a:rPr>
              <a:t>OpenAI </a:t>
            </a:r>
            <a:r>
              <a:rPr lang="fa-IR" sz="1600" b="0" i="0" dirty="0">
                <a:solidFill>
                  <a:srgbClr val="303030"/>
                </a:solidFill>
                <a:effectLst/>
                <a:latin typeface="Vazir" panose="020B0603030804020204" pitchFamily="34" charset="-78"/>
                <a:cs typeface="Vazir" panose="020B0603030804020204" pitchFamily="34" charset="-78"/>
              </a:rPr>
              <a:t>مطرح شد. </a:t>
            </a:r>
          </a:p>
          <a:p>
            <a:pPr algn="r" rtl="1" fontAlgn="base">
              <a:lnSpc>
                <a:spcPts val="2625"/>
              </a:lnSpc>
              <a:spcAft>
                <a:spcPts val="1125"/>
              </a:spcAft>
              <a:buFont typeface="Arial" panose="020B0604020202020204" pitchFamily="34" charset="0"/>
              <a:buChar char="•"/>
            </a:pPr>
            <a:r>
              <a:rPr lang="fa-IR" sz="1600" b="1" i="0" dirty="0">
                <a:solidFill>
                  <a:srgbClr val="303030"/>
                </a:solidFill>
                <a:effectLst/>
                <a:latin typeface="Vazir" panose="020B0603030804020204" pitchFamily="34" charset="-78"/>
                <a:cs typeface="Vazir" panose="020B0603030804020204" pitchFamily="34" charset="-78"/>
              </a:rPr>
              <a:t> </a:t>
            </a:r>
            <a:r>
              <a:rPr lang="fa-IR" sz="2000" b="1" i="0" dirty="0">
                <a:solidFill>
                  <a:srgbClr val="303030"/>
                </a:solidFill>
                <a:effectLst/>
                <a:latin typeface="Vazir" panose="020B0603030804020204" pitchFamily="34" charset="-78"/>
                <a:cs typeface="Vazir" panose="020B0603030804020204" pitchFamily="34" charset="-78"/>
              </a:rPr>
              <a:t>شبکه </a:t>
            </a:r>
            <a:r>
              <a:rPr lang="en-US" sz="2000" b="1" i="0" dirty="0" err="1">
                <a:solidFill>
                  <a:srgbClr val="303030"/>
                </a:solidFill>
                <a:effectLst/>
                <a:latin typeface="Vazir" panose="020B0603030804020204" pitchFamily="34" charset="-78"/>
                <a:cs typeface="Vazir" panose="020B0603030804020204" pitchFamily="34" charset="-78"/>
              </a:rPr>
              <a:t>ViT</a:t>
            </a:r>
            <a:r>
              <a:rPr lang="en-US" sz="2000" b="0" i="0" dirty="0">
                <a:solidFill>
                  <a:srgbClr val="303030"/>
                </a:solidFill>
                <a:effectLst/>
                <a:latin typeface="Vazir" panose="020B0603030804020204" pitchFamily="34" charset="-78"/>
                <a:cs typeface="Vazir" panose="020B0603030804020204" pitchFamily="34" charset="-78"/>
              </a:rPr>
              <a:t> </a:t>
            </a:r>
            <a:r>
              <a:rPr lang="fa-IR" sz="2000" b="0" i="0" dirty="0">
                <a:solidFill>
                  <a:srgbClr val="303030"/>
                </a:solidFill>
                <a:effectLst/>
                <a:latin typeface="Vazir" panose="020B0603030804020204" pitchFamily="34" charset="-78"/>
                <a:cs typeface="Vazir" panose="020B0603030804020204" pitchFamily="34" charset="-78"/>
              </a:rPr>
              <a:t> : </a:t>
            </a:r>
            <a:r>
              <a:rPr lang="fa-IR" sz="1600" b="0" i="0" dirty="0">
                <a:solidFill>
                  <a:srgbClr val="303030"/>
                </a:solidFill>
                <a:effectLst/>
                <a:latin typeface="Vazir" panose="020B0603030804020204" pitchFamily="34" charset="-78"/>
                <a:cs typeface="Vazir" panose="020B0603030804020204" pitchFamily="34" charset="-78"/>
              </a:rPr>
              <a:t>توسط گوگل برای حوزه بینایی کامپیوتر مطرح شد. شبکه‌ای که باعث </a:t>
            </a:r>
            <a:r>
              <a:rPr lang="fa-IR" sz="1600" b="1" i="0" dirty="0">
                <a:solidFill>
                  <a:srgbClr val="303030"/>
                </a:solidFill>
                <a:effectLst/>
                <a:latin typeface="Vazir" panose="020B0603030804020204" pitchFamily="34" charset="-78"/>
                <a:cs typeface="Vazir" panose="020B0603030804020204" pitchFamily="34" charset="-78"/>
              </a:rPr>
              <a:t>ورود ترنسفورمرها به دنیای بینایی کامپیوتر</a:t>
            </a:r>
            <a:r>
              <a:rPr lang="fa-IR" sz="1600" b="0" i="0" dirty="0">
                <a:solidFill>
                  <a:srgbClr val="303030"/>
                </a:solidFill>
                <a:effectLst/>
                <a:latin typeface="Vazir" panose="020B0603030804020204" pitchFamily="34" charset="-78"/>
                <a:cs typeface="Vazir" panose="020B0603030804020204" pitchFamily="34" charset="-78"/>
              </a:rPr>
              <a:t> شد.</a:t>
            </a:r>
          </a:p>
          <a:p>
            <a:pPr algn="r" rtl="1"/>
            <a:endParaRPr lang="en-US" dirty="0">
              <a:latin typeface="Vazir" panose="020B0603030804020204" pitchFamily="34" charset="-78"/>
              <a:cs typeface="Vazir" panose="020B0603030804020204" pitchFamily="34" charset="-78"/>
            </a:endParaRPr>
          </a:p>
        </p:txBody>
      </p:sp>
    </p:spTree>
    <p:extLst>
      <p:ext uri="{BB962C8B-B14F-4D97-AF65-F5344CB8AC3E}">
        <p14:creationId xmlns:p14="http://schemas.microsoft.com/office/powerpoint/2010/main" val="3743430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8BAE-A40A-8A81-BC49-C07F35FE53D0}"/>
              </a:ext>
            </a:extLst>
          </p:cNvPr>
          <p:cNvSpPr>
            <a:spLocks noGrp="1"/>
          </p:cNvSpPr>
          <p:nvPr>
            <p:ph type="title"/>
          </p:nvPr>
        </p:nvSpPr>
        <p:spPr>
          <a:xfrm>
            <a:off x="657224" y="499533"/>
            <a:ext cx="10772775" cy="2133648"/>
          </a:xfrm>
        </p:spPr>
        <p:txBody>
          <a:bodyPr>
            <a:normAutofit/>
          </a:bodyPr>
          <a:lstStyle/>
          <a:p>
            <a:pPr algn="r" rtl="1" fontAlgn="base">
              <a:lnSpc>
                <a:spcPts val="1800"/>
              </a:lnSpc>
              <a:spcBef>
                <a:spcPts val="3000"/>
              </a:spcBef>
              <a:spcAft>
                <a:spcPts val="900"/>
              </a:spcAft>
            </a:pPr>
            <a:r>
              <a:rPr lang="fa-IR" sz="4400" b="1" i="0" dirty="0">
                <a:solidFill>
                  <a:srgbClr val="6A1B9A"/>
                </a:solidFill>
                <a:effectLst/>
                <a:latin typeface="Vazir" panose="020B0603030804020204" pitchFamily="34" charset="-78"/>
                <a:cs typeface="Vazir" panose="020B0603030804020204" pitchFamily="34" charset="-78"/>
              </a:rPr>
              <a:t>پیش پردازش و آماده سازی متن</a:t>
            </a:r>
            <a:br>
              <a:rPr lang="fa-IR" sz="4400" b="1" i="0" dirty="0">
                <a:solidFill>
                  <a:srgbClr val="6A1B9A"/>
                </a:solidFill>
                <a:effectLst/>
                <a:latin typeface="Vazir" panose="020B0603030804020204" pitchFamily="34" charset="-78"/>
                <a:cs typeface="Vazir" panose="020B0603030804020204" pitchFamily="34" charset="-78"/>
              </a:rPr>
            </a:br>
            <a:br>
              <a:rPr lang="fa-IR" sz="4400" dirty="0">
                <a:latin typeface="Vazir" panose="020B0603030804020204" pitchFamily="34" charset="-78"/>
                <a:cs typeface="Vazir" panose="020B0603030804020204" pitchFamily="34" charset="-78"/>
              </a:rPr>
            </a:br>
            <a:endParaRPr lang="en-US" sz="4400" dirty="0">
              <a:latin typeface="Vazir" panose="020B0603030804020204" pitchFamily="34" charset="-78"/>
              <a:cs typeface="Vazir" panose="020B0603030804020204" pitchFamily="34" charset="-78"/>
            </a:endParaRPr>
          </a:p>
        </p:txBody>
      </p:sp>
      <p:sp>
        <p:nvSpPr>
          <p:cNvPr id="3" name="Content Placeholder 2">
            <a:extLst>
              <a:ext uri="{FF2B5EF4-FFF2-40B4-BE49-F238E27FC236}">
                <a16:creationId xmlns:a16="http://schemas.microsoft.com/office/drawing/2014/main" id="{EE67B5C7-D0A4-9890-441E-A8D4DE6A6BA7}"/>
              </a:ext>
            </a:extLst>
          </p:cNvPr>
          <p:cNvSpPr>
            <a:spLocks noGrp="1"/>
          </p:cNvSpPr>
          <p:nvPr>
            <p:ph idx="1"/>
          </p:nvPr>
        </p:nvSpPr>
        <p:spPr>
          <a:xfrm>
            <a:off x="676656" y="2011680"/>
            <a:ext cx="10954812" cy="4145279"/>
          </a:xfrm>
        </p:spPr>
        <p:txBody>
          <a:bodyPr>
            <a:normAutofit/>
          </a:bodyPr>
          <a:lstStyle/>
          <a:p>
            <a:pPr algn="r" rtl="1"/>
            <a:r>
              <a:rPr lang="fa-IR" sz="2000" b="0" i="0" dirty="0">
                <a:solidFill>
                  <a:srgbClr val="303030"/>
                </a:solidFill>
                <a:effectLst/>
                <a:latin typeface="Vazir" panose="020B0603030804020204" pitchFamily="34" charset="-78"/>
                <a:cs typeface="Vazir" panose="020B0603030804020204" pitchFamily="34" charset="-78"/>
              </a:rPr>
              <a:t>ابتدا باید تک تک جملات به لیستی از کلمات تبدیل شوند. به این کار </a:t>
            </a:r>
            <a:r>
              <a:rPr lang="fa-IR" sz="2000" b="1" i="0" dirty="0">
                <a:solidFill>
                  <a:srgbClr val="FF0000"/>
                </a:solidFill>
                <a:effectLst/>
                <a:latin typeface="Vazir" panose="020B0603030804020204" pitchFamily="34" charset="-78"/>
                <a:cs typeface="Vazir" panose="020B0603030804020204" pitchFamily="34" charset="-78"/>
              </a:rPr>
              <a:t>توکنایزیشن </a:t>
            </a:r>
            <a:r>
              <a:rPr lang="en-US" sz="2000" b="1" i="0" dirty="0">
                <a:solidFill>
                  <a:srgbClr val="FF0000"/>
                </a:solidFill>
                <a:effectLst/>
                <a:latin typeface="Vazir" panose="020B0603030804020204" pitchFamily="34" charset="-78"/>
                <a:cs typeface="Vazir" panose="020B0603030804020204" pitchFamily="34" charset="-78"/>
              </a:rPr>
              <a:t> (Tokenization)</a:t>
            </a:r>
            <a:r>
              <a:rPr lang="fa-IR" sz="2000" b="0" i="0" dirty="0">
                <a:solidFill>
                  <a:srgbClr val="303030"/>
                </a:solidFill>
                <a:effectLst/>
                <a:latin typeface="Vazir" panose="020B0603030804020204" pitchFamily="34" charset="-78"/>
                <a:cs typeface="Vazir" panose="020B0603030804020204" pitchFamily="34" charset="-78"/>
              </a:rPr>
              <a:t>گفته می‌شود.</a:t>
            </a:r>
            <a:endParaRPr lang="en-US" sz="2000" b="0" i="0" dirty="0">
              <a:solidFill>
                <a:srgbClr val="303030"/>
              </a:solidFill>
              <a:effectLst/>
              <a:latin typeface="Vazir" panose="020B0603030804020204" pitchFamily="34" charset="-78"/>
              <a:cs typeface="Vazir" panose="020B0603030804020204" pitchFamily="34" charset="-78"/>
            </a:endParaRPr>
          </a:p>
          <a:p>
            <a:pPr algn="r" rtl="1"/>
            <a:endParaRPr lang="en-US" sz="1800" dirty="0">
              <a:solidFill>
                <a:srgbClr val="303030"/>
              </a:solidFill>
              <a:latin typeface="Vazir" panose="020B0603030804020204" pitchFamily="34" charset="-78"/>
              <a:cs typeface="Vazir" panose="020B0603030804020204" pitchFamily="34" charset="-78"/>
            </a:endParaRPr>
          </a:p>
          <a:p>
            <a:pPr algn="r" rtl="1"/>
            <a:endParaRPr lang="en-US" sz="1800" dirty="0">
              <a:latin typeface="Vazir" panose="020B0603030804020204" pitchFamily="34" charset="-78"/>
              <a:cs typeface="Vazir" panose="020B0603030804020204" pitchFamily="34" charset="-78"/>
            </a:endParaRPr>
          </a:p>
        </p:txBody>
      </p:sp>
      <p:pic>
        <p:nvPicPr>
          <p:cNvPr id="1026" name="Picture 2">
            <a:extLst>
              <a:ext uri="{FF2B5EF4-FFF2-40B4-BE49-F238E27FC236}">
                <a16:creationId xmlns:a16="http://schemas.microsoft.com/office/drawing/2014/main" id="{7A704D49-5B68-5E7A-2B61-E5BFDA83C4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424" y="3429001"/>
            <a:ext cx="10517044" cy="1325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389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E1EE3-8E12-CE57-FC87-61D9095674DE}"/>
              </a:ext>
            </a:extLst>
          </p:cNvPr>
          <p:cNvSpPr>
            <a:spLocks noGrp="1"/>
          </p:cNvSpPr>
          <p:nvPr>
            <p:ph type="title"/>
          </p:nvPr>
        </p:nvSpPr>
        <p:spPr/>
        <p:txBody>
          <a:bodyPr>
            <a:normAutofit/>
          </a:bodyPr>
          <a:lstStyle/>
          <a:p>
            <a:pPr algn="r" rtl="1"/>
            <a:r>
              <a:rPr lang="fa-IR" sz="4400" b="1" i="0" dirty="0">
                <a:solidFill>
                  <a:srgbClr val="6A1B9A"/>
                </a:solidFill>
                <a:effectLst/>
                <a:latin typeface="Vazir" panose="020B0603030804020204" pitchFamily="34" charset="-78"/>
                <a:cs typeface="Vazir" panose="020B0603030804020204" pitchFamily="34" charset="-78"/>
              </a:rPr>
              <a:t>پیش پردازش و آماده سازی متن</a:t>
            </a:r>
            <a:endParaRPr lang="en-US" sz="4400" dirty="0"/>
          </a:p>
        </p:txBody>
      </p:sp>
      <p:sp>
        <p:nvSpPr>
          <p:cNvPr id="3" name="Content Placeholder 2">
            <a:extLst>
              <a:ext uri="{FF2B5EF4-FFF2-40B4-BE49-F238E27FC236}">
                <a16:creationId xmlns:a16="http://schemas.microsoft.com/office/drawing/2014/main" id="{F5F89958-E99D-9F73-5B5C-578620391E83}"/>
              </a:ext>
            </a:extLst>
          </p:cNvPr>
          <p:cNvSpPr>
            <a:spLocks noGrp="1"/>
          </p:cNvSpPr>
          <p:nvPr>
            <p:ph idx="1"/>
          </p:nvPr>
        </p:nvSpPr>
        <p:spPr>
          <a:xfrm>
            <a:off x="676656" y="2499360"/>
            <a:ext cx="10904277" cy="3343175"/>
          </a:xfrm>
        </p:spPr>
        <p:txBody>
          <a:bodyPr>
            <a:normAutofit/>
          </a:bodyPr>
          <a:lstStyle/>
          <a:p>
            <a:pPr algn="r" rtl="1"/>
            <a:r>
              <a:rPr lang="fa-IR" sz="2000" b="0" i="0" dirty="0">
                <a:solidFill>
                  <a:srgbClr val="303030"/>
                </a:solidFill>
                <a:effectLst/>
                <a:latin typeface="Vazir" panose="020B0603030804020204" pitchFamily="34" charset="-78"/>
                <a:cs typeface="Vazir" panose="020B0603030804020204" pitchFamily="34" charset="-78"/>
              </a:rPr>
              <a:t>بعد از توکنایز، باید عمل </a:t>
            </a:r>
            <a:r>
              <a:rPr lang="fa-IR" sz="2000" b="1" i="0" dirty="0">
                <a:solidFill>
                  <a:srgbClr val="FF0000"/>
                </a:solidFill>
                <a:effectLst/>
                <a:latin typeface="Vazir" panose="020B0603030804020204" pitchFamily="34" charset="-78"/>
                <a:cs typeface="Vazir" panose="020B0603030804020204" pitchFamily="34" charset="-78"/>
              </a:rPr>
              <a:t>بردارسازی</a:t>
            </a:r>
            <a:r>
              <a:rPr lang="en-US" sz="2000" b="1" i="0" dirty="0">
                <a:solidFill>
                  <a:srgbClr val="FF0000"/>
                </a:solidFill>
                <a:effectLst/>
                <a:latin typeface="Vazir" panose="020B0603030804020204" pitchFamily="34" charset="-78"/>
                <a:cs typeface="Vazir" panose="020B0603030804020204" pitchFamily="34" charset="-78"/>
              </a:rPr>
              <a:t> (Vectorization)</a:t>
            </a:r>
            <a:r>
              <a:rPr lang="en-US" sz="2000" b="0" i="0" dirty="0">
                <a:solidFill>
                  <a:srgbClr val="303030"/>
                </a:solidFill>
                <a:effectLst/>
                <a:latin typeface="Vazir" panose="020B0603030804020204" pitchFamily="34" charset="-78"/>
                <a:cs typeface="Vazir" panose="020B0603030804020204" pitchFamily="34" charset="-78"/>
              </a:rPr>
              <a:t> </a:t>
            </a:r>
            <a:r>
              <a:rPr lang="fa-IR" sz="2000" b="0" i="0" dirty="0">
                <a:solidFill>
                  <a:srgbClr val="303030"/>
                </a:solidFill>
                <a:effectLst/>
                <a:latin typeface="Vazir" panose="020B0603030804020204" pitchFamily="34" charset="-78"/>
                <a:cs typeface="Vazir" panose="020B0603030804020204" pitchFamily="34" charset="-78"/>
              </a:rPr>
              <a:t>انجام دهیم! این عمل، یعنی هر کلمه/توکن به یک بردار معنی‌دار تبدیل شود.</a:t>
            </a:r>
            <a:endParaRPr lang="en-US" sz="2000" dirty="0">
              <a:latin typeface="Vazir" panose="020B0603030804020204" pitchFamily="34" charset="-78"/>
              <a:cs typeface="Vazir" panose="020B0603030804020204" pitchFamily="34" charset="-78"/>
            </a:endParaRPr>
          </a:p>
        </p:txBody>
      </p:sp>
      <p:pic>
        <p:nvPicPr>
          <p:cNvPr id="2050" name="Picture 2">
            <a:extLst>
              <a:ext uri="{FF2B5EF4-FFF2-40B4-BE49-F238E27FC236}">
                <a16:creationId xmlns:a16="http://schemas.microsoft.com/office/drawing/2014/main" id="{F19E3077-EFFE-F11A-65E9-CE2024BAAF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167" y="4053046"/>
            <a:ext cx="10460177" cy="1294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6967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82A82-77D8-537A-8EDD-1B4465272425}"/>
              </a:ext>
            </a:extLst>
          </p:cNvPr>
          <p:cNvSpPr>
            <a:spLocks noGrp="1"/>
          </p:cNvSpPr>
          <p:nvPr>
            <p:ph type="title"/>
          </p:nvPr>
        </p:nvSpPr>
        <p:spPr>
          <a:xfrm>
            <a:off x="700087" y="339277"/>
            <a:ext cx="10772775" cy="1658198"/>
          </a:xfrm>
        </p:spPr>
        <p:txBody>
          <a:bodyPr>
            <a:normAutofit/>
          </a:bodyPr>
          <a:lstStyle/>
          <a:p>
            <a:pPr algn="r" rtl="1"/>
            <a:r>
              <a:rPr lang="fa-IR" sz="4400" b="1" i="0" dirty="0">
                <a:solidFill>
                  <a:srgbClr val="7B1FA2"/>
                </a:solidFill>
                <a:effectLst/>
                <a:latin typeface="Vazir" panose="020B0603030804020204" pitchFamily="34" charset="-78"/>
                <a:cs typeface="Vazir" panose="020B0603030804020204" pitchFamily="34" charset="-78"/>
              </a:rPr>
              <a:t>امبدینگ (</a:t>
            </a:r>
            <a:r>
              <a:rPr lang="en-US" sz="4400" b="1" i="0" dirty="0">
                <a:solidFill>
                  <a:srgbClr val="7B1FA2"/>
                </a:solidFill>
                <a:effectLst/>
                <a:latin typeface="Vazir" panose="020B0603030804020204" pitchFamily="34" charset="-78"/>
                <a:cs typeface="Vazir" panose="020B0603030804020204" pitchFamily="34" charset="-78"/>
              </a:rPr>
              <a:t>(Embedding</a:t>
            </a:r>
            <a:endParaRPr lang="en-US" sz="4400" dirty="0">
              <a:latin typeface="Vazir" panose="020B0603030804020204" pitchFamily="34" charset="-78"/>
              <a:cs typeface="Vazir" panose="020B0603030804020204" pitchFamily="34" charset="-78"/>
            </a:endParaRPr>
          </a:p>
        </p:txBody>
      </p:sp>
      <p:sp>
        <p:nvSpPr>
          <p:cNvPr id="3" name="Content Placeholder 2">
            <a:extLst>
              <a:ext uri="{FF2B5EF4-FFF2-40B4-BE49-F238E27FC236}">
                <a16:creationId xmlns:a16="http://schemas.microsoft.com/office/drawing/2014/main" id="{7A9248C3-F946-9390-9E21-2A2E778212CA}"/>
              </a:ext>
            </a:extLst>
          </p:cNvPr>
          <p:cNvSpPr>
            <a:spLocks noGrp="1"/>
          </p:cNvSpPr>
          <p:nvPr>
            <p:ph idx="1"/>
          </p:nvPr>
        </p:nvSpPr>
        <p:spPr>
          <a:xfrm>
            <a:off x="719137" y="2011680"/>
            <a:ext cx="10753725" cy="1417320"/>
          </a:xfrm>
        </p:spPr>
        <p:txBody>
          <a:bodyPr>
            <a:normAutofit lnSpcReduction="10000"/>
          </a:bodyPr>
          <a:lstStyle/>
          <a:p>
            <a:pPr algn="r" rtl="1">
              <a:lnSpc>
                <a:spcPct val="150000"/>
              </a:lnSpc>
            </a:pPr>
            <a:r>
              <a:rPr lang="fa-IR" sz="2000" dirty="0">
                <a:latin typeface="Vazir" panose="020B0603030804020204" pitchFamily="34" charset="-78"/>
                <a:cs typeface="Vazir" panose="020B0603030804020204" pitchFamily="34" charset="-78"/>
              </a:rPr>
              <a:t>لایه امبدینگ چیزی نیست جز یک ماتریس دوبعدی</a:t>
            </a:r>
            <a:r>
              <a:rPr lang="en-US" sz="2000" dirty="0">
                <a:latin typeface="Vazir" panose="020B0603030804020204" pitchFamily="34" charset="-78"/>
                <a:cs typeface="Vazir" panose="020B0603030804020204" pitchFamily="34" charset="-78"/>
              </a:rPr>
              <a:t> </a:t>
            </a:r>
            <a:r>
              <a:rPr lang="fa-IR" sz="2000" dirty="0">
                <a:latin typeface="Vazir" panose="020B0603030804020204" pitchFamily="34" charset="-78"/>
                <a:cs typeface="Vazir" panose="020B0603030804020204" pitchFamily="34" charset="-78"/>
              </a:rPr>
              <a:t>که</a:t>
            </a:r>
            <a:r>
              <a:rPr lang="en-US" sz="2000" dirty="0">
                <a:latin typeface="Vazir" panose="020B0603030804020204" pitchFamily="34" charset="-78"/>
                <a:cs typeface="Vazir" panose="020B0603030804020204" pitchFamily="34" charset="-78"/>
              </a:rPr>
              <a:t> </a:t>
            </a:r>
            <a:r>
              <a:rPr lang="fa-IR" sz="2000" b="0" i="0" dirty="0">
                <a:solidFill>
                  <a:srgbClr val="303030"/>
                </a:solidFill>
                <a:effectLst/>
                <a:latin typeface="Vazir" panose="020B0603030804020204" pitchFamily="34" charset="-78"/>
                <a:cs typeface="Vazir" panose="020B0603030804020204" pitchFamily="34" charset="-78"/>
              </a:rPr>
              <a:t>تعداد سطرهای این ماتریس، معادل با تعداد توکن‌های یکتا در دیتاست آموزش هست و تعداد ستون‌ها هم معادل با سایز بردار ویژگی برای هر توکن هست. در کل لایه امبدینگ هر توکن ورودی را به یک بردار ویژگی عددی با طول ثابت تبدیل می‌کند.</a:t>
            </a:r>
            <a:endParaRPr lang="en-US" sz="2000" b="0" i="0" dirty="0">
              <a:solidFill>
                <a:srgbClr val="303030"/>
              </a:solidFill>
              <a:effectLst/>
              <a:latin typeface="Vazir" panose="020B0603030804020204" pitchFamily="34" charset="-78"/>
              <a:cs typeface="Vazir" panose="020B0603030804020204" pitchFamily="34" charset="-78"/>
            </a:endParaRPr>
          </a:p>
          <a:p>
            <a:pPr algn="r" rtl="1"/>
            <a:endParaRPr lang="en-US" dirty="0">
              <a:latin typeface="Vazir" panose="020B0603030804020204" pitchFamily="34" charset="-78"/>
              <a:cs typeface="Vazir" panose="020B0603030804020204" pitchFamily="34" charset="-78"/>
            </a:endParaRPr>
          </a:p>
        </p:txBody>
      </p:sp>
      <p:pic>
        <p:nvPicPr>
          <p:cNvPr id="3076" name="Picture 4" descr="لایه امبدینگ (Embedding)">
            <a:extLst>
              <a:ext uri="{FF2B5EF4-FFF2-40B4-BE49-F238E27FC236}">
                <a16:creationId xmlns:a16="http://schemas.microsoft.com/office/drawing/2014/main" id="{72A4E097-D05F-B86C-0429-A64C8FC6BF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9410" y="3669879"/>
            <a:ext cx="6667500"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031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633DD-6D1B-83CC-362D-AAFFE7E90F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12FE5C6-3CC2-E73E-2462-061FED945608}"/>
              </a:ext>
            </a:extLst>
          </p:cNvPr>
          <p:cNvSpPr>
            <a:spLocks noGrp="1"/>
          </p:cNvSpPr>
          <p:nvPr>
            <p:ph idx="1"/>
          </p:nvPr>
        </p:nvSpPr>
        <p:spPr/>
        <p:txBody>
          <a:bodyPr/>
          <a:lstStyle/>
          <a:p>
            <a:endParaRPr lang="en-US"/>
          </a:p>
        </p:txBody>
      </p:sp>
      <p:pic>
        <p:nvPicPr>
          <p:cNvPr id="4098" name="Picture 2" descr="Embeddings: Meaning, Examples and How To Compute - Arize AI">
            <a:extLst>
              <a:ext uri="{FF2B5EF4-FFF2-40B4-BE49-F238E27FC236}">
                <a16:creationId xmlns:a16="http://schemas.microsoft.com/office/drawing/2014/main" id="{84A2A9B5-AA8A-ABF9-8915-D8BC58CDE3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865" y="355282"/>
            <a:ext cx="10990270" cy="6147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4419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D35B9-BC36-1071-442C-83B06B5C562F}"/>
              </a:ext>
            </a:extLst>
          </p:cNvPr>
          <p:cNvSpPr>
            <a:spLocks noGrp="1"/>
          </p:cNvSpPr>
          <p:nvPr>
            <p:ph type="title"/>
          </p:nvPr>
        </p:nvSpPr>
        <p:spPr>
          <a:xfrm>
            <a:off x="709612" y="1513721"/>
            <a:ext cx="10772775" cy="2624646"/>
          </a:xfrm>
        </p:spPr>
        <p:txBody>
          <a:bodyPr>
            <a:noAutofit/>
          </a:bodyPr>
          <a:lstStyle/>
          <a:p>
            <a:pPr algn="r" rtl="1">
              <a:lnSpc>
                <a:spcPct val="150000"/>
              </a:lnSpc>
            </a:pPr>
            <a:r>
              <a:rPr lang="fa-IR" sz="1600" dirty="0">
                <a:solidFill>
                  <a:srgbClr val="303030"/>
                </a:solidFill>
                <a:effectLst/>
                <a:latin typeface="Vazir" panose="020B0603030804020204" pitchFamily="34" charset="-78"/>
                <a:cs typeface="Vazir" panose="020B0603030804020204" pitchFamily="34" charset="-78"/>
              </a:rPr>
              <a:t>ترجمه ماشینی یا </a:t>
            </a:r>
            <a:r>
              <a:rPr lang="en-US" sz="1600" dirty="0">
                <a:solidFill>
                  <a:srgbClr val="303030"/>
                </a:solidFill>
                <a:effectLst/>
                <a:latin typeface="Vazir" panose="020B0603030804020204" pitchFamily="34" charset="-78"/>
                <a:cs typeface="Vazir" panose="020B0603030804020204" pitchFamily="34" charset="-78"/>
              </a:rPr>
              <a:t>Machine Translation</a:t>
            </a:r>
            <a:r>
              <a:rPr lang="fa-IR" sz="1600" dirty="0">
                <a:solidFill>
                  <a:srgbClr val="303030"/>
                </a:solidFill>
                <a:effectLst/>
                <a:latin typeface="Vazir" panose="020B0603030804020204" pitchFamily="34" charset="-78"/>
                <a:cs typeface="Vazir" panose="020B0603030804020204" pitchFamily="34" charset="-78"/>
              </a:rPr>
              <a:t> </a:t>
            </a:r>
            <a:r>
              <a:rPr lang="en-US" sz="1600" dirty="0">
                <a:solidFill>
                  <a:srgbClr val="303030"/>
                </a:solidFill>
                <a:effectLst/>
                <a:latin typeface="Vazir" panose="020B0603030804020204" pitchFamily="34" charset="-78"/>
                <a:cs typeface="Vazir" panose="020B0603030804020204" pitchFamily="34" charset="-78"/>
              </a:rPr>
              <a:t> </a:t>
            </a:r>
            <a:r>
              <a:rPr lang="fa-IR" sz="1600" dirty="0">
                <a:solidFill>
                  <a:srgbClr val="303030"/>
                </a:solidFill>
                <a:effectLst/>
                <a:latin typeface="Vazir" panose="020B0603030804020204" pitchFamily="34" charset="-78"/>
                <a:cs typeface="Vazir" panose="020B0603030804020204" pitchFamily="34" charset="-78"/>
              </a:rPr>
              <a:t>یعنی متنی از زبان</a:t>
            </a:r>
            <a:r>
              <a:rPr lang="en-US" sz="1600" dirty="0">
                <a:solidFill>
                  <a:srgbClr val="303030"/>
                </a:solidFill>
                <a:effectLst/>
                <a:latin typeface="Vazir" panose="020B0603030804020204" pitchFamily="34" charset="-78"/>
                <a:cs typeface="Vazir" panose="020B0603030804020204" pitchFamily="34" charset="-78"/>
              </a:rPr>
              <a:t>A </a:t>
            </a:r>
            <a:r>
              <a:rPr lang="fa-IR" sz="1600" dirty="0">
                <a:solidFill>
                  <a:srgbClr val="303030"/>
                </a:solidFill>
                <a:effectLst/>
                <a:latin typeface="Vazir" panose="020B0603030804020204" pitchFamily="34" charset="-78"/>
                <a:cs typeface="Vazir" panose="020B0603030804020204" pitchFamily="34" charset="-78"/>
              </a:rPr>
              <a:t> به زبان</a:t>
            </a:r>
            <a:r>
              <a:rPr lang="en-US" sz="1600" dirty="0">
                <a:solidFill>
                  <a:srgbClr val="303030"/>
                </a:solidFill>
                <a:effectLst/>
                <a:latin typeface="Vazir" panose="020B0603030804020204" pitchFamily="34" charset="-78"/>
                <a:cs typeface="Vazir" panose="020B0603030804020204" pitchFamily="34" charset="-78"/>
              </a:rPr>
              <a:t>B </a:t>
            </a:r>
            <a:r>
              <a:rPr lang="fa-IR" sz="1600" dirty="0">
                <a:solidFill>
                  <a:srgbClr val="303030"/>
                </a:solidFill>
                <a:effectLst/>
                <a:latin typeface="Vazir" panose="020B0603030804020204" pitchFamily="34" charset="-78"/>
                <a:cs typeface="Vazir" panose="020B0603030804020204" pitchFamily="34" charset="-78"/>
              </a:rPr>
              <a:t> ترجمه یا تبدیل شود. برای این کار معمولا از </a:t>
            </a:r>
            <a:r>
              <a:rPr lang="fa-IR" sz="1600" dirty="0">
                <a:solidFill>
                  <a:srgbClr val="FF0000"/>
                </a:solidFill>
                <a:effectLst/>
                <a:latin typeface="Vazir" panose="020B0603030804020204" pitchFamily="34" charset="-78"/>
                <a:cs typeface="Vazir" panose="020B0603030804020204" pitchFamily="34" charset="-78"/>
              </a:rPr>
              <a:t>ساختار انکدر-دیکدر</a:t>
            </a:r>
            <a:r>
              <a:rPr lang="fa-IR" sz="1600" dirty="0">
                <a:solidFill>
                  <a:srgbClr val="303030"/>
                </a:solidFill>
                <a:effectLst/>
                <a:latin typeface="Vazir" panose="020B0603030804020204" pitchFamily="34" charset="-78"/>
                <a:cs typeface="Vazir" panose="020B0603030804020204" pitchFamily="34" charset="-78"/>
              </a:rPr>
              <a:t> استفاده می‌کنند. ساختاری که در آن، یک شبکه به عنوان انکدر وظیفه انکد کردن یا استخراج ویژگی از زبان مبدا</a:t>
            </a:r>
            <a:r>
              <a:rPr lang="en-US" sz="1600" dirty="0">
                <a:solidFill>
                  <a:srgbClr val="303030"/>
                </a:solidFill>
                <a:effectLst/>
                <a:latin typeface="Vazir" panose="020B0603030804020204" pitchFamily="34" charset="-78"/>
                <a:cs typeface="Vazir" panose="020B0603030804020204" pitchFamily="34" charset="-78"/>
              </a:rPr>
              <a:t>A </a:t>
            </a:r>
            <a:r>
              <a:rPr lang="fa-IR" sz="1600" dirty="0">
                <a:solidFill>
                  <a:srgbClr val="303030"/>
                </a:solidFill>
                <a:effectLst/>
                <a:latin typeface="Vazir" panose="020B0603030804020204" pitchFamily="34" charset="-78"/>
                <a:cs typeface="Vazir" panose="020B0603030804020204" pitchFamily="34" charset="-78"/>
              </a:rPr>
              <a:t> را برعهده دارد. سپس، شبکه دیکدر، ویژگی‌های استخراجی انکدر را به زبان مقصد </a:t>
            </a:r>
            <a:r>
              <a:rPr lang="en-US" sz="1600" dirty="0">
                <a:solidFill>
                  <a:srgbClr val="303030"/>
                </a:solidFill>
                <a:effectLst/>
                <a:latin typeface="Vazir" panose="020B0603030804020204" pitchFamily="34" charset="-78"/>
                <a:cs typeface="Vazir" panose="020B0603030804020204" pitchFamily="34" charset="-78"/>
              </a:rPr>
              <a:t>B</a:t>
            </a:r>
            <a:r>
              <a:rPr lang="fa-IR" sz="1600" dirty="0">
                <a:solidFill>
                  <a:srgbClr val="303030"/>
                </a:solidFill>
                <a:effectLst/>
                <a:latin typeface="Vazir" panose="020B0603030804020204" pitchFamily="34" charset="-78"/>
                <a:cs typeface="Vazir" panose="020B0603030804020204" pitchFamily="34" charset="-78"/>
              </a:rPr>
              <a:t> تبدیل می‌کند.</a:t>
            </a:r>
            <a:br>
              <a:rPr lang="en-US" sz="1600" dirty="0">
                <a:solidFill>
                  <a:srgbClr val="303030"/>
                </a:solidFill>
                <a:effectLst/>
                <a:latin typeface="Vazir" panose="020B0603030804020204" pitchFamily="34" charset="-78"/>
                <a:cs typeface="Vazir" panose="020B0603030804020204" pitchFamily="34" charset="-78"/>
              </a:rPr>
            </a:br>
            <a:r>
              <a:rPr lang="fa-IR" sz="1600" b="0" dirty="0">
                <a:solidFill>
                  <a:srgbClr val="303030"/>
                </a:solidFill>
                <a:effectLst/>
                <a:latin typeface="Vazir" panose="020B0603030804020204" pitchFamily="34" charset="-78"/>
                <a:cs typeface="Vazir" panose="020B0603030804020204" pitchFamily="34" charset="-78"/>
              </a:rPr>
              <a:t>همان‌طور که در شکل پایین می بینید، بخش انکدر از تعدادی لایه انکدر تشکیل شده است. این لایه‌ها باهم فرقی ندارند و صرفا به‌صورت متوالی قرار گرفته‌اند. </a:t>
            </a:r>
            <a:r>
              <a:rPr lang="fa-IR" sz="1600" b="1" dirty="0">
                <a:solidFill>
                  <a:srgbClr val="303030"/>
                </a:solidFill>
                <a:effectLst/>
                <a:latin typeface="Vazir" panose="020B0603030804020204" pitchFamily="34" charset="-78"/>
                <a:cs typeface="Vazir" panose="020B0603030804020204" pitchFamily="34" charset="-78"/>
              </a:rPr>
              <a:t>چرا؟</a:t>
            </a:r>
            <a:r>
              <a:rPr lang="fa-IR" sz="1600" b="0" dirty="0">
                <a:solidFill>
                  <a:srgbClr val="303030"/>
                </a:solidFill>
                <a:effectLst/>
                <a:latin typeface="Vazir" panose="020B0603030804020204" pitchFamily="34" charset="-78"/>
                <a:cs typeface="Vazir" panose="020B0603030804020204" pitchFamily="34" charset="-78"/>
              </a:rPr>
              <a:t> اگر با سایر شبکه‌های عصبی آشنا باشید، احتمالا جواب سوالم رو میدونین. </a:t>
            </a:r>
            <a:r>
              <a:rPr lang="fa-IR" sz="1600" b="1" dirty="0">
                <a:solidFill>
                  <a:srgbClr val="303030"/>
                </a:solidFill>
                <a:effectLst/>
                <a:latin typeface="Vazir" panose="020B0603030804020204" pitchFamily="34" charset="-78"/>
                <a:cs typeface="Vazir" panose="020B0603030804020204" pitchFamily="34" charset="-78"/>
              </a:rPr>
              <a:t>ما در همه شبکه‌ها مثل شبکه </a:t>
            </a:r>
            <a:r>
              <a:rPr lang="en-US" sz="1600" b="1" dirty="0">
                <a:solidFill>
                  <a:srgbClr val="303030"/>
                </a:solidFill>
                <a:effectLst/>
                <a:latin typeface="Vazir" panose="020B0603030804020204" pitchFamily="34" charset="-78"/>
                <a:cs typeface="Vazir" panose="020B0603030804020204" pitchFamily="34" charset="-78"/>
              </a:rPr>
              <a:t>MLP</a:t>
            </a:r>
            <a:r>
              <a:rPr lang="fa-IR" sz="1600" b="1" dirty="0">
                <a:solidFill>
                  <a:srgbClr val="303030"/>
                </a:solidFill>
                <a:effectLst/>
                <a:latin typeface="Vazir" panose="020B0603030804020204" pitchFamily="34" charset="-78"/>
                <a:cs typeface="Vazir" panose="020B0603030804020204" pitchFamily="34" charset="-78"/>
              </a:rPr>
              <a:t> </a:t>
            </a:r>
            <a:r>
              <a:rPr lang="en-US" sz="1600" b="1" dirty="0">
                <a:solidFill>
                  <a:srgbClr val="303030"/>
                </a:solidFill>
                <a:effectLst/>
                <a:latin typeface="Vazir" panose="020B0603030804020204" pitchFamily="34" charset="-78"/>
                <a:cs typeface="Vazir" panose="020B0603030804020204" pitchFamily="34" charset="-78"/>
              </a:rPr>
              <a:t> </a:t>
            </a:r>
            <a:r>
              <a:rPr lang="fa-IR" sz="1600" b="1" dirty="0">
                <a:solidFill>
                  <a:srgbClr val="303030"/>
                </a:solidFill>
                <a:effectLst/>
                <a:latin typeface="Vazir" panose="020B0603030804020204" pitchFamily="34" charset="-78"/>
                <a:cs typeface="Vazir" panose="020B0603030804020204" pitchFamily="34" charset="-78"/>
              </a:rPr>
              <a:t>یا </a:t>
            </a:r>
            <a:r>
              <a:rPr lang="en-US" sz="1600" b="1" dirty="0">
                <a:solidFill>
                  <a:srgbClr val="303030"/>
                </a:solidFill>
                <a:effectLst/>
                <a:latin typeface="Vazir" panose="020B0603030804020204" pitchFamily="34" charset="-78"/>
                <a:cs typeface="Vazir" panose="020B0603030804020204" pitchFamily="34" charset="-78"/>
              </a:rPr>
              <a:t>CNN</a:t>
            </a:r>
            <a:r>
              <a:rPr lang="fa-IR" sz="1600" b="1" dirty="0">
                <a:solidFill>
                  <a:srgbClr val="303030"/>
                </a:solidFill>
                <a:effectLst/>
                <a:latin typeface="Vazir" panose="020B0603030804020204" pitchFamily="34" charset="-78"/>
                <a:cs typeface="Vazir" panose="020B0603030804020204" pitchFamily="34" charset="-78"/>
              </a:rPr>
              <a:t> </a:t>
            </a:r>
            <a:r>
              <a:rPr lang="en-US" sz="1600" b="1" dirty="0">
                <a:solidFill>
                  <a:srgbClr val="303030"/>
                </a:solidFill>
                <a:effectLst/>
                <a:latin typeface="Vazir" panose="020B0603030804020204" pitchFamily="34" charset="-78"/>
                <a:cs typeface="Vazir" panose="020B0603030804020204" pitchFamily="34" charset="-78"/>
              </a:rPr>
              <a:t> </a:t>
            </a:r>
            <a:r>
              <a:rPr lang="fa-IR" sz="1600" b="1" dirty="0">
                <a:solidFill>
                  <a:srgbClr val="303030"/>
                </a:solidFill>
                <a:effectLst/>
                <a:latin typeface="Vazir" panose="020B0603030804020204" pitchFamily="34" charset="-78"/>
                <a:cs typeface="Vazir" panose="020B0603030804020204" pitchFamily="34" charset="-78"/>
              </a:rPr>
              <a:t>یکسری لایه روی هم قرار می‌دادیم که ظرفیت یادگیری شبکه بالاتر رود و ویژگی‌های ارزشمندتری استخراج کند.</a:t>
            </a:r>
            <a:r>
              <a:rPr lang="fa-IR" sz="1600" b="0" dirty="0">
                <a:solidFill>
                  <a:srgbClr val="303030"/>
                </a:solidFill>
                <a:effectLst/>
                <a:latin typeface="Vazir" panose="020B0603030804020204" pitchFamily="34" charset="-78"/>
                <a:cs typeface="Vazir" panose="020B0603030804020204" pitchFamily="34" charset="-78"/>
              </a:rPr>
              <a:t> </a:t>
            </a:r>
            <a:endParaRPr lang="en-US" sz="1600" dirty="0">
              <a:latin typeface="Vazir" panose="020B0603030804020204" pitchFamily="34" charset="-78"/>
              <a:cs typeface="Vazir" panose="020B0603030804020204" pitchFamily="34" charset="-78"/>
            </a:endParaRPr>
          </a:p>
        </p:txBody>
      </p:sp>
      <p:pic>
        <p:nvPicPr>
          <p:cNvPr id="5122" name="Picture 2">
            <a:extLst>
              <a:ext uri="{FF2B5EF4-FFF2-40B4-BE49-F238E27FC236}">
                <a16:creationId xmlns:a16="http://schemas.microsoft.com/office/drawing/2014/main" id="{C34BFD6D-281E-1A09-A6AE-50E2A17A23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8482" y="4405570"/>
            <a:ext cx="7621064" cy="195289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FE52BE8-4C8A-3A88-E423-A721411FADBE}"/>
              </a:ext>
            </a:extLst>
          </p:cNvPr>
          <p:cNvSpPr txBox="1"/>
          <p:nvPr/>
        </p:nvSpPr>
        <p:spPr>
          <a:xfrm>
            <a:off x="2215838" y="1180937"/>
            <a:ext cx="9266549" cy="665567"/>
          </a:xfrm>
          <a:prstGeom prst="rect">
            <a:avLst/>
          </a:prstGeom>
          <a:noFill/>
        </p:spPr>
        <p:txBody>
          <a:bodyPr wrap="square">
            <a:spAutoFit/>
          </a:bodyPr>
          <a:lstStyle/>
          <a:p>
            <a:pPr algn="r" rtl="1" fontAlgn="base">
              <a:lnSpc>
                <a:spcPts val="1800"/>
              </a:lnSpc>
              <a:spcBef>
                <a:spcPts val="3000"/>
              </a:spcBef>
              <a:spcAft>
                <a:spcPts val="900"/>
              </a:spcAft>
            </a:pPr>
            <a:r>
              <a:rPr lang="fa-IR" sz="4400" b="1" i="0" dirty="0">
                <a:solidFill>
                  <a:srgbClr val="6A1B9A"/>
                </a:solidFill>
                <a:effectLst/>
                <a:latin typeface="Vazir" panose="020B0603030804020204" pitchFamily="34" charset="-78"/>
                <a:cs typeface="Vazir" panose="020B0603030804020204" pitchFamily="34" charset="-78"/>
              </a:rPr>
              <a:t>شبکه ترنسفورمر </a:t>
            </a:r>
            <a:r>
              <a:rPr lang="en-US" sz="4400" b="1" i="0" dirty="0">
                <a:solidFill>
                  <a:srgbClr val="6A1B9A"/>
                </a:solidFill>
                <a:effectLst/>
                <a:latin typeface="Vazir" panose="020B0603030804020204" pitchFamily="34" charset="-78"/>
                <a:cs typeface="Vazir" panose="020B0603030804020204" pitchFamily="34" charset="-78"/>
              </a:rPr>
              <a:t>Transformer</a:t>
            </a:r>
            <a:br>
              <a:rPr lang="en-US" sz="4400" dirty="0">
                <a:latin typeface="Vazir" panose="020B0603030804020204" pitchFamily="34" charset="-78"/>
                <a:cs typeface="Vazir" panose="020B0603030804020204" pitchFamily="34" charset="-78"/>
              </a:rPr>
            </a:br>
            <a:endParaRPr lang="en-US" sz="4400" dirty="0">
              <a:latin typeface="Vazir" panose="020B0603030804020204" pitchFamily="34" charset="-78"/>
              <a:cs typeface="Vazir" panose="020B0603030804020204" pitchFamily="34" charset="-78"/>
            </a:endParaRPr>
          </a:p>
        </p:txBody>
      </p:sp>
    </p:spTree>
    <p:extLst>
      <p:ext uri="{BB962C8B-B14F-4D97-AF65-F5344CB8AC3E}">
        <p14:creationId xmlns:p14="http://schemas.microsoft.com/office/powerpoint/2010/main" val="708269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07297-45AC-072B-D576-BB81987EE849}"/>
              </a:ext>
            </a:extLst>
          </p:cNvPr>
          <p:cNvSpPr>
            <a:spLocks noGrp="1"/>
          </p:cNvSpPr>
          <p:nvPr>
            <p:ph type="title"/>
          </p:nvPr>
        </p:nvSpPr>
        <p:spPr>
          <a:xfrm>
            <a:off x="874041" y="270085"/>
            <a:ext cx="10772775" cy="1658198"/>
          </a:xfrm>
        </p:spPr>
        <p:txBody>
          <a:bodyPr>
            <a:normAutofit/>
          </a:bodyPr>
          <a:lstStyle/>
          <a:p>
            <a:pPr algn="r" rtl="1" fontAlgn="base">
              <a:lnSpc>
                <a:spcPts val="1800"/>
              </a:lnSpc>
              <a:spcBef>
                <a:spcPts val="3000"/>
              </a:spcBef>
              <a:spcAft>
                <a:spcPts val="900"/>
              </a:spcAft>
            </a:pPr>
            <a:r>
              <a:rPr lang="fa-IR" sz="4400" b="1" i="0" dirty="0">
                <a:solidFill>
                  <a:srgbClr val="6A1B9A"/>
                </a:solidFill>
                <a:effectLst/>
                <a:latin typeface="Vazir" panose="020B0603030804020204" pitchFamily="34" charset="-78"/>
                <a:cs typeface="Vazir" panose="020B0603030804020204" pitchFamily="34" charset="-78"/>
              </a:rPr>
              <a:t>لایه انکدر در شبکه ترنسفورمر</a:t>
            </a:r>
            <a:br>
              <a:rPr lang="fa-IR" sz="4400" b="1" i="0" dirty="0">
                <a:solidFill>
                  <a:srgbClr val="6A1B9A"/>
                </a:solidFill>
                <a:effectLst/>
                <a:latin typeface="Vazir" panose="020B0603030804020204" pitchFamily="34" charset="-78"/>
                <a:cs typeface="Vazir" panose="020B0603030804020204" pitchFamily="34" charset="-78"/>
              </a:rPr>
            </a:br>
            <a:endParaRPr lang="en-US" sz="4400" dirty="0">
              <a:latin typeface="Vazir" panose="020B0603030804020204" pitchFamily="34" charset="-78"/>
              <a:cs typeface="Vazir" panose="020B0603030804020204" pitchFamily="34" charset="-78"/>
            </a:endParaRPr>
          </a:p>
        </p:txBody>
      </p:sp>
      <p:sp>
        <p:nvSpPr>
          <p:cNvPr id="3" name="Content Placeholder 2">
            <a:extLst>
              <a:ext uri="{FF2B5EF4-FFF2-40B4-BE49-F238E27FC236}">
                <a16:creationId xmlns:a16="http://schemas.microsoft.com/office/drawing/2014/main" id="{9A563FBF-D332-7BE5-76F8-B9FFB43C86F6}"/>
              </a:ext>
            </a:extLst>
          </p:cNvPr>
          <p:cNvSpPr>
            <a:spLocks noGrp="1"/>
          </p:cNvSpPr>
          <p:nvPr>
            <p:ph idx="1"/>
          </p:nvPr>
        </p:nvSpPr>
        <p:spPr>
          <a:xfrm>
            <a:off x="761619" y="2157731"/>
            <a:ext cx="10753725" cy="3766185"/>
          </a:xfrm>
        </p:spPr>
        <p:txBody>
          <a:bodyPr>
            <a:normAutofit/>
          </a:bodyPr>
          <a:lstStyle/>
          <a:p>
            <a:pPr algn="just" rtl="1" fontAlgn="base">
              <a:lnSpc>
                <a:spcPct val="100000"/>
              </a:lnSpc>
              <a:spcAft>
                <a:spcPts val="1500"/>
              </a:spcAft>
            </a:pPr>
            <a:r>
              <a:rPr lang="fa-IR" sz="1800" b="0" i="0" dirty="0">
                <a:solidFill>
                  <a:srgbClr val="303030"/>
                </a:solidFill>
                <a:effectLst/>
                <a:latin typeface="Vazir" panose="020B0603030804020204" pitchFamily="34" charset="-78"/>
                <a:cs typeface="Vazir" panose="020B0603030804020204" pitchFamily="34" charset="-78"/>
              </a:rPr>
              <a:t>در دل یک لایه انکدر ترنسفورمر </a:t>
            </a:r>
            <a:r>
              <a:rPr lang="fa-IR" sz="1800" b="1" i="0" dirty="0">
                <a:solidFill>
                  <a:srgbClr val="303030"/>
                </a:solidFill>
                <a:effectLst/>
                <a:latin typeface="Vazir" panose="020B0603030804020204" pitchFamily="34" charset="-78"/>
                <a:cs typeface="Vazir" panose="020B0603030804020204" pitchFamily="34" charset="-78"/>
              </a:rPr>
              <a:t>دو ماژول اصلی</a:t>
            </a:r>
            <a:r>
              <a:rPr lang="fa-IR" sz="1800" b="0" i="0" dirty="0">
                <a:solidFill>
                  <a:srgbClr val="303030"/>
                </a:solidFill>
                <a:effectLst/>
                <a:latin typeface="Vazir" panose="020B0603030804020204" pitchFamily="34" charset="-78"/>
                <a:cs typeface="Vazir" panose="020B0603030804020204" pitchFamily="34" charset="-78"/>
              </a:rPr>
              <a:t> قرار گرفته است:</a:t>
            </a:r>
          </a:p>
          <a:p>
            <a:pPr lvl="1" algn="just" rtl="1" fontAlgn="base">
              <a:lnSpc>
                <a:spcPct val="100000"/>
              </a:lnSpc>
              <a:spcAft>
                <a:spcPts val="1125"/>
              </a:spcAft>
              <a:buFont typeface="Arial" panose="020B0604020202020204" pitchFamily="34" charset="0"/>
              <a:buChar char="•"/>
            </a:pPr>
            <a:r>
              <a:rPr lang="fa-IR" sz="1800" b="0" i="0" dirty="0">
                <a:solidFill>
                  <a:srgbClr val="303030"/>
                </a:solidFill>
                <a:effectLst/>
                <a:latin typeface="Vazir" panose="020B0603030804020204" pitchFamily="34" charset="-78"/>
                <a:cs typeface="Vazir" panose="020B0603030804020204" pitchFamily="34" charset="-78"/>
              </a:rPr>
              <a:t>ماژول </a:t>
            </a:r>
            <a:r>
              <a:rPr lang="en-US" sz="1800" b="0" i="0" dirty="0">
                <a:solidFill>
                  <a:srgbClr val="303030"/>
                </a:solidFill>
                <a:effectLst/>
                <a:latin typeface="Vazir" panose="020B0603030804020204" pitchFamily="34" charset="-78"/>
                <a:cs typeface="Vazir" panose="020B0603030804020204" pitchFamily="34" charset="-78"/>
              </a:rPr>
              <a:t>Multi-Head Attention</a:t>
            </a:r>
          </a:p>
          <a:p>
            <a:pPr lvl="1" algn="just" rtl="1" fontAlgn="base">
              <a:lnSpc>
                <a:spcPct val="100000"/>
              </a:lnSpc>
              <a:spcAft>
                <a:spcPts val="1125"/>
              </a:spcAft>
              <a:buFont typeface="Arial" panose="020B0604020202020204" pitchFamily="34" charset="0"/>
              <a:buChar char="•"/>
            </a:pPr>
            <a:r>
              <a:rPr lang="fa-IR" sz="1800" b="0" i="0" dirty="0">
                <a:solidFill>
                  <a:srgbClr val="303030"/>
                </a:solidFill>
                <a:effectLst/>
                <a:latin typeface="Vazir" panose="020B0603030804020204" pitchFamily="34" charset="-78"/>
                <a:cs typeface="Vazir" panose="020B0603030804020204" pitchFamily="34" charset="-78"/>
              </a:rPr>
              <a:t>ماژول </a:t>
            </a:r>
            <a:r>
              <a:rPr lang="en-US" sz="1800" b="0" i="0" dirty="0">
                <a:solidFill>
                  <a:srgbClr val="303030"/>
                </a:solidFill>
                <a:effectLst/>
                <a:latin typeface="Vazir" panose="020B0603030804020204" pitchFamily="34" charset="-78"/>
                <a:cs typeface="Vazir" panose="020B0603030804020204" pitchFamily="34" charset="-78"/>
              </a:rPr>
              <a:t>Feed Forward</a:t>
            </a:r>
          </a:p>
          <a:p>
            <a:pPr algn="r" rtl="1">
              <a:lnSpc>
                <a:spcPct val="150000"/>
              </a:lnSpc>
            </a:pPr>
            <a:r>
              <a:rPr lang="fa-IR" sz="1800" b="0" i="0" dirty="0">
                <a:solidFill>
                  <a:srgbClr val="303030"/>
                </a:solidFill>
                <a:effectLst/>
                <a:latin typeface="Vazir" panose="020B0603030804020204" pitchFamily="34" charset="-78"/>
                <a:cs typeface="Vazir" panose="020B0603030804020204" pitchFamily="34" charset="-78"/>
              </a:rPr>
              <a:t>ماژول </a:t>
            </a:r>
            <a:r>
              <a:rPr lang="en-US" sz="1800" b="0" i="0" dirty="0">
                <a:solidFill>
                  <a:srgbClr val="303030"/>
                </a:solidFill>
                <a:effectLst/>
                <a:latin typeface="Vazir" panose="020B0603030804020204" pitchFamily="34" charset="-78"/>
                <a:cs typeface="Vazir" panose="020B0603030804020204" pitchFamily="34" charset="-78"/>
              </a:rPr>
              <a:t>Feed Forward</a:t>
            </a:r>
            <a:r>
              <a:rPr lang="fa-IR" sz="1800" b="0" i="0" dirty="0">
                <a:solidFill>
                  <a:srgbClr val="303030"/>
                </a:solidFill>
                <a:effectLst/>
                <a:latin typeface="Vazir" panose="020B0603030804020204" pitchFamily="34" charset="-78"/>
                <a:cs typeface="Vazir" panose="020B0603030804020204" pitchFamily="34" charset="-78"/>
              </a:rPr>
              <a:t> بسیار ساده هست و همان</a:t>
            </a:r>
            <a:r>
              <a:rPr lang="en-US" sz="1800" b="0" i="0" dirty="0">
                <a:solidFill>
                  <a:srgbClr val="303030"/>
                </a:solidFill>
                <a:effectLst/>
                <a:latin typeface="Vazir" panose="020B0603030804020204" pitchFamily="34" charset="-78"/>
                <a:cs typeface="Vazir" panose="020B0603030804020204" pitchFamily="34" charset="-78"/>
              </a:rPr>
              <a:t>MLP </a:t>
            </a:r>
            <a:r>
              <a:rPr lang="fa-IR" sz="1800" b="0" i="0" dirty="0">
                <a:solidFill>
                  <a:srgbClr val="303030"/>
                </a:solidFill>
                <a:effectLst/>
                <a:latin typeface="Vazir" panose="020B0603030804020204" pitchFamily="34" charset="-78"/>
                <a:cs typeface="Vazir" panose="020B0603030804020204" pitchFamily="34" charset="-78"/>
              </a:rPr>
              <a:t> است. اما ماژول </a:t>
            </a:r>
            <a:r>
              <a:rPr lang="en-US" sz="1800" b="0" i="0" dirty="0">
                <a:solidFill>
                  <a:srgbClr val="303030"/>
                </a:solidFill>
                <a:effectLst/>
                <a:latin typeface="Vazir" panose="020B0603030804020204" pitchFamily="34" charset="-78"/>
                <a:cs typeface="Vazir" panose="020B0603030804020204" pitchFamily="34" charset="-78"/>
              </a:rPr>
              <a:t>Multi-Head Attention</a:t>
            </a:r>
            <a:r>
              <a:rPr lang="fa-IR" sz="1800" b="0" i="0" dirty="0">
                <a:solidFill>
                  <a:srgbClr val="303030"/>
                </a:solidFill>
                <a:effectLst/>
                <a:latin typeface="Vazir" panose="020B0603030804020204" pitchFamily="34" charset="-78"/>
                <a:cs typeface="Vazir" panose="020B0603030804020204" pitchFamily="34" charset="-78"/>
              </a:rPr>
              <a:t> مهم هست و پیچیدگی‌هایی دارد.</a:t>
            </a:r>
            <a:endParaRPr lang="en-US" sz="1800" dirty="0">
              <a:latin typeface="Vazir" panose="020B0603030804020204" pitchFamily="34" charset="-78"/>
              <a:cs typeface="Vazir" panose="020B0603030804020204" pitchFamily="34" charset="-78"/>
            </a:endParaRPr>
          </a:p>
        </p:txBody>
      </p:sp>
      <p:pic>
        <p:nvPicPr>
          <p:cNvPr id="6148" name="Picture 4" descr="لایه Encoder در شبکه ترنسفورمر">
            <a:extLst>
              <a:ext uri="{FF2B5EF4-FFF2-40B4-BE49-F238E27FC236}">
                <a16:creationId xmlns:a16="http://schemas.microsoft.com/office/drawing/2014/main" id="{B3B2D664-0FFA-D570-7F97-B3F04AD2B1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619" y="499533"/>
            <a:ext cx="3429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468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9D677-4B09-CD10-5B25-B3C666E534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18B250-2F2B-7327-DFF3-5BC10681B416}"/>
              </a:ext>
            </a:extLst>
          </p:cNvPr>
          <p:cNvSpPr>
            <a:spLocks noGrp="1"/>
          </p:cNvSpPr>
          <p:nvPr>
            <p:ph type="title"/>
          </p:nvPr>
        </p:nvSpPr>
        <p:spPr>
          <a:xfrm>
            <a:off x="1109711" y="174585"/>
            <a:ext cx="10772775" cy="1658198"/>
          </a:xfrm>
        </p:spPr>
        <p:txBody>
          <a:bodyPr>
            <a:normAutofit/>
          </a:bodyPr>
          <a:lstStyle/>
          <a:p>
            <a:pPr algn="r" rtl="1" fontAlgn="base">
              <a:lnSpc>
                <a:spcPts val="1800"/>
              </a:lnSpc>
              <a:spcBef>
                <a:spcPts val="3000"/>
              </a:spcBef>
              <a:spcAft>
                <a:spcPts val="900"/>
              </a:spcAft>
            </a:pPr>
            <a:r>
              <a:rPr lang="fa-IR" sz="4400" b="1" i="0" dirty="0">
                <a:solidFill>
                  <a:srgbClr val="6A1B9A"/>
                </a:solidFill>
                <a:effectLst/>
                <a:latin typeface="Vazir" panose="020B0603030804020204" pitchFamily="34" charset="-78"/>
                <a:cs typeface="Vazir" panose="020B0603030804020204" pitchFamily="34" charset="-78"/>
              </a:rPr>
              <a:t>لایه انکدر در شبکه ترنسفورمر</a:t>
            </a:r>
            <a:br>
              <a:rPr lang="fa-IR" sz="4400" b="1" i="0" dirty="0">
                <a:solidFill>
                  <a:srgbClr val="6A1B9A"/>
                </a:solidFill>
                <a:effectLst/>
                <a:latin typeface="Vazir" panose="020B0603030804020204" pitchFamily="34" charset="-78"/>
                <a:cs typeface="Vazir" panose="020B0603030804020204" pitchFamily="34" charset="-78"/>
              </a:rPr>
            </a:br>
            <a:endParaRPr lang="en-US" sz="4400" dirty="0">
              <a:latin typeface="Vazir" panose="020B0603030804020204" pitchFamily="34" charset="-78"/>
              <a:cs typeface="Vazir" panose="020B0603030804020204" pitchFamily="34" charset="-78"/>
            </a:endParaRPr>
          </a:p>
        </p:txBody>
      </p:sp>
      <p:sp>
        <p:nvSpPr>
          <p:cNvPr id="3" name="Content Placeholder 2">
            <a:extLst>
              <a:ext uri="{FF2B5EF4-FFF2-40B4-BE49-F238E27FC236}">
                <a16:creationId xmlns:a16="http://schemas.microsoft.com/office/drawing/2014/main" id="{397B0514-85AE-1191-3A12-CA03EF262514}"/>
              </a:ext>
            </a:extLst>
          </p:cNvPr>
          <p:cNvSpPr>
            <a:spLocks noGrp="1"/>
          </p:cNvSpPr>
          <p:nvPr>
            <p:ph idx="1"/>
          </p:nvPr>
        </p:nvSpPr>
        <p:spPr>
          <a:xfrm>
            <a:off x="1109711" y="1545907"/>
            <a:ext cx="10753725" cy="3766185"/>
          </a:xfrm>
        </p:spPr>
        <p:txBody>
          <a:bodyPr>
            <a:normAutofit/>
          </a:bodyPr>
          <a:lstStyle/>
          <a:p>
            <a:pPr marL="0" indent="0" algn="just" rtl="1" fontAlgn="base">
              <a:lnSpc>
                <a:spcPct val="150000"/>
              </a:lnSpc>
              <a:spcAft>
                <a:spcPts val="1125"/>
              </a:spcAft>
              <a:buNone/>
            </a:pPr>
            <a:r>
              <a:rPr lang="fa-IR" sz="2000" b="0" i="0" dirty="0">
                <a:solidFill>
                  <a:srgbClr val="303030"/>
                </a:solidFill>
                <a:effectLst/>
                <a:latin typeface="Vazir" panose="020B0603030804020204" pitchFamily="34" charset="-78"/>
                <a:cs typeface="Vazir" panose="020B0603030804020204" pitchFamily="34" charset="-78"/>
              </a:rPr>
              <a:t>بردارهای </a:t>
            </a:r>
            <a:r>
              <a:rPr lang="en-US" sz="2000" b="0" i="0" dirty="0">
                <a:solidFill>
                  <a:srgbClr val="303030"/>
                </a:solidFill>
                <a:effectLst/>
                <a:latin typeface="Vazir" panose="020B0603030804020204" pitchFamily="34" charset="-78"/>
                <a:cs typeface="Vazir" panose="020B0603030804020204" pitchFamily="34" charset="-78"/>
              </a:rPr>
              <a:t>X</a:t>
            </a:r>
            <a:r>
              <a:rPr lang="fa-IR" sz="2000" b="0" i="0" dirty="0">
                <a:solidFill>
                  <a:srgbClr val="303030"/>
                </a:solidFill>
                <a:effectLst/>
                <a:latin typeface="Vazir" panose="020B0603030804020204" pitchFamily="34" charset="-78"/>
                <a:cs typeface="Vazir" panose="020B0603030804020204" pitchFamily="34" charset="-78"/>
              </a:rPr>
              <a:t> وارد ماژول </a:t>
            </a:r>
            <a:r>
              <a:rPr lang="en-US" sz="2000" b="0" i="0" dirty="0">
                <a:solidFill>
                  <a:srgbClr val="303030"/>
                </a:solidFill>
                <a:effectLst/>
                <a:latin typeface="Vazir" panose="020B0603030804020204" pitchFamily="34" charset="-78"/>
                <a:cs typeface="Vazir" panose="020B0603030804020204" pitchFamily="34" charset="-78"/>
              </a:rPr>
              <a:t>Multi-Head Attention</a:t>
            </a:r>
            <a:r>
              <a:rPr lang="fa-IR" sz="2000" b="0" i="0" dirty="0">
                <a:solidFill>
                  <a:srgbClr val="303030"/>
                </a:solidFill>
                <a:effectLst/>
                <a:latin typeface="Vazir" panose="020B0603030804020204" pitchFamily="34" charset="-78"/>
                <a:cs typeface="Vazir" panose="020B0603030804020204" pitchFamily="34" charset="-78"/>
              </a:rPr>
              <a:t> می‌شوند.</a:t>
            </a:r>
            <a:r>
              <a:rPr lang="en-US" sz="2000" b="0" i="0" dirty="0">
                <a:solidFill>
                  <a:srgbClr val="303030"/>
                </a:solidFill>
                <a:effectLst/>
                <a:latin typeface="Vazir" panose="020B0603030804020204" pitchFamily="34" charset="-78"/>
                <a:cs typeface="Vazir" panose="020B0603030804020204" pitchFamily="34" charset="-78"/>
              </a:rPr>
              <a:t> </a:t>
            </a:r>
            <a:r>
              <a:rPr lang="fa-IR" sz="2000" b="0" i="0" dirty="0">
                <a:solidFill>
                  <a:srgbClr val="303030"/>
                </a:solidFill>
                <a:effectLst/>
                <a:latin typeface="Vazir" panose="020B0603030804020204" pitchFamily="34" charset="-78"/>
                <a:cs typeface="Vazir" panose="020B0603030804020204" pitchFamily="34" charset="-78"/>
              </a:rPr>
              <a:t>سپس، خروجی </a:t>
            </a:r>
            <a:r>
              <a:rPr lang="en-US" sz="2000" b="0" i="0" dirty="0">
                <a:solidFill>
                  <a:srgbClr val="303030"/>
                </a:solidFill>
                <a:effectLst/>
                <a:latin typeface="Vazir" panose="020B0603030804020204" pitchFamily="34" charset="-78"/>
                <a:cs typeface="Vazir" panose="020B0603030804020204" pitchFamily="34" charset="-78"/>
              </a:rPr>
              <a:t>Multi-Head Attention</a:t>
            </a:r>
            <a:r>
              <a:rPr lang="fa-IR" sz="2000" b="0" i="0" dirty="0">
                <a:solidFill>
                  <a:srgbClr val="303030"/>
                </a:solidFill>
                <a:effectLst/>
                <a:latin typeface="Vazir" panose="020B0603030804020204" pitchFamily="34" charset="-78"/>
                <a:cs typeface="Vazir" panose="020B0603030804020204" pitchFamily="34" charset="-78"/>
              </a:rPr>
              <a:t> بدست می‌آید.</a:t>
            </a:r>
            <a:r>
              <a:rPr lang="en-US" sz="2000" b="0" i="0" dirty="0">
                <a:solidFill>
                  <a:srgbClr val="303030"/>
                </a:solidFill>
                <a:effectLst/>
                <a:latin typeface="Vazir" panose="020B0603030804020204" pitchFamily="34" charset="-78"/>
                <a:cs typeface="Vazir" panose="020B0603030804020204" pitchFamily="34" charset="-78"/>
              </a:rPr>
              <a:t> </a:t>
            </a:r>
            <a:r>
              <a:rPr lang="fa-IR" sz="2000" b="0" i="0" dirty="0">
                <a:solidFill>
                  <a:srgbClr val="303030"/>
                </a:solidFill>
                <a:effectLst/>
                <a:latin typeface="Vazir" panose="020B0603030804020204" pitchFamily="34" charset="-78"/>
                <a:cs typeface="Vazir" panose="020B0603030804020204" pitchFamily="34" charset="-78"/>
              </a:rPr>
              <a:t>خروجی‌های </a:t>
            </a:r>
            <a:r>
              <a:rPr lang="en-US" sz="2000" b="0" i="0" dirty="0">
                <a:solidFill>
                  <a:srgbClr val="303030"/>
                </a:solidFill>
                <a:effectLst/>
                <a:latin typeface="Vazir" panose="020B0603030804020204" pitchFamily="34" charset="-78"/>
                <a:cs typeface="Vazir" panose="020B0603030804020204" pitchFamily="34" charset="-78"/>
              </a:rPr>
              <a:t>Multi-Head Attention</a:t>
            </a:r>
            <a:r>
              <a:rPr lang="fa-IR" sz="2000" b="0" i="0" dirty="0">
                <a:solidFill>
                  <a:srgbClr val="303030"/>
                </a:solidFill>
                <a:effectLst/>
                <a:latin typeface="Vazir" panose="020B0603030804020204" pitchFamily="34" charset="-78"/>
                <a:cs typeface="Vazir" panose="020B0603030804020204" pitchFamily="34" charset="-78"/>
              </a:rPr>
              <a:t> وارد ماژول </a:t>
            </a:r>
            <a:r>
              <a:rPr lang="en-US" sz="2000" b="0" i="0" dirty="0">
                <a:solidFill>
                  <a:srgbClr val="303030"/>
                </a:solidFill>
                <a:effectLst/>
                <a:latin typeface="Vazir" panose="020B0603030804020204" pitchFamily="34" charset="-78"/>
                <a:cs typeface="Vazir" panose="020B0603030804020204" pitchFamily="34" charset="-78"/>
              </a:rPr>
              <a:t>Feed Forward</a:t>
            </a:r>
            <a:r>
              <a:rPr lang="fa-IR" sz="2000" b="0" i="0" dirty="0">
                <a:solidFill>
                  <a:srgbClr val="303030"/>
                </a:solidFill>
                <a:effectLst/>
                <a:latin typeface="Vazir" panose="020B0603030804020204" pitchFamily="34" charset="-78"/>
                <a:cs typeface="Vazir" panose="020B0603030804020204" pitchFamily="34" charset="-78"/>
              </a:rPr>
              <a:t> می‌شوند. درنهایت، خروجی </a:t>
            </a:r>
            <a:r>
              <a:rPr lang="en-US" sz="2000" b="0" i="0" dirty="0">
                <a:solidFill>
                  <a:srgbClr val="303030"/>
                </a:solidFill>
                <a:effectLst/>
                <a:latin typeface="Vazir" panose="020B0603030804020204" pitchFamily="34" charset="-78"/>
                <a:cs typeface="Vazir" panose="020B0603030804020204" pitchFamily="34" charset="-78"/>
              </a:rPr>
              <a:t>Feed</a:t>
            </a:r>
            <a:r>
              <a:rPr lang="fa-IR" sz="2000" b="0" i="0" dirty="0">
                <a:solidFill>
                  <a:srgbClr val="303030"/>
                </a:solidFill>
                <a:effectLst/>
                <a:latin typeface="Vazir" panose="020B0603030804020204" pitchFamily="34" charset="-78"/>
                <a:cs typeface="Vazir" panose="020B0603030804020204" pitchFamily="34" charset="-78"/>
              </a:rPr>
              <a:t> </a:t>
            </a:r>
            <a:r>
              <a:rPr lang="en-US" sz="2000" b="0" i="0" dirty="0">
                <a:solidFill>
                  <a:srgbClr val="303030"/>
                </a:solidFill>
                <a:effectLst/>
                <a:latin typeface="Vazir" panose="020B0603030804020204" pitchFamily="34" charset="-78"/>
                <a:cs typeface="Vazir" panose="020B0603030804020204" pitchFamily="34" charset="-78"/>
              </a:rPr>
              <a:t>Forward </a:t>
            </a:r>
            <a:r>
              <a:rPr lang="fa-IR" sz="2000" b="0" i="0" dirty="0">
                <a:solidFill>
                  <a:srgbClr val="303030"/>
                </a:solidFill>
                <a:effectLst/>
                <a:latin typeface="Vazir" panose="020B0603030804020204" pitchFamily="34" charset="-78"/>
                <a:cs typeface="Vazir" panose="020B0603030804020204" pitchFamily="34" charset="-78"/>
              </a:rPr>
              <a:t>با نماد </a:t>
            </a:r>
            <a:r>
              <a:rPr lang="en-US" sz="2000" b="0" i="0" dirty="0">
                <a:solidFill>
                  <a:srgbClr val="303030"/>
                </a:solidFill>
                <a:effectLst/>
                <a:latin typeface="Vazir" panose="020B0603030804020204" pitchFamily="34" charset="-78"/>
                <a:cs typeface="Vazir" panose="020B0603030804020204" pitchFamily="34" charset="-78"/>
              </a:rPr>
              <a:t>Z</a:t>
            </a:r>
            <a:r>
              <a:rPr lang="fa-IR" sz="2000" b="0" i="0" dirty="0">
                <a:solidFill>
                  <a:srgbClr val="303030"/>
                </a:solidFill>
                <a:effectLst/>
                <a:latin typeface="Vazir" panose="020B0603030804020204" pitchFamily="34" charset="-78"/>
                <a:cs typeface="Vazir" panose="020B0603030804020204" pitchFamily="34" charset="-78"/>
              </a:rPr>
              <a:t> بدست می‌آید.</a:t>
            </a:r>
          </a:p>
          <a:p>
            <a:pPr algn="just" rtl="1" fontAlgn="base">
              <a:lnSpc>
                <a:spcPct val="100000"/>
              </a:lnSpc>
              <a:spcAft>
                <a:spcPts val="1125"/>
              </a:spcAft>
              <a:buFont typeface="Arial" panose="020B0604020202020204" pitchFamily="34" charset="0"/>
              <a:buChar char="•"/>
            </a:pPr>
            <a:endParaRPr lang="fa-IR" sz="2000" b="0" i="0" dirty="0">
              <a:solidFill>
                <a:srgbClr val="303030"/>
              </a:solidFill>
              <a:effectLst/>
              <a:latin typeface="Vazir" panose="020B0603030804020204" pitchFamily="34" charset="-78"/>
              <a:cs typeface="Vazir" panose="020B0603030804020204" pitchFamily="34" charset="-78"/>
            </a:endParaRPr>
          </a:p>
        </p:txBody>
      </p:sp>
      <p:pic>
        <p:nvPicPr>
          <p:cNvPr id="7170" name="Picture 2">
            <a:extLst>
              <a:ext uri="{FF2B5EF4-FFF2-40B4-BE49-F238E27FC236}">
                <a16:creationId xmlns:a16="http://schemas.microsoft.com/office/drawing/2014/main" id="{F4A2DF70-86FE-12BA-897B-65806E090B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928" y="3166032"/>
            <a:ext cx="7620000"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330269"/>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102</TotalTime>
  <Words>1002</Words>
  <Application>Microsoft Office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 Light</vt:lpstr>
      <vt:lpstr>Vazir</vt:lpstr>
      <vt:lpstr>Metropolitan</vt:lpstr>
      <vt:lpstr>شبکه عصبی ترنسفورمر چیست؟ </vt:lpstr>
      <vt:lpstr>گرد و خاک به‌پاکردن شبکه ترنسفورمر </vt:lpstr>
      <vt:lpstr>پیش پردازش و آماده سازی متن  </vt:lpstr>
      <vt:lpstr>پیش پردازش و آماده سازی متن</vt:lpstr>
      <vt:lpstr>امبدینگ ((Embedding</vt:lpstr>
      <vt:lpstr>PowerPoint Presentation</vt:lpstr>
      <vt:lpstr>ترجمه ماشینی یا Machine Translation  یعنی متنی از زبانA  به زبانB  ترجمه یا تبدیل شود. برای این کار معمولا از ساختار انکدر-دیکدر استفاده می‌کنند. ساختاری که در آن، یک شبکه به عنوان انکدر وظیفه انکد کردن یا استخراج ویژگی از زبان مبداA  را برعهده دارد. سپس، شبکه دیکدر، ویژگی‌های استخراجی انکدر را به زبان مقصد B تبدیل می‌کند. همان‌طور که در شکل پایین می بینید، بخش انکدر از تعدادی لایه انکدر تشکیل شده است. این لایه‌ها باهم فرقی ندارند و صرفا به‌صورت متوالی قرار گرفته‌اند. چرا؟ اگر با سایر شبکه‌های عصبی آشنا باشید، احتمالا جواب سوالم رو میدونین. ما در همه شبکه‌ها مثل شبکه MLP  یا CNN  یکسری لایه روی هم قرار می‌دادیم که ظرفیت یادگیری شبکه بالاتر رود و ویژگی‌های ارزشمندتری استخراج کند. </vt:lpstr>
      <vt:lpstr>لایه انکدر در شبکه ترنسفورمر </vt:lpstr>
      <vt:lpstr>لایه انکدر در شبکه ترنسفورمر </vt:lpstr>
      <vt:lpstr>ماژول Multi-Head Attention </vt:lpstr>
      <vt:lpstr>زیرماژول Scaled Dot-Product Attnetion</vt:lpstr>
      <vt:lpstr>PowerPoint Presentation</vt:lpstr>
      <vt:lpstr>ماژول Feed Forward </vt:lpstr>
      <vt:lpstr>جمع‌بندی لایه انکدر در شبکه ترنسفورمر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Solo Gamer</dc:creator>
  <cp:lastModifiedBy>Solo Gamer</cp:lastModifiedBy>
  <cp:revision>10</cp:revision>
  <dcterms:created xsi:type="dcterms:W3CDTF">2024-12-09T16:04:22Z</dcterms:created>
  <dcterms:modified xsi:type="dcterms:W3CDTF">2024-12-09T17:53:52Z</dcterms:modified>
</cp:coreProperties>
</file>