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78" r:id="rId10"/>
    <p:sldId id="263" r:id="rId11"/>
    <p:sldId id="279" r:id="rId12"/>
    <p:sldId id="264" r:id="rId13"/>
    <p:sldId id="265" r:id="rId14"/>
    <p:sldId id="266" r:id="rId15"/>
    <p:sldId id="280" r:id="rId16"/>
    <p:sldId id="267" r:id="rId17"/>
    <p:sldId id="268" r:id="rId18"/>
    <p:sldId id="281" r:id="rId19"/>
    <p:sldId id="282" r:id="rId20"/>
    <p:sldId id="269" r:id="rId21"/>
    <p:sldId id="283" r:id="rId22"/>
    <p:sldId id="270" r:id="rId23"/>
    <p:sldId id="271" r:id="rId24"/>
    <p:sldId id="284" r:id="rId25"/>
    <p:sldId id="272" r:id="rId26"/>
    <p:sldId id="273" r:id="rId27"/>
    <p:sldId id="274" r:id="rId28"/>
    <p:sldId id="275" r:id="rId29"/>
    <p:sldId id="27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2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3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4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3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58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3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0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006B-56ED-4296-AE01-F92F078ACF24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419B-AB1B-43D2-B413-DD468593BD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192.168.1.1:50090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192.168.1.1:5007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92.168.1.2:8042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192.168.1.2:50075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192.168.1.1:8088/" TargetMode="External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大数据基础架构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核心组件配合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88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192.168.1.1	</a:t>
            </a:r>
            <a:r>
              <a:rPr lang="en-US" altLang="zh-CN" dirty="0" smtClean="0"/>
              <a:t>master	#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secondarynamenode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192.168.1.2	</a:t>
            </a:r>
            <a:r>
              <a:rPr lang="en-US" altLang="zh-CN" dirty="0" smtClean="0"/>
              <a:t>node1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192.168.1.3	</a:t>
            </a:r>
            <a:r>
              <a:rPr lang="en-US" altLang="zh-CN" dirty="0" smtClean="0"/>
              <a:t>node2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192.168.1.4	</a:t>
            </a:r>
            <a:r>
              <a:rPr lang="en-US" altLang="zh-CN" dirty="0" smtClean="0"/>
              <a:t>node3	#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可以无密码登录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本身和</a:t>
            </a:r>
            <a:r>
              <a:rPr lang="en-US" altLang="zh-CN" dirty="0" smtClean="0"/>
              <a:t>node1-3,</a:t>
            </a:r>
            <a:r>
              <a:rPr lang="zh-CN" altLang="en-US" dirty="0" smtClean="0"/>
              <a:t>且不要输</a:t>
            </a:r>
            <a:r>
              <a:rPr lang="en-US" altLang="zh-CN" dirty="0" smtClean="0"/>
              <a:t>yes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ssh_config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Host *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StrictHostKeyChecking</a:t>
            </a:r>
            <a:r>
              <a:rPr lang="en-US" altLang="zh-CN" dirty="0" smtClean="0"/>
              <a:t> no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所有主机配置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所有主机安装</a:t>
            </a:r>
            <a:r>
              <a:rPr lang="en-US" altLang="zh-CN" dirty="0" smtClean="0"/>
              <a:t>java-1.8.0-openjdk-devel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java-1.8.0-openjdk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625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编写脚本，以便配置文件数据同步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vim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/bin/had</a:t>
            </a:r>
          </a:p>
          <a:p>
            <a:pPr marL="1828800" lvl="4" indent="0">
              <a:buNone/>
            </a:pPr>
            <a:r>
              <a:rPr lang="en-US" altLang="zh-CN" dirty="0" smtClean="0"/>
              <a:t>#!/bin/bash</a:t>
            </a:r>
          </a:p>
          <a:p>
            <a:pPr marL="1828800" lvl="4" indent="0">
              <a:buNone/>
            </a:pPr>
            <a:r>
              <a:rPr lang="en-US" altLang="zh-CN" dirty="0" smtClean="0"/>
              <a:t>#</a:t>
            </a:r>
            <a:r>
              <a:rPr lang="zh-CN" altLang="en-US" dirty="0" smtClean="0"/>
              <a:t>同步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的配置目录信息</a:t>
            </a:r>
            <a:endParaRPr lang="en-US" altLang="zh-CN" dirty="0" smtClean="0"/>
          </a:p>
          <a:p>
            <a:pPr marL="1828800" lvl="4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node{1..3}; </a:t>
            </a:r>
          </a:p>
          <a:p>
            <a:pPr marL="1828800" lvl="4" indent="0">
              <a:buNone/>
            </a:pPr>
            <a:r>
              <a:rPr lang="en-US" altLang="zh-CN" dirty="0" smtClean="0"/>
              <a:t>do </a:t>
            </a:r>
          </a:p>
          <a:p>
            <a:pPr marL="1828800" lvl="4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rsync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aSH</a:t>
            </a:r>
            <a:r>
              <a:rPr lang="en-US" altLang="zh-CN" dirty="0" smtClean="0"/>
              <a:t> --delete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${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 -e "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"</a:t>
            </a:r>
          </a:p>
          <a:p>
            <a:pPr marL="1828800" lvl="4" indent="0">
              <a:buNone/>
            </a:pPr>
            <a:r>
              <a:rPr lang="en-US" altLang="zh-CN" dirty="0" smtClean="0"/>
              <a:t>Done</a:t>
            </a:r>
          </a:p>
          <a:p>
            <a:pPr marL="1828800" lvl="4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910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0.</a:t>
            </a:r>
            <a:r>
              <a:rPr lang="zh-CN" altLang="en-US" dirty="0" smtClean="0"/>
              <a:t>官方文档： </a:t>
            </a:r>
            <a:r>
              <a:rPr lang="en-US" altLang="zh-CN" dirty="0" smtClean="0">
                <a:hlinkClick r:id="rId2"/>
              </a:rPr>
              <a:t>http://hadoop.apache.org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http://hadoop.apache.org/docs/r2.7.6/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配置文件 </a:t>
            </a:r>
            <a:r>
              <a:rPr lang="en-US" altLang="zh-CN" dirty="0" smtClean="0"/>
              <a:t>[</a:t>
            </a:r>
            <a:r>
              <a:rPr lang="zh-CN" altLang="en-US" dirty="0" smtClean="0"/>
              <a:t>表示哪些是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节点</a:t>
            </a:r>
            <a:r>
              <a:rPr lang="zh-CN" altLang="en-US" dirty="0" smtClean="0"/>
              <a:t>的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即在哪里启动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node2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node3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core-site.xml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&lt;configuration&gt;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name:fs.defaultFS</a:t>
            </a:r>
            <a:r>
              <a:rPr lang="en-US" altLang="zh-CN" dirty="0" smtClean="0"/>
              <a:t> # </a:t>
            </a:r>
            <a:r>
              <a:rPr lang="zh-CN" altLang="en-US" dirty="0" smtClean="0"/>
              <a:t>告诉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程序使用什么样的存储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value:hdfs</a:t>
            </a:r>
            <a:r>
              <a:rPr lang="en-US" altLang="zh-CN" dirty="0" smtClean="0"/>
              <a:t>://master:9000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name:hadoop.tmp.dir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存储的文件放在哪里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value:/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# </a:t>
            </a:r>
            <a:r>
              <a:rPr lang="zh-CN" altLang="en-US" dirty="0" smtClean="0"/>
              <a:t>该目录一般单独挂载磁盘，不然他会使用根磁盘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06" y="1690688"/>
            <a:ext cx="4677074" cy="22176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828" y="3649764"/>
            <a:ext cx="1842529" cy="8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hdfs-site.xml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name:dfs.namenode.http-address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必须和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能够通信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的位置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通过这个告诉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数据存储在哪里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value:master:50070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name:dfs.namenode.secondary.https-address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secondary.namenode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value:master:50090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name:dfs.replication</a:t>
            </a:r>
            <a:r>
              <a:rPr lang="en-US" altLang="zh-CN" dirty="0" smtClean="0"/>
              <a:t> #</a:t>
            </a:r>
            <a:r>
              <a:rPr lang="zh-CN" altLang="en-US" dirty="0" smtClean="0"/>
              <a:t>总共存几份，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代表一共两份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/>
              <a:t>value:2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几台机器上创建存储文件夹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将以上</a:t>
            </a:r>
            <a:r>
              <a:rPr lang="en-US" altLang="zh-CN" dirty="0" smtClean="0"/>
              <a:t>hadoop-env.sh,slaves,core-site.xml,hdfs.xml</a:t>
            </a:r>
            <a:r>
              <a:rPr lang="zh-CN" altLang="en-US" dirty="0" smtClean="0"/>
              <a:t>配置文件同步到</a:t>
            </a:r>
            <a:r>
              <a:rPr lang="en-US" altLang="zh-CN" dirty="0" smtClean="0"/>
              <a:t>node{1..3}</a:t>
            </a:r>
            <a:r>
              <a:rPr lang="zh-CN" altLang="en-US" dirty="0" smtClean="0"/>
              <a:t>上面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49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初始化配置文件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</a:t>
            </a:r>
            <a:r>
              <a:rPr lang="en-US" altLang="zh-CN" dirty="0" smtClean="0"/>
              <a:t>-format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启动集群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3.Jps</a:t>
            </a:r>
            <a:r>
              <a:rPr lang="zh-CN" altLang="en-US" dirty="0" smtClean="0"/>
              <a:t>验证角色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</a:t>
            </a:r>
            <a:r>
              <a:rPr lang="zh-CN" altLang="en-US" dirty="0" smtClean="0"/>
              <a:t>主上有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secondarynamenode</a:t>
            </a:r>
            <a:r>
              <a:rPr lang="zh-CN" altLang="en-US" dirty="0" smtClean="0"/>
              <a:t>，从上有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验证集群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</a:t>
            </a:r>
            <a:r>
              <a:rPr lang="en-US" altLang="zh-CN" dirty="0" smtClean="0"/>
              <a:t>-report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整体入口文件，调用其他程序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err="1" smtClean="0">
                <a:sym typeface="Wingdings" panose="05000000000000000000" pitchFamily="2" charset="2"/>
              </a:rPr>
              <a:t>hdfs</a:t>
            </a:r>
            <a:r>
              <a:rPr lang="zh-CN" altLang="en-US" dirty="0" smtClean="0">
                <a:sym typeface="Wingdings" panose="05000000000000000000" pitchFamily="2" charset="2"/>
              </a:rPr>
              <a:t>存储已经成功！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0. 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192.168.1.1  master # </a:t>
            </a:r>
            <a:r>
              <a:rPr lang="en-US" altLang="zh-CN" dirty="0" err="1"/>
              <a:t>namenode</a:t>
            </a:r>
            <a:r>
              <a:rPr lang="en-US" altLang="zh-CN" dirty="0"/>
              <a:t> , 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ResourceManager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192.168.1.2</a:t>
            </a:r>
            <a:r>
              <a:rPr lang="en-US" altLang="zh-CN" dirty="0"/>
              <a:t>	node1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192.168.1.3</a:t>
            </a:r>
            <a:r>
              <a:rPr lang="en-US" altLang="zh-CN" dirty="0"/>
              <a:t>	node2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192.168.1.4</a:t>
            </a:r>
            <a:r>
              <a:rPr lang="en-US" altLang="zh-CN" dirty="0"/>
              <a:t>	node3	# </a:t>
            </a:r>
            <a:r>
              <a:rPr lang="en-US" altLang="zh-CN" dirty="0" err="1" smtClean="0"/>
              <a:t>datanode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0.1 </a:t>
            </a:r>
            <a:r>
              <a:rPr lang="en-US" altLang="zh-CN" dirty="0" err="1" smtClean="0"/>
              <a:t>mapred</a:t>
            </a:r>
            <a:r>
              <a:rPr lang="zh-CN" altLang="en-US" dirty="0" smtClean="0"/>
              <a:t>官方文档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http://hadoop.apache.org/docs/r2.7.6/hadoop-mapreduce-client/hadoop-mapreduce-client-core/mapred-default.xml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187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修改配置文件</a:t>
            </a:r>
            <a:r>
              <a:rPr lang="en-US" altLang="zh-CN" dirty="0" smtClean="0"/>
              <a:t>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mv </a:t>
            </a:r>
            <a:r>
              <a:rPr lang="en-US" altLang="zh-CN" dirty="0" err="1" smtClean="0"/>
              <a:t>mapred-site.xml.example</a:t>
            </a:r>
            <a:r>
              <a:rPr lang="en-US" altLang="zh-CN" dirty="0" smtClean="0"/>
              <a:t> 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mapred-site.xml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name:mapreduce.framework.name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使用什么管理框架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value:yarn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修改配置问题</a:t>
            </a:r>
            <a:r>
              <a:rPr lang="en-US" altLang="zh-CN" dirty="0" smtClean="0"/>
              <a:t>yarn-site.xml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yarn-site.xml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name:yarn.resourcemanager.hostname</a:t>
            </a:r>
            <a:r>
              <a:rPr lang="en-US" altLang="zh-CN" dirty="0" smtClean="0"/>
              <a:t> # </a:t>
            </a:r>
            <a:r>
              <a:rPr lang="zh-CN" altLang="en-US" dirty="0" smtClean="0"/>
              <a:t>指定谁做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用来分发计算任务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value:master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name:yarn.nodemanager.aux-services</a:t>
            </a:r>
            <a:r>
              <a:rPr lang="en-US" altLang="zh-CN" dirty="0" smtClean="0"/>
              <a:t> # 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要运行什么计算框架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value:mapreduce_shuffle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238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完全分布式</a:t>
            </a:r>
            <a:r>
              <a:rPr lang="en-US" altLang="zh-CN" dirty="0" err="1"/>
              <a:t>hadoop</a:t>
            </a:r>
            <a:r>
              <a:rPr lang="zh-CN" altLang="en-US" dirty="0"/>
              <a:t>搭建</a:t>
            </a:r>
            <a:r>
              <a:rPr lang="en-US" altLang="zh-CN" dirty="0"/>
              <a:t>--</a:t>
            </a:r>
            <a:r>
              <a:rPr lang="en-US" altLang="zh-CN" dirty="0" err="1"/>
              <a:t>MapRed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将配置文件同步到其他主机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 smtClean="0"/>
              <a:t>for I in node{1..3}; do </a:t>
            </a:r>
            <a:r>
              <a:rPr lang="en-US" altLang="zh-CN" sz="1900" dirty="0" err="1" smtClean="0"/>
              <a:t>rsync</a:t>
            </a:r>
            <a:r>
              <a:rPr lang="en-US" altLang="zh-CN" sz="1900" dirty="0" smtClean="0"/>
              <a:t> –</a:t>
            </a:r>
            <a:r>
              <a:rPr lang="en-US" altLang="zh-CN" sz="1900" dirty="0" err="1" smtClean="0"/>
              <a:t>avz</a:t>
            </a:r>
            <a:r>
              <a:rPr lang="en-US" altLang="zh-CN" sz="1900" dirty="0" smtClean="0"/>
              <a:t> –delete 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/local/Hadoop/ $</a:t>
            </a:r>
            <a:r>
              <a:rPr lang="en-US" altLang="zh-CN" sz="1900" dirty="0" err="1" smtClean="0"/>
              <a:t>i</a:t>
            </a:r>
            <a:r>
              <a:rPr lang="en-US" altLang="zh-CN" sz="1900" dirty="0" smtClean="0"/>
              <a:t>:/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/local/Hadoop/; </a:t>
            </a:r>
            <a:r>
              <a:rPr lang="en-US" altLang="zh-CN" sz="1900" dirty="0" smtClean="0"/>
              <a:t>done </a:t>
            </a:r>
            <a:r>
              <a:rPr lang="en-US" altLang="zh-CN" sz="1900" dirty="0" smtClean="0">
                <a:sym typeface="Wingdings" panose="05000000000000000000" pitchFamily="2" charset="2"/>
              </a:rPr>
              <a:t></a:t>
            </a:r>
            <a:r>
              <a:rPr lang="zh-CN" altLang="en-US" sz="1900" dirty="0" smtClean="0">
                <a:sym typeface="Wingdings" panose="05000000000000000000" pitchFamily="2" charset="2"/>
              </a:rPr>
              <a:t>该命令可以写成</a:t>
            </a:r>
            <a:r>
              <a:rPr lang="en-US" altLang="zh-CN" sz="1900" dirty="0" smtClean="0">
                <a:sym typeface="Wingdings" panose="05000000000000000000" pitchFamily="2" charset="2"/>
              </a:rPr>
              <a:t>shell</a:t>
            </a:r>
            <a:r>
              <a:rPr lang="zh-CN" altLang="en-US" sz="1900" dirty="0" smtClean="0">
                <a:sym typeface="Wingdings" panose="05000000000000000000" pitchFamily="2" charset="2"/>
              </a:rPr>
              <a:t>脚本，执行</a:t>
            </a:r>
            <a:r>
              <a:rPr lang="en-US" altLang="zh-CN" sz="1900" dirty="0" smtClean="0">
                <a:sym typeface="Wingdings" panose="05000000000000000000" pitchFamily="2" charset="2"/>
              </a:rPr>
              <a:t>had</a:t>
            </a:r>
            <a:r>
              <a:rPr lang="zh-CN" altLang="en-US" sz="1900" dirty="0" smtClean="0">
                <a:sym typeface="Wingdings" panose="05000000000000000000" pitchFamily="2" charset="2"/>
              </a:rPr>
              <a:t>命令即可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/>
              <a:t>./sbin/start-yarn.sh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验证角色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 err="1"/>
              <a:t>jps</a:t>
            </a:r>
            <a:r>
              <a:rPr lang="en-US" altLang="zh-CN" sz="1900" dirty="0"/>
              <a:t> </a:t>
            </a:r>
            <a:r>
              <a:rPr lang="en-US" altLang="zh-CN" sz="1900" dirty="0">
                <a:sym typeface="Wingdings" panose="05000000000000000000" pitchFamily="2" charset="2"/>
              </a:rPr>
              <a:t></a:t>
            </a:r>
            <a:r>
              <a:rPr lang="zh-CN" altLang="en-US" sz="1900" dirty="0">
                <a:sym typeface="Wingdings" panose="05000000000000000000" pitchFamily="2" charset="2"/>
              </a:rPr>
              <a:t>管理节点出现 </a:t>
            </a:r>
            <a:r>
              <a:rPr lang="en-US" altLang="zh-CN" sz="1900" dirty="0" err="1">
                <a:sym typeface="Wingdings" panose="05000000000000000000" pitchFamily="2" charset="2"/>
              </a:rPr>
              <a:t>ResourceManager</a:t>
            </a:r>
            <a:r>
              <a:rPr lang="en-US" altLang="zh-CN" sz="1900" dirty="0">
                <a:sym typeface="Wingdings" panose="05000000000000000000" pitchFamily="2" charset="2"/>
              </a:rPr>
              <a:t>,</a:t>
            </a:r>
            <a:r>
              <a:rPr lang="zh-CN" altLang="en-US" sz="1900" dirty="0">
                <a:sym typeface="Wingdings" panose="05000000000000000000" pitchFamily="2" charset="2"/>
              </a:rPr>
              <a:t>其他节点出现</a:t>
            </a:r>
            <a:r>
              <a:rPr lang="en-US" altLang="zh-CN" sz="1900" dirty="0" err="1" smtClean="0">
                <a:sym typeface="Wingdings" panose="05000000000000000000" pitchFamily="2" charset="2"/>
              </a:rPr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验证节点状态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900" dirty="0"/>
              <a:t>./bin/yarn node </a:t>
            </a:r>
            <a:r>
              <a:rPr lang="en-US" altLang="zh-CN" sz="1900" dirty="0" smtClean="0"/>
              <a:t>–list</a:t>
            </a:r>
          </a:p>
          <a:p>
            <a:pPr marL="0" indent="0">
              <a:buNone/>
            </a:pPr>
            <a:r>
              <a:rPr lang="en-US" altLang="zh-CN" sz="1900" dirty="0" smtClean="0"/>
              <a:t>6.5 </a:t>
            </a:r>
            <a:r>
              <a:rPr lang="zh-CN" altLang="en-US" sz="1900" dirty="0" smtClean="0"/>
              <a:t>拍错日志： </a:t>
            </a:r>
            <a:r>
              <a:rPr lang="en-US" altLang="zh-CN" sz="1900" dirty="0"/>
              <a:t>/</a:t>
            </a:r>
            <a:r>
              <a:rPr lang="en-US" altLang="zh-CN" sz="1900" dirty="0" err="1" smtClean="0"/>
              <a:t>usr</a:t>
            </a:r>
            <a:r>
              <a:rPr lang="en-US" altLang="zh-CN" sz="1900" dirty="0" smtClean="0"/>
              <a:t>/local/</a:t>
            </a:r>
            <a:r>
              <a:rPr lang="en-US" altLang="zh-CN" sz="1900" dirty="0" err="1" smtClean="0"/>
              <a:t>hadoop</a:t>
            </a:r>
            <a:r>
              <a:rPr lang="en-US" altLang="zh-CN" sz="1900" dirty="0" smtClean="0"/>
              <a:t>/logs/</a:t>
            </a:r>
            <a:r>
              <a:rPr lang="en-US" altLang="zh-CN" sz="1900" dirty="0" err="1" smtClean="0"/>
              <a:t>hadoop</a:t>
            </a:r>
            <a:r>
              <a:rPr lang="en-US" altLang="zh-CN" sz="1900" dirty="0" smtClean="0"/>
              <a:t>-root-</a:t>
            </a:r>
            <a:r>
              <a:rPr lang="zh-CN" altLang="en-US" sz="1900" dirty="0" smtClean="0"/>
              <a:t>对应服务</a:t>
            </a:r>
            <a:r>
              <a:rPr lang="en-US" altLang="zh-CN" sz="1900" dirty="0" smtClean="0"/>
              <a:t>-</a:t>
            </a:r>
            <a:r>
              <a:rPr lang="zh-CN" altLang="en-US" sz="1900" dirty="0" smtClean="0"/>
              <a:t>主机名</a:t>
            </a:r>
            <a:r>
              <a:rPr lang="en-US" altLang="zh-CN" sz="1900" dirty="0" smtClean="0"/>
              <a:t>.log</a:t>
            </a:r>
            <a:endParaRPr lang="en-US" altLang="zh-CN" sz="19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96" y="3162830"/>
            <a:ext cx="2177329" cy="969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942" y="2726236"/>
            <a:ext cx="1881036" cy="1668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60" y="4903159"/>
            <a:ext cx="4465419" cy="7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完全分布式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M</a:t>
            </a:r>
            <a:r>
              <a:rPr lang="en-US" altLang="zh-CN" dirty="0" err="1" smtClean="0"/>
              <a:t>apRed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7. Web</a:t>
            </a:r>
            <a:r>
              <a:rPr lang="zh-CN" altLang="en-US" sz="2400" dirty="0" smtClean="0"/>
              <a:t>地址验证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Namenode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2"/>
              </a:rPr>
              <a:t>http://192.168.1.1:50070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Secondary </a:t>
            </a:r>
            <a:r>
              <a:rPr lang="en-US" altLang="zh-CN" sz="1800" dirty="0" err="1" smtClean="0"/>
              <a:t>namenode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3"/>
              </a:rPr>
              <a:t>http://192.168.1.1:50090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Yarn </a:t>
            </a:r>
            <a:r>
              <a:rPr lang="en-US" altLang="zh-CN" sz="1800" dirty="0" err="1" smtClean="0"/>
              <a:t>resourcemanager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管理地址 </a:t>
            </a:r>
            <a:r>
              <a:rPr lang="en-US" altLang="zh-CN" sz="1800" dirty="0" smtClean="0">
                <a:hlinkClick r:id="rId4"/>
              </a:rPr>
              <a:t>http://192.168.1.1:8088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Datanode</a:t>
            </a:r>
            <a:r>
              <a:rPr lang="en-US" altLang="zh-CN" sz="1800" dirty="0" smtClean="0"/>
              <a:t> web </a:t>
            </a:r>
            <a:r>
              <a:rPr lang="zh-CN" altLang="en-US" sz="1800" dirty="0" smtClean="0"/>
              <a:t>地址 </a:t>
            </a:r>
            <a:r>
              <a:rPr lang="en-US" altLang="zh-CN" sz="1800" dirty="0" smtClean="0">
                <a:hlinkClick r:id="rId5"/>
              </a:rPr>
              <a:t>http://192.168.1.2:50075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900" dirty="0" smtClean="0"/>
              <a:t>	</a:t>
            </a:r>
            <a:r>
              <a:rPr lang="en-US" altLang="zh-CN" sz="1900" dirty="0" err="1" smtClean="0"/>
              <a:t>Nodemanager</a:t>
            </a:r>
            <a:r>
              <a:rPr lang="en-US" altLang="zh-CN" sz="1900" dirty="0" smtClean="0"/>
              <a:t> web </a:t>
            </a:r>
            <a:r>
              <a:rPr lang="zh-CN" altLang="en-US" sz="1900" dirty="0" smtClean="0"/>
              <a:t>地址 </a:t>
            </a:r>
            <a:r>
              <a:rPr lang="en-US" altLang="zh-CN" sz="1900" dirty="0" smtClean="0">
                <a:hlinkClick r:id="rId6"/>
              </a:rPr>
              <a:t>http://192.168.1.2:8042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9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770" y="4323114"/>
            <a:ext cx="3770391" cy="21035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591" y="4160884"/>
            <a:ext cx="3698647" cy="22657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0903" y="1503485"/>
            <a:ext cx="4715555" cy="120979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9374" y="2771355"/>
            <a:ext cx="3502290" cy="10253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36869" y="5440675"/>
            <a:ext cx="4129397" cy="9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_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分析数据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94205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使用命令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ls</a:t>
            </a:r>
            <a:r>
              <a:rPr lang="en-US" altLang="zh-CN" dirty="0" smtClean="0"/>
              <a:t> / 	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oo</a:t>
            </a: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touchz</a:t>
            </a:r>
            <a:r>
              <a:rPr lang="en-US" altLang="zh-CN" dirty="0" smtClean="0"/>
              <a:t> a.txt</a:t>
            </a:r>
          </a:p>
          <a:p>
            <a:pPr marL="0" indent="0">
              <a:buNone/>
            </a:pP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-get </a:t>
            </a:r>
            <a:r>
              <a:rPr lang="zh-CN" altLang="en-US" dirty="0" smtClean="0"/>
              <a:t>文件 下载</a:t>
            </a: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-put </a:t>
            </a:r>
            <a:r>
              <a:rPr lang="zh-CN" altLang="en-US" dirty="0" smtClean="0"/>
              <a:t>文件 </a:t>
            </a:r>
            <a:r>
              <a:rPr lang="zh-CN" altLang="en-US" dirty="0"/>
              <a:t>上</a:t>
            </a:r>
            <a:r>
              <a:rPr lang="zh-CN" altLang="en-US" dirty="0" smtClean="0"/>
              <a:t>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案例操作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#</a:t>
            </a:r>
            <a:r>
              <a:rPr lang="zh-CN" altLang="en-US" dirty="0" smtClean="0"/>
              <a:t>回车后可以看到要执行的命令参数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</a:t>
            </a:r>
            <a:r>
              <a:rPr lang="en-US" altLang="zh-CN" dirty="0" smtClean="0"/>
              <a:t>/ #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根目录下有哪些内容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 # </a:t>
            </a:r>
            <a:r>
              <a:rPr lang="zh-CN" altLang="en-US" dirty="0" smtClean="0"/>
              <a:t>创建文件夹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-put *.txt /</a:t>
            </a:r>
            <a:r>
              <a:rPr lang="en-US" altLang="zh-CN" dirty="0" err="1"/>
              <a:t>oo</a:t>
            </a:r>
            <a:r>
              <a:rPr lang="en-US" altLang="zh-CN" dirty="0" smtClean="0"/>
              <a:t>/ #</a:t>
            </a:r>
            <a:r>
              <a:rPr lang="zh-CN" altLang="en-US" dirty="0" smtClean="0"/>
              <a:t>向文件夹中导入数据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jar 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/hadoop-mapreduce-examples-2.7.6.jar </a:t>
            </a:r>
            <a:r>
              <a:rPr lang="en-US" altLang="zh-CN" dirty="0" err="1"/>
              <a:t>wordcount</a:t>
            </a:r>
            <a:r>
              <a:rPr lang="en-US" altLang="zh-CN" dirty="0"/>
              <a:t> /</a:t>
            </a:r>
            <a:r>
              <a:rPr lang="en-US" altLang="zh-CN" dirty="0" err="1"/>
              <a:t>oo</a:t>
            </a:r>
            <a:r>
              <a:rPr lang="en-US" altLang="zh-CN" dirty="0"/>
              <a:t> /</a:t>
            </a:r>
            <a:r>
              <a:rPr lang="en-US" altLang="zh-CN" dirty="0" smtClean="0"/>
              <a:t>x # 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jar</a:t>
            </a:r>
            <a:r>
              <a:rPr lang="zh-CN" altLang="en-US" dirty="0" smtClean="0"/>
              <a:t>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./</a:t>
            </a:r>
            <a:r>
              <a:rPr lang="en-US" altLang="zh-CN" dirty="0"/>
              <a:t>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</a:t>
            </a:r>
            <a:r>
              <a:rPr lang="en-US" altLang="zh-CN" dirty="0" err="1"/>
              <a:t>ls</a:t>
            </a:r>
            <a:r>
              <a:rPr lang="en-US" altLang="zh-CN" dirty="0"/>
              <a:t> /</a:t>
            </a:r>
            <a:r>
              <a:rPr lang="en-US" altLang="zh-CN" dirty="0" smtClean="0"/>
              <a:t>xx # 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会将运算结果放入</a:t>
            </a:r>
            <a:r>
              <a:rPr lang="en-US" altLang="zh-CN" dirty="0" smtClean="0"/>
              <a:t>xx</a:t>
            </a:r>
            <a:r>
              <a:rPr lang="zh-CN" altLang="en-US" dirty="0" smtClean="0"/>
              <a:t>文件夹中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./bin/</a:t>
            </a:r>
            <a:r>
              <a:rPr lang="en-US" altLang="zh-CN" dirty="0" err="1"/>
              <a:t>hadoop</a:t>
            </a:r>
            <a:r>
              <a:rPr lang="en-US" altLang="zh-CN" dirty="0"/>
              <a:t> </a:t>
            </a:r>
            <a:r>
              <a:rPr lang="en-US" altLang="zh-CN" dirty="0" err="1"/>
              <a:t>fs</a:t>
            </a:r>
            <a:r>
              <a:rPr lang="en-US" altLang="zh-CN" dirty="0"/>
              <a:t> -cat /xx/part-r-00000 | column -t | sort -</a:t>
            </a:r>
            <a:r>
              <a:rPr lang="en-US" altLang="zh-CN" dirty="0" smtClean="0"/>
              <a:t>k2n # </a:t>
            </a:r>
            <a:r>
              <a:rPr lang="zh-CN" altLang="en-US" dirty="0" smtClean="0"/>
              <a:t>排序看结果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5028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大数据的诞生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现如今信息量庞大，普通技术无法处理大量数据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大数据能做什么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高效存储与运算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特性：</a:t>
            </a:r>
            <a:r>
              <a:rPr lang="en-US" altLang="zh-CN" dirty="0" smtClean="0"/>
              <a:t>5v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大量、时效性、多样性、准确性、价值性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4.Hadoop</a:t>
            </a:r>
            <a:r>
              <a:rPr lang="zh-CN" altLang="en-US" dirty="0" smtClean="0"/>
              <a:t>是啥？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大数据分布式软件平台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高可用性、低成本、高容错性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008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节点管理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1.Hdfs</a:t>
            </a:r>
            <a:r>
              <a:rPr lang="zh-CN" altLang="en-US" dirty="0" smtClean="0"/>
              <a:t>节点管理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增加节点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修复节点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删除节点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2.Yarn</a:t>
            </a:r>
            <a:r>
              <a:rPr lang="zh-CN" altLang="en-US" dirty="0" smtClean="0"/>
              <a:t>节点管理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增加、修复和删除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412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准备机器：</a:t>
            </a:r>
            <a:r>
              <a:rPr lang="en-US" altLang="zh-CN" dirty="0" smtClean="0"/>
              <a:t>192.168.1.5 node4 </a:t>
            </a:r>
            <a:r>
              <a:rPr lang="zh-CN" altLang="en-US" dirty="0" smtClean="0"/>
              <a:t>，安装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,</a:t>
            </a:r>
            <a:r>
              <a:rPr lang="zh-CN" altLang="en-US" dirty="0" smtClean="0"/>
              <a:t>管理节点无密登录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node4: yum –y install java-1.8.0-openjdk-devel java-1.8.0-openjdk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master:ssh-copy-id</a:t>
            </a:r>
            <a:r>
              <a:rPr lang="en-US" altLang="zh-CN" dirty="0" smtClean="0"/>
              <a:t> node4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master:scp</a:t>
            </a:r>
            <a:r>
              <a:rPr lang="en-US" altLang="zh-CN" dirty="0" smtClean="0"/>
              <a:t> –r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/local/Hadoop node4:/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</a:p>
          <a:p>
            <a:pPr marL="0" indent="0">
              <a:buNone/>
            </a:pPr>
            <a:r>
              <a:rPr lang="en-US" altLang="zh-CN" dirty="0" smtClean="0"/>
              <a:t>2.node4</a:t>
            </a:r>
            <a:r>
              <a:rPr lang="zh-CN" altLang="en-US" dirty="0" smtClean="0"/>
              <a:t>上启动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master:vim</a:t>
            </a:r>
            <a:r>
              <a:rPr lang="en-US" altLang="zh-CN" dirty="0" smtClean="0"/>
              <a:t> slaves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node4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node4:./sbin/Hadoop-daemon.sh start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master 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./bin/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dfsadmin</a:t>
            </a:r>
            <a:r>
              <a:rPr lang="en-US" altLang="zh-CN" dirty="0"/>
              <a:t> </a:t>
            </a:r>
            <a:r>
              <a:rPr lang="en-US" altLang="zh-CN" dirty="0" smtClean="0"/>
              <a:t> -report  </a:t>
            </a:r>
            <a:r>
              <a:rPr lang="en-US" altLang="zh-CN" dirty="0" smtClean="0">
                <a:sym typeface="Wingdings" panose="05000000000000000000" pitchFamily="2" charset="2"/>
              </a:rPr>
              <a:t>node4</a:t>
            </a:r>
            <a:r>
              <a:rPr lang="zh-CN" altLang="en-US" dirty="0" smtClean="0">
                <a:sym typeface="Wingdings" panose="05000000000000000000" pitchFamily="2" charset="2"/>
              </a:rPr>
              <a:t>出现了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3.master</a:t>
            </a:r>
            <a:r>
              <a:rPr lang="zh-CN" altLang="en-US" dirty="0" smtClean="0"/>
              <a:t>设置同步带宽，并同步数据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setBalancerBandwidth</a:t>
            </a:r>
            <a:r>
              <a:rPr lang="en-US" altLang="zh-CN" dirty="0" smtClean="0"/>
              <a:t> </a:t>
            </a:r>
            <a:r>
              <a:rPr lang="en-US" altLang="zh-CN" dirty="0" smtClean="0"/>
              <a:t>60000000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./sbin/start-balancer.sh</a:t>
            </a:r>
          </a:p>
          <a:p>
            <a:pPr marL="0" indent="0">
              <a:buNone/>
            </a:pPr>
            <a:r>
              <a:rPr lang="en-US" altLang="zh-CN" dirty="0" smtClean="0"/>
              <a:t>4.master</a:t>
            </a:r>
            <a:r>
              <a:rPr lang="zh-CN" altLang="en-US" dirty="0" smtClean="0"/>
              <a:t>查看集群状态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</a:t>
            </a:r>
            <a:r>
              <a:rPr lang="en-US" altLang="zh-CN" dirty="0" smtClean="0"/>
              <a:t> -report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新添加的节点已经出现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状态为</a:t>
            </a:r>
            <a:r>
              <a:rPr lang="en-US" altLang="zh-CN" dirty="0" smtClean="0">
                <a:sym typeface="Wingdings" panose="05000000000000000000" pitchFamily="2" charset="2"/>
              </a:rPr>
              <a:t>normal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832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1.node4:</a:t>
            </a:r>
            <a:r>
              <a:rPr lang="zh-CN" altLang="en-US" dirty="0" smtClean="0"/>
              <a:t>增加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./sbin/yarn-daemon.sh start 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2.Master:</a:t>
            </a:r>
            <a:r>
              <a:rPr lang="zh-CN" altLang="en-US" dirty="0" smtClean="0"/>
              <a:t>管理节点查看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-list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40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</a:t>
            </a:r>
            <a:r>
              <a:rPr lang="zh-CN" altLang="en-US" dirty="0" smtClean="0"/>
              <a:t>除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1.Master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</a:t>
            </a:r>
            <a:r>
              <a:rPr lang="en-US" altLang="zh-CN" dirty="0" smtClean="0"/>
              <a:t>hdfs-site.xml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name:dfs.hosts.exclude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value:/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/exclude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2.master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exclude</a:t>
            </a:r>
            <a:r>
              <a:rPr lang="zh-CN" altLang="en-US" dirty="0" smtClean="0"/>
              <a:t>配置文件，写入要删除的节点主机名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exclude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/>
              <a:t>node4</a:t>
            </a:r>
          </a:p>
          <a:p>
            <a:pPr marL="0" indent="0">
              <a:buNone/>
            </a:pPr>
            <a:r>
              <a:rPr lang="en-US" altLang="zh-CN" dirty="0" smtClean="0"/>
              <a:t>2.5 </a:t>
            </a:r>
            <a:r>
              <a:rPr lang="zh-CN" altLang="en-US" dirty="0" smtClean="0"/>
              <a:t>上传大文件，显示数据迁移过程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lftp</a:t>
            </a:r>
            <a:r>
              <a:rPr lang="en-US" altLang="zh-CN" dirty="0" smtClean="0"/>
              <a:t> 192.168.1.254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ISO</a:t>
            </a:r>
          </a:p>
          <a:p>
            <a:pPr marL="0" indent="0">
              <a:buNone/>
            </a:pPr>
            <a:r>
              <a:rPr lang="en-US" altLang="zh-CN" dirty="0"/>
              <a:t>	get </a:t>
            </a:r>
            <a:r>
              <a:rPr lang="en-US" altLang="zh-CN" dirty="0" smtClean="0"/>
              <a:t>CentOS7-1708.iso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fs</a:t>
            </a:r>
            <a:r>
              <a:rPr lang="en-US" altLang="zh-CN" dirty="0" smtClean="0"/>
              <a:t> –put CentOS7-1708.iso 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5809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</a:t>
            </a:r>
            <a:r>
              <a:rPr lang="zh-CN" altLang="en-US" dirty="0" smtClean="0"/>
              <a:t>除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3.master</a:t>
            </a:r>
            <a:r>
              <a:rPr lang="zh-CN" altLang="en-US" dirty="0" smtClean="0"/>
              <a:t>更新数据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refreshNodes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</a:t>
            </a:r>
            <a:r>
              <a:rPr lang="en-US" altLang="zh-CN" dirty="0" smtClean="0"/>
              <a:t>-report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Normal </a:t>
            </a:r>
            <a:r>
              <a:rPr lang="zh-CN" altLang="en-US" dirty="0" smtClean="0">
                <a:sym typeface="Wingdings" panose="05000000000000000000" pitchFamily="2" charset="2"/>
              </a:rPr>
              <a:t>正常状态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Decommissioned in Program </a:t>
            </a:r>
            <a:r>
              <a:rPr lang="zh-CN" altLang="en-US" dirty="0" smtClean="0">
                <a:sym typeface="Wingdings" panose="05000000000000000000" pitchFamily="2" charset="2"/>
              </a:rPr>
              <a:t>数据迁移中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	Decommissioned </a:t>
            </a:r>
            <a:r>
              <a:rPr lang="zh-CN" altLang="en-US" dirty="0" smtClean="0">
                <a:sym typeface="Wingdings" panose="05000000000000000000" pitchFamily="2" charset="2"/>
              </a:rPr>
              <a:t>数据迁移完成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 smtClean="0">
                <a:sym typeface="Wingdings" panose="05000000000000000000" pitchFamily="2" charset="2"/>
              </a:rPr>
              <a:t>注意：只有当状态为</a:t>
            </a:r>
            <a:r>
              <a:rPr lang="en-US" altLang="zh-CN" dirty="0" smtClean="0">
                <a:sym typeface="Wingdings" panose="05000000000000000000" pitchFamily="2" charset="2"/>
              </a:rPr>
              <a:t>Decommissioned</a:t>
            </a:r>
            <a:r>
              <a:rPr lang="zh-CN" altLang="en-US" dirty="0" smtClean="0">
                <a:sym typeface="Wingdings" panose="05000000000000000000" pitchFamily="2" charset="2"/>
              </a:rPr>
              <a:t>才能</a:t>
            </a:r>
            <a:r>
              <a:rPr lang="en-US" altLang="zh-CN" dirty="0" smtClean="0">
                <a:sym typeface="Wingdings" panose="05000000000000000000" pitchFamily="2" charset="2"/>
              </a:rPr>
              <a:t>down</a:t>
            </a:r>
            <a:r>
              <a:rPr lang="zh-CN" altLang="en-US" dirty="0" smtClean="0">
                <a:sym typeface="Wingdings" panose="05000000000000000000" pitchFamily="2" charset="2"/>
              </a:rPr>
              <a:t>机下线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51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移</a:t>
            </a:r>
            <a:r>
              <a:rPr lang="zh-CN" altLang="en-US" dirty="0" smtClean="0"/>
              <a:t>除</a:t>
            </a:r>
            <a:r>
              <a:rPr lang="en-US" altLang="zh-CN" dirty="0" err="1" smtClean="0"/>
              <a:t>NodeManager</a:t>
            </a:r>
            <a:r>
              <a:rPr lang="zh-CN" altLang="en-US" dirty="0" smtClean="0"/>
              <a:t>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下线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slaves</a:t>
            </a:r>
            <a:r>
              <a:rPr lang="zh-CN" altLang="en-US" dirty="0" smtClean="0"/>
              <a:t>文件，删除要移除的主机名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node4 </a:t>
            </a:r>
            <a:r>
              <a:rPr lang="en-US" altLang="zh-CN" dirty="0" smtClean="0"/>
              <a:t>x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里面</a:t>
            </a:r>
            <a:r>
              <a:rPr lang="en-US" altLang="zh-CN" dirty="0" smtClean="0"/>
              <a:t>node4</a:t>
            </a:r>
            <a:r>
              <a:rPr lang="zh-CN" altLang="en-US" dirty="0" smtClean="0"/>
              <a:t>这一条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exclude</a:t>
            </a:r>
            <a:r>
              <a:rPr lang="zh-CN" altLang="en-US" dirty="0" smtClean="0"/>
              <a:t>文件里的</a:t>
            </a:r>
            <a:r>
              <a:rPr lang="en-US" altLang="zh-CN" dirty="0" smtClean="0"/>
              <a:t>node4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同步到所有主机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node4</a:t>
            </a:r>
            <a:r>
              <a:rPr lang="zh-CN" altLang="en-US" dirty="0" smtClean="0"/>
              <a:t>就可以直接关机或者</a:t>
            </a:r>
            <a:r>
              <a:rPr lang="en-US" altLang="zh-CN" dirty="0" smtClean="0"/>
              <a:t>reboot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2.Master</a:t>
            </a:r>
            <a:r>
              <a:rPr lang="zh-CN" altLang="en-US" dirty="0" smtClean="0"/>
              <a:t>上重启</a:t>
            </a:r>
            <a:r>
              <a:rPr lang="en-US" altLang="zh-CN" dirty="0" smtClean="0"/>
              <a:t>yarn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./sbin/stop-yarn.sh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./sbin/start-yarn.sh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./bin/yarn node </a:t>
            </a:r>
            <a:r>
              <a:rPr lang="en-US" altLang="zh-CN" dirty="0" smtClean="0"/>
              <a:t>-list 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没有了要移除的</a:t>
            </a:r>
            <a:r>
              <a:rPr lang="zh-CN" altLang="en-US" dirty="0" smtClean="0">
                <a:sym typeface="Wingdings" panose="05000000000000000000" pitchFamily="2" charset="2"/>
              </a:rPr>
              <a:t>节点</a:t>
            </a:r>
            <a:r>
              <a:rPr lang="en-US" altLang="zh-CN" dirty="0" err="1" smtClean="0">
                <a:sym typeface="Wingdings" panose="05000000000000000000" pitchFamily="2" charset="2"/>
              </a:rPr>
              <a:t>nodemanager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./bin/</a:t>
            </a:r>
            <a:r>
              <a:rPr lang="en-US" altLang="zh-CN" dirty="0" err="1" smtClean="0">
                <a:sym typeface="Wingdings" panose="05000000000000000000" pitchFamily="2" charset="2"/>
              </a:rPr>
              <a:t>hdfs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dfsadmin</a:t>
            </a:r>
            <a:r>
              <a:rPr lang="en-US" altLang="zh-CN" dirty="0" smtClean="0">
                <a:sym typeface="Wingdings" panose="05000000000000000000" pitchFamily="2" charset="2"/>
              </a:rPr>
              <a:t> -report node4</a:t>
            </a:r>
            <a:r>
              <a:rPr lang="zh-CN" altLang="en-US" dirty="0" smtClean="0">
                <a:sym typeface="Wingdings" panose="05000000000000000000" pitchFamily="2" charset="2"/>
              </a:rPr>
              <a:t>还存在，等待一段时间就没了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./sbin/stop-all.sh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./sbin/start-dfs.sh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>
                <a:sym typeface="Wingdings" panose="05000000000000000000" pitchFamily="2" charset="2"/>
              </a:rPr>
              <a:t>./bin/</a:t>
            </a:r>
            <a:r>
              <a:rPr lang="en-US" altLang="zh-CN" dirty="0" err="1">
                <a:sym typeface="Wingdings" panose="05000000000000000000" pitchFamily="2" charset="2"/>
              </a:rPr>
              <a:t>hdfs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dfsadmin</a:t>
            </a:r>
            <a:r>
              <a:rPr lang="en-US" altLang="zh-CN" dirty="0">
                <a:sym typeface="Wingdings" panose="05000000000000000000" pitchFamily="2" charset="2"/>
              </a:rPr>
              <a:t> -report </a:t>
            </a:r>
            <a:r>
              <a:rPr lang="en-US" altLang="zh-CN" dirty="0" smtClean="0">
                <a:sym typeface="Wingdings" panose="05000000000000000000" pitchFamily="2" charset="2"/>
              </a:rPr>
              <a:t>node4</a:t>
            </a:r>
            <a:r>
              <a:rPr lang="zh-CN" altLang="en-US" smtClean="0">
                <a:sym typeface="Wingdings" panose="05000000000000000000" pitchFamily="2" charset="2"/>
              </a:rPr>
              <a:t>就不存在了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0556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用途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挂载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文件系统，直接读取写入数据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1).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nfsgw</a:t>
            </a:r>
            <a:r>
              <a:rPr lang="zh-CN" altLang="en-US" dirty="0" smtClean="0"/>
              <a:t>主机，并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  <a:r>
              <a:rPr lang="zh-CN" altLang="en-US" dirty="0" smtClean="0"/>
              <a:t>解析，同步到各个主机，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可以无密码连接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2).</a:t>
            </a:r>
            <a:r>
              <a:rPr lang="zh-CN" altLang="en-US" dirty="0" smtClean="0"/>
              <a:t>添加用户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nfsgw,master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groupadd</a:t>
            </a:r>
            <a:r>
              <a:rPr lang="en-US" altLang="zh-CN" dirty="0" smtClean="0"/>
              <a:t> –g 200 nsd1803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useradd</a:t>
            </a:r>
            <a:r>
              <a:rPr lang="en-US" altLang="zh-CN" dirty="0" smtClean="0"/>
              <a:t> –u 200 –g 200 nsd1803</a:t>
            </a:r>
          </a:p>
          <a:p>
            <a:pPr marL="0" indent="0">
              <a:buNone/>
            </a:pPr>
            <a:r>
              <a:rPr lang="en-US" altLang="zh-CN" dirty="0" smtClean="0"/>
              <a:t>4.Master</a:t>
            </a:r>
            <a:r>
              <a:rPr lang="zh-CN" altLang="en-US" dirty="0" smtClean="0"/>
              <a:t>停止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./sbin/stop-all.sh</a:t>
            </a:r>
          </a:p>
          <a:p>
            <a:pPr marL="0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增加配置</a:t>
            </a:r>
            <a:r>
              <a:rPr lang="en-US" altLang="zh-CN" dirty="0" smtClean="0"/>
              <a:t>core-site.xml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name:Hadoop.proxyuser.nsd1803.groups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value:*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property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name:Hadoop.proxyuser.nsd1803.hosts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values:*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193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6.</a:t>
            </a:r>
            <a:r>
              <a:rPr lang="zh-CN" altLang="en-US" dirty="0" smtClean="0"/>
              <a:t>同步配置到</a:t>
            </a:r>
            <a:r>
              <a:rPr lang="en-US" altLang="zh-CN" dirty="0" smtClean="0"/>
              <a:t>node{1..3}</a:t>
            </a:r>
          </a:p>
          <a:p>
            <a:pPr marL="0" indent="0">
              <a:buNone/>
            </a:pPr>
            <a:r>
              <a:rPr lang="en-US" altLang="zh-CN" dirty="0" smtClean="0"/>
              <a:t>7.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./sbin/start-dfs.sh</a:t>
            </a:r>
          </a:p>
          <a:p>
            <a:pPr marL="0" indent="0">
              <a:buNone/>
            </a:pPr>
            <a:r>
              <a:rPr lang="en-US" altLang="zh-CN" dirty="0" smtClean="0"/>
              <a:t>8.</a:t>
            </a:r>
            <a:r>
              <a:rPr lang="zh-CN" altLang="en-US" dirty="0" smtClean="0"/>
              <a:t>查看状态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dfsadmin</a:t>
            </a:r>
            <a:r>
              <a:rPr lang="en-US" altLang="zh-CN" dirty="0" smtClean="0"/>
              <a:t> –report</a:t>
            </a:r>
          </a:p>
          <a:p>
            <a:pPr marL="0" indent="0">
              <a:buNone/>
            </a:pPr>
            <a:r>
              <a:rPr lang="en-US" altLang="zh-CN" dirty="0" smtClean="0"/>
              <a:t>9.nfsgw: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openjdk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的配置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10.nfsgw</a:t>
            </a:r>
            <a:r>
              <a:rPr lang="en-US" altLang="zh-CN" dirty="0"/>
              <a:t>:</a:t>
            </a:r>
            <a:r>
              <a:rPr lang="zh-CN" altLang="en-US" dirty="0"/>
              <a:t>给 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/local/Hadoop/logs</a:t>
            </a:r>
            <a:r>
              <a:rPr lang="zh-CN" altLang="en-US" dirty="0"/>
              <a:t>赋权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rm</a:t>
            </a:r>
            <a:r>
              <a:rPr lang="en-US" altLang="zh-CN" dirty="0"/>
              <a:t> –</a:t>
            </a:r>
            <a:r>
              <a:rPr lang="en-US" altLang="zh-CN" dirty="0" err="1"/>
              <a:t>rf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/local/Hadoop/logs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/local/Hadoop/logs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setfacl</a:t>
            </a:r>
            <a:r>
              <a:rPr lang="en-US" altLang="zh-CN" dirty="0"/>
              <a:t> –m u:nsd1803:rwx /</a:t>
            </a:r>
            <a:r>
              <a:rPr lang="en-US" altLang="zh-CN" dirty="0" err="1"/>
              <a:t>usr</a:t>
            </a:r>
            <a:r>
              <a:rPr lang="en-US" altLang="zh-CN" dirty="0"/>
              <a:t>/local/Hadoop/logs</a:t>
            </a:r>
          </a:p>
          <a:p>
            <a:pPr marL="0" indent="0">
              <a:buNone/>
            </a:pPr>
            <a:r>
              <a:rPr lang="en-US" altLang="zh-CN" dirty="0" smtClean="0"/>
              <a:t>11.</a:t>
            </a:r>
            <a:r>
              <a:rPr lang="zh-CN" altLang="en-US" dirty="0"/>
              <a:t>创建数据根目录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/Hadoop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89997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12.Nfsgw:</a:t>
            </a:r>
            <a:r>
              <a:rPr lang="zh-CN" altLang="en-US" dirty="0"/>
              <a:t>增加配置 </a:t>
            </a:r>
            <a:r>
              <a:rPr lang="en-US" altLang="zh-CN" dirty="0"/>
              <a:t>hdfs-site.xml</a:t>
            </a:r>
          </a:p>
          <a:p>
            <a:pPr marL="0" indent="0">
              <a:buNone/>
            </a:pPr>
            <a:r>
              <a:rPr lang="en-US" altLang="zh-CN" dirty="0"/>
              <a:t>	vim hdfs-site.xml</a:t>
            </a:r>
          </a:p>
          <a:p>
            <a:pPr marL="0" indent="0">
              <a:buNone/>
            </a:pPr>
            <a:r>
              <a:rPr lang="en-US" altLang="zh-CN" dirty="0"/>
              <a:t>		property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 smtClean="0"/>
              <a:t>name:nfs.exports.allowed.hosts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授权连接主机有什么权限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value:* </a:t>
            </a:r>
            <a:r>
              <a:rPr lang="en-US" altLang="zh-CN" dirty="0" err="1"/>
              <a:t>rw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nfs.dump.dir</a:t>
            </a:r>
            <a:r>
              <a:rPr lang="en-US" altLang="zh-CN" dirty="0" smtClean="0"/>
              <a:t> =&gt; 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nfstmp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nfs.namenode.accesstime.precision</a:t>
            </a:r>
            <a:r>
              <a:rPr lang="en-US" altLang="zh-CN" dirty="0" smtClean="0"/>
              <a:t> =&gt; 3600000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nfs.rtmax</a:t>
            </a:r>
            <a:r>
              <a:rPr lang="en-US" altLang="zh-CN" dirty="0" smtClean="0"/>
              <a:t> =&gt; 4194304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nfs.wtmax</a:t>
            </a:r>
            <a:r>
              <a:rPr lang="en-US" altLang="zh-CN" dirty="0"/>
              <a:t> </a:t>
            </a:r>
            <a:r>
              <a:rPr lang="en-US" altLang="zh-CN" dirty="0" smtClean="0"/>
              <a:t>=&gt; 1048576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nfs.port.monitoring.disabled</a:t>
            </a:r>
            <a:r>
              <a:rPr lang="en-US" altLang="zh-CN" dirty="0"/>
              <a:t> </a:t>
            </a:r>
            <a:r>
              <a:rPr lang="en-US" altLang="zh-CN" dirty="0" smtClean="0"/>
              <a:t>=&gt; false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0256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r>
              <a:rPr lang="en-US" altLang="zh-CN" dirty="0" smtClean="0"/>
              <a:t>—NFS</a:t>
            </a:r>
            <a:r>
              <a:rPr lang="zh-CN" altLang="en-US" dirty="0" smtClean="0"/>
              <a:t>网关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13.nfsgw</a:t>
            </a:r>
            <a:r>
              <a:rPr lang="en-US" altLang="zh-CN" dirty="0"/>
              <a:t>:</a:t>
            </a:r>
            <a:r>
              <a:rPr lang="zh-CN" altLang="en-US" dirty="0"/>
              <a:t>创建转存目录，并给用户</a:t>
            </a:r>
            <a:r>
              <a:rPr lang="en-US" altLang="zh-CN" dirty="0"/>
              <a:t>nsd1803</a:t>
            </a:r>
            <a:r>
              <a:rPr lang="zh-CN" altLang="en-US" dirty="0"/>
              <a:t>赋权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nfstmp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chown</a:t>
            </a:r>
            <a:r>
              <a:rPr lang="en-US" altLang="zh-CN" dirty="0"/>
              <a:t> nsd1803:nsd1803 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nfstmp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14</a:t>
            </a:r>
            <a:r>
              <a:rPr lang="en-US" altLang="zh-CN" dirty="0" smtClean="0"/>
              <a:t>.</a:t>
            </a:r>
            <a:r>
              <a:rPr lang="zh-CN" altLang="en-US" dirty="0" smtClean="0"/>
              <a:t>执行启动服务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1).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(root)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./sbin/Hadoop-daemon.sh –script ./bin/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portmap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</a:t>
            </a:r>
            <a:r>
              <a:rPr lang="en-US" altLang="zh-CN" dirty="0" err="1" smtClean="0"/>
              <a:t>portmap</a:t>
            </a:r>
            <a:r>
              <a:rPr lang="zh-CN" altLang="en-US" dirty="0" smtClean="0"/>
              <a:t>存在即可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2).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nfs3 (nsd1803)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 – nsd1803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 ./sbin/Hadoop-daemon.sh –script ./bin/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smtClean="0"/>
              <a:t>start nfs3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r>
              <a:rPr lang="en-US" altLang="zh-CN" dirty="0" smtClean="0"/>
              <a:t> =&gt;Nfs3 </a:t>
            </a:r>
            <a:r>
              <a:rPr lang="zh-CN" altLang="en-US" dirty="0" smtClean="0"/>
              <a:t>存在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3).</a:t>
            </a:r>
            <a:r>
              <a:rPr lang="zh-CN" altLang="en-US" dirty="0" smtClean="0"/>
              <a:t>退出</a:t>
            </a:r>
            <a:r>
              <a:rPr lang="en-US" altLang="zh-CN" dirty="0" smtClean="0"/>
              <a:t>nsd1803,</a:t>
            </a:r>
            <a:r>
              <a:rPr lang="zh-CN" altLang="en-US" dirty="0" smtClean="0"/>
              <a:t>两个都存在即可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jps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注意：</a:t>
            </a:r>
            <a:r>
              <a:rPr lang="en-US" altLang="zh-CN" dirty="0" err="1" smtClean="0"/>
              <a:t>portmap</a:t>
            </a:r>
            <a:r>
              <a:rPr lang="zh-CN" altLang="en-US" dirty="0" smtClean="0"/>
              <a:t>与系统</a:t>
            </a:r>
            <a:r>
              <a:rPr lang="en-US" altLang="zh-CN" dirty="0" err="1" smtClean="0"/>
              <a:t>rpcbind</a:t>
            </a:r>
            <a:r>
              <a:rPr lang="zh-CN" altLang="en-US" dirty="0" smtClean="0"/>
              <a:t>冲突，</a:t>
            </a:r>
            <a:r>
              <a:rPr lang="en-US" altLang="zh-CN" dirty="0" err="1" smtClean="0"/>
              <a:t>nfs</a:t>
            </a:r>
            <a:r>
              <a:rPr lang="zh-CN" altLang="en-US" dirty="0" smtClean="0"/>
              <a:t>冲突，必须卸载这两个包，否则起不来</a:t>
            </a:r>
            <a:r>
              <a:rPr lang="en-US" altLang="zh-CN" dirty="0" err="1" smtClean="0"/>
              <a:t>portmap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15.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机器上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–y install </a:t>
            </a:r>
            <a:r>
              <a:rPr lang="en-US" altLang="zh-CN" dirty="0" err="1" smtClean="0"/>
              <a:t>nfs-utils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mount </a:t>
            </a:r>
            <a:r>
              <a:rPr lang="zh-CN" altLang="en-US" dirty="0"/>
              <a:t> </a:t>
            </a:r>
            <a:r>
              <a:rPr lang="en-US" altLang="zh-CN" dirty="0" smtClean="0"/>
              <a:t>-t </a:t>
            </a:r>
            <a:r>
              <a:rPr lang="en-US" altLang="zh-CN" dirty="0" err="1" smtClean="0"/>
              <a:t>nfs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vers</a:t>
            </a:r>
            <a:r>
              <a:rPr lang="en-US" altLang="zh-CN" dirty="0" smtClean="0"/>
              <a:t>=3,proto=</a:t>
            </a:r>
            <a:r>
              <a:rPr lang="en-US" altLang="zh-CN" dirty="0" err="1" smtClean="0"/>
              <a:t>tcp,nolock,noacl,noatime,sync</a:t>
            </a:r>
            <a:r>
              <a:rPr lang="en-US" altLang="zh-CN" dirty="0" smtClean="0"/>
              <a:t> 192.168.1.5:/ /</a:t>
            </a:r>
            <a:r>
              <a:rPr lang="en-US" altLang="zh-CN" dirty="0" err="1" smtClean="0"/>
              <a:t>mnt</a:t>
            </a:r>
            <a:r>
              <a:rPr lang="en-US" altLang="zh-CN" dirty="0" smtClean="0"/>
              <a:t>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894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核心组件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：分布式计算框架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：系统资源管理系统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GFS</a:t>
            </a:r>
            <a:r>
              <a:rPr lang="zh-CN" altLang="en-US" dirty="0" smtClean="0"/>
              <a:t>的功能，系统存储系统，解决存储问题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生态系统：运维</a:t>
            </a:r>
            <a:r>
              <a:rPr lang="en-US" altLang="zh-CN" dirty="0" smtClean="0"/>
              <a:t>+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开发，所以沿用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方式，各个模块之间有不同的角色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268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en-US" dirty="0"/>
              <a:t>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818"/>
            <a:ext cx="1051560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7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MapReduce</a:t>
            </a:r>
            <a:r>
              <a:rPr lang="zh-CN" altLang="en-US" dirty="0" smtClean="0"/>
              <a:t>分布式计算框架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38200" y="1988820"/>
            <a:ext cx="1584960" cy="617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accent6">
                    <a:lumMod val="50000"/>
                  </a:schemeClr>
                </a:solidFill>
              </a:rPr>
              <a:t>client</a:t>
            </a:r>
            <a:endParaRPr lang="zh-CN" alt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800600" y="1690688"/>
            <a:ext cx="3611880" cy="13725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JobTracker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2880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1302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12480" y="4023360"/>
            <a:ext cx="2514600" cy="2125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TaskTracker</a:t>
            </a:r>
            <a:endParaRPr lang="en-US" altLang="zh-CN" sz="3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MapTracker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ReduceTracker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60600" y="2297430"/>
            <a:ext cx="23400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 flipH="1">
            <a:off x="3086100" y="3063240"/>
            <a:ext cx="352044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7" idx="0"/>
          </p:cNvCxnSpPr>
          <p:nvPr/>
        </p:nvCxnSpPr>
        <p:spPr>
          <a:xfrm flipH="1">
            <a:off x="6370320" y="3063240"/>
            <a:ext cx="23622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8" idx="0"/>
          </p:cNvCxnSpPr>
          <p:nvPr/>
        </p:nvCxnSpPr>
        <p:spPr>
          <a:xfrm>
            <a:off x="6606540" y="3063240"/>
            <a:ext cx="3063240" cy="9601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51460" y="4251960"/>
            <a:ext cx="1379220" cy="834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分配任务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执行运算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460" y="5314950"/>
            <a:ext cx="1379220" cy="8343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合并任务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返回结果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1630680" y="4669155"/>
            <a:ext cx="792480" cy="4171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8" idx="3"/>
          </p:cNvCxnSpPr>
          <p:nvPr/>
        </p:nvCxnSpPr>
        <p:spPr>
          <a:xfrm flipH="1">
            <a:off x="1630680" y="5732145"/>
            <a:ext cx="7924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2743200" y="3063240"/>
            <a:ext cx="335280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096000" y="3063240"/>
            <a:ext cx="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6096000" y="3063240"/>
            <a:ext cx="3070860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2460600" y="2376964"/>
            <a:ext cx="2340000" cy="229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874560" y="1919764"/>
            <a:ext cx="1606000" cy="29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一个计算任务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 rot="1171759">
            <a:off x="8160022" y="3395438"/>
            <a:ext cx="2347415" cy="457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分配任务，开始运算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 rot="20620097">
            <a:off x="2956111" y="3219178"/>
            <a:ext cx="176022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汇总返回结果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椭圆形标注 36"/>
          <p:cNvSpPr/>
          <p:nvPr/>
        </p:nvSpPr>
        <p:spPr>
          <a:xfrm>
            <a:off x="7942966" y="279600"/>
            <a:ext cx="2975212" cy="1432333"/>
          </a:xfrm>
          <a:prstGeom prst="wedgeEllipseCallout">
            <a:avLst>
              <a:gd name="adj1" fmla="val -41934"/>
              <a:gd name="adj2" fmla="val 93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我主管运算，消耗</a:t>
            </a:r>
            <a:r>
              <a:rPr lang="en-US" altLang="zh-CN" dirty="0" smtClean="0"/>
              <a:t>CPU/</a:t>
            </a:r>
            <a:r>
              <a:rPr lang="zh-CN" altLang="en-US" dirty="0" smtClean="0"/>
              <a:t>内存，但是不会消耗</a:t>
            </a:r>
            <a:r>
              <a:rPr lang="en-US" altLang="zh-CN" dirty="0" smtClean="0"/>
              <a:t>IO</a:t>
            </a:r>
            <a:r>
              <a:rPr lang="zh-CN" altLang="en-US" dirty="0" smtClean="0"/>
              <a:t>磁盘读写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分布式存储框架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4024" y="2402006"/>
            <a:ext cx="1282889" cy="545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client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59472" y="1963678"/>
            <a:ext cx="3330054" cy="19106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 smtClean="0">
                <a:solidFill>
                  <a:schemeClr val="tx1"/>
                </a:solidFill>
              </a:rPr>
              <a:t>NameNode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记录数据位置关系，不做实际</a:t>
            </a:r>
            <a:r>
              <a:rPr lang="zh-CN" altLang="en-US" sz="1400" dirty="0" smtClean="0">
                <a:solidFill>
                  <a:srgbClr val="FF0000"/>
                </a:solidFill>
              </a:rPr>
              <a:t>存储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FF0000"/>
                </a:solidFill>
              </a:rPr>
              <a:t>宿舍大妈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407021" y="1992573"/>
            <a:ext cx="2743200" cy="955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Secondary </a:t>
            </a:r>
            <a:r>
              <a:rPr lang="en-US" altLang="zh-CN" dirty="0" err="1" smtClean="0">
                <a:solidFill>
                  <a:schemeClr val="tx1"/>
                </a:solidFill>
              </a:rPr>
              <a:t>NameNode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宿舍大妈秘书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 rot="20045635">
            <a:off x="7253785" y="2326943"/>
            <a:ext cx="1228299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89863" y="2231409"/>
            <a:ext cx="117370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FSimage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54890" y="2231409"/>
            <a:ext cx="1173708" cy="341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FSedit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105468" y="5445457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90364" y="5445457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611737" y="5445456"/>
            <a:ext cx="2538484" cy="9007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>
                <a:solidFill>
                  <a:schemeClr val="tx1"/>
                </a:solidFill>
              </a:rPr>
              <a:t>DataNode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746913" y="2572603"/>
            <a:ext cx="2251881" cy="2948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9415980" flipV="1">
            <a:off x="1814444" y="4467134"/>
            <a:ext cx="3629379" cy="3309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1247700">
            <a:off x="5826298" y="4504228"/>
            <a:ext cx="4108176" cy="3437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4490455">
            <a:off x="4919238" y="4552046"/>
            <a:ext cx="1773421" cy="2382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形标注 17"/>
          <p:cNvSpPr/>
          <p:nvPr/>
        </p:nvSpPr>
        <p:spPr>
          <a:xfrm>
            <a:off x="9184943" y="4229519"/>
            <a:ext cx="3007057" cy="805218"/>
          </a:xfrm>
          <a:prstGeom prst="wedgeEllipseCallout">
            <a:avLst>
              <a:gd name="adj1" fmla="val -26978"/>
              <a:gd name="adj2" fmla="val 11165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做存储，耗费</a:t>
            </a:r>
            <a:r>
              <a:rPr lang="en-US" altLang="zh-CN" dirty="0" smtClean="0">
                <a:solidFill>
                  <a:schemeClr val="tx1"/>
                </a:solidFill>
              </a:rPr>
              <a:t>I/0</a:t>
            </a:r>
            <a:r>
              <a:rPr lang="zh-CN" altLang="en-US" dirty="0" smtClean="0">
                <a:solidFill>
                  <a:schemeClr val="tx1"/>
                </a:solidFill>
              </a:rPr>
              <a:t>，不耗费</a:t>
            </a:r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</a:rPr>
              <a:t>和内存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163773" y="4462818"/>
            <a:ext cx="1730923" cy="723331"/>
          </a:xfrm>
          <a:prstGeom prst="wedgeRoundRectCallout">
            <a:avLst>
              <a:gd name="adj1" fmla="val 44610"/>
              <a:gd name="adj2" fmla="val 85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切割后的数据会被存储多份，放在不同存储设备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1777003" y="1487605"/>
            <a:ext cx="1195414" cy="327547"/>
          </a:xfrm>
          <a:prstGeom prst="wedgeEllipseCallout">
            <a:avLst>
              <a:gd name="adj1" fmla="val 77351"/>
              <a:gd name="adj2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64M/</a:t>
            </a:r>
            <a:r>
              <a:rPr lang="zh-CN" altLang="en-US" sz="1200" dirty="0" smtClean="0"/>
              <a:t>份</a:t>
            </a:r>
            <a:endParaRPr lang="zh-CN" altLang="en-US" sz="1200" dirty="0"/>
          </a:p>
        </p:txBody>
      </p:sp>
      <p:sp>
        <p:nvSpPr>
          <p:cNvPr id="22" name="圆角矩形标注 21"/>
          <p:cNvSpPr/>
          <p:nvPr/>
        </p:nvSpPr>
        <p:spPr>
          <a:xfrm>
            <a:off x="3234519" y="1433015"/>
            <a:ext cx="1719618" cy="382137"/>
          </a:xfrm>
          <a:prstGeom prst="wedgeRoundRectCallout">
            <a:avLst>
              <a:gd name="adj1" fmla="val 36310"/>
              <a:gd name="adj2" fmla="val 16250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切块存在哪里？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5624499" y="1433015"/>
            <a:ext cx="2018247" cy="353207"/>
          </a:xfrm>
          <a:prstGeom prst="wedgeRoundRectCallout">
            <a:avLst>
              <a:gd name="adj1" fmla="val -10013"/>
              <a:gd name="adj2" fmla="val 174555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数据变更日志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9335553" y="559558"/>
            <a:ext cx="2018247" cy="928047"/>
          </a:xfrm>
          <a:prstGeom prst="wedgeRoundRectCallout">
            <a:avLst>
              <a:gd name="adj1" fmla="val -34357"/>
              <a:gd name="adj2" fmla="val 110253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将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FSedit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日志中的记录整合到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FSimage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中，并清空</a:t>
            </a:r>
            <a:r>
              <a:rPr lang="en-US" altLang="zh-CN" sz="1600" dirty="0" err="1" smtClean="0">
                <a:solidFill>
                  <a:schemeClr val="accent6">
                    <a:lumMod val="50000"/>
                  </a:schemeClr>
                </a:solidFill>
              </a:rPr>
              <a:t>FSedit</a:t>
            </a:r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文件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14785" y="2198764"/>
            <a:ext cx="1528549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问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数据文件存在哪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 rot="20334616">
            <a:off x="2540499" y="4286472"/>
            <a:ext cx="1528549" cy="34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数据切块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20185005" flipV="1">
            <a:off x="1966844" y="4619534"/>
            <a:ext cx="3629379" cy="33096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5238732">
            <a:off x="5100265" y="4529382"/>
            <a:ext cx="1773421" cy="23824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12004540">
            <a:off x="5933383" y="4355271"/>
            <a:ext cx="4108176" cy="34379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197689">
            <a:off x="7398613" y="3742686"/>
            <a:ext cx="1528549" cy="703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accent6">
                    <a:lumMod val="50000"/>
                  </a:schemeClr>
                </a:solidFill>
              </a:rPr>
              <a:t>数据存储的位置，数据位置改变后的位置</a:t>
            </a:r>
            <a:endParaRPr lang="zh-CN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1" name="直接箭头连接符 20"/>
          <p:cNvCxnSpPr>
            <a:stCxn id="14" idx="1"/>
          </p:cNvCxnSpPr>
          <p:nvPr/>
        </p:nvCxnSpPr>
        <p:spPr>
          <a:xfrm>
            <a:off x="1746913" y="2720035"/>
            <a:ext cx="627797" cy="2673673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1"/>
            <a:endCxn id="17" idx="2"/>
          </p:cNvCxnSpPr>
          <p:nvPr/>
        </p:nvCxnSpPr>
        <p:spPr>
          <a:xfrm>
            <a:off x="1746913" y="2720035"/>
            <a:ext cx="4144785" cy="2723163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3"/>
            <a:endCxn id="16" idx="2"/>
          </p:cNvCxnSpPr>
          <p:nvPr/>
        </p:nvCxnSpPr>
        <p:spPr>
          <a:xfrm>
            <a:off x="1746913" y="2674961"/>
            <a:ext cx="7832025" cy="2830088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6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资源管理系统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8424" y="1910687"/>
            <a:ext cx="1446663" cy="504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70060" y="1747323"/>
            <a:ext cx="3193576" cy="1228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ResourceManager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8925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43015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00113" y="4940490"/>
            <a:ext cx="2224585" cy="873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NodeManager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9567081" y="3848669"/>
            <a:ext cx="2265528" cy="955343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单个节点资源管理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用来计算的，耗费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和内存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825087" y="6237027"/>
            <a:ext cx="6182435" cy="450376"/>
          </a:xfrm>
          <a:prstGeom prst="wedgeRectCallout">
            <a:avLst>
              <a:gd name="adj1" fmla="val -47544"/>
              <a:gd name="adj2" fmla="val -14962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任务运行时，产生</a:t>
            </a:r>
            <a:r>
              <a:rPr lang="en-US" altLang="zh-CN" dirty="0" smtClean="0">
                <a:solidFill>
                  <a:srgbClr val="0070C0"/>
                </a:solidFill>
              </a:rPr>
              <a:t>container</a:t>
            </a:r>
            <a:r>
              <a:rPr lang="zh-CN" altLang="en-US" dirty="0" smtClean="0">
                <a:solidFill>
                  <a:srgbClr val="0070C0"/>
                </a:solidFill>
              </a:rPr>
              <a:t>，</a:t>
            </a:r>
            <a:r>
              <a:rPr lang="en-US" altLang="zh-CN" dirty="0" smtClean="0">
                <a:solidFill>
                  <a:srgbClr val="0070C0"/>
                </a:solidFill>
              </a:rPr>
              <a:t>container</a:t>
            </a:r>
            <a:r>
              <a:rPr lang="zh-CN" altLang="en-US" dirty="0" smtClean="0">
                <a:solidFill>
                  <a:srgbClr val="0070C0"/>
                </a:solidFill>
              </a:rPr>
              <a:t>封装</a:t>
            </a:r>
            <a:r>
              <a:rPr lang="en-US" altLang="zh-CN" dirty="0" err="1" smtClean="0">
                <a:solidFill>
                  <a:srgbClr val="0070C0"/>
                </a:solidFill>
              </a:rPr>
              <a:t>cpu</a:t>
            </a:r>
            <a:r>
              <a:rPr lang="zh-CN" altLang="en-US" dirty="0" smtClean="0">
                <a:solidFill>
                  <a:srgbClr val="0070C0"/>
                </a:solidFill>
              </a:rPr>
              <a:t>和内存等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892119" y="150125"/>
            <a:ext cx="5104263" cy="1364776"/>
          </a:xfrm>
          <a:prstGeom prst="wedgeRectCallout">
            <a:avLst>
              <a:gd name="adj1" fmla="val -54790"/>
              <a:gd name="adj2" fmla="val 705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70C0"/>
                </a:solidFill>
              </a:rPr>
              <a:t>将</a:t>
            </a:r>
            <a:r>
              <a:rPr lang="en-US" altLang="zh-CN" dirty="0" err="1" smtClean="0">
                <a:solidFill>
                  <a:srgbClr val="0070C0"/>
                </a:solidFill>
              </a:rPr>
              <a:t>jobtracker</a:t>
            </a:r>
            <a:r>
              <a:rPr lang="zh-CN" altLang="en-US" dirty="0" smtClean="0">
                <a:solidFill>
                  <a:srgbClr val="0070C0"/>
                </a:solidFill>
              </a:rPr>
              <a:t>和</a:t>
            </a:r>
            <a:r>
              <a:rPr lang="en-US" altLang="zh-CN" dirty="0" err="1" smtClean="0">
                <a:solidFill>
                  <a:srgbClr val="0070C0"/>
                </a:solidFill>
              </a:rPr>
              <a:t>tasktracker</a:t>
            </a:r>
            <a:r>
              <a:rPr lang="zh-CN" altLang="en-US" dirty="0" smtClean="0">
                <a:solidFill>
                  <a:srgbClr val="0070C0"/>
                </a:solidFill>
              </a:rPr>
              <a:t>分离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Resourcemanager</a:t>
            </a:r>
            <a:r>
              <a:rPr lang="zh-CN" altLang="en-US" dirty="0" smtClean="0">
                <a:solidFill>
                  <a:srgbClr val="0070C0"/>
                </a:solidFill>
              </a:rPr>
              <a:t>：全局资源管理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Nodemanager</a:t>
            </a:r>
            <a:r>
              <a:rPr lang="zh-CN" altLang="en-US" dirty="0" smtClean="0">
                <a:solidFill>
                  <a:srgbClr val="0070C0"/>
                </a:solidFill>
              </a:rPr>
              <a:t>：节点代理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err="1" smtClean="0">
                <a:solidFill>
                  <a:srgbClr val="0070C0"/>
                </a:solidFill>
              </a:rPr>
              <a:t>Applicationmaster</a:t>
            </a:r>
            <a:r>
              <a:rPr lang="zh-CN" altLang="en-US" dirty="0" smtClean="0">
                <a:solidFill>
                  <a:srgbClr val="0070C0"/>
                </a:solidFill>
              </a:rPr>
              <a:t>：切分数据，监控容错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825087" y="2113769"/>
            <a:ext cx="2142698" cy="1935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5400000">
            <a:off x="5398739" y="3751910"/>
            <a:ext cx="2142698" cy="1935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8623207">
            <a:off x="3432754" y="3807567"/>
            <a:ext cx="3394556" cy="15524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085414">
            <a:off x="6215015" y="3807567"/>
            <a:ext cx="3394556" cy="15524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标注 16"/>
          <p:cNvSpPr/>
          <p:nvPr/>
        </p:nvSpPr>
        <p:spPr>
          <a:xfrm>
            <a:off x="8300113" y="2662736"/>
            <a:ext cx="3584813" cy="836083"/>
          </a:xfrm>
          <a:prstGeom prst="wedgeRectCallout">
            <a:avLst>
              <a:gd name="adj1" fmla="val -73445"/>
              <a:gd name="adj2" fmla="val -8294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1.</a:t>
            </a:r>
            <a:r>
              <a:rPr lang="zh-CN" altLang="en-US" dirty="0" smtClean="0">
                <a:solidFill>
                  <a:srgbClr val="0070C0"/>
                </a:solidFill>
              </a:rPr>
              <a:t>处理客户端请求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2.</a:t>
            </a:r>
            <a:r>
              <a:rPr lang="zh-CN" altLang="en-US" dirty="0" smtClean="0">
                <a:solidFill>
                  <a:srgbClr val="0070C0"/>
                </a:solidFill>
              </a:rPr>
              <a:t>监控</a:t>
            </a:r>
            <a:r>
              <a:rPr lang="en-US" altLang="zh-CN" dirty="0" err="1" smtClean="0">
                <a:solidFill>
                  <a:srgbClr val="0070C0"/>
                </a:solidFill>
              </a:rPr>
              <a:t>nodemanager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3.</a:t>
            </a:r>
            <a:r>
              <a:rPr lang="zh-CN" altLang="en-US" dirty="0" smtClean="0">
                <a:solidFill>
                  <a:srgbClr val="0070C0"/>
                </a:solidFill>
              </a:rPr>
              <a:t>资源分配调度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8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openjdk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yum –y install java-1.8.0-openjdk-devel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java-1.8.0-openjdk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可以看到</a:t>
            </a:r>
            <a:r>
              <a:rPr lang="en-US" altLang="zh-CN" dirty="0" err="1" smtClean="0"/>
              <a:t>jps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获取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 smtClean="0">
                <a:hlinkClick r:id="rId2"/>
              </a:rPr>
              <a:t>://hadoop.apache.org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软件和官方手册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设置环境变量，启动运行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vim hadoop-env.sh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环境变量配置文件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JAVA_HOME</a:t>
            </a:r>
            <a:r>
              <a:rPr lang="en-US" altLang="zh-CN" dirty="0"/>
              <a:t>=“/</a:t>
            </a:r>
            <a:r>
              <a:rPr lang="en-US" altLang="zh-CN" dirty="0" err="1"/>
              <a:t>usr</a:t>
            </a:r>
            <a:r>
              <a:rPr lang="en-US" altLang="zh-CN" dirty="0"/>
              <a:t>/lib/</a:t>
            </a:r>
            <a:r>
              <a:rPr lang="en-US" altLang="zh-CN" dirty="0" err="1"/>
              <a:t>jvm</a:t>
            </a:r>
            <a:r>
              <a:rPr lang="en-US" altLang="zh-CN" dirty="0"/>
              <a:t>/java-1.8.0-openjdk-1.8.0.131-11.b12.el7.x86_64/</a:t>
            </a:r>
            <a:r>
              <a:rPr lang="en-US" altLang="zh-CN" dirty="0" err="1"/>
              <a:t>jre</a:t>
            </a:r>
            <a:r>
              <a:rPr lang="en-US" altLang="zh-CN" dirty="0"/>
              <a:t>” </a:t>
            </a:r>
            <a:r>
              <a:rPr lang="en-US" altLang="zh-CN" dirty="0" smtClean="0">
                <a:sym typeface="Wingdings" panose="05000000000000000000" pitchFamily="2" charset="2"/>
              </a:rPr>
              <a:t>rpm –</a:t>
            </a:r>
            <a:r>
              <a:rPr lang="en-US" altLang="zh-CN" dirty="0" err="1" smtClean="0">
                <a:sym typeface="Wingdings" panose="05000000000000000000" pitchFamily="2" charset="2"/>
              </a:rPr>
              <a:t>ql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java-1.8.0-openjdk</a:t>
            </a:r>
            <a:r>
              <a:rPr lang="zh-CN" altLang="en-US" dirty="0" smtClean="0">
                <a:sym typeface="Wingdings" panose="05000000000000000000" pitchFamily="2" charset="2"/>
              </a:rPr>
              <a:t>查出来的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HADOOP_CONF_DIR</a:t>
            </a:r>
            <a:r>
              <a:rPr lang="en-US" altLang="zh-CN" dirty="0" smtClean="0"/>
              <a:t>=“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/bin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 </a:t>
            </a:r>
            <a:r>
              <a:rPr lang="zh-CN" altLang="en-US" dirty="0" smtClean="0"/>
              <a:t>回车后会显示一些帮助信息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core-site.xml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总体配置文件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hdfs.xml  mapred.xml yarn.xml </a:t>
            </a:r>
            <a:r>
              <a:rPr lang="zh-CN" altLang="en-US" dirty="0" smtClean="0">
                <a:sym typeface="Wingdings" panose="05000000000000000000" pitchFamily="2" charset="2"/>
              </a:rPr>
              <a:t>各自配置文件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slaves </a:t>
            </a:r>
            <a:r>
              <a:rPr lang="zh-CN" altLang="en-US" dirty="0" smtClean="0">
                <a:sym typeface="Wingdings" panose="05000000000000000000" pitchFamily="2" charset="2"/>
              </a:rPr>
              <a:t>干活的节点有哪些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329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单机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单机测试：分析</a:t>
            </a:r>
            <a:r>
              <a:rPr lang="en-US" altLang="zh-CN" dirty="0" err="1" smtClean="0"/>
              <a:t>oo</a:t>
            </a:r>
            <a:r>
              <a:rPr lang="zh-CN" altLang="en-US" dirty="0" smtClean="0"/>
              <a:t>目录内容，将结果存入</a:t>
            </a:r>
            <a:r>
              <a:rPr lang="en-US" altLang="zh-CN" dirty="0" smtClean="0"/>
              <a:t>xx[xx</a:t>
            </a:r>
            <a:r>
              <a:rPr lang="zh-CN" altLang="en-US" dirty="0" smtClean="0"/>
              <a:t>不能存在</a:t>
            </a:r>
            <a:r>
              <a:rPr lang="en-US" altLang="zh-CN" dirty="0" smtClean="0"/>
              <a:t>],</a:t>
            </a:r>
            <a:r>
              <a:rPr lang="zh-CN" altLang="en-US" dirty="0" smtClean="0"/>
              <a:t>找出出现次数最多的单词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cd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oo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 *.txt 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./</a:t>
            </a:r>
            <a:r>
              <a:rPr lang="en-US" altLang="zh-CN" dirty="0" smtClean="0"/>
              <a:t>bin/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smtClean="0"/>
              <a:t>jar </a:t>
            </a:r>
            <a:r>
              <a:rPr lang="en-US" altLang="zh-CN" dirty="0"/>
              <a:t>./share/</a:t>
            </a:r>
            <a:r>
              <a:rPr lang="en-US" altLang="zh-CN" dirty="0" err="1"/>
              <a:t>hadoop</a:t>
            </a:r>
            <a:r>
              <a:rPr lang="en-US" altLang="zh-CN" dirty="0"/>
              <a:t>/</a:t>
            </a:r>
            <a:r>
              <a:rPr lang="en-US" altLang="zh-CN" dirty="0" err="1"/>
              <a:t>mapreduce</a:t>
            </a:r>
            <a:r>
              <a:rPr lang="en-US" altLang="zh-CN" dirty="0"/>
              <a:t>/hadoop-mapreduce-examples-2.7.6.jar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oo</a:t>
            </a:r>
            <a:r>
              <a:rPr lang="en-US" altLang="zh-CN" dirty="0" smtClean="0"/>
              <a:t> </a:t>
            </a:r>
            <a:r>
              <a:rPr lang="en-US" altLang="zh-CN" dirty="0" smtClean="0"/>
              <a:t>xx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分析好的结果会放在</a:t>
            </a:r>
            <a:r>
              <a:rPr lang="en-US" altLang="zh-CN" dirty="0" smtClean="0"/>
              <a:t>xx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fr-FR" altLang="zh-CN" dirty="0"/>
              <a:t>cat xx/part-r-00000 | column -t |sort -k </a:t>
            </a:r>
            <a:r>
              <a:rPr lang="fr-FR" altLang="zh-CN" dirty="0" smtClean="0"/>
              <a:t>2nr 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排序查看结果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16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521</Words>
  <Application>Microsoft Office PowerPoint</Application>
  <PresentationFormat>宽屏</PresentationFormat>
  <Paragraphs>342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Wingdings</vt:lpstr>
      <vt:lpstr>Office 主题</vt:lpstr>
      <vt:lpstr>大数据基础架构</vt:lpstr>
      <vt:lpstr>大数据的诞生</vt:lpstr>
      <vt:lpstr>Hadoop组成</vt:lpstr>
      <vt:lpstr>Hadoop组成</vt:lpstr>
      <vt:lpstr>MapReduce分布式计算框架</vt:lpstr>
      <vt:lpstr>HDFS分布式存储框架</vt:lpstr>
      <vt:lpstr>Yarn资源管理系统</vt:lpstr>
      <vt:lpstr>单机hadoop搭建</vt:lpstr>
      <vt:lpstr>单机hadoop搭建</vt:lpstr>
      <vt:lpstr>完全分布式hadoop搭建</vt:lpstr>
      <vt:lpstr>完全分布式hadoop搭建</vt:lpstr>
      <vt:lpstr>完全分布式hadoop搭建</vt:lpstr>
      <vt:lpstr>完全分布式hadoop搭建</vt:lpstr>
      <vt:lpstr>完全分布式hadoop搭建--hdfs</vt:lpstr>
      <vt:lpstr>完全分布式hadoop搭建--MapRed</vt:lpstr>
      <vt:lpstr>完全分布式hadoop搭建--MapRed</vt:lpstr>
      <vt:lpstr>完全分布式hadoop搭建--MapRed</vt:lpstr>
      <vt:lpstr>完全分布式hadoop搭建--MapRed</vt:lpstr>
      <vt:lpstr>实验_使用hdfs分析数据</vt:lpstr>
      <vt:lpstr>Hadoop节点管理</vt:lpstr>
      <vt:lpstr>hadoop搭建—增加DataNode节点</vt:lpstr>
      <vt:lpstr>hadoop搭建—增加NodeManager节点</vt:lpstr>
      <vt:lpstr>hadoop搭建—移除DataNode节点</vt:lpstr>
      <vt:lpstr>hadoop搭建—移除DataNode节点</vt:lpstr>
      <vt:lpstr>hadoop搭建—移除NodeManager节点</vt:lpstr>
      <vt:lpstr>hadoop搭建—NFS网关</vt:lpstr>
      <vt:lpstr>hadoop搭建—NFS网关</vt:lpstr>
      <vt:lpstr>hadoop搭建—NFS网关</vt:lpstr>
      <vt:lpstr>hadoop搭建—NFS网关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大数据基础架构</dc:title>
  <dc:creator>bjwsl-001</dc:creator>
  <cp:lastModifiedBy>tarena-njxjk</cp:lastModifiedBy>
  <cp:revision>257</cp:revision>
  <dcterms:created xsi:type="dcterms:W3CDTF">2018-08-07T14:22:42Z</dcterms:created>
  <dcterms:modified xsi:type="dcterms:W3CDTF">2018-09-27T10:13:10Z</dcterms:modified>
</cp:coreProperties>
</file>