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9" r:id="rId3"/>
    <p:sldId id="320" r:id="rId4"/>
    <p:sldId id="321" r:id="rId5"/>
    <p:sldId id="322" r:id="rId6"/>
    <p:sldId id="314" r:id="rId7"/>
    <p:sldId id="26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8" r:id="rId17"/>
    <p:sldId id="289" r:id="rId18"/>
    <p:sldId id="309" r:id="rId19"/>
    <p:sldId id="291" r:id="rId20"/>
    <p:sldId id="292" r:id="rId21"/>
    <p:sldId id="293" r:id="rId22"/>
    <p:sldId id="294" r:id="rId23"/>
    <p:sldId id="296" r:id="rId24"/>
    <p:sldId id="323" r:id="rId25"/>
    <p:sldId id="324" r:id="rId26"/>
    <p:sldId id="328" r:id="rId27"/>
    <p:sldId id="325" r:id="rId28"/>
    <p:sldId id="329" r:id="rId29"/>
    <p:sldId id="326" r:id="rId30"/>
    <p:sldId id="32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  <p:cmAuthor id="2" name="TY" initials="T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3" autoAdjust="0"/>
    <p:restoredTop sz="93514" autoAdjust="0"/>
  </p:normalViewPr>
  <p:slideViewPr>
    <p:cSldViewPr>
      <p:cViewPr varScale="1">
        <p:scale>
          <a:sx n="66" d="100"/>
          <a:sy n="66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网络装机的优势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533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配置启动菜单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2588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拷贝模板文件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121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配置文件调整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6281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确认发布结果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5523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PXE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引导及验证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934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kickstart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2272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kickstart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294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ea typeface="宋体" charset="-122"/>
              </a:rPr>
              <a:t>应答文件从哪来？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D1DBD-1D9D-4954-B543-96C4602DE05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50212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使用应答文件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274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创建应答文件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PXE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3749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启用应答文件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90149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无人值守装机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255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PXE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组件及过程分析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373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PXE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组件及过程分析（续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742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概述及原理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227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提供软件安装源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700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TFTP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647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PXE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619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提供装机内核及初始文件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892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系统服务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PXE 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160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提供</a:t>
            </a:r>
            <a:r>
              <a:rPr lang="zh-CN" altLang="en-US" dirty="0" smtClean="0"/>
              <a:t>装机内核</a:t>
            </a:r>
            <a:r>
              <a:rPr lang="zh-CN" altLang="en-US" dirty="0"/>
              <a:t>及初始文件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部署操作系统引导文件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可以从</a:t>
            </a:r>
            <a:r>
              <a:rPr lang="en-US" altLang="zh-CN" dirty="0" smtClean="0"/>
              <a:t>RHEL7</a:t>
            </a:r>
            <a:r>
              <a:rPr lang="zh-CN" altLang="en-US" dirty="0" smtClean="0"/>
              <a:t>光盘软件源下载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包括调整过的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内核、初始镜像文件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2984" y="3164775"/>
            <a:ext cx="81835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root@svr7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/rhel7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root@svr7 ~]# cd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/rhel7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rhel7]#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192.168.4.254/rh7dvd/isolinux/vmlinuz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rhel7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://192.168.4.254/rh7dvd/isolinux/initrd.img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				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下载内核、初始化文件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root@svr7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pxeboot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-R 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/: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pxelinux.0  rhel7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/rhel7:</a:t>
            </a: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initrd.img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vmlinuz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33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配置启动菜单</a:t>
            </a:r>
          </a:p>
        </p:txBody>
      </p:sp>
    </p:spTree>
    <p:extLst>
      <p:ext uri="{BB962C8B-B14F-4D97-AF65-F5344CB8AC3E}">
        <p14:creationId xmlns="" xmlns:p14="http://schemas.microsoft.com/office/powerpoint/2010/main" val="11707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拷贝模板文件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为 </a:t>
            </a:r>
            <a:r>
              <a:rPr lang="en-US" altLang="zh-CN" dirty="0" smtClean="0"/>
              <a:t>pxelinux.0 </a:t>
            </a:r>
            <a:r>
              <a:rPr lang="zh-CN" altLang="en-US" dirty="0" smtClean="0"/>
              <a:t>启动程序提供配置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从</a:t>
            </a:r>
            <a:r>
              <a:rPr lang="en-US" altLang="zh-CN" dirty="0"/>
              <a:t>RHEL7</a:t>
            </a:r>
            <a:r>
              <a:rPr lang="zh-CN" altLang="en-US" dirty="0"/>
              <a:t>光盘软件源下载</a:t>
            </a:r>
            <a:endParaRPr lang="en-US" altLang="zh-CN" dirty="0"/>
          </a:p>
          <a:p>
            <a:pPr lvl="1"/>
            <a:r>
              <a:rPr lang="zh-CN" altLang="en-US" dirty="0" smtClean="0"/>
              <a:t>配置路径：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tftpboot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pxelinux.cfg</a:t>
            </a:r>
            <a:r>
              <a:rPr lang="en-US" altLang="zh-CN" dirty="0" smtClean="0"/>
              <a:t>/default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2984" y="3164775"/>
            <a:ext cx="7895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pxelinux.cfg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root@svr7 ~]#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http://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192.168.4.254/rh7dvd/isolinux/vesamenu.c32     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提供图形支持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http://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192.168.4.254/rh7dvd/isolinux/splash.png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准备背景图片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root@svr7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pxelinux.cfg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/default  http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192.168.4.254/rh7dvd/isolinux/isolinux.cfg  	       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建立菜单配置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66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default</a:t>
            </a:r>
            <a:r>
              <a:rPr lang="zh-CN" altLang="en-US" dirty="0"/>
              <a:t>配置文件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修改菜单文字、启动参数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为每个系统安装设好 </a:t>
            </a:r>
            <a:r>
              <a:rPr lang="en-US" altLang="zh-CN" dirty="0" smtClean="0"/>
              <a:t>label </a:t>
            </a:r>
            <a:r>
              <a:rPr lang="zh-CN" altLang="en-US" dirty="0" smtClean="0"/>
              <a:t>及内容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内核和初始镜像文件的路径正确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2984" y="3164775"/>
            <a:ext cx="7366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~]#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  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pxelinux.cfg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/default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PXE  Installation  Server 	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启动菜单标题信息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			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菜单项标签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menu  label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^Install Red Hat Enterprise Linux 7.2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kernel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rhel7/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vmlinuz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		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内核的位置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append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rhel7/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initrd.img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inst.stage2=http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192.168.4.254/rh7dvd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				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初始镜像、安装源位置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 </a:t>
            </a:r>
          </a:p>
        </p:txBody>
      </p:sp>
    </p:spTree>
    <p:extLst>
      <p:ext uri="{BB962C8B-B14F-4D97-AF65-F5344CB8AC3E}">
        <p14:creationId xmlns="" xmlns:p14="http://schemas.microsoft.com/office/powerpoint/2010/main" val="11210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确认发布结果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tftp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命令访问测试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客户端工具 </a:t>
            </a:r>
            <a:r>
              <a:rPr lang="en-US" altLang="zh-CN" dirty="0" err="1" smtClean="0"/>
              <a:t>tftp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由同名软件包提供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</a:t>
            </a:r>
            <a:r>
              <a:rPr lang="en-US" altLang="zh-CN" dirty="0" err="1" smtClean="0">
                <a:solidFill>
                  <a:srgbClr val="00B0F0"/>
                </a:solidFill>
              </a:rPr>
              <a:t>tftp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zh-CN" altLang="en-US" dirty="0" smtClean="0">
                <a:solidFill>
                  <a:srgbClr val="00B0F0"/>
                </a:solidFill>
              </a:rPr>
              <a:t> 服务器地址  </a:t>
            </a:r>
            <a:r>
              <a:rPr lang="en-US" altLang="zh-CN" dirty="0" smtClean="0">
                <a:solidFill>
                  <a:srgbClr val="00B0F0"/>
                </a:solidFill>
              </a:rPr>
              <a:t>-c  get  </a:t>
            </a:r>
            <a:r>
              <a:rPr lang="zh-CN" altLang="en-US" dirty="0" smtClean="0">
                <a:solidFill>
                  <a:srgbClr val="00B0F0"/>
                </a:solidFill>
              </a:rPr>
              <a:t>文件名 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2984" y="3164775"/>
            <a:ext cx="7366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[root@pc207 ~]# </a:t>
            </a:r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  </a:t>
            </a:r>
            <a:r>
              <a:rPr lang="es-E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-y </a:t>
            </a:r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 tftp 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[root@pc207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192.168.4.7  -c  get  pxelinux.0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root@pc207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lh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pxelinux.0 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27K 12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 14:58 pxelinux.0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44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PXE</a:t>
            </a:r>
            <a:r>
              <a:rPr lang="zh-CN" altLang="en-US" dirty="0"/>
              <a:t>引导及验证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84901"/>
          </a:xfrm>
        </p:spPr>
        <p:txBody>
          <a:bodyPr/>
          <a:lstStyle/>
          <a:p>
            <a:r>
              <a:rPr lang="zh-CN" altLang="en-US" dirty="0" smtClean="0"/>
              <a:t>认识引导</a:t>
            </a:r>
            <a:r>
              <a:rPr lang="zh-CN" altLang="en-US" dirty="0"/>
              <a:t>过程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）通过</a:t>
            </a:r>
            <a:r>
              <a:rPr lang="en-US" altLang="zh-CN" dirty="0"/>
              <a:t>DHCP</a:t>
            </a:r>
            <a:r>
              <a:rPr lang="zh-CN" altLang="en-US" dirty="0"/>
              <a:t>配置网卡、获知</a:t>
            </a:r>
            <a:r>
              <a:rPr lang="en-US" altLang="zh-CN" dirty="0"/>
              <a:t>TFTP</a:t>
            </a:r>
            <a:r>
              <a:rPr lang="zh-CN" altLang="en-US" dirty="0"/>
              <a:t>地址及</a:t>
            </a:r>
            <a:r>
              <a:rPr lang="en-US" altLang="zh-CN" dirty="0"/>
              <a:t>PXE</a:t>
            </a:r>
            <a:r>
              <a:rPr lang="zh-CN" altLang="en-US" dirty="0"/>
              <a:t>启动文件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）从</a:t>
            </a:r>
            <a:r>
              <a:rPr lang="en-US" altLang="zh-CN" dirty="0"/>
              <a:t>TFTP</a:t>
            </a:r>
            <a:r>
              <a:rPr lang="zh-CN" altLang="en-US" dirty="0"/>
              <a:t>服务器下载</a:t>
            </a:r>
            <a:r>
              <a:rPr lang="en-US" altLang="zh-CN" dirty="0"/>
              <a:t>PXE</a:t>
            </a:r>
            <a:r>
              <a:rPr lang="zh-CN" altLang="en-US" dirty="0"/>
              <a:t>启动文件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）读取启动配置（</a:t>
            </a:r>
            <a:r>
              <a:rPr lang="en-US" altLang="zh-CN" dirty="0" err="1"/>
              <a:t>pxelinux.cfg</a:t>
            </a:r>
            <a:r>
              <a:rPr lang="en-US" altLang="zh-CN" dirty="0"/>
              <a:t>/default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）根据用户选择下载 </a:t>
            </a:r>
            <a:r>
              <a:rPr lang="en-US" altLang="zh-CN" dirty="0" err="1"/>
              <a:t>vmlinuz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initrd.img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）内核 </a:t>
            </a:r>
            <a:r>
              <a:rPr lang="en-US" altLang="zh-CN" dirty="0" err="1"/>
              <a:t>vmlinuz</a:t>
            </a:r>
            <a:r>
              <a:rPr lang="en-US" altLang="zh-CN" dirty="0"/>
              <a:t> </a:t>
            </a:r>
            <a:r>
              <a:rPr lang="zh-CN" altLang="en-US" dirty="0"/>
              <a:t>运行后，主导安装过程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9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kickstart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="" xmlns:p14="http://schemas.microsoft.com/office/powerpoint/2010/main" val="40704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kickstart</a:t>
            </a:r>
            <a:r>
              <a:rPr lang="zh-CN" altLang="en-US" dirty="0"/>
              <a:t>技术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6949"/>
          </a:xfrm>
        </p:spPr>
        <p:txBody>
          <a:bodyPr/>
          <a:lstStyle/>
          <a:p>
            <a:r>
              <a:rPr lang="zh-CN" altLang="en-US" dirty="0"/>
              <a:t>无人值守</a:t>
            </a:r>
            <a:r>
              <a:rPr lang="en-US" altLang="zh-CN" dirty="0"/>
              <a:t>/</a:t>
            </a:r>
            <a:r>
              <a:rPr lang="zh-CN" altLang="en-US" dirty="0"/>
              <a:t>自动应答</a:t>
            </a:r>
            <a:endParaRPr lang="en-US" altLang="zh-CN" dirty="0"/>
          </a:p>
          <a:p>
            <a:pPr lvl="1"/>
            <a:r>
              <a:rPr lang="zh-CN" altLang="en-US" dirty="0"/>
              <a:t>预先提供应答文件，定义好各种安装设置</a:t>
            </a:r>
            <a:endParaRPr lang="en-US" altLang="zh-CN" dirty="0"/>
          </a:p>
          <a:p>
            <a:pPr lvl="1"/>
            <a:r>
              <a:rPr lang="zh-CN" altLang="en-US" dirty="0"/>
              <a:t>免去交互过程，实现全自动化安装</a:t>
            </a:r>
            <a:endParaRPr lang="en-US" altLang="zh-CN" dirty="0"/>
          </a:p>
          <a:p>
            <a:pPr lvl="1"/>
            <a:r>
              <a:rPr lang="zh-CN" altLang="en-US" dirty="0"/>
              <a:t>添加</a:t>
            </a:r>
            <a:r>
              <a:rPr lang="en-US" altLang="zh-CN" dirty="0"/>
              <a:t>%post</a:t>
            </a:r>
            <a:r>
              <a:rPr lang="zh-CN" altLang="en-US" dirty="0"/>
              <a:t>脚本，可执行安装后的各种配置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479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应答文件从哪来？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22475"/>
          </a:xfrm>
        </p:spPr>
        <p:txBody>
          <a:bodyPr/>
          <a:lstStyle/>
          <a:p>
            <a:r>
              <a:rPr lang="zh-CN" altLang="en-US" dirty="0" smtClean="0"/>
              <a:t>方法一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找一台</a:t>
            </a:r>
            <a:r>
              <a:rPr lang="en-US" altLang="zh-CN" dirty="0" smtClean="0"/>
              <a:t>RHEL7</a:t>
            </a:r>
            <a:r>
              <a:rPr lang="zh-CN" altLang="en-US" dirty="0" smtClean="0"/>
              <a:t>客户机，获取应答文件模板：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FF00"/>
                </a:solidFill>
              </a:rPr>
              <a:t>/root/anaconda-</a:t>
            </a:r>
            <a:r>
              <a:rPr lang="en-US" altLang="zh-CN" dirty="0" err="1" smtClean="0">
                <a:solidFill>
                  <a:srgbClr val="FFFF00"/>
                </a:solidFill>
              </a:rPr>
              <a:t>ks.cfg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方法二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 </a:t>
            </a:r>
            <a:r>
              <a:rPr lang="en-US" altLang="zh-CN" dirty="0" smtClean="0"/>
              <a:t>system-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kickstart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执行上述图形配置工具，创建新应答文件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线形标注 1 3"/>
          <p:cNvSpPr/>
          <p:nvPr/>
        </p:nvSpPr>
        <p:spPr>
          <a:xfrm>
            <a:off x="825210" y="4652136"/>
            <a:ext cx="6757271" cy="865095"/>
          </a:xfrm>
          <a:prstGeom prst="borderCallout1">
            <a:avLst>
              <a:gd name="adj1" fmla="val -9532"/>
              <a:gd name="adj2" fmla="val 90712"/>
              <a:gd name="adj3" fmla="val -182504"/>
              <a:gd name="adj4" fmla="val 9071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所用客户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机、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库的版本应该与待安装系统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一致，避免兼容性故障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2.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修改后部署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到资源服务器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/www/html/ks-rhel7.cfg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3.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确保客户机可成功下载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192.168.4.254/ks-rhel7.cfg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 flipH="1">
            <a:off x="6588224" y="1855873"/>
            <a:ext cx="360040" cy="2509231"/>
          </a:xfrm>
          <a:prstGeom prst="leftBrace">
            <a:avLst>
              <a:gd name="adj1" fmla="val 0"/>
              <a:gd name="adj2" fmla="val 49122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700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使用应答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386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网络装机的优势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532086"/>
          </a:xfrm>
        </p:spPr>
        <p:txBody>
          <a:bodyPr/>
          <a:lstStyle/>
          <a:p>
            <a:r>
              <a:rPr lang="zh-CN" altLang="en-US" dirty="0"/>
              <a:t>规模化：同时装配多台主机</a:t>
            </a:r>
            <a:endParaRPr lang="en-US" altLang="zh-CN" dirty="0"/>
          </a:p>
          <a:p>
            <a:r>
              <a:rPr lang="zh-CN" altLang="en-US" dirty="0"/>
              <a:t>自动化：装系统、配置各种服务</a:t>
            </a:r>
            <a:endParaRPr lang="en-US" altLang="zh-CN" dirty="0"/>
          </a:p>
          <a:p>
            <a:r>
              <a:rPr lang="zh-CN" altLang="en-US" dirty="0"/>
              <a:t>远程实现：不需要光盘、</a:t>
            </a:r>
            <a:r>
              <a:rPr lang="en-US" altLang="zh-CN" dirty="0"/>
              <a:t>U</a:t>
            </a:r>
            <a:r>
              <a:rPr lang="zh-CN" altLang="en-US" dirty="0"/>
              <a:t>盘等物理安装介质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971600" y="3645024"/>
            <a:ext cx="5762985" cy="1990738"/>
            <a:chOff x="738127" y="2764081"/>
            <a:chExt cx="5144188" cy="1570466"/>
          </a:xfrm>
        </p:grpSpPr>
        <p:pic>
          <p:nvPicPr>
            <p:cNvPr id="6" name="Picture 84" descr="black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439" y="3519432"/>
              <a:ext cx="482441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4" descr="black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693" y="3519432"/>
              <a:ext cx="482441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4" descr="black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015" y="3519432"/>
              <a:ext cx="482441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4" descr="black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141" y="3519432"/>
              <a:ext cx="482441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4" descr="black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874" y="3519432"/>
              <a:ext cx="482441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863" y="2764081"/>
              <a:ext cx="589280" cy="25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直接连接符 123"/>
            <p:cNvCxnSpPr>
              <a:cxnSpLocks noChangeShapeType="1"/>
              <a:stCxn id="6" idx="0"/>
              <a:endCxn id="11" idx="2"/>
            </p:cNvCxnSpPr>
            <p:nvPr/>
          </p:nvCxnSpPr>
          <p:spPr bwMode="auto">
            <a:xfrm flipV="1">
              <a:off x="1426660" y="3016049"/>
              <a:ext cx="1816843" cy="5033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23"/>
            <p:cNvCxnSpPr>
              <a:cxnSpLocks noChangeShapeType="1"/>
              <a:stCxn id="7" idx="0"/>
              <a:endCxn id="11" idx="2"/>
            </p:cNvCxnSpPr>
            <p:nvPr/>
          </p:nvCxnSpPr>
          <p:spPr bwMode="auto">
            <a:xfrm flipV="1">
              <a:off x="3106913" y="3016049"/>
              <a:ext cx="136590" cy="5033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123"/>
            <p:cNvCxnSpPr>
              <a:cxnSpLocks noChangeShapeType="1"/>
              <a:stCxn id="8" idx="0"/>
              <a:endCxn id="11" idx="2"/>
            </p:cNvCxnSpPr>
            <p:nvPr/>
          </p:nvCxnSpPr>
          <p:spPr bwMode="auto">
            <a:xfrm flipH="1" flipV="1">
              <a:off x="3243504" y="3016049"/>
              <a:ext cx="686732" cy="5033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123"/>
            <p:cNvCxnSpPr>
              <a:cxnSpLocks noChangeShapeType="1"/>
              <a:stCxn id="9" idx="0"/>
              <a:endCxn id="11" idx="2"/>
            </p:cNvCxnSpPr>
            <p:nvPr/>
          </p:nvCxnSpPr>
          <p:spPr bwMode="auto">
            <a:xfrm flipH="1" flipV="1">
              <a:off x="3243504" y="3016049"/>
              <a:ext cx="1534857" cy="5033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123"/>
            <p:cNvCxnSpPr>
              <a:cxnSpLocks noChangeShapeType="1"/>
              <a:stCxn id="10" idx="0"/>
              <a:endCxn id="11" idx="2"/>
            </p:cNvCxnSpPr>
            <p:nvPr/>
          </p:nvCxnSpPr>
          <p:spPr bwMode="auto">
            <a:xfrm flipH="1" flipV="1">
              <a:off x="3243504" y="3016049"/>
              <a:ext cx="2397591" cy="5033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3513371" y="4026770"/>
              <a:ext cx="19723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zh-CN" altLang="en-US" sz="1400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未装系统的服务器裸机</a:t>
              </a:r>
              <a:endParaRPr kumimoji="0"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738127" y="4026770"/>
              <a:ext cx="14211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PXE</a:t>
              </a:r>
              <a:r>
                <a:rPr kumimoji="0" lang="zh-CN" altLang="en-US" sz="1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装机服务器</a:t>
              </a:r>
              <a:endParaRPr kumimoji="0" lang="en-US" altLang="zh-CN" sz="1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97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创建应答文件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在模板客户机上生成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仅配置对应的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源，将源</a:t>
            </a:r>
            <a:r>
              <a:rPr lang="en-US" altLang="zh-CN" dirty="0" smtClean="0"/>
              <a:t>ID</a:t>
            </a:r>
            <a:r>
              <a:rPr lang="zh-CN" altLang="en-US" dirty="0" smtClean="0"/>
              <a:t>设为 </a:t>
            </a:r>
            <a:r>
              <a:rPr lang="en-US" altLang="zh-CN" dirty="0" smtClean="0">
                <a:solidFill>
                  <a:srgbClr val="00B0F0"/>
                </a:solidFill>
              </a:rPr>
              <a:t>development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安装并使用 </a:t>
            </a:r>
            <a:r>
              <a:rPr lang="en-US" altLang="zh-CN" dirty="0" smtClean="0"/>
              <a:t>system-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kickstart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2984" y="3140968"/>
            <a:ext cx="7366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s-E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root@svr7 ~]#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 </a:t>
            </a:r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s-E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etc/yum.repos.d/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rh7dvd</a:t>
            </a:r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.repo </a:t>
            </a:r>
            <a:endParaRPr lang="es-E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s-E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</a:t>
            </a:r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endParaRPr lang="es-E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= Red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Hat Enterprise Linux 7</a:t>
            </a:r>
            <a:endParaRPr lang="es-E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baseurl =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http://192.168.4.254/rh7dvd</a:t>
            </a:r>
            <a:endParaRPr lang="es-E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s-E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gpgcheck = 0</a:t>
            </a:r>
            <a:endParaRPr lang="es-E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s-E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~]#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system-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kickstart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</a:t>
            </a:r>
            <a:endParaRPr lang="es-E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启用应答文件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1435"/>
          </a:xfrm>
        </p:spPr>
        <p:txBody>
          <a:bodyPr/>
          <a:lstStyle/>
          <a:p>
            <a:r>
              <a:rPr lang="en-US" altLang="zh-CN" dirty="0"/>
              <a:t>PXE</a:t>
            </a:r>
            <a:r>
              <a:rPr lang="zh-CN" altLang="en-US" dirty="0"/>
              <a:t>与</a:t>
            </a:r>
            <a:r>
              <a:rPr lang="en-US" altLang="zh-CN" dirty="0" err="1"/>
              <a:t>kickstart</a:t>
            </a:r>
            <a:r>
              <a:rPr lang="zh-CN" altLang="en-US" dirty="0"/>
              <a:t>结合使用</a:t>
            </a:r>
            <a:endParaRPr lang="en-US" altLang="zh-CN" dirty="0"/>
          </a:p>
          <a:p>
            <a:pPr lvl="1"/>
            <a:r>
              <a:rPr lang="zh-CN" altLang="en-US" dirty="0"/>
              <a:t>将应答文件部署在客户机</a:t>
            </a:r>
            <a:r>
              <a:rPr lang="zh-CN" altLang="en-US" dirty="0" smtClean="0"/>
              <a:t>可下载的位置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/>
              <a:t>PXE</a:t>
            </a:r>
            <a:r>
              <a:rPr lang="zh-CN" altLang="en-US" dirty="0"/>
              <a:t>启动配置，调用应答</a:t>
            </a:r>
            <a:r>
              <a:rPr lang="zh-CN" altLang="en-US" dirty="0" smtClean="0"/>
              <a:t>文件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2983" y="2638653"/>
            <a:ext cx="7366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[root@room9pc13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root@192.168.4.7:/root/ks-rhel7.cfg 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/www/html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</a:p>
        </p:txBody>
      </p:sp>
      <p:sp>
        <p:nvSpPr>
          <p:cNvPr id="6" name="矩形 5"/>
          <p:cNvSpPr/>
          <p:nvPr/>
        </p:nvSpPr>
        <p:spPr>
          <a:xfrm>
            <a:off x="852983" y="4061971"/>
            <a:ext cx="8039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root@svr7 ~]# vim  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pxelinux.cfg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/default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menu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^Install Red Hat Enterprise Linux 7.2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kernel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rhel7/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vmlinuz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append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=rhel7/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initrd.img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=http://192.168.4.254/ks-rhel7.cfg 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.. ..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2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无人值守装机</a:t>
            </a:r>
          </a:p>
        </p:txBody>
      </p:sp>
    </p:spTree>
    <p:extLst>
      <p:ext uri="{BB962C8B-B14F-4D97-AF65-F5344CB8AC3E}">
        <p14:creationId xmlns="" xmlns:p14="http://schemas.microsoft.com/office/powerpoint/2010/main" val="12455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PXE+kickstart</a:t>
            </a:r>
            <a:r>
              <a:rPr lang="zh-CN" altLang="en-US" smtClean="0"/>
              <a:t>自动装机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655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RHEL7</a:t>
            </a:r>
            <a:r>
              <a:rPr lang="zh-CN" altLang="en-US" dirty="0" smtClean="0"/>
              <a:t>客户机准备</a:t>
            </a:r>
            <a:r>
              <a:rPr lang="en-US" altLang="zh-CN" dirty="0" err="1" smtClean="0"/>
              <a:t>ks</a:t>
            </a:r>
            <a:r>
              <a:rPr lang="zh-CN" altLang="en-US" dirty="0" smtClean="0"/>
              <a:t>应答文件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）实现全自动的安装及配置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）能够自动配好</a:t>
            </a:r>
            <a:r>
              <a:rPr lang="en-US" altLang="zh-CN" dirty="0" smtClean="0"/>
              <a:t>YUM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验证</a:t>
            </a:r>
            <a:r>
              <a:rPr lang="en-US" altLang="zh-CN" dirty="0" err="1" smtClean="0"/>
              <a:t>PXE+kickstart</a:t>
            </a:r>
            <a:r>
              <a:rPr lang="zh-CN" altLang="en-US" dirty="0" smtClean="0"/>
              <a:t>装机过程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）再次将测试客户机从</a:t>
            </a:r>
            <a:r>
              <a:rPr lang="en-US" altLang="zh-CN" dirty="0" smtClean="0"/>
              <a:t>PXE</a:t>
            </a:r>
            <a:r>
              <a:rPr lang="zh-CN" altLang="en-US" dirty="0" smtClean="0"/>
              <a:t>启动并安装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）完成后，重启客户机并验证结果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7667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00345"/>
          </a:xfrm>
        </p:spPr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缓存和 </a:t>
            </a:r>
            <a:r>
              <a:rPr lang="en-US" altLang="zh-CN" dirty="0" smtClean="0"/>
              <a:t>DHCP </a:t>
            </a:r>
            <a:r>
              <a:rPr lang="zh-CN" altLang="en-US" dirty="0" smtClean="0"/>
              <a:t>服务功能。作为域名解析服务器</a:t>
            </a:r>
            <a:r>
              <a:rPr lang="en-US" altLang="zh-CN" dirty="0" smtClean="0"/>
              <a:t>(DNS)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dnsmasq</a:t>
            </a:r>
            <a:r>
              <a:rPr lang="zh-CN" altLang="en-US" dirty="0" smtClean="0"/>
              <a:t>可以通过缓存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请求来提高对访问过的网址的连接速度。作为</a:t>
            </a:r>
            <a:r>
              <a:rPr lang="en-US" altLang="zh-CN" dirty="0" smtClean="0"/>
              <a:t>DHCP </a:t>
            </a:r>
            <a:r>
              <a:rPr lang="zh-CN" altLang="en-US" dirty="0" smtClean="0"/>
              <a:t>服务器，</a:t>
            </a:r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可以用于为局域网电脑分配内网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地址和提供路由。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两个功能可以同时或分别单独实现。</a:t>
            </a:r>
            <a:r>
              <a:rPr lang="en-US" altLang="zh-CN" dirty="0" err="1" smtClean="0"/>
              <a:t>dnsmasq</a:t>
            </a:r>
            <a:r>
              <a:rPr lang="zh-CN" altLang="en-US" dirty="0" smtClean="0"/>
              <a:t>轻量且易配置，适用于个人用户或少于</a:t>
            </a:r>
            <a:r>
              <a:rPr lang="en-US" altLang="zh-CN" dirty="0" smtClean="0"/>
              <a:t>50</a:t>
            </a:r>
            <a:r>
              <a:rPr lang="zh-CN" altLang="en-US" dirty="0" smtClean="0"/>
              <a:t>台主机的网络。此外它还自带了一个 </a:t>
            </a:r>
            <a:r>
              <a:rPr lang="en-US" altLang="zh-CN" dirty="0" smtClean="0"/>
              <a:t>PXE 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70427"/>
          </a:xfrm>
        </p:spPr>
        <p:txBody>
          <a:bodyPr/>
          <a:lstStyle/>
          <a:p>
            <a:r>
              <a:rPr lang="zh-CN" altLang="en-US" dirty="0" smtClean="0"/>
              <a:t>配置语法检查</a:t>
            </a:r>
            <a:endParaRPr lang="en-US" altLang="zh-CN" dirty="0" smtClean="0"/>
          </a:p>
          <a:p>
            <a:pPr lvl="1"/>
            <a:r>
              <a:rPr lang="en-US" dirty="0" err="1" smtClean="0"/>
              <a:t>dnsmasq</a:t>
            </a:r>
            <a:r>
              <a:rPr lang="en-US" dirty="0" smtClean="0"/>
              <a:t> --test</a:t>
            </a:r>
            <a:endParaRPr lang="en-US" altLang="zh-CN" dirty="0" smtClean="0"/>
          </a:p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DNS</a:t>
            </a:r>
          </a:p>
          <a:p>
            <a:pPr lvl="1"/>
            <a:r>
              <a:rPr lang="zh-CN" altLang="en-US" dirty="0" smtClean="0"/>
              <a:t>监听 </a:t>
            </a:r>
            <a:r>
              <a:rPr lang="en-US" altLang="zh-CN" dirty="0" err="1" smtClean="0"/>
              <a:t>dns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服务端口，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表示关闭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port=53</a:t>
            </a:r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 smtClean="0"/>
              <a:t>局域网提供默认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服务，绑定</a:t>
            </a:r>
            <a:r>
              <a:rPr lang="zh-CN" altLang="en-US" dirty="0" smtClean="0"/>
              <a:t>固定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listen-address=192.168.1.254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ip.xx.xx.xx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上游</a:t>
            </a:r>
            <a:r>
              <a:rPr lang="en-US" altLang="zh-CN" dirty="0" err="1" smtClean="0"/>
              <a:t>dns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服务器配置地址</a:t>
            </a:r>
            <a:endParaRPr lang="en-US" dirty="0" smtClean="0"/>
          </a:p>
          <a:p>
            <a:pPr lvl="1"/>
            <a:r>
              <a:rPr lang="en-US" dirty="0" err="1" smtClean="0"/>
              <a:t>resolv</a:t>
            </a:r>
            <a:r>
              <a:rPr lang="en-US" dirty="0" smtClean="0"/>
              <a:t>-file</a:t>
            </a:r>
            <a:r>
              <a:rPr lang="en-US" dirty="0" smtClean="0"/>
              <a:t>=/etc/</a:t>
            </a:r>
            <a:r>
              <a:rPr lang="en-US" dirty="0" err="1" smtClean="0"/>
              <a:t>resolv.dnsmasq.conf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53363"/>
          </a:xfrm>
        </p:spPr>
        <p:txBody>
          <a:bodyPr/>
          <a:lstStyle/>
          <a:p>
            <a:r>
              <a:rPr lang="zh-CN" altLang="en-US" dirty="0" smtClean="0"/>
              <a:t>续上页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自定义域名解析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address=/</a:t>
            </a:r>
            <a:r>
              <a:rPr lang="en-US" altLang="zh-CN" dirty="0" smtClean="0"/>
              <a:t>www.baidu.com/192.168.1.11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dig </a:t>
            </a:r>
            <a:r>
              <a:rPr lang="zh-CN" altLang="en-US" dirty="0" smtClean="0"/>
              <a:t>查询验证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dig @192.168.1.254 A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www.baidu.com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域名转发验证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dig @192.168.1.254 A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www.taobao.com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191917"/>
          </a:xfrm>
        </p:spPr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DHCP</a:t>
            </a:r>
          </a:p>
          <a:p>
            <a:pPr lvl="1"/>
            <a:r>
              <a:rPr lang="en-US" altLang="zh-CN" dirty="0" err="1" smtClean="0"/>
              <a:t>dhcp</a:t>
            </a:r>
            <a:r>
              <a:rPr lang="en-US" altLang="zh-CN" dirty="0" smtClean="0"/>
              <a:t> </a:t>
            </a:r>
            <a:r>
              <a:rPr lang="zh-CN" altLang="en-US" dirty="0" smtClean="0"/>
              <a:t>地址池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dhcp</a:t>
            </a:r>
            <a:r>
              <a:rPr lang="en-US" altLang="zh-CN" dirty="0" smtClean="0"/>
              <a:t>-range=192.168.1.1,192.168.1.10,255.255.255.0,12h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dhcp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默认路由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dhcp</a:t>
            </a:r>
            <a:r>
              <a:rPr lang="en-US" altLang="zh-CN" dirty="0" smtClean="0"/>
              <a:t>-option=option:router,192.168.1.254</a:t>
            </a:r>
          </a:p>
          <a:p>
            <a:pPr lvl="1"/>
            <a:r>
              <a:rPr lang="zh-CN" altLang="en-US" dirty="0" smtClean="0"/>
              <a:t>如果有 </a:t>
            </a:r>
            <a:r>
              <a:rPr lang="en-US" altLang="zh-CN" dirty="0" err="1" smtClean="0"/>
              <a:t>pxe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配置引导文件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dhcp</a:t>
            </a:r>
            <a:r>
              <a:rPr lang="en-US" altLang="zh-CN" dirty="0" smtClean="0"/>
              <a:t>-boot=pxelinux.0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05411"/>
          </a:xfrm>
        </p:spPr>
        <p:txBody>
          <a:bodyPr/>
          <a:lstStyle/>
          <a:p>
            <a:r>
              <a:rPr lang="zh-CN" altLang="en-US" dirty="0" smtClean="0"/>
              <a:t>验证配置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获取地址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dhclient</a:t>
            </a:r>
            <a:r>
              <a:rPr lang="en-US" altLang="zh-CN" dirty="0" smtClean="0"/>
              <a:t> –I </a:t>
            </a:r>
            <a:r>
              <a:rPr lang="zh-CN" altLang="en-US" dirty="0" smtClean="0"/>
              <a:t>网卡 </a:t>
            </a:r>
            <a:r>
              <a:rPr lang="en-US" altLang="zh-CN" dirty="0" smtClean="0"/>
              <a:t>–v 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释放地址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dhclient</a:t>
            </a:r>
            <a:r>
              <a:rPr lang="en-US" altLang="zh-CN" dirty="0" smtClean="0"/>
              <a:t> –I </a:t>
            </a:r>
            <a:r>
              <a:rPr lang="zh-CN" altLang="en-US" dirty="0" smtClean="0"/>
              <a:t>网卡 </a:t>
            </a:r>
            <a:r>
              <a:rPr lang="en-US" altLang="zh-CN" dirty="0" smtClean="0"/>
              <a:t>-r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53363"/>
          </a:xfrm>
        </p:spPr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TFTP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打开 </a:t>
            </a:r>
            <a:r>
              <a:rPr lang="en-US" altLang="zh-CN" dirty="0" err="1" smtClean="0"/>
              <a:t>tftp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enable-</a:t>
            </a:r>
            <a:r>
              <a:rPr lang="en-US" altLang="zh-CN" dirty="0" err="1" smtClean="0"/>
              <a:t>tftp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tftp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根目录位置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tftp</a:t>
            </a:r>
            <a:r>
              <a:rPr lang="en-US" altLang="zh-CN" dirty="0" smtClean="0"/>
              <a:t>-root=/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tftpboot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tftp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客户端测试验证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PXE</a:t>
            </a:r>
            <a:r>
              <a:rPr lang="zh-CN" altLang="en-US" dirty="0"/>
              <a:t>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726598"/>
          </a:xfrm>
        </p:spPr>
        <p:txBody>
          <a:bodyPr/>
          <a:lstStyle/>
          <a:p>
            <a:r>
              <a:rPr lang="en-US" altLang="zh-CN" dirty="0"/>
              <a:t>PXE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FF00"/>
                </a:solidFill>
              </a:rPr>
              <a:t>P</a:t>
            </a:r>
            <a:r>
              <a:rPr lang="en-US" altLang="zh-CN" dirty="0"/>
              <a:t>re-boot </a:t>
            </a:r>
            <a:r>
              <a:rPr lang="en-US" altLang="zh-CN" dirty="0" err="1"/>
              <a:t>e</a:t>
            </a:r>
            <a:r>
              <a:rPr lang="en-US" altLang="zh-CN" dirty="0" err="1">
                <a:solidFill>
                  <a:srgbClr val="FFFF00"/>
                </a:solidFill>
              </a:rPr>
              <a:t>X</a:t>
            </a:r>
            <a:r>
              <a:rPr lang="en-US" altLang="zh-CN" dirty="0" err="1"/>
              <a:t>ecution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E</a:t>
            </a:r>
            <a:r>
              <a:rPr lang="en-US" altLang="zh-CN" dirty="0"/>
              <a:t>nvironment</a:t>
            </a:r>
          </a:p>
          <a:p>
            <a:pPr lvl="1"/>
            <a:r>
              <a:rPr lang="zh-CN" altLang="en-US" dirty="0"/>
              <a:t>预启动执行环境，在操作系统之前运行</a:t>
            </a:r>
            <a:endParaRPr lang="en-US" altLang="zh-CN" dirty="0"/>
          </a:p>
          <a:p>
            <a:pPr lvl="1"/>
            <a:r>
              <a:rPr lang="zh-CN" altLang="en-US" dirty="0"/>
              <a:t>可用于远程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r>
              <a:rPr lang="zh-CN" altLang="en-US" dirty="0"/>
              <a:t>工作模式</a:t>
            </a:r>
            <a:endParaRPr lang="en-US" altLang="zh-CN" dirty="0"/>
          </a:p>
          <a:p>
            <a:pPr lvl="1"/>
            <a:r>
              <a:rPr lang="en-US" altLang="zh-CN" dirty="0"/>
              <a:t>PXE client </a:t>
            </a:r>
            <a:r>
              <a:rPr lang="zh-CN" altLang="en-US" dirty="0"/>
              <a:t>集成在</a:t>
            </a:r>
            <a:r>
              <a:rPr lang="zh-CN" altLang="en-US" dirty="0" smtClean="0"/>
              <a:t>网卡的启动芯片中</a:t>
            </a:r>
            <a:endParaRPr lang="en-US" altLang="zh-CN" dirty="0"/>
          </a:p>
          <a:p>
            <a:pPr lvl="1"/>
            <a:r>
              <a:rPr lang="zh-CN" altLang="en-US" dirty="0"/>
              <a:t>当计算机引导时</a:t>
            </a:r>
            <a:r>
              <a:rPr lang="zh-CN" altLang="en-US" dirty="0" smtClean="0"/>
              <a:t>，从网卡芯片中把</a:t>
            </a:r>
            <a:r>
              <a:rPr lang="en-US" altLang="zh-CN" dirty="0"/>
              <a:t>PXE client</a:t>
            </a:r>
            <a:r>
              <a:rPr lang="zh-CN" altLang="en-US" dirty="0"/>
              <a:t>调入内存执行，获取</a:t>
            </a:r>
            <a:r>
              <a:rPr lang="en-US" altLang="zh-CN" dirty="0"/>
              <a:t>PXE server</a:t>
            </a:r>
            <a:r>
              <a:rPr lang="zh-CN" altLang="en-US" dirty="0"/>
              <a:t>配置、显示菜单，根据用户选择将</a:t>
            </a:r>
            <a:r>
              <a:rPr lang="zh-CN" altLang="en-US" dirty="0" smtClean="0"/>
              <a:t>远程引导程序下载</a:t>
            </a:r>
            <a:r>
              <a:rPr lang="zh-CN" altLang="en-US" dirty="0"/>
              <a:t>到本机运行</a:t>
            </a:r>
          </a:p>
        </p:txBody>
      </p:sp>
    </p:spTree>
    <p:extLst>
      <p:ext uri="{BB962C8B-B14F-4D97-AF65-F5344CB8AC3E}">
        <p14:creationId xmlns="" xmlns:p14="http://schemas.microsoft.com/office/powerpoint/2010/main" val="9477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 </a:t>
            </a:r>
            <a:r>
              <a:rPr lang="en-US" altLang="zh-CN" dirty="0" smtClean="0"/>
              <a:t>PXE</a:t>
            </a:r>
          </a:p>
          <a:p>
            <a:pPr lvl="1"/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包含了 </a:t>
            </a:r>
            <a:r>
              <a:rPr lang="en-US" altLang="zh-CN" dirty="0" smtClean="0"/>
              <a:t>DHCP</a:t>
            </a:r>
          </a:p>
          <a:p>
            <a:pPr lvl="1"/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包含了 </a:t>
            </a:r>
            <a:r>
              <a:rPr lang="en-US" altLang="zh-CN" dirty="0" smtClean="0"/>
              <a:t>TFTP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安装源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dnsmasq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 </a:t>
            </a:r>
            <a:r>
              <a:rPr lang="en-US" altLang="zh-CN" dirty="0" err="1" smtClean="0"/>
              <a:t>ks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PXE </a:t>
            </a:r>
            <a:r>
              <a:rPr lang="zh-CN" altLang="en-US" dirty="0" smtClean="0"/>
              <a:t>自动装机 </a:t>
            </a:r>
            <a:r>
              <a:rPr lang="en-US" altLang="zh-CN" dirty="0" smtClean="0"/>
              <a:t>== </a:t>
            </a:r>
            <a:r>
              <a:rPr lang="en-US" altLang="zh-CN" dirty="0" err="1" smtClean="0"/>
              <a:t>dnsmasq</a:t>
            </a:r>
            <a:r>
              <a:rPr lang="en-US" altLang="zh-CN" dirty="0" smtClean="0"/>
              <a:t> + 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源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ks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注：由于 </a:t>
            </a:r>
            <a:r>
              <a:rPr lang="en-US" altLang="zh-CN" dirty="0" err="1" smtClean="0"/>
              <a:t>ks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文件较大，请参考实际 </a:t>
            </a:r>
            <a:r>
              <a:rPr lang="en-US" altLang="zh-CN" dirty="0" err="1" smtClean="0"/>
              <a:t>ks</a:t>
            </a:r>
            <a:r>
              <a:rPr lang="en-US" altLang="zh-CN" dirty="0" smtClean="0"/>
              <a:t> 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PXE</a:t>
            </a:r>
            <a:r>
              <a:rPr lang="zh-CN" altLang="en-US" dirty="0"/>
              <a:t>组件及</a:t>
            </a:r>
            <a:r>
              <a:rPr lang="zh-CN" altLang="en-US" dirty="0" smtClean="0"/>
              <a:t>过程分析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413516"/>
          </a:xfrm>
        </p:spPr>
        <p:txBody>
          <a:bodyPr/>
          <a:lstStyle/>
          <a:p>
            <a:r>
              <a:rPr lang="zh-CN" altLang="en-US" dirty="0"/>
              <a:t>需要哪些</a:t>
            </a:r>
            <a:r>
              <a:rPr lang="zh-CN" altLang="en-US" dirty="0" smtClean="0"/>
              <a:t>服务组件？</a:t>
            </a:r>
            <a:endParaRPr lang="en-US" altLang="zh-CN" dirty="0"/>
          </a:p>
          <a:p>
            <a:pPr lvl="1"/>
            <a:r>
              <a:rPr lang="en-US" altLang="zh-CN" dirty="0"/>
              <a:t>DHCP</a:t>
            </a:r>
            <a:r>
              <a:rPr lang="zh-CN" altLang="en-US" dirty="0"/>
              <a:t>服务，分配</a:t>
            </a:r>
            <a:r>
              <a:rPr lang="en-US" altLang="zh-CN" dirty="0"/>
              <a:t>IP</a:t>
            </a:r>
            <a:r>
              <a:rPr lang="zh-CN" altLang="en-US" dirty="0"/>
              <a:t>地址、定位引导程序</a:t>
            </a:r>
            <a:endParaRPr lang="en-US" altLang="zh-CN" dirty="0"/>
          </a:p>
          <a:p>
            <a:pPr lvl="1"/>
            <a:r>
              <a:rPr lang="en-US" altLang="zh-CN" dirty="0" smtClean="0"/>
              <a:t>TFTP</a:t>
            </a:r>
            <a:r>
              <a:rPr lang="zh-CN" altLang="en-US" dirty="0"/>
              <a:t>服务，提供引导程序下载</a:t>
            </a:r>
            <a:endParaRPr lang="en-US" altLang="zh-CN" dirty="0"/>
          </a:p>
          <a:p>
            <a:pPr lvl="1"/>
            <a:r>
              <a:rPr lang="en-US" altLang="zh-CN" dirty="0" smtClean="0"/>
              <a:t>FTP</a:t>
            </a:r>
            <a:r>
              <a:rPr lang="zh-CN" altLang="en-US" dirty="0"/>
              <a:t>服务（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HTTP/NFS</a:t>
            </a:r>
            <a:r>
              <a:rPr lang="zh-CN" altLang="en-US" dirty="0"/>
              <a:t>），提供</a:t>
            </a:r>
            <a:r>
              <a:rPr lang="en-US" altLang="zh-CN" dirty="0"/>
              <a:t>yum</a:t>
            </a:r>
            <a:r>
              <a:rPr lang="zh-CN" altLang="en-US" dirty="0"/>
              <a:t>安装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Kickstart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应答文件</a:t>
            </a:r>
            <a:endParaRPr lang="en-US" altLang="zh-CN" dirty="0"/>
          </a:p>
          <a:p>
            <a:r>
              <a:rPr lang="zh-CN" altLang="en-US" dirty="0"/>
              <a:t>客户机应具备的条件</a:t>
            </a:r>
            <a:endParaRPr lang="en-US" altLang="zh-CN" dirty="0"/>
          </a:p>
          <a:p>
            <a:pPr lvl="1"/>
            <a:r>
              <a:rPr lang="zh-CN" altLang="en-US" dirty="0" smtClean="0"/>
              <a:t>网卡芯片必须</a:t>
            </a:r>
            <a:r>
              <a:rPr lang="zh-CN" altLang="en-US" dirty="0"/>
              <a:t>支持</a:t>
            </a:r>
            <a:r>
              <a:rPr lang="en-US" altLang="zh-CN" dirty="0"/>
              <a:t>PXE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主板</a:t>
            </a:r>
            <a:r>
              <a:rPr lang="zh-CN" altLang="en-US" dirty="0" smtClean="0"/>
              <a:t>支持从网卡启动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91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PXE</a:t>
            </a:r>
            <a:r>
              <a:rPr lang="zh-CN" altLang="en-US" dirty="0"/>
              <a:t>组件及</a:t>
            </a:r>
            <a:r>
              <a:rPr lang="zh-CN" altLang="en-US" dirty="0" smtClean="0"/>
              <a:t>过程分析（续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8"/>
          <p:cNvGrpSpPr/>
          <p:nvPr/>
        </p:nvGrpSpPr>
        <p:grpSpPr>
          <a:xfrm>
            <a:off x="778144" y="1965368"/>
            <a:ext cx="6602167" cy="3945484"/>
            <a:chOff x="778145" y="1392862"/>
            <a:chExt cx="5420666" cy="3379444"/>
          </a:xfrm>
        </p:grpSpPr>
        <p:pic>
          <p:nvPicPr>
            <p:cNvPr id="30" name="Picture 84" descr="black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659" y="1392862"/>
              <a:ext cx="480428" cy="50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6" descr="PC Blu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30" y="4007291"/>
              <a:ext cx="475028" cy="44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84" descr="black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7254" y="3965119"/>
              <a:ext cx="480428" cy="50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" name="直接连接符 123"/>
            <p:cNvCxnSpPr>
              <a:cxnSpLocks noChangeShapeType="1"/>
            </p:cNvCxnSpPr>
            <p:nvPr/>
          </p:nvCxnSpPr>
          <p:spPr bwMode="auto">
            <a:xfrm>
              <a:off x="1634225" y="4220411"/>
              <a:ext cx="35013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连接符 123"/>
            <p:cNvCxnSpPr>
              <a:cxnSpLocks noChangeShapeType="1"/>
            </p:cNvCxnSpPr>
            <p:nvPr/>
          </p:nvCxnSpPr>
          <p:spPr bwMode="auto">
            <a:xfrm>
              <a:off x="1634225" y="4361367"/>
              <a:ext cx="35013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连接符 123"/>
            <p:cNvCxnSpPr>
              <a:cxnSpLocks noChangeShapeType="1"/>
            </p:cNvCxnSpPr>
            <p:nvPr/>
          </p:nvCxnSpPr>
          <p:spPr bwMode="auto">
            <a:xfrm flipV="1">
              <a:off x="1416330" y="2150867"/>
              <a:ext cx="0" cy="180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连接符 123"/>
            <p:cNvCxnSpPr>
              <a:cxnSpLocks noChangeShapeType="1"/>
            </p:cNvCxnSpPr>
            <p:nvPr/>
          </p:nvCxnSpPr>
          <p:spPr bwMode="auto">
            <a:xfrm flipV="1">
              <a:off x="1271778" y="2150867"/>
              <a:ext cx="0" cy="180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23806" y="4415051"/>
              <a:ext cx="1804870" cy="210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 请求分配</a:t>
              </a:r>
              <a:r>
                <a:rPr lang="en-US" altLang="zh-CN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地址</a:t>
              </a:r>
              <a:endPara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2407716" y="3947708"/>
              <a:ext cx="2726905" cy="210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 分配</a:t>
              </a:r>
              <a:r>
                <a:rPr lang="en-US" altLang="zh-CN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地址、告知</a:t>
              </a:r>
              <a:r>
                <a:rPr lang="en-US" altLang="zh-CN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Boot Server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 rot="19951153">
              <a:off x="2835862" y="2604504"/>
              <a:ext cx="1536484" cy="210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④ 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提供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启动文件</a:t>
              </a:r>
              <a:endPara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1464286" y="2267831"/>
              <a:ext cx="252836" cy="147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⑤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请求应答文件</a:t>
              </a:r>
              <a:endParaRPr lang="en-US" altLang="zh-CN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894621" y="2256814"/>
              <a:ext cx="314474" cy="147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⑥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 安装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778145" y="4455960"/>
              <a:ext cx="1217799" cy="31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800" b="1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PXE Client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4786646" y="4445327"/>
              <a:ext cx="1412165" cy="31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800" b="1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DHCP Server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806424" y="1879632"/>
              <a:ext cx="1189520" cy="31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800" b="1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OS Server</a:t>
              </a: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4081247" y="1900898"/>
              <a:ext cx="1998397" cy="31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800" b="1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Boot </a:t>
              </a:r>
              <a:r>
                <a:rPr kumimoji="0" lang="en-US" altLang="zh-CN" sz="1800" b="1" dirty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Server</a:t>
              </a:r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 rot="19963267">
              <a:off x="2609451" y="3267458"/>
              <a:ext cx="1589473" cy="210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③ 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请求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启动文件</a:t>
              </a:r>
              <a:endPara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1387504" y="1445871"/>
              <a:ext cx="1113414" cy="500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0" lang="en-US" altLang="zh-CN" sz="16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http</a:t>
              </a:r>
              <a:endParaRPr kumimoji="0"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eaLnBrk="0" hangingPunct="0"/>
              <a:r>
                <a:rPr kumimoji="0" lang="en-US" altLang="zh-CN" sz="16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kumimoji="0" lang="en-US" altLang="zh-CN" sz="1600" dirty="0" err="1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kickstart</a:t>
              </a:r>
              <a:endParaRPr kumimoji="0"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48" name="Picture 84" descr="black_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837" y="1406747"/>
              <a:ext cx="480428" cy="501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4945683" y="1459756"/>
              <a:ext cx="1052093" cy="500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0" lang="en-US" altLang="zh-CN" sz="16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pxelinux.0</a:t>
              </a:r>
              <a:endParaRPr kumimoji="0"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eaLnBrk="0" hangingPunct="0"/>
              <a:r>
                <a:rPr kumimoji="0" lang="en-US" altLang="zh-CN" sz="16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kumimoji="0" lang="en-US" altLang="zh-CN" sz="1600" dirty="0" err="1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tftp</a:t>
              </a:r>
              <a:endParaRPr kumimoji="0" lang="en-US" altLang="zh-CN" sz="16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50" name="直接连接符 123"/>
            <p:cNvCxnSpPr>
              <a:cxnSpLocks noChangeShapeType="1"/>
            </p:cNvCxnSpPr>
            <p:nvPr/>
          </p:nvCxnSpPr>
          <p:spPr bwMode="auto">
            <a:xfrm flipV="1">
              <a:off x="1822806" y="2267831"/>
              <a:ext cx="3356802" cy="17431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直接连接符 123"/>
            <p:cNvCxnSpPr>
              <a:cxnSpLocks noChangeShapeType="1"/>
            </p:cNvCxnSpPr>
            <p:nvPr/>
          </p:nvCxnSpPr>
          <p:spPr bwMode="auto">
            <a:xfrm flipV="1">
              <a:off x="1818672" y="2235931"/>
              <a:ext cx="3095869" cy="16054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51"/>
          <p:cNvGrpSpPr/>
          <p:nvPr/>
        </p:nvGrpSpPr>
        <p:grpSpPr>
          <a:xfrm>
            <a:off x="812587" y="1700808"/>
            <a:ext cx="2247245" cy="1261261"/>
            <a:chOff x="812587" y="1700808"/>
            <a:chExt cx="2247245" cy="1261261"/>
          </a:xfrm>
        </p:grpSpPr>
        <p:sp>
          <p:nvSpPr>
            <p:cNvPr id="53" name="圆角矩形 52"/>
            <p:cNvSpPr/>
            <p:nvPr/>
          </p:nvSpPr>
          <p:spPr>
            <a:xfrm>
              <a:off x="812587" y="1700808"/>
              <a:ext cx="1950313" cy="1261261"/>
            </a:xfrm>
            <a:prstGeom prst="roundRect">
              <a:avLst>
                <a:gd name="adj" fmla="val 10076"/>
              </a:avLst>
            </a:prstGeom>
            <a:noFill/>
            <a:ln w="28575">
              <a:solidFill>
                <a:srgbClr val="B4DD93"/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1800" y="1902977"/>
              <a:ext cx="288032" cy="86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软件源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54"/>
          <p:cNvGrpSpPr/>
          <p:nvPr/>
        </p:nvGrpSpPr>
        <p:grpSpPr>
          <a:xfrm>
            <a:off x="4713123" y="1697507"/>
            <a:ext cx="2898155" cy="1261261"/>
            <a:chOff x="161677" y="1700808"/>
            <a:chExt cx="2898155" cy="1261261"/>
          </a:xfrm>
        </p:grpSpPr>
        <p:sp>
          <p:nvSpPr>
            <p:cNvPr id="56" name="圆角矩形 55"/>
            <p:cNvSpPr/>
            <p:nvPr/>
          </p:nvSpPr>
          <p:spPr>
            <a:xfrm>
              <a:off x="161677" y="1700808"/>
              <a:ext cx="2601224" cy="1261261"/>
            </a:xfrm>
            <a:prstGeom prst="roundRect">
              <a:avLst>
                <a:gd name="adj" fmla="val 10076"/>
              </a:avLst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771800" y="1906079"/>
              <a:ext cx="288032" cy="86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7"/>
          <p:cNvGrpSpPr/>
          <p:nvPr/>
        </p:nvGrpSpPr>
        <p:grpSpPr>
          <a:xfrm>
            <a:off x="5523560" y="4683347"/>
            <a:ext cx="2306635" cy="1296000"/>
            <a:chOff x="753197" y="1673715"/>
            <a:chExt cx="2306635" cy="1296000"/>
          </a:xfrm>
        </p:grpSpPr>
        <p:sp>
          <p:nvSpPr>
            <p:cNvPr id="59" name="圆角矩形 58"/>
            <p:cNvSpPr/>
            <p:nvPr/>
          </p:nvSpPr>
          <p:spPr>
            <a:xfrm>
              <a:off x="753197" y="1700808"/>
              <a:ext cx="2009704" cy="1261261"/>
            </a:xfrm>
            <a:prstGeom prst="roundRect">
              <a:avLst>
                <a:gd name="adj" fmla="val 10076"/>
              </a:avLst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771800" y="1673715"/>
              <a:ext cx="288032" cy="129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地址分配器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85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概述及原理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5476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D</a:t>
            </a:r>
            <a:r>
              <a:rPr lang="en-US" altLang="zh-CN" dirty="0" smtClean="0"/>
              <a:t>ynamic </a:t>
            </a:r>
            <a:r>
              <a:rPr lang="en-US" altLang="zh-CN" dirty="0" smtClean="0">
                <a:solidFill>
                  <a:srgbClr val="FFFF00"/>
                </a:solidFill>
              </a:rPr>
              <a:t>H</a:t>
            </a:r>
            <a:r>
              <a:rPr lang="en-US" altLang="zh-CN" dirty="0" smtClean="0"/>
              <a:t>ost </a:t>
            </a:r>
            <a:r>
              <a:rPr lang="en-US" altLang="zh-CN" dirty="0" smtClean="0">
                <a:solidFill>
                  <a:srgbClr val="FFFF00"/>
                </a:solidFill>
              </a:rPr>
              <a:t>C</a:t>
            </a:r>
            <a:r>
              <a:rPr lang="en-US" altLang="zh-CN" dirty="0" smtClean="0"/>
              <a:t>onfiguration </a:t>
            </a:r>
            <a:r>
              <a:rPr lang="en-US" altLang="zh-CN" dirty="0" smtClean="0">
                <a:solidFill>
                  <a:srgbClr val="FFFF00"/>
                </a:solidFill>
              </a:rPr>
              <a:t>P</a:t>
            </a:r>
            <a:r>
              <a:rPr lang="en-US" altLang="zh-CN" dirty="0" smtClean="0"/>
              <a:t>rotocol</a:t>
            </a:r>
          </a:p>
          <a:p>
            <a:pPr lvl="1"/>
            <a:r>
              <a:rPr lang="zh-CN" altLang="en-US" dirty="0" smtClean="0"/>
              <a:t>动态主机配置协议，由 </a:t>
            </a:r>
            <a:r>
              <a:rPr lang="en-US" altLang="zh-CN" dirty="0" smtClean="0"/>
              <a:t>IETF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Internet </a:t>
            </a:r>
            <a:r>
              <a:rPr lang="zh-CN" altLang="en-US" dirty="0" smtClean="0"/>
              <a:t>网络工程师任务小组）组织制定，用来简化主机地址分配管理</a:t>
            </a:r>
            <a:endParaRPr lang="en-US" altLang="zh-CN" dirty="0" smtClean="0"/>
          </a:p>
          <a:p>
            <a:r>
              <a:rPr lang="zh-CN" altLang="en-US" dirty="0" smtClean="0"/>
              <a:t>主要分配以下入网参数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子网掩码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广播地址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默认网关地址、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PXE</a:t>
            </a:r>
            <a:r>
              <a:rPr lang="zh-CN" altLang="en-US" dirty="0" smtClean="0"/>
              <a:t>引导设置（</a:t>
            </a:r>
            <a:r>
              <a:rPr lang="en-US" altLang="zh-CN" dirty="0" smtClean="0"/>
              <a:t>TFTP</a:t>
            </a:r>
            <a:r>
              <a:rPr lang="zh-CN" altLang="en-US" dirty="0" smtClean="0"/>
              <a:t>服务器地址、引导文件名）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446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提供软件安装</a:t>
            </a:r>
            <a:r>
              <a:rPr lang="zh-CN" altLang="en-US" dirty="0" smtClean="0"/>
              <a:t>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客户机</a:t>
            </a:r>
            <a:r>
              <a:rPr lang="zh-CN" altLang="en-US" dirty="0" smtClean="0"/>
              <a:t>提供软件源（可使用</a:t>
            </a:r>
            <a:r>
              <a:rPr lang="en-US" altLang="zh-CN" dirty="0" err="1" smtClean="0"/>
              <a:t>CentOS</a:t>
            </a:r>
            <a:r>
              <a:rPr lang="zh-CN" altLang="en-US" dirty="0" smtClean="0"/>
              <a:t>真机提供）</a:t>
            </a:r>
            <a:endParaRPr lang="en-US" altLang="zh-CN" dirty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光盘</a:t>
            </a:r>
            <a:r>
              <a:rPr lang="zh-CN" altLang="en-US" dirty="0"/>
              <a:t>数据构建</a:t>
            </a:r>
            <a:r>
              <a:rPr lang="en-US" altLang="zh-CN" dirty="0"/>
              <a:t>YUM</a:t>
            </a:r>
            <a:r>
              <a:rPr lang="zh-CN" altLang="en-US" dirty="0"/>
              <a:t>源</a:t>
            </a:r>
            <a:endParaRPr lang="en-US" altLang="zh-CN" dirty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</a:t>
            </a:r>
            <a:r>
              <a:rPr lang="zh-CN" altLang="en-US" dirty="0"/>
              <a:t>对外</a:t>
            </a:r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2984" y="3068960"/>
            <a:ext cx="7751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root@room9pc13 ~]# </a:t>
            </a:r>
            <a:r>
              <a:rPr lang="fr-FR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  </a:t>
            </a:r>
            <a:r>
              <a:rPr lang="fr-FR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fr-FR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www/html</a:t>
            </a:r>
            <a:r>
              <a:rPr lang="fr-FR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/rh7dvd  </a:t>
            </a:r>
            <a:r>
              <a:rPr lang="fr-FR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建挂载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fr-FR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root@room9pc13 ~]# vim  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fstab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         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配置挂载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ISO/rhel-server-7.2-x86_64-dvd.iso 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/www/html/rh7dvd  iso9660 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loop,ro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0  0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[root@room9pc13 ~]#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挂光盘镜像</a:t>
            </a: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root@room9pc13 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http://192.168.4.254/rh7dvd </a:t>
            </a:r>
            <a:r>
              <a:rPr lang="fr-FR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				</a:t>
            </a:r>
            <a:r>
              <a:rPr lang="fr-FR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RHEL7 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源可访问</a:t>
            </a:r>
            <a:endParaRPr lang="fr-FR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60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启用</a:t>
            </a:r>
            <a:r>
              <a:rPr lang="en-US" altLang="zh-CN" dirty="0"/>
              <a:t>TFTP</a:t>
            </a:r>
            <a:r>
              <a:rPr lang="zh-CN" altLang="en-US" dirty="0"/>
              <a:t>服务端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57459"/>
          </a:xfrm>
        </p:spPr>
        <p:txBody>
          <a:bodyPr/>
          <a:lstStyle/>
          <a:p>
            <a:r>
              <a:rPr lang="en-US" altLang="zh-CN" dirty="0" smtClean="0"/>
              <a:t>TFTP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FF00"/>
                </a:solidFill>
              </a:rPr>
              <a:t>T</a:t>
            </a:r>
            <a:r>
              <a:rPr lang="en-US" altLang="zh-CN" dirty="0" smtClean="0"/>
              <a:t>rivial </a:t>
            </a:r>
            <a:r>
              <a:rPr lang="en-US" altLang="zh-CN" dirty="0">
                <a:solidFill>
                  <a:srgbClr val="FFFF00"/>
                </a:solidFill>
              </a:rPr>
              <a:t>F</a:t>
            </a:r>
            <a:r>
              <a:rPr lang="en-US" altLang="zh-CN" dirty="0"/>
              <a:t>ile </a:t>
            </a:r>
            <a:r>
              <a:rPr lang="en-US" altLang="zh-CN" dirty="0">
                <a:solidFill>
                  <a:srgbClr val="FFFF00"/>
                </a:solidFill>
              </a:rPr>
              <a:t>T</a:t>
            </a:r>
            <a:r>
              <a:rPr lang="en-US" altLang="zh-CN" dirty="0"/>
              <a:t>ransfer </a:t>
            </a:r>
            <a:r>
              <a:rPr lang="en-US" altLang="zh-CN" dirty="0" smtClean="0">
                <a:solidFill>
                  <a:srgbClr val="FFFF00"/>
                </a:solidFill>
              </a:rPr>
              <a:t>P</a:t>
            </a:r>
            <a:r>
              <a:rPr lang="en-US" altLang="zh-CN" dirty="0" smtClean="0"/>
              <a:t>rotocol</a:t>
            </a:r>
          </a:p>
          <a:p>
            <a:pPr lvl="1"/>
            <a:r>
              <a:rPr lang="zh-CN" altLang="en-US" dirty="0" smtClean="0"/>
              <a:t>小文件</a:t>
            </a:r>
            <a:r>
              <a:rPr lang="zh-CN" altLang="en-US" dirty="0"/>
              <a:t>传输</a:t>
            </a:r>
            <a:r>
              <a:rPr lang="zh-CN" altLang="en-US" dirty="0" smtClean="0"/>
              <a:t>协议，</a:t>
            </a:r>
            <a:r>
              <a:rPr lang="en-US" altLang="zh-CN" dirty="0" smtClean="0"/>
              <a:t>UDP 69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主要用来传送小文件，不支持认证和复杂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默认资源目录：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tftpboot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2984" y="3573016"/>
            <a:ext cx="6887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~]# yum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 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 ..</a:t>
            </a: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restart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57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提供</a:t>
            </a:r>
            <a:r>
              <a:rPr lang="en-US" altLang="zh-CN" dirty="0" smtClean="0"/>
              <a:t>PXE</a:t>
            </a:r>
            <a:r>
              <a:rPr lang="zh-CN" altLang="en-US" dirty="0" smtClean="0"/>
              <a:t>启动程序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部署 </a:t>
            </a:r>
            <a:r>
              <a:rPr lang="en-US" altLang="zh-CN" dirty="0" smtClean="0"/>
              <a:t>pxelinux.0 </a:t>
            </a:r>
            <a:r>
              <a:rPr lang="zh-CN" altLang="en-US" dirty="0" smtClean="0"/>
              <a:t>启动程序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此文件由软件包 </a:t>
            </a:r>
            <a:r>
              <a:rPr lang="en-US" altLang="zh-CN" dirty="0" err="1" smtClean="0"/>
              <a:t>syslinux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网卡</a:t>
            </a:r>
            <a:r>
              <a:rPr lang="en-US" altLang="zh-CN" dirty="0" smtClean="0"/>
              <a:t>PXE</a:t>
            </a:r>
            <a:r>
              <a:rPr lang="zh-CN" altLang="en-US" dirty="0" smtClean="0"/>
              <a:t>启动完毕，主机引导权会交给此程序 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52984" y="3164775"/>
            <a:ext cx="7967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[root@svr7 ~]#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  -y  install 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syslinux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root@svr7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/share/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syslinux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/pxelinux.0 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root@svr7 ~]# 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tftpboot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pxelinux.0</a:t>
            </a:r>
          </a:p>
        </p:txBody>
      </p:sp>
    </p:spTree>
    <p:extLst>
      <p:ext uri="{BB962C8B-B14F-4D97-AF65-F5344CB8AC3E}">
        <p14:creationId xmlns="" xmlns:p14="http://schemas.microsoft.com/office/powerpoint/2010/main" val="755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13945</TotalTime>
  <Words>1399</Words>
  <Application>Microsoft Office PowerPoint</Application>
  <PresentationFormat>全屏显示(4:3)</PresentationFormat>
  <Paragraphs>280</Paragraphs>
  <Slides>30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系统服务</vt:lpstr>
      <vt:lpstr>网络装机的优势</vt:lpstr>
      <vt:lpstr>什么是PXE网络</vt:lpstr>
      <vt:lpstr>PXE组件及过程分析</vt:lpstr>
      <vt:lpstr>PXE组件及过程分析（续1）</vt:lpstr>
      <vt:lpstr>DHCP概述及原理</vt:lpstr>
      <vt:lpstr>提供软件安装源</vt:lpstr>
      <vt:lpstr>启用TFTP服务端</vt:lpstr>
      <vt:lpstr>提供PXE启动程序</vt:lpstr>
      <vt:lpstr>提供装机内核及初始文件</vt:lpstr>
      <vt:lpstr>配置启动菜单</vt:lpstr>
      <vt:lpstr>拷贝模板文件</vt:lpstr>
      <vt:lpstr>default配置文件调整</vt:lpstr>
      <vt:lpstr>确认发布结果</vt:lpstr>
      <vt:lpstr>PXE引导及验证</vt:lpstr>
      <vt:lpstr>kickstart概述</vt:lpstr>
      <vt:lpstr>什么是kickstart技术</vt:lpstr>
      <vt:lpstr>应答文件从哪来？</vt:lpstr>
      <vt:lpstr>使用应答文件</vt:lpstr>
      <vt:lpstr>创建应答文件</vt:lpstr>
      <vt:lpstr>启用应答文件</vt:lpstr>
      <vt:lpstr>无人值守装机</vt:lpstr>
      <vt:lpstr>案例5：PXE+kickstart自动装机</vt:lpstr>
      <vt:lpstr>dnsmasq简介</vt:lpstr>
      <vt:lpstr>dnsmasq 简介</vt:lpstr>
      <vt:lpstr>dnsmasq 简介</vt:lpstr>
      <vt:lpstr>dnsmasq 简介</vt:lpstr>
      <vt:lpstr>dnsmasq 简介</vt:lpstr>
      <vt:lpstr>dnsmasq 简介</vt:lpstr>
      <vt:lpstr>dnsmasq 简介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I</cp:lastModifiedBy>
  <cp:revision>2460</cp:revision>
  <cp:lastPrinted>2014-02-25T07:33:26Z</cp:lastPrinted>
  <dcterms:modified xsi:type="dcterms:W3CDTF">2018-06-07T13:23:36Z</dcterms:modified>
</cp:coreProperties>
</file>