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62" r:id="rId6"/>
    <p:sldId id="258" r:id="rId7"/>
    <p:sldId id="259" r:id="rId8"/>
    <p:sldId id="260" r:id="rId9"/>
    <p:sldId id="261" r:id="rId10"/>
    <p:sldId id="263" r:id="rId11"/>
    <p:sldId id="267" r:id="rId12"/>
    <p:sldId id="264" r:id="rId13"/>
    <p:sldId id="273" r:id="rId14"/>
    <p:sldId id="265" r:id="rId15"/>
    <p:sldId id="266" r:id="rId16"/>
    <p:sldId id="272" r:id="rId17"/>
    <p:sldId id="268" r:id="rId18"/>
    <p:sldId id="26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DA3-A4BC-4342-BE67-1225350966C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61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DA3-A4BC-4342-BE67-1225350966C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41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DA3-A4BC-4342-BE67-1225350966C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3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DA3-A4BC-4342-BE67-1225350966C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67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DA3-A4BC-4342-BE67-1225350966C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74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DA3-A4BC-4342-BE67-1225350966C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0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DA3-A4BC-4342-BE67-1225350966C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2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DA3-A4BC-4342-BE67-1225350966C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31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DA3-A4BC-4342-BE67-1225350966C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DA3-A4BC-4342-BE67-1225350966C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98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DA3-A4BC-4342-BE67-1225350966C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2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DDA3-A4BC-4342-BE67-1225350966C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29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8%BB%E6%9C%BA/455151" TargetMode="External"/><Relationship Id="rId2" Type="http://schemas.openxmlformats.org/officeDocument/2006/relationships/hyperlink" Target="https://baike.baidu.com/item/%E6%95%B0%E6%8D%AE%E5%8C%85/48973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baike.baidu.com/item/%E7%BD%91%E7%BB%9C%E5%B0%81%E5%8C%85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云计算</a:t>
            </a:r>
            <a:r>
              <a:rPr lang="en-US" altLang="zh-CN" dirty="0" smtClean="0"/>
              <a:t>day10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4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方向二：传输过程限制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4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5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传输过程中的毒手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1" y="1690688"/>
            <a:ext cx="68741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抓包工具</a:t>
            </a:r>
            <a:r>
              <a:rPr lang="en-US" altLang="zh-CN" b="1" dirty="0" smtClean="0">
                <a:solidFill>
                  <a:srgbClr val="FF0000"/>
                </a:solidFill>
              </a:rPr>
              <a:t>:</a:t>
            </a:r>
            <a:r>
              <a:rPr lang="en-US" altLang="zh-CN" b="1" dirty="0" err="1" smtClean="0">
                <a:solidFill>
                  <a:srgbClr val="FF0000"/>
                </a:solidFill>
              </a:rPr>
              <a:t>tcpdump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1800" dirty="0" smtClean="0"/>
              <a:t>介绍：</a:t>
            </a:r>
            <a:r>
              <a:rPr lang="en-US" altLang="zh-CN" sz="1800" dirty="0" err="1"/>
              <a:t>TcpDump</a:t>
            </a:r>
            <a:r>
              <a:rPr lang="zh-CN" altLang="en-US" sz="1800" dirty="0"/>
              <a:t>可以将网络中传送的</a:t>
            </a:r>
            <a:r>
              <a:rPr lang="zh-CN" altLang="en-US" sz="1800" dirty="0">
                <a:hlinkClick r:id="rId2"/>
              </a:rPr>
              <a:t>数据包</a:t>
            </a:r>
            <a:r>
              <a:rPr lang="zh-CN" altLang="en-US" sz="1800" dirty="0"/>
              <a:t>完全截获下来提供分析。它支持针对网络层、协议、</a:t>
            </a:r>
            <a:r>
              <a:rPr lang="zh-CN" altLang="en-US" sz="1800" dirty="0">
                <a:hlinkClick r:id="rId3"/>
              </a:rPr>
              <a:t>主机</a:t>
            </a:r>
            <a:r>
              <a:rPr lang="zh-CN" altLang="en-US" sz="1800" dirty="0"/>
              <a:t>、网络或端口的过滤，并提供</a:t>
            </a:r>
            <a:r>
              <a:rPr lang="en-US" altLang="zh-CN" sz="1800" dirty="0"/>
              <a:t>and</a:t>
            </a:r>
            <a:r>
              <a:rPr lang="zh-CN" altLang="en-US" sz="1800" dirty="0"/>
              <a:t>、</a:t>
            </a:r>
            <a:r>
              <a:rPr lang="en-US" altLang="zh-CN" sz="1800" dirty="0"/>
              <a:t>or</a:t>
            </a:r>
            <a:r>
              <a:rPr lang="zh-CN" altLang="en-US" sz="1800" dirty="0"/>
              <a:t>、</a:t>
            </a:r>
            <a:r>
              <a:rPr lang="en-US" altLang="zh-CN" sz="1800" dirty="0"/>
              <a:t>not</a:t>
            </a:r>
            <a:r>
              <a:rPr lang="zh-CN" altLang="en-US" sz="1800" dirty="0"/>
              <a:t>等逻辑语句来帮助你去掉无用的信息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例子：</a:t>
            </a:r>
            <a:r>
              <a:rPr lang="en-US" altLang="zh-CN" sz="1800" dirty="0" err="1" smtClean="0"/>
              <a:t>tcpdump</a:t>
            </a:r>
            <a:r>
              <a:rPr lang="en-US" altLang="zh-CN" sz="1800" dirty="0" smtClean="0"/>
              <a:t> –c 5 –I eth0  and </a:t>
            </a:r>
            <a:r>
              <a:rPr lang="en-US" altLang="zh-CN" sz="1800" dirty="0" err="1" smtClean="0"/>
              <a:t>src</a:t>
            </a:r>
            <a:r>
              <a:rPr lang="en-US" altLang="zh-CN" sz="1800" dirty="0" smtClean="0"/>
              <a:t> 192.168.1.20 –w /</a:t>
            </a:r>
            <a:r>
              <a:rPr lang="en-US" altLang="zh-CN" sz="1800" dirty="0" err="1" smtClean="0"/>
              <a:t>tmp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pack.cap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注意：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主机只能抓找它或者经过它的包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分析工具</a:t>
            </a:r>
            <a:r>
              <a:rPr lang="en-US" altLang="zh-CN" b="1" dirty="0" smtClean="0">
                <a:solidFill>
                  <a:srgbClr val="FF0000"/>
                </a:solidFill>
              </a:rPr>
              <a:t>:</a:t>
            </a:r>
            <a:r>
              <a:rPr lang="en-US" altLang="zh-CN" b="1" dirty="0" err="1" smtClean="0">
                <a:solidFill>
                  <a:srgbClr val="FF0000"/>
                </a:solidFill>
              </a:rPr>
              <a:t>wireshark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1900" dirty="0"/>
              <a:t>介绍：是</a:t>
            </a:r>
            <a:r>
              <a:rPr lang="zh-CN" altLang="en-US" sz="1900" dirty="0" smtClean="0"/>
              <a:t>一</a:t>
            </a:r>
            <a:r>
              <a:rPr lang="zh-CN" altLang="en-US" sz="1900" dirty="0"/>
              <a:t>个</a:t>
            </a:r>
            <a:r>
              <a:rPr lang="zh-CN" altLang="en-US" sz="1900" dirty="0">
                <a:hlinkClick r:id="rId4"/>
              </a:rPr>
              <a:t>网络封包</a:t>
            </a:r>
            <a:r>
              <a:rPr lang="zh-CN" altLang="en-US" sz="1900" dirty="0"/>
              <a:t>分析软件。网络封包分析软件的功能是撷取网络封包，并尽可能显示出最为详细的网络封包资料。</a:t>
            </a:r>
            <a:r>
              <a:rPr lang="en-US" altLang="zh-CN" sz="1900" dirty="0" err="1"/>
              <a:t>Wireshark</a:t>
            </a:r>
            <a:r>
              <a:rPr lang="zh-CN" altLang="en-US" sz="1900" dirty="0"/>
              <a:t>使用</a:t>
            </a:r>
            <a:r>
              <a:rPr lang="en-US" altLang="zh-CN" sz="1900" dirty="0" err="1"/>
              <a:t>WinPCAP</a:t>
            </a:r>
            <a:r>
              <a:rPr lang="zh-CN" altLang="en-US" sz="1900" dirty="0"/>
              <a:t>作为接口，直接与网卡进行数据报文交换。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5586" y="2967378"/>
            <a:ext cx="1998214" cy="35242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8934" y="3090208"/>
            <a:ext cx="4713066" cy="364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1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-0.41505 L -4.16667E-6 4.07407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2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防抓包方案：数据加密传输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加密目的及方式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—</a:t>
            </a:r>
            <a:r>
              <a:rPr lang="zh-CN" altLang="en-US" dirty="0" smtClean="0"/>
              <a:t>确保数据的机密性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</a:t>
            </a:r>
            <a:r>
              <a:rPr lang="zh-CN" altLang="en-US" dirty="0" smtClean="0"/>
              <a:t>对称加密：加密</a:t>
            </a:r>
            <a:r>
              <a:rPr lang="en-US" altLang="zh-CN" dirty="0" smtClean="0"/>
              <a:t>/</a:t>
            </a:r>
            <a:r>
              <a:rPr lang="zh-CN" altLang="en-US" dirty="0" smtClean="0"/>
              <a:t>解密用同一个秘钥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-</a:t>
            </a:r>
            <a:r>
              <a:rPr lang="zh-CN" altLang="en-US" dirty="0" smtClean="0"/>
              <a:t>非对称加密：加密</a:t>
            </a:r>
            <a:r>
              <a:rPr lang="en-US" altLang="zh-CN" dirty="0" smtClean="0"/>
              <a:t>/</a:t>
            </a:r>
            <a:r>
              <a:rPr lang="zh-CN" altLang="en-US" dirty="0" smtClean="0"/>
              <a:t>解密用不同的秘钥</a:t>
            </a:r>
            <a:r>
              <a:rPr lang="en-US" altLang="zh-CN" dirty="0" smtClean="0"/>
              <a:t>(</a:t>
            </a:r>
            <a:r>
              <a:rPr lang="zh-CN" altLang="en-US" dirty="0" smtClean="0"/>
              <a:t>公钥、私钥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—</a:t>
            </a:r>
            <a:r>
              <a:rPr lang="zh-CN" altLang="en-US" dirty="0" smtClean="0"/>
              <a:t>保护信息的完整性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</a:t>
            </a:r>
            <a:r>
              <a:rPr lang="zh-CN" altLang="en-US" dirty="0" smtClean="0"/>
              <a:t>信息摘要：基于输入的信息生成长度较短、位数固定的散列值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34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09934"/>
            <a:ext cx="7036558" cy="516702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今天</a:t>
            </a:r>
            <a:r>
              <a:rPr lang="zh-CN" altLang="en-US" dirty="0"/>
              <a:t>，老师批评了我，我把这件事告诉了妈妈，妈妈说：“难道你还不知道吗？你们的老师为了你们付出了多大心血，</a:t>
            </a:r>
            <a:r>
              <a:rPr lang="zh-CN" altLang="en-US" dirty="0" smtClean="0"/>
              <a:t>你们奖还</a:t>
            </a:r>
            <a:r>
              <a:rPr lang="zh-CN" altLang="en-US" dirty="0"/>
              <a:t>不好好学习。”听了妈妈的话，我想：是啊，老师为了我们</a:t>
            </a:r>
            <a:r>
              <a:rPr lang="zh-CN" altLang="en-US" dirty="0" smtClean="0"/>
              <a:t>，</a:t>
            </a:r>
            <a:r>
              <a:rPr lang="zh-CN" altLang="en-US" dirty="0"/>
              <a:t>昨天</a:t>
            </a:r>
            <a:r>
              <a:rPr lang="zh-CN" altLang="en-US" dirty="0" smtClean="0"/>
              <a:t>上课</a:t>
            </a:r>
            <a:r>
              <a:rPr lang="zh-CN" altLang="en-US" dirty="0"/>
              <a:t>是累哑了嗓子，下课时还要批改作业，有时还要制止同学之间的不文明行为；</a:t>
            </a:r>
            <a:r>
              <a:rPr lang="zh-CN" altLang="en-US" dirty="0" smtClean="0"/>
              <a:t>经常中比</a:t>
            </a:r>
            <a:r>
              <a:rPr lang="zh-CN" altLang="en-US" dirty="0"/>
              <a:t>我们来得早，走的晚。就象花园里辛勤的园丁，在这里我要向亲爱的老师说一声：“谢谢您，老师。您辛苦</a:t>
            </a:r>
            <a:r>
              <a:rPr lang="zh-CN" altLang="en-US" dirty="0" smtClean="0"/>
              <a:t>了！”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smtClean="0"/>
              <a:t>藏了一个秘密</a:t>
            </a:r>
            <a:r>
              <a:rPr lang="en-US" altLang="zh-CN" smtClean="0"/>
              <a:t>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734567" y="1050878"/>
            <a:ext cx="2320120" cy="4435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0109</a:t>
            </a:r>
          </a:p>
          <a:p>
            <a:pPr algn="ctr"/>
            <a:r>
              <a:rPr lang="en-US" altLang="zh-CN" sz="3600" dirty="0" smtClean="0"/>
              <a:t>0508</a:t>
            </a:r>
          </a:p>
          <a:p>
            <a:pPr algn="ctr"/>
            <a:r>
              <a:rPr lang="en-US" altLang="zh-CN" sz="3600" dirty="0" smtClean="0"/>
              <a:t>0509</a:t>
            </a:r>
          </a:p>
          <a:p>
            <a:pPr algn="ctr"/>
            <a:r>
              <a:rPr lang="en-US" altLang="zh-CN" sz="3600" dirty="0" smtClean="0"/>
              <a:t>0710</a:t>
            </a:r>
          </a:p>
          <a:p>
            <a:pPr algn="ctr"/>
            <a:r>
              <a:rPr lang="en-US" altLang="zh-CN" sz="3600" dirty="0" smtClean="0"/>
              <a:t>0317</a:t>
            </a:r>
          </a:p>
          <a:p>
            <a:pPr algn="ctr"/>
            <a:r>
              <a:rPr lang="en-US" altLang="zh-CN" sz="3600" dirty="0" smtClean="0"/>
              <a:t>1002</a:t>
            </a:r>
          </a:p>
        </p:txBody>
      </p:sp>
    </p:spTree>
    <p:extLst>
      <p:ext uri="{BB962C8B-B14F-4D97-AF65-F5344CB8AC3E}">
        <p14:creationId xmlns:p14="http://schemas.microsoft.com/office/powerpoint/2010/main" val="264145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常见的加密算法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对称加密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GnuPG</a:t>
            </a:r>
            <a:r>
              <a:rPr lang="zh-CN" altLang="en-US" b="1" dirty="0">
                <a:solidFill>
                  <a:srgbClr val="FF0000"/>
                </a:solidFill>
              </a:rPr>
              <a:t>简介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-</a:t>
            </a:r>
            <a:r>
              <a:rPr lang="zh-CN" altLang="en-US" sz="2400" dirty="0"/>
              <a:t>最流行的数据加密、数字签名工具软件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-</a:t>
            </a:r>
            <a:r>
              <a:rPr lang="zh-CN" altLang="en-US" sz="2400" dirty="0"/>
              <a:t>支持的算法：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公钥：</a:t>
            </a:r>
            <a:r>
              <a:rPr lang="en-US" altLang="zh-CN" sz="2400" dirty="0"/>
              <a:t>RSA</a:t>
            </a:r>
            <a:r>
              <a:rPr lang="zh-CN" altLang="en-US" sz="2400" dirty="0"/>
              <a:t>、</a:t>
            </a:r>
            <a:r>
              <a:rPr lang="en-US" altLang="zh-CN" sz="2400" dirty="0"/>
              <a:t>DSA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对称加密：</a:t>
            </a:r>
            <a:r>
              <a:rPr lang="en-US" altLang="zh-CN" sz="2400" dirty="0"/>
              <a:t>AES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散列：</a:t>
            </a:r>
            <a:r>
              <a:rPr lang="en-US" altLang="zh-CN" sz="2400" dirty="0"/>
              <a:t>MD5</a:t>
            </a:r>
            <a:r>
              <a:rPr lang="zh-CN" altLang="en-US" sz="2400" dirty="0"/>
              <a:t>、</a:t>
            </a:r>
            <a:r>
              <a:rPr lang="en-US" altLang="zh-CN" sz="2400" dirty="0"/>
              <a:t>SHA512</a:t>
            </a:r>
            <a:endParaRPr lang="zh-CN" altLang="en-US" sz="24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基本用法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-</a:t>
            </a:r>
            <a:r>
              <a:rPr lang="zh-CN" altLang="en-US" sz="2400" dirty="0"/>
              <a:t>加密操作：</a:t>
            </a:r>
            <a:r>
              <a:rPr lang="en-US" altLang="zh-CN" sz="2400" dirty="0"/>
              <a:t>-c</a:t>
            </a:r>
          </a:p>
          <a:p>
            <a:pPr marL="0" indent="0">
              <a:buNone/>
            </a:pPr>
            <a:r>
              <a:rPr lang="en-US" altLang="zh-CN" sz="2400" dirty="0"/>
              <a:t>	-</a:t>
            </a:r>
            <a:r>
              <a:rPr lang="zh-CN" altLang="en-US" sz="2400" dirty="0"/>
              <a:t>解密操作：</a:t>
            </a:r>
            <a:r>
              <a:rPr lang="en-US" altLang="zh-CN" sz="2400" dirty="0"/>
              <a:t>-d</a:t>
            </a:r>
          </a:p>
          <a:p>
            <a:pPr marL="0" indent="0">
              <a:buNone/>
            </a:pPr>
            <a:r>
              <a:rPr lang="en-US" altLang="zh-CN" sz="2400" dirty="0"/>
              <a:t>]# </a:t>
            </a:r>
            <a:r>
              <a:rPr lang="en-US" altLang="zh-CN" sz="2400" dirty="0" err="1"/>
              <a:t>gpg</a:t>
            </a:r>
            <a:r>
              <a:rPr lang="en-US" altLang="zh-CN" sz="2400" dirty="0"/>
              <a:t> –c  clear.txt</a:t>
            </a:r>
          </a:p>
          <a:p>
            <a:pPr marL="0" indent="0">
              <a:buNone/>
            </a:pPr>
            <a:r>
              <a:rPr lang="en-US" altLang="zh-CN" sz="2400" dirty="0"/>
              <a:t>]# file clear.txt*</a:t>
            </a:r>
          </a:p>
          <a:p>
            <a:pPr marL="0" indent="0">
              <a:buNone/>
            </a:pPr>
            <a:r>
              <a:rPr lang="en-US" altLang="zh-CN" sz="2400" dirty="0" err="1"/>
              <a:t>Clear.txt.gpg</a:t>
            </a:r>
            <a:r>
              <a:rPr lang="en-US" altLang="zh-CN" sz="2400" dirty="0"/>
              <a:t> : data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]# </a:t>
            </a:r>
            <a:r>
              <a:rPr lang="en-US" altLang="zh-CN" sz="2400" dirty="0" err="1"/>
              <a:t>gpg</a:t>
            </a:r>
            <a:r>
              <a:rPr lang="en-US" altLang="zh-CN" sz="2400" dirty="0"/>
              <a:t> –d </a:t>
            </a:r>
            <a:r>
              <a:rPr lang="en-US" altLang="zh-CN" sz="2400" dirty="0" err="1"/>
              <a:t>clear.txt.gpg</a:t>
            </a:r>
            <a:r>
              <a:rPr lang="en-US" altLang="zh-CN" sz="2400" dirty="0"/>
              <a:t> &gt;dclear.txt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89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常见的加密算法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非对称加密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31" y="1825624"/>
            <a:ext cx="10563286" cy="497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常见的加密算法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非对称加密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前期</a:t>
            </a:r>
            <a:r>
              <a:rPr lang="zh-CN" altLang="en-US" b="1" dirty="0">
                <a:solidFill>
                  <a:srgbClr val="FF0000"/>
                </a:solidFill>
              </a:rPr>
              <a:t>准备工作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—</a:t>
            </a:r>
            <a:r>
              <a:rPr lang="en-US" altLang="zh-CN" sz="2400" dirty="0" err="1" smtClean="0"/>
              <a:t>userb</a:t>
            </a:r>
            <a:r>
              <a:rPr lang="zh-CN" altLang="en-US" sz="2400" dirty="0" smtClean="0"/>
              <a:t>创建密钥对：</a:t>
            </a:r>
            <a:r>
              <a:rPr lang="en-US" altLang="zh-CN" sz="2400" dirty="0" smtClean="0"/>
              <a:t>--gen-key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—</a:t>
            </a:r>
            <a:r>
              <a:rPr lang="en-US" altLang="zh-CN" sz="2400" dirty="0" err="1" smtClean="0"/>
              <a:t>userb</a:t>
            </a:r>
            <a:r>
              <a:rPr lang="zh-CN" altLang="en-US" sz="2400" dirty="0" smtClean="0"/>
              <a:t>导出公钥：</a:t>
            </a:r>
            <a:r>
              <a:rPr lang="en-US" altLang="zh-CN" sz="2400" dirty="0" smtClean="0"/>
              <a:t>--export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—</a:t>
            </a:r>
            <a:r>
              <a:rPr lang="en-US" altLang="zh-CN" sz="2400" dirty="0" err="1" smtClean="0"/>
              <a:t>usera</a:t>
            </a:r>
            <a:r>
              <a:rPr lang="zh-CN" altLang="en-US" sz="2400" dirty="0" smtClean="0"/>
              <a:t>导入公钥：</a:t>
            </a:r>
            <a:r>
              <a:rPr lang="en-US" altLang="zh-CN" sz="2400" dirty="0" smtClean="0"/>
              <a:t>--import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[</a:t>
            </a:r>
            <a:r>
              <a:rPr lang="en-US" altLang="zh-CN" sz="2400" dirty="0" err="1" smtClean="0"/>
              <a:t>userb@A</a:t>
            </a:r>
            <a:r>
              <a:rPr lang="en-US" altLang="zh-CN" sz="2400" dirty="0" smtClean="0"/>
              <a:t> ~]$ </a:t>
            </a:r>
            <a:r>
              <a:rPr lang="en-US" altLang="zh-CN" sz="2400" dirty="0" err="1" smtClean="0"/>
              <a:t>gpg</a:t>
            </a:r>
            <a:r>
              <a:rPr lang="en-US" altLang="zh-CN" sz="2400" dirty="0" smtClean="0"/>
              <a:t> –gen-key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[</a:t>
            </a:r>
            <a:r>
              <a:rPr lang="en-US" altLang="zh-CN" sz="2400" dirty="0" err="1" smtClean="0"/>
              <a:t>userb@A</a:t>
            </a:r>
            <a:r>
              <a:rPr lang="en-US" altLang="zh-CN" sz="2400" dirty="0" smtClean="0"/>
              <a:t> ~]$ </a:t>
            </a:r>
            <a:r>
              <a:rPr lang="en-US" altLang="zh-CN" sz="2400" dirty="0" err="1" smtClean="0"/>
              <a:t>gpg</a:t>
            </a:r>
            <a:r>
              <a:rPr lang="en-US" altLang="zh-CN" sz="2400" dirty="0" smtClean="0"/>
              <a:t> –list-keys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[</a:t>
            </a:r>
            <a:r>
              <a:rPr lang="en-US" altLang="zh-CN" sz="2400" dirty="0" err="1" smtClean="0"/>
              <a:t>userb@A</a:t>
            </a:r>
            <a:r>
              <a:rPr lang="en-US" altLang="zh-CN" sz="2400" dirty="0" smtClean="0"/>
              <a:t> ~]$ </a:t>
            </a:r>
            <a:r>
              <a:rPr lang="en-US" altLang="zh-CN" sz="2400" dirty="0" err="1" smtClean="0"/>
              <a:t>gpg</a:t>
            </a:r>
            <a:r>
              <a:rPr lang="en-US" altLang="zh-CN" sz="2400" dirty="0" smtClean="0"/>
              <a:t> –a –export </a:t>
            </a:r>
            <a:r>
              <a:rPr lang="en-US" altLang="zh-CN" sz="2400" dirty="0" err="1" smtClean="0"/>
              <a:t>userb</a:t>
            </a:r>
            <a:r>
              <a:rPr lang="en-US" altLang="zh-CN" sz="2400" dirty="0" smtClean="0"/>
              <a:t> &gt;/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/userb.pub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[</a:t>
            </a:r>
            <a:r>
              <a:rPr lang="en-US" altLang="zh-CN" sz="2400" dirty="0" err="1" smtClean="0"/>
              <a:t>usera@A</a:t>
            </a:r>
            <a:r>
              <a:rPr lang="en-US" altLang="zh-CN" sz="2400" dirty="0" smtClean="0"/>
              <a:t> ~]$ </a:t>
            </a:r>
            <a:r>
              <a:rPr lang="en-US" altLang="zh-CN" sz="2400" dirty="0" err="1" smtClean="0"/>
              <a:t>gpg</a:t>
            </a:r>
            <a:r>
              <a:rPr lang="en-US" altLang="zh-CN" sz="2400" dirty="0" smtClean="0"/>
              <a:t> –import /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/userb.pub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基本</a:t>
            </a:r>
            <a:r>
              <a:rPr lang="zh-CN" altLang="en-US" b="1" dirty="0">
                <a:solidFill>
                  <a:srgbClr val="FF0000"/>
                </a:solidFill>
              </a:rPr>
              <a:t>用法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sz="2400" dirty="0"/>
              <a:t>[</a:t>
            </a:r>
            <a:r>
              <a:rPr lang="en-US" altLang="zh-CN" sz="2400" dirty="0" err="1"/>
              <a:t>usera@A</a:t>
            </a:r>
            <a:r>
              <a:rPr lang="en-US" altLang="zh-CN" sz="2400" dirty="0"/>
              <a:t> ~]$ </a:t>
            </a:r>
            <a:r>
              <a:rPr lang="en-US" altLang="zh-CN" sz="2400" dirty="0" err="1"/>
              <a:t>gpg</a:t>
            </a:r>
            <a:r>
              <a:rPr lang="en-US" altLang="zh-CN" sz="2400" dirty="0"/>
              <a:t> –e –r </a:t>
            </a:r>
            <a:r>
              <a:rPr lang="en-US" altLang="zh-CN" sz="2400" dirty="0" err="1"/>
              <a:t>userb</a:t>
            </a:r>
            <a:r>
              <a:rPr lang="en-US" altLang="zh-CN" sz="2400" dirty="0"/>
              <a:t> clear.txt</a:t>
            </a:r>
          </a:p>
          <a:p>
            <a:pPr marL="0" indent="0">
              <a:buNone/>
            </a:pPr>
            <a:r>
              <a:rPr lang="en-US" altLang="zh-CN" sz="2400" dirty="0"/>
              <a:t> [</a:t>
            </a:r>
            <a:r>
              <a:rPr lang="en-US" altLang="zh-CN" sz="2400" dirty="0" err="1"/>
              <a:t>usera@A</a:t>
            </a:r>
            <a:r>
              <a:rPr lang="en-US" altLang="zh-CN" sz="2400" dirty="0"/>
              <a:t> ~]$ mv </a:t>
            </a:r>
            <a:r>
              <a:rPr lang="en-US" altLang="zh-CN" sz="2400" dirty="0" err="1"/>
              <a:t>clear.txt.gpg</a:t>
            </a:r>
            <a:r>
              <a:rPr lang="en-US" altLang="zh-CN" sz="2400" dirty="0"/>
              <a:t> /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/</a:t>
            </a:r>
          </a:p>
          <a:p>
            <a:pPr marL="0" indent="0">
              <a:buNone/>
            </a:pPr>
            <a:r>
              <a:rPr lang="en-US" altLang="zh-CN" sz="2400" dirty="0"/>
              <a:t> [</a:t>
            </a:r>
            <a:r>
              <a:rPr lang="en-US" altLang="zh-CN" sz="2400" dirty="0" err="1"/>
              <a:t>userb@A</a:t>
            </a:r>
            <a:r>
              <a:rPr lang="en-US" altLang="zh-CN" sz="2400" dirty="0"/>
              <a:t> ~]$ </a:t>
            </a:r>
            <a:r>
              <a:rPr lang="en-US" altLang="zh-CN" sz="2400" dirty="0" err="1"/>
              <a:t>gpg</a:t>
            </a:r>
            <a:r>
              <a:rPr lang="en-US" altLang="zh-CN" sz="2400" dirty="0"/>
              <a:t> –d /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/</a:t>
            </a:r>
            <a:r>
              <a:rPr lang="en-US" altLang="zh-CN" sz="2400" dirty="0" err="1"/>
              <a:t>clear.txt.gpg</a:t>
            </a:r>
            <a:r>
              <a:rPr lang="en-US" altLang="zh-CN" sz="2400" dirty="0"/>
              <a:t> &gt; dclear.txt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89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今日总结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有哪些方案可以保护数据安全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防火墙四表五链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如何抓包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如何分析抓到的包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加密有哪几种？如何理解对称加密与非对称加密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5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600" dirty="0" smtClean="0"/>
              <a:t>谢谢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42111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</a:t>
            </a:r>
            <a:r>
              <a:rPr lang="zh-CN" altLang="en-US" dirty="0" smtClean="0"/>
              <a:t>前回顾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什么是集群，集群的核心技术是什么？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概念：将很多服务器集中起来，提供同一种服务，在客户端看来就像是只有一个服务器。集群系统的核心技术：</a:t>
            </a:r>
            <a:r>
              <a:rPr lang="zh-CN" altLang="en-US" b="1" dirty="0" smtClean="0">
                <a:solidFill>
                  <a:srgbClr val="FF0000"/>
                </a:solidFill>
              </a:rPr>
              <a:t>任务调度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2.LVS</a:t>
            </a:r>
            <a:r>
              <a:rPr lang="zh-CN" altLang="en-US" dirty="0"/>
              <a:t>工作模式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107" y="3516086"/>
            <a:ext cx="5612568" cy="291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278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课前回顾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负载均衡常用的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种调度算法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轮询</a:t>
            </a:r>
            <a:r>
              <a:rPr lang="en-US" altLang="zh-CN" dirty="0" err="1" smtClean="0"/>
              <a:t>rr</a:t>
            </a:r>
            <a:r>
              <a:rPr lang="en-US" altLang="zh-CN" dirty="0" smtClean="0"/>
              <a:t>	</a:t>
            </a:r>
            <a:r>
              <a:rPr lang="zh-CN" altLang="en-US" dirty="0" smtClean="0"/>
              <a:t>加权轮询</a:t>
            </a:r>
            <a:r>
              <a:rPr lang="en-US" altLang="zh-CN" dirty="0" err="1" smtClean="0"/>
              <a:t>wrr</a:t>
            </a:r>
            <a:r>
              <a:rPr lang="en-US" altLang="zh-CN" dirty="0" smtClean="0"/>
              <a:t>	</a:t>
            </a:r>
            <a:r>
              <a:rPr lang="zh-CN" altLang="en-US" dirty="0" smtClean="0"/>
              <a:t>最少连接</a:t>
            </a:r>
            <a:r>
              <a:rPr lang="en-US" altLang="zh-CN" dirty="0" err="1" smtClean="0"/>
              <a:t>lc</a:t>
            </a:r>
            <a:r>
              <a:rPr lang="en-US" altLang="zh-CN" dirty="0" smtClean="0"/>
              <a:t>		</a:t>
            </a:r>
            <a:r>
              <a:rPr lang="zh-CN" altLang="en-US" dirty="0" smtClean="0"/>
              <a:t>加权最少连接</a:t>
            </a:r>
            <a:r>
              <a:rPr lang="en-US" altLang="zh-CN" dirty="0" err="1" smtClean="0"/>
              <a:t>wlc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4.LVS-NAT</a:t>
            </a:r>
            <a:r>
              <a:rPr lang="zh-CN" altLang="en-US" dirty="0" smtClean="0"/>
              <a:t>模式配置流程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]# yum –y install </a:t>
            </a:r>
            <a:r>
              <a:rPr lang="en-US" altLang="zh-CN" dirty="0" err="1" smtClean="0"/>
              <a:t>ipvsadm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]# </a:t>
            </a:r>
            <a:r>
              <a:rPr lang="en-US" altLang="zh-CN" dirty="0" err="1" smtClean="0"/>
              <a:t>ipvsadm</a:t>
            </a:r>
            <a:r>
              <a:rPr lang="en-US" altLang="zh-CN" dirty="0" smtClean="0"/>
              <a:t> –v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]# </a:t>
            </a:r>
            <a:r>
              <a:rPr lang="en-US" altLang="zh-CN" dirty="0" err="1" smtClean="0"/>
              <a:t>ipvsadm</a:t>
            </a:r>
            <a:r>
              <a:rPr lang="en-US" altLang="zh-CN" dirty="0" smtClean="0"/>
              <a:t> –A –t 192.168.1.200:80 –s </a:t>
            </a:r>
            <a:r>
              <a:rPr lang="en-US" altLang="zh-CN" dirty="0" err="1" smtClean="0"/>
              <a:t>rr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]# </a:t>
            </a:r>
            <a:r>
              <a:rPr lang="en-US" altLang="zh-CN" dirty="0" err="1" smtClean="0"/>
              <a:t>ipvsadm</a:t>
            </a:r>
            <a:r>
              <a:rPr lang="en-US" altLang="zh-CN" dirty="0" smtClean="0"/>
              <a:t> –a –t 192.168.1.200:80 –r 192.168.4.10:80 –m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]# </a:t>
            </a:r>
            <a:r>
              <a:rPr lang="en-US" altLang="zh-CN" dirty="0" err="1" smtClean="0"/>
              <a:t>ipvsadm</a:t>
            </a:r>
            <a:r>
              <a:rPr lang="en-US" altLang="zh-CN" dirty="0" smtClean="0"/>
              <a:t> –a –t 192.168.1.200:80 –r 192.168.4.11:80 –m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]# </a:t>
            </a:r>
            <a:r>
              <a:rPr lang="en-US" altLang="zh-CN" dirty="0" err="1" smtClean="0"/>
              <a:t>ipvsadm</a:t>
            </a:r>
            <a:r>
              <a:rPr lang="en-US" altLang="zh-CN" dirty="0" smtClean="0"/>
              <a:t> –Ln</a:t>
            </a:r>
          </a:p>
          <a:p>
            <a:pPr marL="0" indent="0">
              <a:buNone/>
            </a:pPr>
            <a:r>
              <a:rPr lang="en-US" altLang="zh-CN" dirty="0" smtClean="0"/>
              <a:t>5.LVS</a:t>
            </a:r>
            <a:r>
              <a:rPr lang="zh-CN" altLang="en-US" dirty="0" smtClean="0"/>
              <a:t>负载均衡的缺点：无法做健康性检查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83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8000" dirty="0" smtClean="0"/>
              <a:t>今天主题</a:t>
            </a:r>
            <a:endParaRPr lang="en-US" altLang="zh-CN" sz="8000" dirty="0" smtClean="0"/>
          </a:p>
          <a:p>
            <a:pPr marL="0" indent="0" algn="ctr">
              <a:buNone/>
            </a:pPr>
            <a:r>
              <a:rPr lang="en-US" altLang="zh-CN" sz="8000" dirty="0"/>
              <a:t>——</a:t>
            </a:r>
            <a:endParaRPr lang="en-US" altLang="zh-CN" sz="8000" dirty="0" smtClean="0"/>
          </a:p>
          <a:p>
            <a:pPr marL="0" indent="0" algn="ctr">
              <a:buNone/>
            </a:pPr>
            <a:r>
              <a:rPr lang="zh-CN" altLang="en-US" sz="8000" dirty="0" smtClean="0"/>
              <a:t>如何做数据才安全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2599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方向一：源头限制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5190"/>
            <a:ext cx="10515600" cy="437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8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思路一</a:t>
            </a:r>
            <a:r>
              <a:rPr lang="en-US" altLang="zh-CN" dirty="0" smtClean="0"/>
              <a:t>:</a:t>
            </a:r>
            <a:r>
              <a:rPr lang="zh-CN" altLang="en-US" dirty="0" smtClean="0"/>
              <a:t>不插网线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2" y="1690687"/>
            <a:ext cx="10559143" cy="458593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7554686" y="3472543"/>
            <a:ext cx="1240971" cy="9252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554686" y="3548743"/>
            <a:ext cx="1328057" cy="77288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思路二</a:t>
            </a:r>
            <a:r>
              <a:rPr lang="en-US" altLang="zh-CN" dirty="0" smtClean="0"/>
              <a:t>:</a:t>
            </a:r>
            <a:r>
              <a:rPr lang="zh-CN" altLang="en-US" dirty="0" smtClean="0"/>
              <a:t>网络限制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374086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77543" y="3189514"/>
            <a:ext cx="1621971" cy="20356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05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思路三</a:t>
            </a:r>
            <a:r>
              <a:rPr lang="en-US" altLang="zh-CN" dirty="0" smtClean="0"/>
              <a:t>:</a:t>
            </a:r>
            <a:r>
              <a:rPr lang="zh-CN" altLang="en-US" dirty="0" smtClean="0"/>
              <a:t>防火墙限制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88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思路四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selinux</a:t>
            </a:r>
            <a:r>
              <a:rPr lang="zh-CN" altLang="en-US" dirty="0" smtClean="0"/>
              <a:t>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6144"/>
            <a:ext cx="10515600" cy="440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4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442</Words>
  <Application>Microsoft Office PowerPoint</Application>
  <PresentationFormat>宽屏</PresentationFormat>
  <Paragraphs>84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云计算day10</vt:lpstr>
      <vt:lpstr>课前回顾 </vt:lpstr>
      <vt:lpstr>课前回顾</vt:lpstr>
      <vt:lpstr>PowerPoint 演示文稿</vt:lpstr>
      <vt:lpstr>方向一：源头限制</vt:lpstr>
      <vt:lpstr>思路一:不插网线 </vt:lpstr>
      <vt:lpstr>思路二:网络限制 </vt:lpstr>
      <vt:lpstr>思路三:防火墙限制</vt:lpstr>
      <vt:lpstr>思路四:selinux限制</vt:lpstr>
      <vt:lpstr>方向二：传输过程限制</vt:lpstr>
      <vt:lpstr>传输过程中的毒手</vt:lpstr>
      <vt:lpstr>防抓包方案：数据加密传输</vt:lpstr>
      <vt:lpstr>PowerPoint 演示文稿</vt:lpstr>
      <vt:lpstr>常见的加密算法——对称加密</vt:lpstr>
      <vt:lpstr>常见的加密算法——非对称加密</vt:lpstr>
      <vt:lpstr>常见的加密算法——非对称加密</vt:lpstr>
      <vt:lpstr>今日总结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如何做才安全</dc:title>
  <dc:creator>Windows 用户</dc:creator>
  <cp:lastModifiedBy>bjwsl-001</cp:lastModifiedBy>
  <cp:revision>102</cp:revision>
  <dcterms:created xsi:type="dcterms:W3CDTF">2018-11-07T00:23:41Z</dcterms:created>
  <dcterms:modified xsi:type="dcterms:W3CDTF">2018-11-09T00:08:51Z</dcterms:modified>
</cp:coreProperties>
</file>