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5" r:id="rId3"/>
    <p:sldId id="282" r:id="rId4"/>
    <p:sldId id="281" r:id="rId5"/>
    <p:sldId id="286" r:id="rId6"/>
    <p:sldId id="267" r:id="rId7"/>
    <p:sldId id="268" r:id="rId8"/>
    <p:sldId id="269" r:id="rId9"/>
    <p:sldId id="270" r:id="rId10"/>
    <p:sldId id="283" r:id="rId11"/>
    <p:sldId id="284" r:id="rId12"/>
    <p:sldId id="287" r:id="rId13"/>
    <p:sldId id="271" r:id="rId14"/>
    <p:sldId id="273" r:id="rId15"/>
    <p:sldId id="288" r:id="rId16"/>
    <p:sldId id="274" r:id="rId17"/>
    <p:sldId id="278" r:id="rId18"/>
    <p:sldId id="279" r:id="rId19"/>
    <p:sldId id="277" r:id="rId20"/>
    <p:sldId id="280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9900"/>
    <a:srgbClr val="FF66CC"/>
    <a:srgbClr val="FF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84B5B-FFA9-4CFF-A7BD-52BC07199D3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610A3-8D5E-43D4-9996-B878A209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26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2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38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858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231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03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93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0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08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91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6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11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4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89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94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053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1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C07828-ED02-4B31-B8E9-E25DC1A067E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E103C14-7F21-4046-BBAB-AC2AD6ED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3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BattleZone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F15-18545 (Team MX-Butterfly)</a:t>
            </a:r>
          </a:p>
          <a:p>
            <a:r>
              <a:rPr lang="en-US" sz="1800" dirty="0" smtClean="0"/>
              <a:t>Ashish Shrestha</a:t>
            </a:r>
          </a:p>
          <a:p>
            <a:r>
              <a:rPr lang="en-US" sz="1800" dirty="0" smtClean="0"/>
              <a:t>Hui Jun Tay</a:t>
            </a:r>
          </a:p>
          <a:p>
            <a:r>
              <a:rPr lang="en-US" sz="1800" dirty="0" smtClean="0"/>
              <a:t>Peter Pearson</a:t>
            </a:r>
          </a:p>
          <a:p>
            <a:endParaRPr lang="en-US" sz="1800" dirty="0" smtClean="0"/>
          </a:p>
        </p:txBody>
      </p:sp>
      <p:pic>
        <p:nvPicPr>
          <p:cNvPr id="2050" name="Picture 2" descr="http://www.logodesignlove.com/images/classic/atari-logo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8" y="105877"/>
            <a:ext cx="1572797" cy="119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AVG- RASTERIZER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-US" sz="2800" dirty="0" err="1" smtClean="0"/>
              <a:t>Bresseham’s</a:t>
            </a:r>
            <a:r>
              <a:rPr lang="en-US" sz="2800" dirty="0" smtClean="0"/>
              <a:t> line algorithm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-US" sz="2800" dirty="0" smtClean="0"/>
              <a:t>One pixel of output per clock cycle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-US" sz="2800" dirty="0" smtClean="0"/>
              <a:t>Uses linear geometry to calculate dependent offsets of line coordinates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86912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AVG– FRAME BUFFER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-US" sz="2800" dirty="0" smtClean="0"/>
              <a:t>640x480 VGA output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-US" sz="2800" dirty="0" smtClean="0"/>
              <a:t>Switch between two BRAMs</a:t>
            </a:r>
          </a:p>
          <a:p>
            <a:pPr marL="883905" lvl="1" indent="-304792">
              <a:lnSpc>
                <a:spcPct val="150000"/>
              </a:lnSpc>
              <a:buFont typeface="Wingdings" pitchFamily="2" charset="2"/>
              <a:buChar char="-"/>
            </a:pPr>
            <a:r>
              <a:rPr lang="en-US" sz="2400" dirty="0"/>
              <a:t>Rasterizer draws (writes) to one, VGA reads from other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-US" sz="2400" dirty="0" smtClean="0"/>
              <a:t>4-bit (I)RGB values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-US" sz="2400" dirty="0" smtClean="0"/>
              <a:t>Addressed by row/col counter</a:t>
            </a:r>
          </a:p>
          <a:p>
            <a:pPr marL="609585" indent="-304792">
              <a:lnSpc>
                <a:spcPct val="150000"/>
              </a:lnSpc>
              <a:buChar char="-"/>
            </a:pPr>
            <a:endParaRPr lang="en-US" sz="2800" dirty="0"/>
          </a:p>
          <a:p>
            <a:pPr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  <a:buNone/>
            </a:pPr>
            <a:endParaRPr sz="2800" dirty="0"/>
          </a:p>
        </p:txBody>
      </p:sp>
      <p:sp>
        <p:nvSpPr>
          <p:cNvPr id="4" name="Rectangle 3"/>
          <p:cNvSpPr/>
          <p:nvPr/>
        </p:nvSpPr>
        <p:spPr>
          <a:xfrm>
            <a:off x="9568313" y="4514320"/>
            <a:ext cx="1607820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97553" y="4503539"/>
            <a:ext cx="1859280" cy="558771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311989" y="5480752"/>
            <a:ext cx="840609" cy="558771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16227" y="5480752"/>
            <a:ext cx="840605" cy="558771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 flipH="1">
            <a:off x="7732294" y="5062310"/>
            <a:ext cx="6418" cy="418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2"/>
          </p:cNvCxnSpPr>
          <p:nvPr/>
        </p:nvCxnSpPr>
        <p:spPr>
          <a:xfrm flipV="1">
            <a:off x="9156832" y="5005810"/>
            <a:ext cx="1215391" cy="7500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909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Architecture Overview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Current Status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Analog Vector Generator</a:t>
            </a:r>
          </a:p>
          <a:p>
            <a:r>
              <a:rPr lang="en-US" dirty="0" smtClean="0"/>
              <a:t>6502 Core</a:t>
            </a:r>
          </a:p>
          <a:p>
            <a:r>
              <a:rPr lang="en-US" dirty="0" smtClean="0"/>
              <a:t>POKEY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What we’ve learned so far</a:t>
            </a:r>
          </a:p>
          <a:p>
            <a:r>
              <a:rPr lang="en-US" dirty="0" smtClean="0"/>
              <a:t>Things to watch out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5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6502 Processor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Using OpenCores 6502 processor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Modifications needed</a:t>
            </a:r>
          </a:p>
          <a:p>
            <a:pPr marL="1219170" lvl="1" indent="-304792">
              <a:lnSpc>
                <a:spcPct val="150000"/>
              </a:lnSpc>
              <a:buChar char="-"/>
            </a:pPr>
            <a:r>
              <a:rPr lang="en" sz="2400" dirty="0"/>
              <a:t>OpenCores assumes 16-bit memory addressing space</a:t>
            </a:r>
          </a:p>
          <a:p>
            <a:pPr marL="1219170" lvl="1" indent="-304792">
              <a:lnSpc>
                <a:spcPct val="150000"/>
              </a:lnSpc>
              <a:buChar char="-"/>
            </a:pPr>
            <a:r>
              <a:rPr lang="en" sz="2400" dirty="0"/>
              <a:t>We only have 15 bits (have to change interrupt locations)</a:t>
            </a:r>
          </a:p>
          <a:p>
            <a:pPr marL="1219170" lvl="1" indent="-304792">
              <a:lnSpc>
                <a:spcPct val="150000"/>
              </a:lnSpc>
              <a:buChar char="-"/>
            </a:pPr>
            <a:r>
              <a:rPr lang="en" sz="2400" dirty="0"/>
              <a:t>Have to account for BRAM clocking/load latency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NMI counter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AVG RAM Store Queue</a:t>
            </a:r>
          </a:p>
        </p:txBody>
      </p:sp>
    </p:spTree>
    <p:extLst>
      <p:ext uri="{BB962C8B-B14F-4D97-AF65-F5344CB8AC3E}">
        <p14:creationId xmlns:p14="http://schemas.microsoft.com/office/powerpoint/2010/main" val="14037852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POKEY IO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 smtClean="0"/>
              <a:t>Schematics and memory map (Program ROM)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" sz="2600" dirty="0" smtClean="0"/>
              <a:t>Audio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" sz="2600" dirty="0" smtClean="0"/>
              <a:t>Poll buttons for input (2 clk cycles)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" sz="2600" dirty="0" smtClean="0"/>
              <a:t>RNG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 smtClean="0"/>
              <a:t>Mono audio output from Nexys4</a:t>
            </a:r>
          </a:p>
          <a:p>
            <a:pPr marL="609585" indent="-304792">
              <a:lnSpc>
                <a:spcPct val="150000"/>
              </a:lnSpc>
              <a:buChar char="-"/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1708641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Architecture Overview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Current Status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Analog Vector Generator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6502 Core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POKEY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What we’ve learned so far</a:t>
            </a:r>
          </a:p>
          <a:p>
            <a:r>
              <a:rPr lang="en-US" dirty="0" smtClean="0"/>
              <a:t>Things to watch out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9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S</a:t>
            </a:r>
            <a:r>
              <a:rPr lang="en" dirty="0" smtClean="0"/>
              <a:t>chedule (old)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57476"/>
              </p:ext>
            </p:extLst>
          </p:nvPr>
        </p:nvGraphicFramePr>
        <p:xfrm>
          <a:off x="642140" y="1518920"/>
          <a:ext cx="10907719" cy="471150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565484"/>
                <a:gridCol w="6342235"/>
              </a:tblGrid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MILESTONES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9/2/2015 – 9/16/2015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INITIAL RESEARCH + DESIGN</a:t>
                      </a:r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9/17/2015 – 9/28/2015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 DELEGATION + LABS</a:t>
                      </a:r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9/29/2015 – 10/4/2016</a:t>
                      </a:r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INDIVIDUAL IMPLEMENTATIONS DONE + LABS</a:t>
                      </a:r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10/5/2015 - 10/11/2015</a:t>
                      </a:r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0 – VGA + RASTERIZER</a:t>
                      </a:r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10/12/2015 - 10/18/2015</a:t>
                      </a:r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HARDWARE PARTS ORDERED, IMPLEMENTATION PHASE 2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10/19/2015-10/20/2015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AVG-VGA DONE (DECODER -&gt; VGA)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10/21/2015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DESIGN REVIEW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10/22/2015 - 10/25/2015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CORE VERIFIED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10/26/2015 - 11/1/2015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ROM UNDERSTOOD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11/2/2015 - 11/8/2015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MICROPROCESSOR DONE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11/9/2015 - 11/15/2015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DISPLAY OUTPUT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11/16/2015 - 11/22/2015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CONTROLS INPUT DONE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11/23/2015 - 11/24/2015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AUDIO OUTPUT DONE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11/25/2015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THANKSGIVING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11/26/2015 </a:t>
                      </a:r>
                      <a:r>
                        <a:rPr lang="en-US" sz="1400" dirty="0" smtClean="0">
                          <a:effectLst/>
                        </a:rPr>
                        <a:t>- 12/6/2015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DEBUG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12/7/2015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FINAL PRESENTATION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12/9/2015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INLAB DEMO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12/11/2015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PUBLIC DEMO</a:t>
                      </a:r>
                    </a:p>
                  </a:txBody>
                  <a:tcPr marL="19050" marR="19050" marT="12700" marB="127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1756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S</a:t>
            </a:r>
            <a:r>
              <a:rPr lang="en" dirty="0" smtClean="0"/>
              <a:t>chedule (old)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92043"/>
              </p:ext>
            </p:extLst>
          </p:nvPr>
        </p:nvGraphicFramePr>
        <p:xfrm>
          <a:off x="642140" y="1518920"/>
          <a:ext cx="10907719" cy="471150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565484"/>
                <a:gridCol w="6342235"/>
              </a:tblGrid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MILESTONES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9/2/2015 – 9/16/2015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INITIAL RESEARCH + DESIGN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9/17/2015 – 9/28/2015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AVG DELEGATION + LABS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9/29/2015 – 10/4/2016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INDIVIDUAL IMPLEMENTATIONS DONE + LABS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10/5/2015 - 10/11/2015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INTEGRATION 0 – VGA + RASTERIZER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10/12/2015 - 10/18/2015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HARDWARE PARTS ORDERED, IMPLEMENTATION PHASE 2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10/19/2015-10/20/2015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AVG-VGA DONE (DECODER -&gt; VGA)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10/21/2015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DESIGN REVIEW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10/22/2015 - 10/25/2015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CORE VERIFIED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10/26/2015 - 11/1/2015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ROM UNDERSTOOD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11/2/2015 - 11/8/2015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MICROPROCESSOR DONE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11/9/2015 - 11/15/2015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DISPLAY OUTPUT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11/16/2015 - 11/22/2015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CONTROLS INPUT DONE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11/23/2015 - 11/24/2015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AUDIO OUTPUT DONE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11/25/2015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THANKSGIVING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11/26/2015 - </a:t>
                      </a:r>
                      <a:r>
                        <a:rPr lang="en-US" sz="1400" dirty="0" smtClean="0">
                          <a:effectLst/>
                        </a:rPr>
                        <a:t>12/6/2015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DEBUG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12/7/2015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FINAL PRESENTATION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12/9/2015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INLAB DEMO</a:t>
                      </a:r>
                    </a:p>
                  </a:txBody>
                  <a:tcPr marL="19050" marR="19050" marT="12700" marB="12700" anchor="b"/>
                </a:tc>
              </a:tr>
              <a:tr h="2299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12/11/2015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PUBLIC DEMO</a:t>
                      </a:r>
                    </a:p>
                  </a:txBody>
                  <a:tcPr marL="19050" marR="19050" marT="12700" marB="127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340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S</a:t>
            </a:r>
            <a:r>
              <a:rPr lang="en" dirty="0" smtClean="0"/>
              <a:t>chedule (new)</a:t>
            </a:r>
            <a:endParaRPr lang="e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9559"/>
              </p:ext>
            </p:extLst>
          </p:nvPr>
        </p:nvGraphicFramePr>
        <p:xfrm>
          <a:off x="642140" y="1518921"/>
          <a:ext cx="10917801" cy="501161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569704"/>
                <a:gridCol w="6348097"/>
              </a:tblGrid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MILESTONES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9/2/2015 – 9/16/2015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INITIAL RESEARCH + DESIGN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9/17/2015 – 9/28/2015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AVG DELEGATION + LABS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9/29/2015 – 10/4/2016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INDIVIDUAL IMPLEMENTATIONS DONE + LABS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10/5/2015 - 10/11/2015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INTEGRATION 0 – VGA + RASTERIZER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10/12/2015 - 10/18/2015</a:t>
                      </a:r>
                      <a:endParaRPr lang="en-US" sz="14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HARDWARE PARTS ORDERED, IMPLEMENTATION PHASE 2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10/19/2015-10/20/2015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AVG-VGA DONE (DECODER -&gt; VGA)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10/21/2015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 REVIEW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10/22/2015 - 10/25/2015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CORE VERIFIED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10/26/2015 - 11/1/2015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MICROPROCESSOR DONE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11/2/2015 - 11/8/2015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INTEGRATION 1 - ROM + CORE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11/9/2015 - 11/15/2015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INTEGRATION 2 – AVG + CPU (DISPLAY SMOKE TEST)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11/16/2015 - 11/22/2015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CONTROLS/AUDIO I/O DONE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11/23/2015 - 11/24/2015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INTEGRATION 2 – BASIC GAME WORKING 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11/25/2015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THANKSGIVING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11/26/2015 - </a:t>
                      </a:r>
                      <a:r>
                        <a:rPr lang="en-US" sz="1400" dirty="0" smtClean="0">
                          <a:effectLst/>
                        </a:rPr>
                        <a:t> 12/6/2015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DEBUG + POLISH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12/7/2015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 PRESENTATION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12/9/2015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INLAB DEMO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  <a:tr h="238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12/11/2015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PUBLIC DEMO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14" marR="26614" marT="17743" marB="17743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5207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Stuff we learned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 smtClean="0"/>
              <a:t>MAME isn’t as reliable as we thought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" sz="2600" dirty="0" smtClean="0"/>
              <a:t>Weird watchpoint race conditions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 smtClean="0"/>
              <a:t>Get your system specification right first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" sz="2600" dirty="0" smtClean="0"/>
              <a:t>Endianess and mixed addressing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 smtClean="0"/>
              <a:t>Formalize a group coding style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" sz="2600" dirty="0" smtClean="0"/>
              <a:t>Common defines and library, common naming scheme</a:t>
            </a:r>
          </a:p>
          <a:p>
            <a:pPr marL="609585" indent="-304792">
              <a:lnSpc>
                <a:spcPct val="150000"/>
              </a:lnSpc>
              <a:buChar char="-"/>
            </a:pPr>
            <a:endParaRPr lang="en" sz="2800" dirty="0" smtClean="0"/>
          </a:p>
          <a:p>
            <a:pPr marL="609585" indent="-304792">
              <a:lnSpc>
                <a:spcPct val="150000"/>
              </a:lnSpc>
              <a:buChar char="-"/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3796865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Architecture Overview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Analog Vector Generator</a:t>
            </a:r>
          </a:p>
          <a:p>
            <a:r>
              <a:rPr lang="en-US" dirty="0" smtClean="0"/>
              <a:t>6502 Core</a:t>
            </a:r>
          </a:p>
          <a:p>
            <a:r>
              <a:rPr lang="en-US" dirty="0" smtClean="0"/>
              <a:t>POKEY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What we’ve learned so far</a:t>
            </a:r>
          </a:p>
          <a:p>
            <a:r>
              <a:rPr lang="en-US" dirty="0" smtClean="0"/>
              <a:t>Things to watch out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35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Stuff TO WATCH OUT FOR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 smtClean="0"/>
              <a:t>6502 Core likely needs modification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" sz="2400" dirty="0" smtClean="0"/>
              <a:t>All inputs/advice welcome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600" dirty="0" smtClean="0"/>
              <a:t>Timing issues with BRAM access on Vivado</a:t>
            </a:r>
          </a:p>
          <a:p>
            <a:pPr marL="883905" lvl="1" indent="-304792">
              <a:lnSpc>
                <a:spcPct val="150000"/>
              </a:lnSpc>
              <a:buChar char="-"/>
            </a:pPr>
            <a:r>
              <a:rPr lang="en" sz="2400" dirty="0" smtClean="0"/>
              <a:t>Unsure of source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600" dirty="0" smtClean="0"/>
              <a:t>Async vs sync resets</a:t>
            </a:r>
          </a:p>
          <a:p>
            <a:pPr marL="609585" indent="-304792">
              <a:lnSpc>
                <a:spcPct val="150000"/>
              </a:lnSpc>
              <a:buChar char="-"/>
            </a:pPr>
            <a:endParaRPr lang="en" sz="2800" dirty="0" smtClean="0"/>
          </a:p>
          <a:p>
            <a:pPr marL="609585" indent="-304792">
              <a:lnSpc>
                <a:spcPct val="150000"/>
              </a:lnSpc>
              <a:buChar char="-"/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065005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141" y="1892727"/>
            <a:ext cx="5284269" cy="3035408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Q&amp;A</a:t>
            </a:r>
            <a:endParaRPr 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SYSTEM ARCHITECTURE OVERVIEW</a:t>
            </a:r>
            <a:endParaRPr lang="en" dirty="0"/>
          </a:p>
        </p:txBody>
      </p:sp>
      <p:grpSp>
        <p:nvGrpSpPr>
          <p:cNvPr id="2" name="Group 1"/>
          <p:cNvGrpSpPr/>
          <p:nvPr/>
        </p:nvGrpSpPr>
        <p:grpSpPr>
          <a:xfrm>
            <a:off x="2754429" y="1759653"/>
            <a:ext cx="6410024" cy="4525644"/>
            <a:chOff x="2754429" y="1759653"/>
            <a:chExt cx="6410024" cy="4525644"/>
          </a:xfrm>
        </p:grpSpPr>
        <p:sp>
          <p:nvSpPr>
            <p:cNvPr id="3" name="Rounded Rectangle 2"/>
            <p:cNvSpPr/>
            <p:nvPr/>
          </p:nvSpPr>
          <p:spPr>
            <a:xfrm>
              <a:off x="2754429" y="2864880"/>
              <a:ext cx="1104900" cy="34204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6502 Core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280033" y="2864881"/>
              <a:ext cx="853440" cy="192335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AVG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272413" y="5031574"/>
              <a:ext cx="1158240" cy="1234440"/>
            </a:xfrm>
            <a:prstGeom prst="roundRect">
              <a:avLst/>
            </a:prstGeom>
            <a:solidFill>
              <a:srgbClr val="FF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POKEY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56633" y="5107168"/>
              <a:ext cx="1607820" cy="49149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AUDIO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56633" y="5652604"/>
              <a:ext cx="1607820" cy="49149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CONTROLS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6633" y="3561419"/>
              <a:ext cx="1607820" cy="49149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VGA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85873" y="3550638"/>
              <a:ext cx="1859280" cy="558771"/>
            </a:xfrm>
            <a:prstGeom prst="roundRect">
              <a:avLst/>
            </a:prstGeom>
            <a:solidFill>
              <a:srgbClr val="00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RASTERIZER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85873" y="2875662"/>
              <a:ext cx="1859280" cy="558771"/>
            </a:xfrm>
            <a:prstGeom prst="roundRect">
              <a:avLst/>
            </a:prstGeom>
            <a:solidFill>
              <a:srgbClr val="00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85873" y="4229468"/>
              <a:ext cx="1859280" cy="558771"/>
            </a:xfrm>
            <a:prstGeom prst="roundRect">
              <a:avLst/>
            </a:prstGeom>
            <a:solidFill>
              <a:srgbClr val="00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FRAME BUFFER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58038" y="1759653"/>
              <a:ext cx="4387115" cy="813400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Memory (BRAM/BROM)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13" idx="1"/>
            </p:cNvCxnSpPr>
            <p:nvPr/>
          </p:nvCxnSpPr>
          <p:spPr>
            <a:xfrm>
              <a:off x="5133473" y="3155047"/>
              <a:ext cx="1524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2"/>
              <a:endCxn id="12" idx="0"/>
            </p:cNvCxnSpPr>
            <p:nvPr/>
          </p:nvCxnSpPr>
          <p:spPr>
            <a:xfrm>
              <a:off x="6215513" y="3434433"/>
              <a:ext cx="0" cy="1162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14" idx="0"/>
            </p:cNvCxnSpPr>
            <p:nvPr/>
          </p:nvCxnSpPr>
          <p:spPr>
            <a:xfrm>
              <a:off x="6215513" y="4109409"/>
              <a:ext cx="0" cy="1200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4" idx="3"/>
              <a:endCxn id="11" idx="2"/>
            </p:cNvCxnSpPr>
            <p:nvPr/>
          </p:nvCxnSpPr>
          <p:spPr>
            <a:xfrm flipV="1">
              <a:off x="7145153" y="4052909"/>
              <a:ext cx="1215390" cy="45594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7" idx="1"/>
            </p:cNvCxnSpPr>
            <p:nvPr/>
          </p:nvCxnSpPr>
          <p:spPr>
            <a:xfrm flipV="1">
              <a:off x="5430653" y="5352913"/>
              <a:ext cx="212598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430653" y="5909778"/>
              <a:ext cx="2125980" cy="1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859329" y="3653669"/>
              <a:ext cx="420704" cy="470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862337" y="5676820"/>
              <a:ext cx="420704" cy="470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06879" y="2590471"/>
              <a:ext cx="1" cy="28408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706752" y="2590470"/>
              <a:ext cx="1" cy="28408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611679" y="2895271"/>
              <a:ext cx="1" cy="28408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9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SYSTEM ARCHITECTURE OVERVIEW</a:t>
            </a:r>
            <a:endParaRPr lang="en" dirty="0"/>
          </a:p>
        </p:txBody>
      </p:sp>
      <p:sp>
        <p:nvSpPr>
          <p:cNvPr id="3" name="Rounded Rectangle 2"/>
          <p:cNvSpPr/>
          <p:nvPr/>
        </p:nvSpPr>
        <p:spPr>
          <a:xfrm>
            <a:off x="635868" y="1782326"/>
            <a:ext cx="1006241" cy="33992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82113" y="3985260"/>
            <a:ext cx="853440" cy="20849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36669" y="1782325"/>
            <a:ext cx="1449204" cy="978327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POKEY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87789" y="1746587"/>
            <a:ext cx="1607820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87789" y="2292023"/>
            <a:ext cx="1607820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58713" y="4843436"/>
            <a:ext cx="1607820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87953" y="4832655"/>
            <a:ext cx="2040756" cy="558771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87953" y="3985261"/>
            <a:ext cx="2040756" cy="731190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REGISTER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87953" y="5511485"/>
            <a:ext cx="2040756" cy="558771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BUFFER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47297" y="2834413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RAM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3" idx="1"/>
          </p:cNvCxnSpPr>
          <p:nvPr/>
        </p:nvCxnSpPr>
        <p:spPr>
          <a:xfrm flipV="1">
            <a:off x="6535553" y="4350856"/>
            <a:ext cx="152400" cy="86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2" idx="0"/>
          </p:cNvCxnSpPr>
          <p:nvPr/>
        </p:nvCxnSpPr>
        <p:spPr>
          <a:xfrm>
            <a:off x="7708331" y="4716451"/>
            <a:ext cx="0" cy="116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4" idx="0"/>
          </p:cNvCxnSpPr>
          <p:nvPr/>
        </p:nvCxnSpPr>
        <p:spPr>
          <a:xfrm>
            <a:off x="7708331" y="5391426"/>
            <a:ext cx="0" cy="120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3"/>
            <a:endCxn id="11" idx="2"/>
          </p:cNvCxnSpPr>
          <p:nvPr/>
        </p:nvCxnSpPr>
        <p:spPr>
          <a:xfrm flipV="1">
            <a:off x="8728709" y="5334926"/>
            <a:ext cx="1033914" cy="4559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1"/>
          </p:cNvCxnSpPr>
          <p:nvPr/>
        </p:nvCxnSpPr>
        <p:spPr>
          <a:xfrm>
            <a:off x="5262512" y="1981200"/>
            <a:ext cx="3725277" cy="11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1"/>
          </p:cNvCxnSpPr>
          <p:nvPr/>
        </p:nvCxnSpPr>
        <p:spPr>
          <a:xfrm>
            <a:off x="5262512" y="2529840"/>
            <a:ext cx="3725277" cy="7928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262512" y="5513890"/>
            <a:ext cx="420704" cy="470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398619" y="2233368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62248" y="1782326"/>
            <a:ext cx="1451611" cy="4283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839977" y="3727798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ROM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839977" y="4615178"/>
            <a:ext cx="1445896" cy="56642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MATHBOX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839977" y="5247638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</a:t>
            </a:r>
          </a:p>
          <a:p>
            <a:pPr algn="ctr"/>
            <a:r>
              <a:rPr lang="en-US" dirty="0" smtClean="0"/>
              <a:t>RAM/ROM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35868" y="5466366"/>
            <a:ext cx="1006241" cy="5633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NMI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" idx="3"/>
          </p:cNvCxnSpPr>
          <p:nvPr/>
        </p:nvCxnSpPr>
        <p:spPr>
          <a:xfrm>
            <a:off x="1642109" y="3481963"/>
            <a:ext cx="349216" cy="3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2"/>
            <a:endCxn id="37" idx="0"/>
          </p:cNvCxnSpPr>
          <p:nvPr/>
        </p:nvCxnSpPr>
        <p:spPr>
          <a:xfrm>
            <a:off x="1138989" y="5181600"/>
            <a:ext cx="0" cy="284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406239" y="5606960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434411" y="3263624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431505" y="4137479"/>
            <a:ext cx="420704" cy="47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420226" y="4898389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465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Architecture Overview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Current Status</a:t>
            </a:r>
          </a:p>
          <a:p>
            <a:r>
              <a:rPr lang="en-US" dirty="0" smtClean="0"/>
              <a:t>Analog Vector Generator</a:t>
            </a:r>
          </a:p>
          <a:p>
            <a:r>
              <a:rPr lang="en-US" dirty="0" smtClean="0"/>
              <a:t>6502 Core</a:t>
            </a:r>
          </a:p>
          <a:p>
            <a:r>
              <a:rPr lang="en-US" dirty="0" smtClean="0"/>
              <a:t>POKEY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What we’ve learned so far</a:t>
            </a:r>
          </a:p>
          <a:p>
            <a:r>
              <a:rPr lang="en-US" dirty="0" smtClean="0"/>
              <a:t>Things to watch out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9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Analog Vector Generator </a:t>
            </a:r>
            <a:r>
              <a:rPr lang="en" dirty="0" smtClean="0"/>
              <a:t>(AVG)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Reads instructions from Vector RAM/ROM</a:t>
            </a:r>
          </a:p>
          <a:p>
            <a:pPr marL="1219170" lvl="1" indent="-304792">
              <a:lnSpc>
                <a:spcPct val="150000"/>
              </a:lnSpc>
              <a:buChar char="-"/>
            </a:pPr>
            <a:r>
              <a:rPr lang="en" sz="2400" dirty="0"/>
              <a:t>Communication with 6502 processor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Draws lines for game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9 Instruction ISA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Runs at 6 MHz</a:t>
            </a:r>
          </a:p>
        </p:txBody>
      </p:sp>
    </p:spTree>
    <p:extLst>
      <p:ext uri="{BB962C8B-B14F-4D97-AF65-F5344CB8AC3E}">
        <p14:creationId xmlns:p14="http://schemas.microsoft.com/office/powerpoint/2010/main" val="29311029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AVG - </a:t>
            </a:r>
            <a:r>
              <a:rPr lang="en" dirty="0"/>
              <a:t>Tool Chain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Assembler </a:t>
            </a:r>
          </a:p>
          <a:p>
            <a:pPr marL="1219170" lvl="1" indent="-304792">
              <a:lnSpc>
                <a:spcPct val="150000"/>
              </a:lnSpc>
              <a:buChar char="-"/>
            </a:pPr>
            <a:r>
              <a:rPr lang="en" sz="2400" dirty="0"/>
              <a:t>Turn assembly into byte code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Disassembler</a:t>
            </a:r>
          </a:p>
          <a:p>
            <a:pPr marL="1219170" lvl="1" indent="-304792">
              <a:lnSpc>
                <a:spcPct val="150000"/>
              </a:lnSpc>
              <a:buChar char="-"/>
            </a:pPr>
            <a:r>
              <a:rPr lang="en" sz="2400" dirty="0"/>
              <a:t>Turn byte code into assembly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COE converter</a:t>
            </a:r>
          </a:p>
          <a:p>
            <a:pPr marL="1219170" lvl="1" indent="-304792">
              <a:lnSpc>
                <a:spcPct val="150000"/>
              </a:lnSpc>
              <a:buChar char="-"/>
            </a:pPr>
            <a:r>
              <a:rPr lang="en" sz="2400" dirty="0"/>
              <a:t>Turn byte code into COE for block RAM</a:t>
            </a:r>
          </a:p>
        </p:txBody>
      </p:sp>
    </p:spTree>
    <p:extLst>
      <p:ext uri="{BB962C8B-B14F-4D97-AF65-F5344CB8AC3E}">
        <p14:creationId xmlns:p14="http://schemas.microsoft.com/office/powerpoint/2010/main" val="3982111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AVG - </a:t>
            </a:r>
            <a:r>
              <a:rPr lang="en" dirty="0"/>
              <a:t>Implementation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Variable length instructions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X/Y registers, scale/intensity registers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4-depth return stack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Cycle accurate (each instruction takes different cycle length)</a:t>
            </a:r>
          </a:p>
          <a:p>
            <a:pPr>
              <a:lnSpc>
                <a:spcPct val="150000"/>
              </a:lnSpc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86072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AVG- </a:t>
            </a:r>
            <a:r>
              <a:rPr lang="en" dirty="0"/>
              <a:t>Interfacing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Connects to line register hardware queue</a:t>
            </a:r>
          </a:p>
          <a:p>
            <a:pPr marL="1219170" lvl="1" indent="-304792">
              <a:lnSpc>
                <a:spcPct val="150000"/>
              </a:lnSpc>
              <a:buChar char="-"/>
            </a:pPr>
            <a:r>
              <a:rPr lang="en" sz="2400" dirty="0"/>
              <a:t>Queues up endpoints of lines for rasterizer</a:t>
            </a:r>
          </a:p>
          <a:p>
            <a:pPr marL="609585" indent="-304792">
              <a:lnSpc>
                <a:spcPct val="150000"/>
              </a:lnSpc>
              <a:buChar char="-"/>
            </a:pPr>
            <a:r>
              <a:rPr lang="en" sz="2800" dirty="0"/>
              <a:t>Reads instructions from memory</a:t>
            </a:r>
          </a:p>
          <a:p>
            <a:pPr marL="1219170" lvl="1" indent="-304792">
              <a:lnSpc>
                <a:spcPct val="150000"/>
              </a:lnSpc>
              <a:buChar char="-"/>
            </a:pPr>
            <a:r>
              <a:rPr lang="en" sz="2400" dirty="0"/>
              <a:t>Uses two 8-bit ports on memory to get 16-bit instructions</a:t>
            </a:r>
          </a:p>
          <a:p>
            <a:pPr>
              <a:lnSpc>
                <a:spcPct val="150000"/>
              </a:lnSpc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252846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460</TotalTime>
  <Words>781</Words>
  <Application>Microsoft Office PowerPoint</Application>
  <PresentationFormat>Widescreen</PresentationFormat>
  <Paragraphs>252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Calibri</vt:lpstr>
      <vt:lpstr>Rockwell</vt:lpstr>
      <vt:lpstr>Rockwell Condensed</vt:lpstr>
      <vt:lpstr>Times New Roman</vt:lpstr>
      <vt:lpstr>Wingdings</vt:lpstr>
      <vt:lpstr>Wood Type</vt:lpstr>
      <vt:lpstr>BattleZone</vt:lpstr>
      <vt:lpstr>Presentation overview</vt:lpstr>
      <vt:lpstr>SYSTEM ARCHITECTURE OVERVIEW</vt:lpstr>
      <vt:lpstr>SYSTEM ARCHITECTURE OVERVIEW</vt:lpstr>
      <vt:lpstr>Presentation overview</vt:lpstr>
      <vt:lpstr>Analog Vector Generator (AVG)</vt:lpstr>
      <vt:lpstr>AVG - Tool Chain</vt:lpstr>
      <vt:lpstr>AVG - Implementation</vt:lpstr>
      <vt:lpstr>AVG- Interfacing</vt:lpstr>
      <vt:lpstr>AVG- RASTERIZER</vt:lpstr>
      <vt:lpstr>AVG– FRAME BUFFER</vt:lpstr>
      <vt:lpstr>Presentation overview</vt:lpstr>
      <vt:lpstr>6502 Processor </vt:lpstr>
      <vt:lpstr>POKEY IO</vt:lpstr>
      <vt:lpstr>Presentation overview</vt:lpstr>
      <vt:lpstr>Schedule (old)</vt:lpstr>
      <vt:lpstr>Schedule (old)</vt:lpstr>
      <vt:lpstr>Schedule (new)</vt:lpstr>
      <vt:lpstr>Stuff we learned</vt:lpstr>
      <vt:lpstr>Stuff TO WATCH OUT FOR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BattleZone</dc:title>
  <dc:creator>Hui Jun Tay</dc:creator>
  <cp:lastModifiedBy>Hui Jun Tay</cp:lastModifiedBy>
  <cp:revision>46</cp:revision>
  <dcterms:created xsi:type="dcterms:W3CDTF">2015-10-18T17:17:13Z</dcterms:created>
  <dcterms:modified xsi:type="dcterms:W3CDTF">2015-12-07T02:11:58Z</dcterms:modified>
</cp:coreProperties>
</file>