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6" r:id="rId2"/>
    <p:sldId id="288" r:id="rId3"/>
    <p:sldId id="287" r:id="rId4"/>
    <p:sldId id="289" r:id="rId5"/>
    <p:sldId id="261" r:id="rId6"/>
    <p:sldId id="262" r:id="rId7"/>
    <p:sldId id="284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274E2-1E0D-4AE3-9445-0684D1663567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377A-906D-4EB7-AE8D-070ACDE6F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6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156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98" cy="76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98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  <p:extLst>
      <p:ext uri="{BB962C8B-B14F-4D97-AF65-F5344CB8AC3E}">
        <p14:creationId xmlns:p14="http://schemas.microsoft.com/office/powerpoint/2010/main" val="39535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D3F107-21E6-434A-8FF6-50C0B7C92A5F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C70C92-B316-4125-969E-0440B7AA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BATTLEZONE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427620"/>
            <a:ext cx="7891272" cy="15111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F15-18545 (Team MX-Butterfly)</a:t>
            </a:r>
          </a:p>
          <a:p>
            <a:r>
              <a:rPr lang="en-US" dirty="0" smtClean="0"/>
              <a:t>  Ashish </a:t>
            </a:r>
            <a:r>
              <a:rPr lang="en-US" dirty="0"/>
              <a:t>Shrestha</a:t>
            </a:r>
          </a:p>
          <a:p>
            <a:r>
              <a:rPr lang="en-US" dirty="0" smtClean="0"/>
              <a:t>  Hui </a:t>
            </a:r>
            <a:r>
              <a:rPr lang="en-US" dirty="0"/>
              <a:t>Jun Tay</a:t>
            </a:r>
          </a:p>
          <a:p>
            <a:r>
              <a:rPr lang="en-US" dirty="0" smtClean="0"/>
              <a:t>  Peter </a:t>
            </a:r>
            <a:r>
              <a:rPr lang="en-US" dirty="0"/>
              <a:t>Pearson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958" y="105877"/>
            <a:ext cx="1572796" cy="119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011" y="3813214"/>
            <a:ext cx="946043" cy="8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9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 - INTERFACING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Connects to line register hardware queue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Queues up endpoints of lines for rasterizer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Reads instructions from memory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Uses two </a:t>
            </a:r>
            <a:r>
              <a:rPr lang="en-US" sz="2800" dirty="0" smtClean="0"/>
              <a:t>ports of different sizes to </a:t>
            </a:r>
            <a:r>
              <a:rPr lang="en-US" sz="2800" dirty="0"/>
              <a:t>get </a:t>
            </a:r>
            <a:r>
              <a:rPr lang="en-US" sz="2800" dirty="0" smtClean="0"/>
              <a:t>8/16-bit </a:t>
            </a:r>
            <a:r>
              <a:rPr lang="en-US" sz="2800" dirty="0"/>
              <a:t>instructions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557256" y="4521199"/>
            <a:ext cx="853440" cy="12858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65836" y="4798526"/>
            <a:ext cx="2040756" cy="731190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REGISTER QUEUE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5410696" y="5164121"/>
            <a:ext cx="655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55665" y="5339933"/>
            <a:ext cx="1401591" cy="85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10365" y="4530417"/>
            <a:ext cx="1445896" cy="1276626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5665" y="5027989"/>
            <a:ext cx="1401591" cy="85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10489" y="466294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16-bit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88545" y="539310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0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 - RASTERIZER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828514" cy="455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Bresseham’s</a:t>
            </a:r>
            <a:r>
              <a:rPr lang="en-US" sz="2800" dirty="0"/>
              <a:t> line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One pixel of output per clock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Uses linear geometry to calculate dependent offsets of line coordinates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683668" y="2793398"/>
            <a:ext cx="2040756" cy="558771"/>
          </a:xfrm>
          <a:prstGeom prst="roundRect">
            <a:avLst/>
          </a:prstGeom>
          <a:solidFill>
            <a:srgbClr val="00CC6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683668" y="1946004"/>
            <a:ext cx="2040756" cy="731190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LINE REGISTER QUEUE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83668" y="3472228"/>
            <a:ext cx="2040756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FRAME BUFFER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9704046" y="2677194"/>
            <a:ext cx="0" cy="11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9704046" y="3352169"/>
            <a:ext cx="0" cy="120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6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AVG - FRAME BUFFER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69721"/>
            <a:ext cx="11360798" cy="455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640x480 VGA output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Switch between two BRAMs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Rasterizer draws (writes) to one, VGA reads from other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4-Bit intensity value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Addressed by row/col counter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hape 176"/>
          <p:cNvSpPr/>
          <p:nvPr/>
        </p:nvSpPr>
        <p:spPr>
          <a:xfrm>
            <a:off x="9568313" y="4398207"/>
            <a:ext cx="1607819" cy="49148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VGA</a:t>
            </a:r>
          </a:p>
        </p:txBody>
      </p:sp>
      <p:sp>
        <p:nvSpPr>
          <p:cNvPr id="5" name="Shape 177"/>
          <p:cNvSpPr/>
          <p:nvPr/>
        </p:nvSpPr>
        <p:spPr>
          <a:xfrm>
            <a:off x="7297553" y="4387427"/>
            <a:ext cx="1859279" cy="558771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bg1">
                    <a:lumMod val="85000"/>
                  </a:schemeClr>
                </a:solidFill>
                <a:latin typeface="Rokkitt"/>
                <a:ea typeface="Rokkitt"/>
                <a:cs typeface="Rokkitt"/>
                <a:sym typeface="Rokkitt"/>
              </a:rPr>
              <a:t>RASTERIZER</a:t>
            </a:r>
          </a:p>
        </p:txBody>
      </p:sp>
      <p:sp>
        <p:nvSpPr>
          <p:cNvPr id="6" name="Shape 178"/>
          <p:cNvSpPr/>
          <p:nvPr/>
        </p:nvSpPr>
        <p:spPr>
          <a:xfrm>
            <a:off x="7311989" y="5364639"/>
            <a:ext cx="840609" cy="558771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</a:t>
            </a:r>
          </a:p>
        </p:txBody>
      </p:sp>
      <p:sp>
        <p:nvSpPr>
          <p:cNvPr id="7" name="Shape 179"/>
          <p:cNvSpPr/>
          <p:nvPr/>
        </p:nvSpPr>
        <p:spPr>
          <a:xfrm>
            <a:off x="8316227" y="5364639"/>
            <a:ext cx="840605" cy="558771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B</a:t>
            </a:r>
          </a:p>
        </p:txBody>
      </p:sp>
      <p:cxnSp>
        <p:nvCxnSpPr>
          <p:cNvPr id="8" name="Shape 180"/>
          <p:cNvCxnSpPr>
            <a:endCxn id="6" idx="0"/>
          </p:cNvCxnSpPr>
          <p:nvPr/>
        </p:nvCxnSpPr>
        <p:spPr>
          <a:xfrm flipH="1">
            <a:off x="7732293" y="4946139"/>
            <a:ext cx="6300" cy="418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181"/>
          <p:cNvCxnSpPr>
            <a:endCxn id="4" idx="2"/>
          </p:cNvCxnSpPr>
          <p:nvPr/>
        </p:nvCxnSpPr>
        <p:spPr>
          <a:xfrm rot="10800000" flipH="1">
            <a:off x="9156923" y="4889697"/>
            <a:ext cx="1215300" cy="750000"/>
          </a:xfrm>
          <a:prstGeom prst="bentConnector2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" name="Rounded Rectangle 9"/>
          <p:cNvSpPr/>
          <p:nvPr/>
        </p:nvSpPr>
        <p:spPr>
          <a:xfrm>
            <a:off x="7311988" y="3311091"/>
            <a:ext cx="1844843" cy="933655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LINE REGISTER QUEUE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6815" y="5222783"/>
            <a:ext cx="2040756" cy="1061866"/>
          </a:xfrm>
          <a:prstGeom prst="roundRect">
            <a:avLst/>
          </a:prstGeom>
          <a:solidFill>
            <a:srgbClr val="00CC66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5" idx="0"/>
          </p:cNvCxnSpPr>
          <p:nvPr/>
        </p:nvCxnSpPr>
        <p:spPr>
          <a:xfrm flipH="1">
            <a:off x="8227193" y="4244746"/>
            <a:ext cx="7217" cy="142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98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Math co-processor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Used for 3-D calculations (rotations, translations)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Primarily does fixed-point multiplication/division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Treated as memory mapped I/O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878285" y="4702628"/>
            <a:ext cx="1387441" cy="8839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41060" y="4702628"/>
            <a:ext cx="1451611" cy="883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18789" y="4702628"/>
            <a:ext cx="1445896" cy="88392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265726" y="5144588"/>
            <a:ext cx="7753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9492671" y="5144588"/>
            <a:ext cx="427071" cy="78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7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Proprietary, nearly no documentation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MAME has software implementation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Abstracted own implementation based on source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Abusing faster hardware for design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878285" y="4702628"/>
            <a:ext cx="1387441" cy="8839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41060" y="4702628"/>
            <a:ext cx="1451611" cy="8839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18789" y="4702628"/>
            <a:ext cx="1445896" cy="88392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7265726" y="5144588"/>
            <a:ext cx="7753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9492671" y="5144588"/>
            <a:ext cx="427071" cy="78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POKEY I/O -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Analog-digital converters to read controls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Core polls POKEY for controls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 (functional) buttons attached by GPIO pins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Two forward/backward (one for each joystick)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Two firing buttons (functionally one)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Start button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8480841" y="1804097"/>
            <a:ext cx="1006241" cy="9028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80841" y="3107147"/>
            <a:ext cx="2762751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07221" y="4646795"/>
            <a:ext cx="140180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10508121" y="4084320"/>
            <a:ext cx="7479" cy="5624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10522859" y="2706914"/>
            <a:ext cx="10168" cy="40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807221" y="1804097"/>
            <a:ext cx="1451611" cy="9028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1" idx="1"/>
          </p:cNvCxnSpPr>
          <p:nvPr/>
        </p:nvCxnSpPr>
        <p:spPr>
          <a:xfrm>
            <a:off x="9487082" y="2255506"/>
            <a:ext cx="3201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4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POKEY I/O - RNG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Hardware RNG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Linear feedback shift register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Used in sound and in-game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8480841" y="1804097"/>
            <a:ext cx="1006241" cy="9028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80841" y="3107147"/>
            <a:ext cx="2762751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10522859" y="2706914"/>
            <a:ext cx="10168" cy="40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807221" y="1804097"/>
            <a:ext cx="1451611" cy="9028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1" idx="1"/>
          </p:cNvCxnSpPr>
          <p:nvPr/>
        </p:nvCxnSpPr>
        <p:spPr>
          <a:xfrm>
            <a:off x="9487082" y="2255506"/>
            <a:ext cx="3201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11495" y="3348239"/>
            <a:ext cx="744932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RNG</a:t>
            </a:r>
            <a:endParaRPr lang="en-US" dirty="0"/>
          </a:p>
        </p:txBody>
      </p:sp>
      <p:pic>
        <p:nvPicPr>
          <p:cNvPr id="1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2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POKEY I/O - Sound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560000" cy="455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Four audio channels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Core writes to determine frequency/volume (per channel)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Uses frequency divider to get final sound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480841" y="1804097"/>
            <a:ext cx="1006241" cy="9028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80841" y="3107147"/>
            <a:ext cx="2762751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2439" y="4646795"/>
            <a:ext cx="1284782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9162521" y="4085474"/>
            <a:ext cx="2309" cy="56132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10522859" y="2706914"/>
            <a:ext cx="10168" cy="40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807221" y="1804097"/>
            <a:ext cx="1451611" cy="9028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1" idx="1"/>
          </p:cNvCxnSpPr>
          <p:nvPr/>
        </p:nvCxnSpPr>
        <p:spPr>
          <a:xfrm>
            <a:off x="9487082" y="2255506"/>
            <a:ext cx="3201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POKEY I/O - Sound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Some sound is external to POKEY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Capacitive discharge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Used to create fading sounds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Bullets, explosions, engine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Triggered by 6502 writes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480841" y="1804097"/>
            <a:ext cx="1006241" cy="9028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80841" y="3107147"/>
            <a:ext cx="2762751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0841" y="5705549"/>
            <a:ext cx="1417538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9187196" y="5144229"/>
            <a:ext cx="2414" cy="56132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10522859" y="2706914"/>
            <a:ext cx="10168" cy="4002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807221" y="1804097"/>
            <a:ext cx="1451611" cy="9028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9487082" y="2255506"/>
            <a:ext cx="3201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480840" y="4456796"/>
            <a:ext cx="1417539" cy="80463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BREAKOUT BOARD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9189610" y="4085474"/>
            <a:ext cx="110" cy="37132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6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HARDWARE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Nexys4 board running game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Sony VGA Monitor with “arcade overlay”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POKEY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Dual external speakers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Push-button joysticks </a:t>
            </a:r>
            <a:r>
              <a:rPr lang="en-US" sz="2600" dirty="0" smtClean="0"/>
              <a:t>+ arcade buttons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Wood </a:t>
            </a:r>
            <a:r>
              <a:rPr lang="en-US" sz="2800" dirty="0"/>
              <a:t>arcade cabinet </a:t>
            </a:r>
            <a:r>
              <a:rPr lang="en-US" sz="2800" dirty="0" smtClean="0"/>
              <a:t>mount</a:t>
            </a:r>
          </a:p>
          <a:p>
            <a:pPr marL="457200" lvl="2">
              <a:lnSpc>
                <a:spcPct val="150000"/>
              </a:lnSpc>
              <a:spcAft>
                <a:spcPts val="0"/>
              </a:spcAft>
            </a:pPr>
            <a:r>
              <a:rPr lang="en-US" sz="2400" dirty="0"/>
              <a:t>Coin-door stretch </a:t>
            </a:r>
            <a:r>
              <a:rPr lang="en-US" sz="2400" dirty="0" smtClean="0"/>
              <a:t>goal</a:t>
            </a:r>
            <a:endParaRPr lang="en-US" sz="26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1026" name="Picture 2" descr="https://upload.wikimedia.org/wikipedia/en/8/8c/Battlezone(Poster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95" y="1379824"/>
            <a:ext cx="3436200" cy="44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7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98" cy="49177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Battlezone</a:t>
            </a:r>
            <a:r>
              <a:rPr lang="en-US" sz="2800" dirty="0" smtClean="0"/>
              <a:t> (What, Why, Where)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System Architecture Overview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6502 Core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Memory Infrastructure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Analog Vector Generator</a:t>
            </a:r>
          </a:p>
          <a:p>
            <a:pPr lvl="1">
              <a:lnSpc>
                <a:spcPct val="150000"/>
              </a:lnSpc>
            </a:pPr>
            <a:r>
              <a:rPr lang="en-US" sz="2600" dirty="0" err="1"/>
              <a:t>MathBox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POKEY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we’ve learned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Things to watch out for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Conclusion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104027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4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Watch out for proprietary hardware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MAME is a godsend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Overshoot on expected FPGA specs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Vivado</a:t>
            </a:r>
            <a:r>
              <a:rPr lang="en-US" sz="2800" dirty="0"/>
              <a:t>...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050" name="Picture 2" descr="http://mamedev.org/_include/img/logo-m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59" y="4819028"/>
            <a:ext cx="3528061" cy="12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oulos.com/images/logos/vivad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4640036"/>
            <a:ext cx="3654425" cy="1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D/z/C/2/q/E/check-mark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66" y="4419288"/>
            <a:ext cx="2275334" cy="20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lker.com/cliparts/1/1/9/2/12065738771352376078Arnoud999_Right_or_wrong_5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09" y="4295549"/>
            <a:ext cx="2139471" cy="21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7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WATCH OUT 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Don’t trust Ryan with your core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Be willing to ignore the schematics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Don’t assume that old </a:t>
            </a:r>
            <a:r>
              <a:rPr lang="en-US" sz="2800" dirty="0" err="1"/>
              <a:t>devs</a:t>
            </a:r>
            <a:r>
              <a:rPr lang="en-US" sz="2800" dirty="0"/>
              <a:t> cared about protocol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Vivado</a:t>
            </a:r>
            <a:r>
              <a:rPr lang="en-US" sz="2800" dirty="0"/>
              <a:t>...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39" y="3994822"/>
            <a:ext cx="3633741" cy="2375739"/>
          </a:xfrm>
          <a:prstGeom prst="rect">
            <a:avLst/>
          </a:prstGeom>
        </p:spPr>
      </p:pic>
      <p:pic>
        <p:nvPicPr>
          <p:cNvPr id="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3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Vector graphics surprisingly complex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Reverse engineering specifications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Frustrating &amp; Fun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800" dirty="0"/>
              <a:t>Long hours of debugging small issues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Vivado</a:t>
            </a:r>
            <a:r>
              <a:rPr lang="en-US" sz="2800" dirty="0"/>
              <a:t>…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3074" name="Picture 2" descr="http://joshowens.me/content/images/2015/Jul/debug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95" y="15366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39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92866" y="2508793"/>
            <a:ext cx="3811605" cy="178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08265" y="6094402"/>
            <a:ext cx="2510480" cy="763598"/>
          </a:xfrm>
        </p:spPr>
        <p:txBody>
          <a:bodyPr>
            <a:noAutofit/>
          </a:bodyPr>
          <a:lstStyle/>
          <a:p>
            <a:r>
              <a:rPr lang="en-US" sz="4000" dirty="0" smtClean="0"/>
              <a:t>Tank you</a:t>
            </a:r>
            <a:endParaRPr lang="en-US" sz="4000" dirty="0"/>
          </a:p>
        </p:txBody>
      </p:sp>
      <p:pic>
        <p:nvPicPr>
          <p:cNvPr id="7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7711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BATTLEZONE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Originally called “Moon Tank”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Drive a tank, shoot at other tanks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Two joysticks with buttons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Vector graphics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3-D game world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104027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02" y="1524438"/>
            <a:ext cx="5386749" cy="40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876293" cy="455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Working copy of the game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Some sounds missing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Make option switches accessible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Cabinet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104027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86" y="593366"/>
            <a:ext cx="4500962" cy="3760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5" y="2202417"/>
            <a:ext cx="4355594" cy="41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5868" y="1782326"/>
            <a:ext cx="1006241" cy="33992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2113" y="3985260"/>
            <a:ext cx="853440" cy="2084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36669" y="1782325"/>
            <a:ext cx="1449204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87789" y="1746587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87789" y="2292023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8713" y="4843436"/>
            <a:ext cx="1607820" cy="491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87953" y="4832655"/>
            <a:ext cx="2040756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87953" y="3985261"/>
            <a:ext cx="2040756" cy="731190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REGISTER QUEUE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87953" y="5511485"/>
            <a:ext cx="2040756" cy="558771"/>
          </a:xfrm>
          <a:prstGeom prst="round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47297" y="2834413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RAM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6535553" y="4350856"/>
            <a:ext cx="152400" cy="3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>
            <a:off x="7708331" y="4716451"/>
            <a:ext cx="0" cy="11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7708331" y="5391426"/>
            <a:ext cx="0" cy="120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  <a:endCxn id="10" idx="2"/>
          </p:cNvCxnSpPr>
          <p:nvPr/>
        </p:nvCxnSpPr>
        <p:spPr>
          <a:xfrm flipV="1">
            <a:off x="8728709" y="5334926"/>
            <a:ext cx="1033914" cy="4559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5262512" y="1981200"/>
            <a:ext cx="3725277" cy="1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5262512" y="2529840"/>
            <a:ext cx="3725277" cy="7928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62512" y="5513890"/>
            <a:ext cx="420704" cy="470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98619" y="2233368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962248" y="1782326"/>
            <a:ext cx="1451611" cy="4283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839977" y="3727798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ROM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39977" y="4615178"/>
            <a:ext cx="1445896" cy="56642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39977" y="5247638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5868" y="5466366"/>
            <a:ext cx="1006241" cy="5633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NMI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3"/>
          </p:cNvCxnSpPr>
          <p:nvPr/>
        </p:nvCxnSpPr>
        <p:spPr>
          <a:xfrm>
            <a:off x="1642109" y="3481963"/>
            <a:ext cx="349216" cy="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27" idx="0"/>
          </p:cNvCxnSpPr>
          <p:nvPr/>
        </p:nvCxnSpPr>
        <p:spPr>
          <a:xfrm>
            <a:off x="1138989" y="5181600"/>
            <a:ext cx="0" cy="284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06239" y="5606960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34411" y="3263624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31505" y="4137479"/>
            <a:ext cx="420704" cy="47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420226" y="4898389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104027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5454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6502 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Using </a:t>
            </a:r>
            <a:r>
              <a:rPr lang="en-US" sz="2400" dirty="0" err="1"/>
              <a:t>OpenCores</a:t>
            </a:r>
            <a:r>
              <a:rPr lang="en-US" sz="2400" dirty="0"/>
              <a:t> 6502 processor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Fixed a small bug involving decimal mode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Handles game flow and most calculations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104027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865164" y="3493971"/>
            <a:ext cx="1886255" cy="17724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811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6502 processor - interfacing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576039" cy="4555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Graphics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Writes into graphics memory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MathBox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Writes calculation requests, reads results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POKEY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Sound, controls, RNG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NMI Counter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064211" y="1702759"/>
            <a:ext cx="1006241" cy="33992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110456" y="3905693"/>
            <a:ext cx="853440" cy="20849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65012" y="1702758"/>
            <a:ext cx="1449204" cy="978327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826962" y="2153801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390591" y="1702759"/>
            <a:ext cx="1451611" cy="4283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68320" y="4535611"/>
            <a:ext cx="1445896" cy="56642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68320" y="5168071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64211" y="5386799"/>
            <a:ext cx="1006241" cy="5633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7070452" y="3402396"/>
            <a:ext cx="349216" cy="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834582" y="5527393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48569" y="4818822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31045" y="5102033"/>
            <a:ext cx="0" cy="284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689752" y="5537506"/>
            <a:ext cx="420704" cy="470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57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INFRASTRUCTURE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Address Decoder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Program RAM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Program ROM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Vector RAM/ROM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Memory Mapped I/O (Pokey/</a:t>
            </a:r>
            <a:r>
              <a:rPr lang="en-US" sz="2400" dirty="0" err="1"/>
              <a:t>MathBox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Settings and miscellaneous signals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768148" y="1536633"/>
            <a:ext cx="1006241" cy="33992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79577" y="2588720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94528" y="1536633"/>
            <a:ext cx="1451611" cy="42831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72257" y="3482105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ROM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72257" y="4369485"/>
            <a:ext cx="1445896" cy="56642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MATHBOX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72257" y="5001945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7774389" y="3236270"/>
            <a:ext cx="349216" cy="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538519" y="5361267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566691" y="3017931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63785" y="3891786"/>
            <a:ext cx="420704" cy="47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52506" y="4652696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001835" y="1538514"/>
            <a:ext cx="1449204" cy="970221"/>
          </a:xfrm>
          <a:prstGeom prst="round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POKEY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563785" y="1987741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 VECTOR GENERATOR (AVG)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Reads instructions from Vector RAM/ROM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Communication with 6502 processor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Draws lines for game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9 Instruction ISA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Runs at 6 MHz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198184" y="4138433"/>
            <a:ext cx="1325987" cy="858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6502 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776627" y="4183648"/>
            <a:ext cx="853440" cy="8226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>
            <a:off x="10380387" y="4590348"/>
            <a:ext cx="396240" cy="460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56762" y="4138432"/>
            <a:ext cx="1451611" cy="863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DECODER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934491" y="4183648"/>
            <a:ext cx="1445896" cy="8134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</a:p>
          <a:p>
            <a:pPr algn="ctr"/>
            <a:r>
              <a:rPr lang="en-US" dirty="0" smtClean="0"/>
              <a:t>RAM/ROM</a:t>
            </a: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6524171" y="4567741"/>
            <a:ext cx="532591" cy="2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500753" y="4542970"/>
            <a:ext cx="420704" cy="4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images.clipartpanda.com/butterfly-clipart-xigXRR5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551" y="6094402"/>
            <a:ext cx="394194" cy="3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63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</TotalTime>
  <Words>618</Words>
  <Application>Microsoft Office PowerPoint</Application>
  <PresentationFormat>Widescreen</PresentationFormat>
  <Paragraphs>210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Rockwell</vt:lpstr>
      <vt:lpstr>Rockwell Condensed</vt:lpstr>
      <vt:lpstr>Rokkitt</vt:lpstr>
      <vt:lpstr>Wingdings</vt:lpstr>
      <vt:lpstr>Wood Type</vt:lpstr>
      <vt:lpstr>BATTLEZONE</vt:lpstr>
      <vt:lpstr>PRESENTATION OVERVIEW</vt:lpstr>
      <vt:lpstr>BATTLEZONE</vt:lpstr>
      <vt:lpstr>FINAL STATUS</vt:lpstr>
      <vt:lpstr>SYSTEM ARCHITECTURE OVERVIEW</vt:lpstr>
      <vt:lpstr>6502 PROCESSOR</vt:lpstr>
      <vt:lpstr>6502 processor - interfacing</vt:lpstr>
      <vt:lpstr>MEMORY INFRASTRUCTURE</vt:lpstr>
      <vt:lpstr>ANALOG VECTOR GENERATOR (AVG)</vt:lpstr>
      <vt:lpstr>AVG - INTERFACING</vt:lpstr>
      <vt:lpstr>AVG - RASTERIZER</vt:lpstr>
      <vt:lpstr>AVG - FRAME BUFFER</vt:lpstr>
      <vt:lpstr>MATHBOX</vt:lpstr>
      <vt:lpstr>MATHBOX</vt:lpstr>
      <vt:lpstr>POKEY I/O - CONTROLS </vt:lpstr>
      <vt:lpstr>POKEY I/O - RNG </vt:lpstr>
      <vt:lpstr>POKEY I/O - Sound </vt:lpstr>
      <vt:lpstr>POKEY I/O - Sound </vt:lpstr>
      <vt:lpstr>FINAL HARDWARE SETUP</vt:lpstr>
      <vt:lpstr>LESSONS LEARNED</vt:lpstr>
      <vt:lpstr>WHAT TO WATCH OUT FOR</vt:lpstr>
      <vt:lpstr>CONCLUSIONS</vt:lpstr>
      <vt:lpstr>Tank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Jun Tay</dc:creator>
  <cp:lastModifiedBy>Hui Jun Tay</cp:lastModifiedBy>
  <cp:revision>10</cp:revision>
  <dcterms:created xsi:type="dcterms:W3CDTF">2015-12-07T06:30:49Z</dcterms:created>
  <dcterms:modified xsi:type="dcterms:W3CDTF">2015-12-07T07:04:08Z</dcterms:modified>
</cp:coreProperties>
</file>