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3072261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1pPr>
    <a:lvl2pPr marL="1536130" algn="l" defTabSz="3072261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2pPr>
    <a:lvl3pPr marL="3072261" algn="l" defTabSz="3072261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3pPr>
    <a:lvl4pPr marL="4608391" algn="l" defTabSz="3072261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4pPr>
    <a:lvl5pPr marL="6144523" algn="l" defTabSz="3072261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5pPr>
    <a:lvl6pPr marL="7680653" algn="l" defTabSz="3072261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6pPr>
    <a:lvl7pPr marL="9216783" algn="l" defTabSz="3072261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7pPr>
    <a:lvl8pPr marL="10752914" algn="l" defTabSz="3072261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8pPr>
    <a:lvl9pPr marL="12289044" algn="l" defTabSz="3072261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FF00"/>
    <a:srgbClr val="0070C0"/>
    <a:srgbClr val="9900FF"/>
    <a:srgbClr val="FF9933"/>
    <a:srgbClr val="FF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1" autoAdjust="0"/>
    <p:restoredTop sz="80108" autoAdjust="0"/>
  </p:normalViewPr>
  <p:slideViewPr>
    <p:cSldViewPr snapToGrid="0">
      <p:cViewPr>
        <p:scale>
          <a:sx n="20" d="100"/>
          <a:sy n="20" d="100"/>
        </p:scale>
        <p:origin x="142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AFCD5-A1C6-42A5-B916-0B60421E7060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75483-533F-49C2-A4AB-40A1D2E0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9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72261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1pPr>
    <a:lvl2pPr marL="1536130" algn="l" defTabSz="3072261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2pPr>
    <a:lvl3pPr marL="3072261" algn="l" defTabSz="3072261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3pPr>
    <a:lvl4pPr marL="4608391" algn="l" defTabSz="3072261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4pPr>
    <a:lvl5pPr marL="6144523" algn="l" defTabSz="3072261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5pPr>
    <a:lvl6pPr marL="7680653" algn="l" defTabSz="3072261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6pPr>
    <a:lvl7pPr marL="9216783" algn="l" defTabSz="3072261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7pPr>
    <a:lvl8pPr marL="10752914" algn="l" defTabSz="3072261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8pPr>
    <a:lvl9pPr marL="12289044" algn="l" defTabSz="3072261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75483-533F-49C2-A4AB-40A1D2E0B3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6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4E1C-168C-4E81-ACAB-FFC8AAD44D73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2CB-FD78-4F63-B483-B8839A89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9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4E1C-168C-4E81-ACAB-FFC8AAD44D73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2CB-FD78-4F63-B483-B8839A89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7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4E1C-168C-4E81-ACAB-FFC8AAD44D73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2CB-FD78-4F63-B483-B8839A89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2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4E1C-168C-4E81-ACAB-FFC8AAD44D73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2CB-FD78-4F63-B483-B8839A89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7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4E1C-168C-4E81-ACAB-FFC8AAD44D73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2CB-FD78-4F63-B483-B8839A89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4E1C-168C-4E81-ACAB-FFC8AAD44D73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2CB-FD78-4F63-B483-B8839A89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2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4E1C-168C-4E81-ACAB-FFC8AAD44D73}" type="datetimeFigureOut">
              <a:rPr lang="en-US" smtClean="0"/>
              <a:t>12/9/15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2CB-FD78-4F63-B483-B8839A89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4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4E1C-168C-4E81-ACAB-FFC8AAD44D73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2CB-FD78-4F63-B483-B8839A89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4E1C-168C-4E81-ACAB-FFC8AAD44D73}" type="datetimeFigureOut">
              <a:rPr lang="en-US" smtClean="0"/>
              <a:t>12/9/15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2CB-FD78-4F63-B483-B8839A89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5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4E1C-168C-4E81-ACAB-FFC8AAD44D73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2CB-FD78-4F63-B483-B8839A89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6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4E1C-168C-4E81-ACAB-FFC8AAD44D73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2CB-FD78-4F63-B483-B8839A89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1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D4E1C-168C-4E81-ACAB-FFC8AAD44D73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E42CB-FD78-4F63-B483-B8839A89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4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gi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56148" y="15654115"/>
            <a:ext cx="1722307" cy="130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Picture 5"/>
          <p:cNvPicPr>
            <a:picLocks noChangeAspect="1" noChangeArrowheads="1"/>
          </p:cNvPicPr>
          <p:nvPr/>
        </p:nvPicPr>
        <p:blipFill rotWithShape="1">
          <a:blip r:embed="rId4"/>
          <a:srcRect r="83538"/>
          <a:stretch/>
        </p:blipFill>
        <p:spPr bwMode="auto">
          <a:xfrm>
            <a:off x="1206501" y="4650251"/>
            <a:ext cx="3869589" cy="184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" name="Picture 2" descr="http://images.clipartpanda.com/butterfly-clipart-xigXRR5i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20" y="1099948"/>
            <a:ext cx="904311" cy="80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1808415" y="19207982"/>
            <a:ext cx="14439502" cy="6864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6231" indent="-476231">
              <a:buFont typeface="Arial" panose="020B0604020202020204" pitchFamily="34" charset="0"/>
              <a:buChar char="•"/>
            </a:pPr>
            <a:r>
              <a:rPr lang="en-US" sz="3667" dirty="0"/>
              <a:t>Originally an analog component</a:t>
            </a:r>
          </a:p>
          <a:p>
            <a:pPr marL="1142954" lvl="1" indent="-476231">
              <a:buFont typeface="Arial" panose="020B0604020202020204" pitchFamily="34" charset="0"/>
              <a:buChar char="•"/>
            </a:pPr>
            <a:r>
              <a:rPr lang="en-US" sz="3667" dirty="0"/>
              <a:t>Electron gun moved around screen and drew lines</a:t>
            </a:r>
          </a:p>
          <a:p>
            <a:pPr marL="476231" indent="-476231">
              <a:buFont typeface="Arial" panose="020B0604020202020204" pitchFamily="34" charset="0"/>
              <a:buChar char="•"/>
            </a:pPr>
            <a:r>
              <a:rPr lang="en-US" sz="3667" dirty="0"/>
              <a:t>9 instruction ISA for a mini-processor</a:t>
            </a:r>
          </a:p>
          <a:p>
            <a:pPr marL="476231" indent="-476231">
              <a:buFont typeface="Arial" panose="020B0604020202020204" pitchFamily="34" charset="0"/>
              <a:buChar char="•"/>
            </a:pPr>
            <a:r>
              <a:rPr lang="en-US" sz="3667" dirty="0"/>
              <a:t>Re-designed for this project in a digital manner</a:t>
            </a:r>
          </a:p>
          <a:p>
            <a:pPr marL="1142954" lvl="1" indent="-476231">
              <a:buFont typeface="Arial" panose="020B0604020202020204" pitchFamily="34" charset="0"/>
              <a:buChar char="•"/>
            </a:pPr>
            <a:r>
              <a:rPr lang="en-US" sz="3667" dirty="0"/>
              <a:t>Built a 9-instruction processor</a:t>
            </a:r>
          </a:p>
          <a:p>
            <a:pPr marL="1142954" lvl="1" indent="-476231">
              <a:buFont typeface="Arial" panose="020B0604020202020204" pitchFamily="34" charset="0"/>
              <a:buChar char="•"/>
            </a:pPr>
            <a:r>
              <a:rPr lang="en-US" sz="3667" dirty="0"/>
              <a:t>Reads from vector RAM/ROM</a:t>
            </a:r>
          </a:p>
          <a:p>
            <a:pPr marL="1142954" lvl="1" indent="-476231">
              <a:buFont typeface="Arial" panose="020B0604020202020204" pitchFamily="34" charset="0"/>
              <a:buChar char="•"/>
            </a:pPr>
            <a:r>
              <a:rPr lang="en-US" sz="3667" dirty="0"/>
              <a:t>16-Bit reads from memory</a:t>
            </a:r>
          </a:p>
          <a:p>
            <a:pPr marL="476231" indent="-476231">
              <a:buFont typeface="Arial" panose="020B0604020202020204" pitchFamily="34" charset="0"/>
              <a:buChar char="•"/>
            </a:pPr>
            <a:r>
              <a:rPr lang="en-US" sz="3667" dirty="0"/>
              <a:t>Sends line information to Rasterizer</a:t>
            </a:r>
          </a:p>
          <a:p>
            <a:pPr marL="476231" indent="-476231">
              <a:buFont typeface="Arial" panose="020B0604020202020204" pitchFamily="34" charset="0"/>
              <a:buChar char="•"/>
            </a:pPr>
            <a:r>
              <a:rPr lang="en-US" sz="3667" dirty="0"/>
              <a:t>Debugged with custom-built tool chain</a:t>
            </a:r>
          </a:p>
          <a:p>
            <a:pPr marL="1142954" lvl="1" indent="-476231">
              <a:buFont typeface="Arial" panose="020B0604020202020204" pitchFamily="34" charset="0"/>
              <a:buChar char="•"/>
            </a:pPr>
            <a:r>
              <a:rPr lang="en-US" sz="3667" dirty="0"/>
              <a:t>Software simulator</a:t>
            </a:r>
          </a:p>
          <a:p>
            <a:pPr marL="1142954" lvl="1" indent="-476231">
              <a:buFont typeface="Arial" panose="020B0604020202020204" pitchFamily="34" charset="0"/>
              <a:buChar char="•"/>
            </a:pPr>
            <a:r>
              <a:rPr lang="en-US" sz="3667" dirty="0"/>
              <a:t>Assembler/Disassembler</a:t>
            </a:r>
          </a:p>
          <a:p>
            <a:pPr marL="476231" indent="-476231">
              <a:buFont typeface="Arial" panose="020B0604020202020204" pitchFamily="34" charset="0"/>
              <a:buChar char="•"/>
            </a:pPr>
            <a:endParaRPr lang="en-US" sz="3667" dirty="0"/>
          </a:p>
        </p:txBody>
      </p:sp>
      <p:pic>
        <p:nvPicPr>
          <p:cNvPr id="1055" name="Picture 10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592" y="22151979"/>
            <a:ext cx="4203142" cy="201315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54" name="Picture 105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8066" y="22935776"/>
            <a:ext cx="4550123" cy="20331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59" name="Rounded Rectangle 158"/>
          <p:cNvSpPr/>
          <p:nvPr/>
        </p:nvSpPr>
        <p:spPr>
          <a:xfrm>
            <a:off x="28937348" y="15588568"/>
            <a:ext cx="4119551" cy="1544798"/>
          </a:xfrm>
          <a:prstGeom prst="roundRect">
            <a:avLst/>
          </a:prstGeom>
          <a:solidFill>
            <a:srgbClr val="00CC66">
              <a:alpha val="3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33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3333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sz="3333" dirty="0">
                <a:solidFill>
                  <a:schemeClr val="tx1"/>
                </a:solidFill>
              </a:rPr>
              <a:t>FRAME BUFFER</a:t>
            </a:r>
            <a:endParaRPr lang="en-US" sz="3333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2051097" y="7694354"/>
            <a:ext cx="3525252" cy="2667657"/>
          </a:xfrm>
          <a:prstGeom prst="rect">
            <a:avLst/>
          </a:prstGeom>
          <a:noFill/>
          <a:ln w="76200">
            <a:solidFill>
              <a:srgbClr val="FF99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/>
          </a:p>
        </p:txBody>
      </p:sp>
      <p:sp>
        <p:nvSpPr>
          <p:cNvPr id="37" name="Rectangle 36"/>
          <p:cNvSpPr/>
          <p:nvPr/>
        </p:nvSpPr>
        <p:spPr>
          <a:xfrm>
            <a:off x="597992" y="17922431"/>
            <a:ext cx="11215243" cy="8557164"/>
          </a:xfrm>
          <a:prstGeom prst="rect">
            <a:avLst/>
          </a:prstGeom>
          <a:noFill/>
          <a:ln w="76200">
            <a:solidFill>
              <a:srgbClr val="FF993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4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012024" y="8670984"/>
            <a:ext cx="9823143" cy="8877309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4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012024" y="825502"/>
            <a:ext cx="9804488" cy="7462997"/>
          </a:xfrm>
          <a:prstGeom prst="rect">
            <a:avLst/>
          </a:prstGeom>
          <a:noFill/>
          <a:ln w="762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4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97991" y="7694354"/>
            <a:ext cx="8798377" cy="9853938"/>
          </a:xfrm>
          <a:prstGeom prst="rect">
            <a:avLst/>
          </a:prstGeom>
          <a:noFill/>
          <a:ln w="762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66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779924" y="7914448"/>
            <a:ext cx="1950044" cy="7428429"/>
          </a:xfrm>
          <a:prstGeom prst="roundRect">
            <a:avLst/>
          </a:prstGeom>
          <a:solidFill>
            <a:srgbClr val="7030A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/>
              <a:t>6502 CORE</a:t>
            </a:r>
            <a:endParaRPr lang="en-US" sz="4500" dirty="0"/>
          </a:p>
        </p:txBody>
      </p:sp>
      <p:sp>
        <p:nvSpPr>
          <p:cNvPr id="5" name="Rounded Rectangle 4"/>
          <p:cNvSpPr/>
          <p:nvPr/>
        </p:nvSpPr>
        <p:spPr>
          <a:xfrm>
            <a:off x="19285834" y="11060448"/>
            <a:ext cx="1653923" cy="62244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/>
              <a:t>AVG</a:t>
            </a:r>
            <a:endParaRPr lang="en-US" sz="4500" dirty="0"/>
          </a:p>
        </p:txBody>
      </p:sp>
      <p:sp>
        <p:nvSpPr>
          <p:cNvPr id="6" name="Rounded Rectangle 5"/>
          <p:cNvSpPr/>
          <p:nvPr/>
        </p:nvSpPr>
        <p:spPr>
          <a:xfrm>
            <a:off x="15982914" y="7914445"/>
            <a:ext cx="2808484" cy="1963803"/>
          </a:xfrm>
          <a:prstGeom prst="roundRect">
            <a:avLst/>
          </a:prstGeom>
          <a:solidFill>
            <a:srgbClr val="FF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/>
              <a:t>POKEY</a:t>
            </a:r>
            <a:endParaRPr lang="en-US" sz="4500" dirty="0"/>
          </a:p>
        </p:txBody>
      </p:sp>
      <p:sp>
        <p:nvSpPr>
          <p:cNvPr id="7" name="Rectangle 6"/>
          <p:cNvSpPr/>
          <p:nvPr/>
        </p:nvSpPr>
        <p:spPr>
          <a:xfrm>
            <a:off x="21508556" y="7895837"/>
            <a:ext cx="3115873" cy="9429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/>
              <a:t>AUDIO</a:t>
            </a:r>
            <a:endParaRPr lang="en-US" sz="4500" dirty="0"/>
          </a:p>
        </p:txBody>
      </p:sp>
      <p:sp>
        <p:nvSpPr>
          <p:cNvPr id="8" name="Rectangle 7"/>
          <p:cNvSpPr/>
          <p:nvPr/>
        </p:nvSpPr>
        <p:spPr>
          <a:xfrm>
            <a:off x="21508556" y="8990501"/>
            <a:ext cx="3115873" cy="9429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/>
              <a:t>CONTROLS</a:t>
            </a:r>
            <a:endParaRPr lang="en-US" sz="4500" dirty="0"/>
          </a:p>
        </p:txBody>
      </p:sp>
      <p:sp>
        <p:nvSpPr>
          <p:cNvPr id="9" name="Rectangle 8"/>
          <p:cNvSpPr/>
          <p:nvPr/>
        </p:nvSpPr>
        <p:spPr>
          <a:xfrm>
            <a:off x="21438416" y="16281874"/>
            <a:ext cx="3927993" cy="10740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/>
              <a:t>VGA</a:t>
            </a:r>
            <a:endParaRPr lang="en-US" sz="4500" dirty="0"/>
          </a:p>
        </p:txBody>
      </p:sp>
      <p:sp>
        <p:nvSpPr>
          <p:cNvPr id="10" name="Rounded Rectangle 9"/>
          <p:cNvSpPr/>
          <p:nvPr/>
        </p:nvSpPr>
        <p:spPr>
          <a:xfrm>
            <a:off x="21411527" y="13086137"/>
            <a:ext cx="3954882" cy="1221082"/>
          </a:xfrm>
          <a:prstGeom prst="roundRect">
            <a:avLst/>
          </a:prstGeom>
          <a:solidFill>
            <a:srgbClr val="00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/>
              <a:t>RASTERIZER</a:t>
            </a:r>
            <a:endParaRPr lang="en-US" sz="4500" dirty="0"/>
          </a:p>
        </p:txBody>
      </p:sp>
      <p:sp>
        <p:nvSpPr>
          <p:cNvPr id="11" name="Rounded Rectangle 10"/>
          <p:cNvSpPr/>
          <p:nvPr/>
        </p:nvSpPr>
        <p:spPr>
          <a:xfrm>
            <a:off x="21413675" y="11060448"/>
            <a:ext cx="3954882" cy="1597868"/>
          </a:xfrm>
          <a:prstGeom prst="roundRect">
            <a:avLst/>
          </a:prstGeom>
          <a:solidFill>
            <a:srgbClr val="00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/>
              <a:t>LINE REGISTER QUEUE</a:t>
            </a:r>
            <a:endParaRPr lang="en-US" sz="4500" dirty="0"/>
          </a:p>
        </p:txBody>
      </p:sp>
      <p:sp>
        <p:nvSpPr>
          <p:cNvPr id="12" name="Rounded Rectangle 11"/>
          <p:cNvSpPr/>
          <p:nvPr/>
        </p:nvSpPr>
        <p:spPr>
          <a:xfrm>
            <a:off x="21426045" y="14684006"/>
            <a:ext cx="3954882" cy="1221082"/>
          </a:xfrm>
          <a:prstGeom prst="roundRect">
            <a:avLst/>
          </a:prstGeom>
          <a:solidFill>
            <a:srgbClr val="00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/>
              <a:t>FRAME BUFFER</a:t>
            </a:r>
            <a:endParaRPr lang="en-US" sz="4500" dirty="0"/>
          </a:p>
        </p:txBody>
      </p:sp>
      <p:sp>
        <p:nvSpPr>
          <p:cNvPr id="13" name="Rounded Rectangle 12"/>
          <p:cNvSpPr/>
          <p:nvPr/>
        </p:nvSpPr>
        <p:spPr>
          <a:xfrm>
            <a:off x="15754174" y="10528065"/>
            <a:ext cx="2998493" cy="1641368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/>
              <a:t>PROGRAM RAM</a:t>
            </a:r>
            <a:endParaRPr lang="en-US" sz="4500" dirty="0"/>
          </a:p>
        </p:txBody>
      </p:sp>
      <p:cxnSp>
        <p:nvCxnSpPr>
          <p:cNvPr id="15" name="Straight Arrow Connector 14"/>
          <p:cNvCxnSpPr>
            <a:stCxn id="11" idx="2"/>
            <a:endCxn id="10" idx="0"/>
          </p:cNvCxnSpPr>
          <p:nvPr/>
        </p:nvCxnSpPr>
        <p:spPr>
          <a:xfrm flipH="1">
            <a:off x="23388968" y="12658316"/>
            <a:ext cx="2148" cy="4278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12" idx="0"/>
          </p:cNvCxnSpPr>
          <p:nvPr/>
        </p:nvCxnSpPr>
        <p:spPr>
          <a:xfrm>
            <a:off x="23388968" y="14307219"/>
            <a:ext cx="14519" cy="3767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2" idx="2"/>
            <a:endCxn id="9" idx="0"/>
          </p:cNvCxnSpPr>
          <p:nvPr/>
        </p:nvCxnSpPr>
        <p:spPr>
          <a:xfrm rot="5400000">
            <a:off x="23214556" y="16092945"/>
            <a:ext cx="376787" cy="1074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770865" y="8432863"/>
            <a:ext cx="276243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1"/>
          </p:cNvCxnSpPr>
          <p:nvPr/>
        </p:nvCxnSpPr>
        <p:spPr>
          <a:xfrm flipV="1">
            <a:off x="18770865" y="9461980"/>
            <a:ext cx="2737691" cy="5691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5754175" y="12302037"/>
            <a:ext cx="2984306" cy="164137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/>
              <a:t>PROGRAM ROM</a:t>
            </a:r>
            <a:endParaRPr lang="en-US" sz="4500" dirty="0"/>
          </a:p>
        </p:txBody>
      </p:sp>
      <p:sp>
        <p:nvSpPr>
          <p:cNvPr id="24" name="Rounded Rectangle 23"/>
          <p:cNvSpPr/>
          <p:nvPr/>
        </p:nvSpPr>
        <p:spPr>
          <a:xfrm>
            <a:off x="15754175" y="14105075"/>
            <a:ext cx="2984306" cy="1237802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/>
              <a:t>MATHBOX</a:t>
            </a:r>
            <a:endParaRPr lang="en-US" sz="4500" dirty="0"/>
          </a:p>
        </p:txBody>
      </p:sp>
      <p:sp>
        <p:nvSpPr>
          <p:cNvPr id="25" name="Rounded Rectangle 24"/>
          <p:cNvSpPr/>
          <p:nvPr/>
        </p:nvSpPr>
        <p:spPr>
          <a:xfrm>
            <a:off x="15754175" y="15487190"/>
            <a:ext cx="2984306" cy="1777522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/>
              <a:t>VECTOR</a:t>
            </a:r>
          </a:p>
          <a:p>
            <a:pPr algn="ctr"/>
            <a:r>
              <a:rPr lang="en-US" sz="4500" dirty="0"/>
              <a:t>RAM/ROM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779924" y="15965176"/>
            <a:ext cx="1950044" cy="1231101"/>
          </a:xfrm>
          <a:prstGeom prst="round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/>
              <a:t>NMI</a:t>
            </a:r>
            <a:endParaRPr lang="en-US" sz="4500" dirty="0"/>
          </a:p>
        </p:txBody>
      </p:sp>
      <p:cxnSp>
        <p:nvCxnSpPr>
          <p:cNvPr id="28" name="Straight Arrow Connector 27"/>
          <p:cNvCxnSpPr>
            <a:stCxn id="4" idx="2"/>
            <a:endCxn id="26" idx="0"/>
          </p:cNvCxnSpPr>
          <p:nvPr/>
        </p:nvCxnSpPr>
        <p:spPr>
          <a:xfrm>
            <a:off x="10754946" y="15342877"/>
            <a:ext cx="0" cy="62229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5" idx="1"/>
          </p:cNvCxnSpPr>
          <p:nvPr/>
        </p:nvCxnSpPr>
        <p:spPr>
          <a:xfrm>
            <a:off x="15148762" y="16375951"/>
            <a:ext cx="605413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3" idx="1"/>
          </p:cNvCxnSpPr>
          <p:nvPr/>
        </p:nvCxnSpPr>
        <p:spPr>
          <a:xfrm>
            <a:off x="15203357" y="11340159"/>
            <a:ext cx="550817" cy="8591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3" idx="1"/>
          </p:cNvCxnSpPr>
          <p:nvPr/>
        </p:nvCxnSpPr>
        <p:spPr>
          <a:xfrm>
            <a:off x="15148762" y="13121217"/>
            <a:ext cx="605413" cy="1505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4" idx="1"/>
          </p:cNvCxnSpPr>
          <p:nvPr/>
        </p:nvCxnSpPr>
        <p:spPr>
          <a:xfrm flipV="1">
            <a:off x="15175867" y="14723976"/>
            <a:ext cx="578307" cy="1029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1411527" y="17930778"/>
            <a:ext cx="14506299" cy="854872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4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1290480" y="10935427"/>
            <a:ext cx="4315468" cy="6612866"/>
          </a:xfrm>
          <a:prstGeom prst="rect">
            <a:avLst/>
          </a:prstGeom>
          <a:noFill/>
          <a:ln w="762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/>
          </a:p>
        </p:txBody>
      </p:sp>
      <p:sp>
        <p:nvSpPr>
          <p:cNvPr id="90" name="Rectangle 89"/>
          <p:cNvSpPr/>
          <p:nvPr/>
        </p:nvSpPr>
        <p:spPr>
          <a:xfrm>
            <a:off x="15754174" y="7694354"/>
            <a:ext cx="9083783" cy="2344427"/>
          </a:xfrm>
          <a:prstGeom prst="rect">
            <a:avLst/>
          </a:prstGeom>
          <a:noFill/>
          <a:ln w="76200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/>
          </a:p>
        </p:txBody>
      </p:sp>
      <p:sp>
        <p:nvSpPr>
          <p:cNvPr id="83" name="Rectangle 82"/>
          <p:cNvSpPr/>
          <p:nvPr/>
        </p:nvSpPr>
        <p:spPr>
          <a:xfrm>
            <a:off x="12050893" y="10364055"/>
            <a:ext cx="6897263" cy="7184238"/>
          </a:xfrm>
          <a:prstGeom prst="rect">
            <a:avLst/>
          </a:prstGeom>
          <a:noFill/>
          <a:ln w="76200">
            <a:solidFill>
              <a:srgbClr val="FF99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/>
          </a:p>
        </p:txBody>
      </p:sp>
      <p:sp>
        <p:nvSpPr>
          <p:cNvPr id="94" name="Rectangle 93"/>
          <p:cNvSpPr/>
          <p:nvPr/>
        </p:nvSpPr>
        <p:spPr>
          <a:xfrm>
            <a:off x="12110673" y="10164385"/>
            <a:ext cx="295451" cy="39729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/>
          </a:p>
        </p:txBody>
      </p:sp>
      <p:sp>
        <p:nvSpPr>
          <p:cNvPr id="95" name="Rectangle 94"/>
          <p:cNvSpPr/>
          <p:nvPr/>
        </p:nvSpPr>
        <p:spPr>
          <a:xfrm>
            <a:off x="15175867" y="10215734"/>
            <a:ext cx="391797" cy="39729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/>
          </a:p>
        </p:txBody>
      </p:sp>
      <p:sp>
        <p:nvSpPr>
          <p:cNvPr id="22" name="Rounded Rectangle 21"/>
          <p:cNvSpPr/>
          <p:nvPr/>
        </p:nvSpPr>
        <p:spPr>
          <a:xfrm>
            <a:off x="12350380" y="7914448"/>
            <a:ext cx="2813148" cy="9360058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/>
              <a:t>ADDRESS DECODER</a:t>
            </a:r>
            <a:endParaRPr lang="en-US" sz="4500" dirty="0"/>
          </a:p>
        </p:txBody>
      </p:sp>
      <p:sp>
        <p:nvSpPr>
          <p:cNvPr id="103" name="Rectangle 102"/>
          <p:cNvSpPr/>
          <p:nvPr/>
        </p:nvSpPr>
        <p:spPr>
          <a:xfrm>
            <a:off x="9628295" y="7694354"/>
            <a:ext cx="2250451" cy="9853938"/>
          </a:xfrm>
          <a:prstGeom prst="rect">
            <a:avLst/>
          </a:prstGeom>
          <a:noFill/>
          <a:ln w="762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/>
          </a:p>
        </p:txBody>
      </p:sp>
      <p:sp>
        <p:nvSpPr>
          <p:cNvPr id="113" name="Rectangle 112"/>
          <p:cNvSpPr/>
          <p:nvPr/>
        </p:nvSpPr>
        <p:spPr>
          <a:xfrm>
            <a:off x="12046642" y="10336002"/>
            <a:ext cx="57861" cy="78379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/>
          </a:p>
        </p:txBody>
      </p:sp>
      <p:sp>
        <p:nvSpPr>
          <p:cNvPr id="110" name="Rectangle 109"/>
          <p:cNvSpPr/>
          <p:nvPr/>
        </p:nvSpPr>
        <p:spPr>
          <a:xfrm>
            <a:off x="19108327" y="10949271"/>
            <a:ext cx="2004533" cy="6612866"/>
          </a:xfrm>
          <a:prstGeom prst="rect">
            <a:avLst/>
          </a:prstGeom>
          <a:noFill/>
          <a:ln w="762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/>
          </a:p>
        </p:txBody>
      </p:sp>
      <p:cxnSp>
        <p:nvCxnSpPr>
          <p:cNvPr id="14" name="Straight Arrow Connector 13"/>
          <p:cNvCxnSpPr>
            <a:endCxn id="11" idx="1"/>
          </p:cNvCxnSpPr>
          <p:nvPr/>
        </p:nvCxnSpPr>
        <p:spPr>
          <a:xfrm flipV="1">
            <a:off x="20944417" y="11859382"/>
            <a:ext cx="469258" cy="45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8746125" y="16077198"/>
            <a:ext cx="566915" cy="212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</p:cNvCxnSpPr>
          <p:nvPr/>
        </p:nvCxnSpPr>
        <p:spPr>
          <a:xfrm>
            <a:off x="11729968" y="11628662"/>
            <a:ext cx="676763" cy="824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5133995" y="8900110"/>
            <a:ext cx="815303" cy="10291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-698499" y="825502"/>
            <a:ext cx="9756268" cy="350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67" i="1" dirty="0">
                <a:latin typeface="Rockwell" panose="02060603020205020403" pitchFamily="18" charset="0"/>
              </a:rPr>
              <a:t>F15 18545 Digital Design Project</a:t>
            </a:r>
          </a:p>
          <a:p>
            <a:pPr algn="r"/>
            <a:r>
              <a:rPr lang="en-US" sz="5000" b="1" dirty="0">
                <a:latin typeface="Rockwell Extra Bold" panose="02060903040505020403" pitchFamily="18" charset="0"/>
              </a:rPr>
              <a:t>TEAM M-X BUTTERFLY</a:t>
            </a:r>
            <a:endParaRPr lang="en-US" sz="5000" dirty="0"/>
          </a:p>
          <a:p>
            <a:pPr algn="r"/>
            <a:r>
              <a:rPr lang="en-US" sz="4500" dirty="0"/>
              <a:t>Ashish Shrestha</a:t>
            </a:r>
          </a:p>
          <a:p>
            <a:pPr algn="r"/>
            <a:r>
              <a:rPr lang="en-US" sz="4500" dirty="0"/>
              <a:t>Hui Jun Tay</a:t>
            </a:r>
          </a:p>
          <a:p>
            <a:pPr algn="r"/>
            <a:r>
              <a:rPr lang="en-US" sz="4500" dirty="0"/>
              <a:t>Peter Pearson</a:t>
            </a:r>
          </a:p>
        </p:txBody>
      </p:sp>
      <p:pic>
        <p:nvPicPr>
          <p:cNvPr id="1024" name="Picture 10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44" y="896099"/>
            <a:ext cx="16131379" cy="5948444"/>
          </a:xfrm>
          <a:prstGeom prst="rect">
            <a:avLst/>
          </a:prstGeom>
          <a:effectLst>
            <a:softEdge rad="381000"/>
          </a:effectLst>
        </p:spPr>
      </p:pic>
      <p:sp>
        <p:nvSpPr>
          <p:cNvPr id="1037" name="TextBox 1036"/>
          <p:cNvSpPr txBox="1"/>
          <p:nvPr/>
        </p:nvSpPr>
        <p:spPr>
          <a:xfrm>
            <a:off x="1178841" y="7982799"/>
            <a:ext cx="2875274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40" b="1" dirty="0"/>
              <a:t>6502 Core</a:t>
            </a:r>
            <a:endParaRPr lang="en-US" sz="504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1161157" y="9159255"/>
            <a:ext cx="7886993" cy="6299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6231" indent="-476231">
              <a:buFont typeface="Arial" panose="020B0604020202020204" pitchFamily="34" charset="0"/>
              <a:buChar char="•"/>
            </a:pPr>
            <a:r>
              <a:rPr lang="en-US" sz="3667" dirty="0"/>
              <a:t>Standard 6502 Core</a:t>
            </a:r>
          </a:p>
          <a:p>
            <a:pPr marL="1142954" lvl="1" indent="-476231">
              <a:buFont typeface="Arial" panose="020B0604020202020204" pitchFamily="34" charset="0"/>
              <a:buChar char="•"/>
            </a:pPr>
            <a:r>
              <a:rPr lang="en-US" sz="3667" dirty="0"/>
              <a:t>15-Bit address bus</a:t>
            </a:r>
          </a:p>
          <a:p>
            <a:pPr marL="1142954" lvl="1" indent="-476231">
              <a:buFont typeface="Arial" panose="020B0604020202020204" pitchFamily="34" charset="0"/>
              <a:buChar char="•"/>
            </a:pPr>
            <a:r>
              <a:rPr lang="en-US" sz="3667" dirty="0"/>
              <a:t>8-Bit data bus</a:t>
            </a:r>
          </a:p>
          <a:p>
            <a:pPr marL="1142954" lvl="1" indent="-476231">
              <a:buFont typeface="Arial" panose="020B0604020202020204" pitchFamily="34" charset="0"/>
              <a:buChar char="•"/>
            </a:pPr>
            <a:r>
              <a:rPr lang="en-US" sz="3667" dirty="0"/>
              <a:t>Used in many old consoles/games</a:t>
            </a:r>
          </a:p>
          <a:p>
            <a:pPr marL="476231" indent="-476231">
              <a:buFont typeface="Arial" panose="020B0604020202020204" pitchFamily="34" charset="0"/>
              <a:buChar char="•"/>
            </a:pPr>
            <a:r>
              <a:rPr lang="en-US" sz="3667" dirty="0"/>
              <a:t>Open source Verilog description</a:t>
            </a:r>
          </a:p>
          <a:p>
            <a:pPr marL="1142954" lvl="1" indent="-476231">
              <a:buFont typeface="Arial" panose="020B0604020202020204" pitchFamily="34" charset="0"/>
              <a:buChar char="•"/>
            </a:pPr>
            <a:r>
              <a:rPr lang="en-US" sz="3667" dirty="0"/>
              <a:t>Made by </a:t>
            </a:r>
            <a:r>
              <a:rPr lang="en-US" sz="3667" dirty="0" err="1"/>
              <a:t>Arlet</a:t>
            </a:r>
            <a:r>
              <a:rPr lang="en-US" sz="3667" dirty="0"/>
              <a:t> </a:t>
            </a:r>
            <a:r>
              <a:rPr lang="en-US" sz="3667" dirty="0" err="1"/>
              <a:t>Ottens</a:t>
            </a:r>
            <a:endParaRPr lang="en-US" sz="3667" dirty="0"/>
          </a:p>
          <a:p>
            <a:pPr marL="1142954" lvl="1" indent="-476231">
              <a:buFont typeface="Arial" panose="020B0604020202020204" pitchFamily="34" charset="0"/>
              <a:buChar char="•"/>
            </a:pPr>
            <a:r>
              <a:rPr lang="en-US" sz="3667" dirty="0"/>
              <a:t>Fixed bug in decimal mode</a:t>
            </a:r>
          </a:p>
          <a:p>
            <a:pPr marL="1142954" lvl="1" indent="-476231">
              <a:buFont typeface="Arial" panose="020B0604020202020204" pitchFamily="34" charset="0"/>
              <a:buChar char="•"/>
            </a:pPr>
            <a:r>
              <a:rPr lang="en-US" sz="3667" dirty="0"/>
              <a:t>Passed verification</a:t>
            </a:r>
          </a:p>
          <a:p>
            <a:pPr marL="476231" indent="-476231">
              <a:buFont typeface="Arial" panose="020B0604020202020204" pitchFamily="34" charset="0"/>
              <a:buChar char="•"/>
            </a:pPr>
            <a:r>
              <a:rPr lang="en-US" sz="3667" dirty="0"/>
              <a:t>Runs at 3 MHz</a:t>
            </a:r>
          </a:p>
          <a:p>
            <a:pPr marL="476231" indent="-476231">
              <a:buFont typeface="Arial" panose="020B0604020202020204" pitchFamily="34" charset="0"/>
              <a:buChar char="•"/>
            </a:pPr>
            <a:r>
              <a:rPr lang="en-US" sz="3667" dirty="0"/>
              <a:t>Periodic non-</a:t>
            </a:r>
            <a:r>
              <a:rPr lang="en-US" sz="3667" dirty="0" err="1"/>
              <a:t>maskable</a:t>
            </a:r>
            <a:r>
              <a:rPr lang="en-US" sz="3667" dirty="0"/>
              <a:t> interrupts</a:t>
            </a:r>
          </a:p>
          <a:p>
            <a:pPr marL="476231" indent="-476231">
              <a:buFont typeface="Arial" panose="020B0604020202020204" pitchFamily="34" charset="0"/>
              <a:buChar char="•"/>
            </a:pPr>
            <a:r>
              <a:rPr lang="en-US" sz="3667" dirty="0"/>
              <a:t>One-cycle read latency </a:t>
            </a:r>
          </a:p>
        </p:txBody>
      </p:sp>
      <p:sp>
        <p:nvSpPr>
          <p:cNvPr id="1038" name="TextBox 1037"/>
          <p:cNvSpPr txBox="1"/>
          <p:nvPr/>
        </p:nvSpPr>
        <p:spPr>
          <a:xfrm>
            <a:off x="1079500" y="18182167"/>
            <a:ext cx="823129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40" b="1" dirty="0"/>
              <a:t>Addressing and Memory</a:t>
            </a:r>
            <a:endParaRPr lang="en-US" sz="5040" b="1" dirty="0"/>
          </a:p>
        </p:txBody>
      </p:sp>
      <p:sp>
        <p:nvSpPr>
          <p:cNvPr id="1039" name="TextBox 1038"/>
          <p:cNvSpPr txBox="1"/>
          <p:nvPr/>
        </p:nvSpPr>
        <p:spPr>
          <a:xfrm>
            <a:off x="1174750" y="19367961"/>
            <a:ext cx="10332968" cy="5735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6231" indent="-476231">
              <a:buFont typeface="Arial" panose="020B0604020202020204" pitchFamily="34" charset="0"/>
              <a:buChar char="•"/>
            </a:pPr>
            <a:r>
              <a:rPr lang="en-US" sz="3667" dirty="0"/>
              <a:t>Memory System</a:t>
            </a:r>
          </a:p>
          <a:p>
            <a:pPr marL="1142954" lvl="1" indent="-476231">
              <a:buFont typeface="Arial" panose="020B0604020202020204" pitchFamily="34" charset="0"/>
              <a:buChar char="•"/>
            </a:pPr>
            <a:r>
              <a:rPr lang="en-US" sz="3667" dirty="0"/>
              <a:t>Used </a:t>
            </a:r>
            <a:r>
              <a:rPr lang="en-US" sz="3667" dirty="0" err="1"/>
              <a:t>Vivado</a:t>
            </a:r>
            <a:r>
              <a:rPr lang="en-US" sz="3667" dirty="0"/>
              <a:t> </a:t>
            </a:r>
            <a:r>
              <a:rPr lang="en-US" sz="3667" dirty="0"/>
              <a:t>B</a:t>
            </a:r>
            <a:r>
              <a:rPr lang="en-US" sz="3667" dirty="0"/>
              <a:t>lock RAM for all memory</a:t>
            </a:r>
          </a:p>
          <a:p>
            <a:pPr marL="1142954" lvl="1" indent="-476231">
              <a:buFont typeface="Arial" panose="020B0604020202020204" pitchFamily="34" charset="0"/>
              <a:buChar char="•"/>
            </a:pPr>
            <a:r>
              <a:rPr lang="en-US" sz="3667" dirty="0"/>
              <a:t>Divided memory into blocks by function</a:t>
            </a:r>
          </a:p>
          <a:p>
            <a:pPr marL="476231" indent="-476231">
              <a:buFont typeface="Arial" panose="020B0604020202020204" pitchFamily="34" charset="0"/>
              <a:buChar char="•"/>
            </a:pPr>
            <a:r>
              <a:rPr lang="en-US" sz="3667" dirty="0"/>
              <a:t>Memory Mapped I/O </a:t>
            </a:r>
          </a:p>
          <a:p>
            <a:pPr marL="1142954" lvl="1" indent="-476231">
              <a:buFont typeface="Arial" panose="020B0604020202020204" pitchFamily="34" charset="0"/>
              <a:buChar char="•"/>
            </a:pPr>
            <a:r>
              <a:rPr lang="en-US" sz="3667" dirty="0"/>
              <a:t>POKEY and Math Box</a:t>
            </a:r>
          </a:p>
          <a:p>
            <a:pPr marL="476231" indent="-476231">
              <a:buFont typeface="Arial" panose="020B0604020202020204" pitchFamily="34" charset="0"/>
              <a:buChar char="•"/>
            </a:pPr>
            <a:r>
              <a:rPr lang="en-US" sz="3667" dirty="0"/>
              <a:t>Address decoding</a:t>
            </a:r>
          </a:p>
          <a:p>
            <a:pPr marL="1142954" lvl="1" indent="-476231">
              <a:buFont typeface="Arial" panose="020B0604020202020204" pitchFamily="34" charset="0"/>
              <a:buChar char="•"/>
            </a:pPr>
            <a:r>
              <a:rPr lang="en-US" sz="3667" dirty="0"/>
              <a:t>Takes addresses from 6502, sends to different memory partitions</a:t>
            </a:r>
          </a:p>
          <a:p>
            <a:pPr marL="1142954" lvl="1" indent="-476231">
              <a:buFont typeface="Arial" panose="020B0604020202020204" pitchFamily="34" charset="0"/>
              <a:buChar char="•"/>
            </a:pPr>
            <a:r>
              <a:rPr lang="en-US" sz="3667" dirty="0"/>
              <a:t>Reads and writes to memory mapped I/O</a:t>
            </a:r>
          </a:p>
          <a:p>
            <a:pPr marL="2012361" lvl="1" indent="-476231">
              <a:buFont typeface="Arial" panose="020B0604020202020204" pitchFamily="34" charset="0"/>
              <a:buChar char="•"/>
            </a:pPr>
            <a:endParaRPr lang="en-US" sz="3667" dirty="0"/>
          </a:p>
        </p:txBody>
      </p:sp>
      <p:sp>
        <p:nvSpPr>
          <p:cNvPr id="147" name="Rectangle 146"/>
          <p:cNvSpPr/>
          <p:nvPr/>
        </p:nvSpPr>
        <p:spPr>
          <a:xfrm>
            <a:off x="12045287" y="17930777"/>
            <a:ext cx="9067572" cy="8550314"/>
          </a:xfrm>
          <a:prstGeom prst="rect">
            <a:avLst/>
          </a:prstGeom>
          <a:noFill/>
          <a:ln w="76200">
            <a:solidFill>
              <a:srgbClr val="FF993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40" dirty="0">
              <a:solidFill>
                <a:schemeClr val="tx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2332392" y="18118666"/>
            <a:ext cx="621558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40" b="1" dirty="0"/>
              <a:t>Math Box</a:t>
            </a:r>
            <a:endParaRPr lang="en-US" sz="504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12337565" y="19389128"/>
            <a:ext cx="8299043" cy="2913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6231" indent="-476231">
              <a:buFont typeface="Arial" panose="020B0604020202020204" pitchFamily="34" charset="0"/>
              <a:buChar char="•"/>
            </a:pPr>
            <a:r>
              <a:rPr lang="en-US" sz="3667" dirty="0"/>
              <a:t>Proprietary hardware piece</a:t>
            </a:r>
          </a:p>
          <a:p>
            <a:pPr marL="1142954" lvl="1" indent="-476231">
              <a:buFont typeface="Arial" panose="020B0604020202020204" pitchFamily="34" charset="0"/>
              <a:buChar char="•"/>
            </a:pPr>
            <a:r>
              <a:rPr lang="en-US" sz="3667" dirty="0"/>
              <a:t>Hard to find specifications</a:t>
            </a:r>
          </a:p>
          <a:p>
            <a:pPr marL="476231" indent="-476231">
              <a:buFont typeface="Arial" panose="020B0604020202020204" pitchFamily="34" charset="0"/>
              <a:buChar char="•"/>
            </a:pPr>
            <a:r>
              <a:rPr lang="en-US" sz="3667" dirty="0"/>
              <a:t>Handles rotations </a:t>
            </a:r>
          </a:p>
          <a:p>
            <a:pPr marL="1142954" lvl="1" indent="-476231">
              <a:buFont typeface="Arial" panose="020B0604020202020204" pitchFamily="34" charset="0"/>
              <a:buChar char="•"/>
            </a:pPr>
            <a:r>
              <a:rPr lang="en-US" sz="3667" dirty="0"/>
              <a:t>Fixed point multiplication &amp; division</a:t>
            </a:r>
          </a:p>
          <a:p>
            <a:pPr marL="476231" indent="-476231">
              <a:buFont typeface="Arial" panose="020B0604020202020204" pitchFamily="34" charset="0"/>
              <a:buChar char="•"/>
            </a:pPr>
            <a:r>
              <a:rPr lang="en-US" sz="3667" dirty="0"/>
              <a:t>Built using MAME as reference</a:t>
            </a:r>
            <a:endParaRPr lang="en-US" sz="3667" dirty="0"/>
          </a:p>
        </p:txBody>
      </p:sp>
      <p:sp>
        <p:nvSpPr>
          <p:cNvPr id="151" name="TextBox 150"/>
          <p:cNvSpPr txBox="1"/>
          <p:nvPr/>
        </p:nvSpPr>
        <p:spPr>
          <a:xfrm>
            <a:off x="21780500" y="18121729"/>
            <a:ext cx="1446741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40" b="1" dirty="0"/>
              <a:t>Analog Vector Generator</a:t>
            </a:r>
            <a:endParaRPr lang="en-US" sz="504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26494540" y="8961757"/>
            <a:ext cx="819559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40" b="1" dirty="0"/>
              <a:t>Graphics</a:t>
            </a:r>
            <a:endParaRPr lang="en-US" sz="504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26513037" y="10140129"/>
            <a:ext cx="8708948" cy="5171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6231" indent="-476231">
              <a:buFont typeface="Arial" panose="020B0604020202020204" pitchFamily="34" charset="0"/>
              <a:buChar char="•"/>
            </a:pPr>
            <a:r>
              <a:rPr lang="en-US" sz="3667" dirty="0"/>
              <a:t>Rasterizer</a:t>
            </a:r>
          </a:p>
          <a:p>
            <a:pPr marL="1142954" lvl="1" indent="-476231">
              <a:buFont typeface="Arial" panose="020B0604020202020204" pitchFamily="34" charset="0"/>
              <a:buChar char="•"/>
            </a:pPr>
            <a:r>
              <a:rPr lang="en-US" sz="3667" dirty="0"/>
              <a:t>Bresseham’s line algorithm</a:t>
            </a:r>
          </a:p>
          <a:p>
            <a:pPr marL="476231" indent="-476231">
              <a:buFont typeface="Arial" panose="020B0604020202020204" pitchFamily="34" charset="0"/>
              <a:buChar char="•"/>
            </a:pPr>
            <a:r>
              <a:rPr lang="en-US" sz="3667" dirty="0"/>
              <a:t>Line Register Queue</a:t>
            </a:r>
          </a:p>
          <a:p>
            <a:pPr marL="1142954" lvl="1" indent="-476231">
              <a:buFont typeface="Arial" panose="020B0604020202020204" pitchFamily="34" charset="0"/>
              <a:buChar char="•"/>
            </a:pPr>
            <a:r>
              <a:rPr lang="en-US" sz="3667" dirty="0"/>
              <a:t>Buffers output from AVG to Rasterizer</a:t>
            </a:r>
          </a:p>
          <a:p>
            <a:pPr marL="476231" indent="-476231">
              <a:buFont typeface="Arial" panose="020B0604020202020204" pitchFamily="34" charset="0"/>
              <a:buChar char="•"/>
            </a:pPr>
            <a:r>
              <a:rPr lang="en-US" sz="3667" dirty="0"/>
              <a:t>Frame Buffer</a:t>
            </a:r>
          </a:p>
          <a:p>
            <a:pPr marL="1142954" lvl="1" indent="-476231">
              <a:buFont typeface="Arial" panose="020B0604020202020204" pitchFamily="34" charset="0"/>
              <a:buChar char="•"/>
            </a:pPr>
            <a:r>
              <a:rPr lang="en-US" sz="3667" dirty="0"/>
              <a:t>Double-buffer (Read/Write)</a:t>
            </a:r>
          </a:p>
          <a:p>
            <a:pPr marL="1142954" lvl="1" indent="-476231">
              <a:buFont typeface="Arial" panose="020B0604020202020204" pitchFamily="34" charset="0"/>
              <a:buChar char="•"/>
            </a:pPr>
            <a:r>
              <a:rPr lang="en-US" sz="3667" dirty="0"/>
              <a:t>Outputs to 640x480 VGA</a:t>
            </a:r>
          </a:p>
          <a:p>
            <a:pPr marL="1142954" lvl="1" indent="-476231">
              <a:buFont typeface="Arial" panose="020B0604020202020204" pitchFamily="34" charset="0"/>
              <a:buChar char="•"/>
            </a:pPr>
            <a:r>
              <a:rPr lang="en-US" sz="3667" dirty="0"/>
              <a:t>Stores 4-bit intensity</a:t>
            </a:r>
          </a:p>
          <a:p>
            <a:pPr marL="1142954" lvl="1" indent="-476231">
              <a:buFont typeface="Arial" panose="020B0604020202020204" pitchFamily="34" charset="0"/>
              <a:buChar char="•"/>
            </a:pPr>
            <a:r>
              <a:rPr lang="en-US" sz="3667" dirty="0"/>
              <a:t>Hard-coded red/green pixels</a:t>
            </a:r>
          </a:p>
        </p:txBody>
      </p:sp>
      <p:sp>
        <p:nvSpPr>
          <p:cNvPr id="155" name="Shape 178"/>
          <p:cNvSpPr/>
          <p:nvPr/>
        </p:nvSpPr>
        <p:spPr>
          <a:xfrm>
            <a:off x="29149656" y="15794939"/>
            <a:ext cx="1696887" cy="812898"/>
          </a:xfrm>
          <a:prstGeom prst="roundRect">
            <a:avLst>
              <a:gd name="adj" fmla="val 16667"/>
            </a:avLst>
          </a:prstGeom>
          <a:solidFill>
            <a:srgbClr val="00CC66"/>
          </a:solidFill>
          <a:ln w="12700" cap="flat" cmpd="sng">
            <a:solidFill>
              <a:srgbClr val="99341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88" tIns="38083" rIns="76188" bIns="38083" anchor="ctr" anchorCtr="0">
            <a:noAutofit/>
          </a:bodyPr>
          <a:lstStyle/>
          <a:p>
            <a:pPr algn="ctr">
              <a:buSzPct val="25000"/>
            </a:pPr>
            <a:r>
              <a:rPr lang="en-US" sz="3333" dirty="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WRITE</a:t>
            </a:r>
            <a:endParaRPr lang="en-US" sz="3333" dirty="0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56" name="Shape 179"/>
          <p:cNvSpPr/>
          <p:nvPr/>
        </p:nvSpPr>
        <p:spPr>
          <a:xfrm>
            <a:off x="31176851" y="15794939"/>
            <a:ext cx="1696878" cy="812898"/>
          </a:xfrm>
          <a:prstGeom prst="roundRect">
            <a:avLst>
              <a:gd name="adj" fmla="val 16667"/>
            </a:avLst>
          </a:prstGeom>
          <a:solidFill>
            <a:srgbClr val="00CC66"/>
          </a:solidFill>
          <a:ln w="12700" cap="flat" cmpd="sng">
            <a:solidFill>
              <a:srgbClr val="99341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88" tIns="38083" rIns="76188" bIns="38083" anchor="ctr" anchorCtr="0">
            <a:noAutofit/>
          </a:bodyPr>
          <a:lstStyle/>
          <a:p>
            <a:pPr algn="ctr">
              <a:buSzPct val="25000"/>
            </a:pPr>
            <a:r>
              <a:rPr lang="en-US" sz="3333" dirty="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READ</a:t>
            </a:r>
            <a:endParaRPr lang="en-US" sz="3333" dirty="0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cxnSp>
        <p:nvCxnSpPr>
          <p:cNvPr id="157" name="Shape 180"/>
          <p:cNvCxnSpPr/>
          <p:nvPr/>
        </p:nvCxnSpPr>
        <p:spPr>
          <a:xfrm>
            <a:off x="28021450" y="16195093"/>
            <a:ext cx="1128022" cy="629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8" name="Shape 180"/>
          <p:cNvCxnSpPr/>
          <p:nvPr/>
        </p:nvCxnSpPr>
        <p:spPr>
          <a:xfrm>
            <a:off x="32898964" y="16195093"/>
            <a:ext cx="5128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9" name="Rounded Rectangle 168"/>
          <p:cNvSpPr/>
          <p:nvPr/>
        </p:nvSpPr>
        <p:spPr>
          <a:xfrm>
            <a:off x="26360324" y="15705260"/>
            <a:ext cx="2393854" cy="1221082"/>
          </a:xfrm>
          <a:prstGeom prst="roundRect">
            <a:avLst/>
          </a:prstGeom>
          <a:solidFill>
            <a:srgbClr val="00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33" dirty="0"/>
              <a:t>RASTERIZER</a:t>
            </a:r>
            <a:endParaRPr lang="en-US" sz="3333" dirty="0"/>
          </a:p>
        </p:txBody>
      </p:sp>
      <p:sp>
        <p:nvSpPr>
          <p:cNvPr id="170" name="Rectangle 169"/>
          <p:cNvSpPr/>
          <p:nvPr/>
        </p:nvSpPr>
        <p:spPr>
          <a:xfrm>
            <a:off x="33411834" y="15743515"/>
            <a:ext cx="2042453" cy="10740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33" dirty="0"/>
              <a:t>VGA</a:t>
            </a:r>
            <a:endParaRPr lang="en-US" sz="3333" dirty="0"/>
          </a:p>
        </p:txBody>
      </p:sp>
      <p:pic>
        <p:nvPicPr>
          <p:cNvPr id="1049" name="Picture 4" descr="http://www.mouser.com/images/westerndesigncenter/lrg/W65C02S6PG-14_lg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117" y="8059817"/>
            <a:ext cx="2522652" cy="220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6" descr="http://rottenpie.com/data/storage/attachments/a7123d138b22eac54b48498772647f6e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1779" y="9124542"/>
            <a:ext cx="2630206" cy="154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1" name="TextBox 1050"/>
          <p:cNvSpPr txBox="1"/>
          <p:nvPr/>
        </p:nvSpPr>
        <p:spPr>
          <a:xfrm>
            <a:off x="12406124" y="22995933"/>
            <a:ext cx="8251055" cy="3080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3167" i="1" dirty="0"/>
              <a:t>“The </a:t>
            </a:r>
            <a:r>
              <a:rPr lang="en-US" sz="3167" i="1" dirty="0"/>
              <a:t>math box was passed a 2x2 rotation matrix and -- I believe -- a list of points to rotate. If I remember correctly translation was handled in the 6502, although this may have been done in the math box as well. It's been a long time</a:t>
            </a:r>
            <a:r>
              <a:rPr lang="en-US" sz="3167" i="1" dirty="0"/>
              <a:t>.”  </a:t>
            </a:r>
          </a:p>
          <a:p>
            <a:pPr algn="r"/>
            <a:r>
              <a:rPr lang="en-US" sz="3167" i="1" dirty="0"/>
              <a:t>-</a:t>
            </a:r>
            <a:r>
              <a:rPr lang="en-US" sz="3167" dirty="0"/>
              <a:t>Ed </a:t>
            </a:r>
            <a:r>
              <a:rPr lang="en-US" sz="3167" dirty="0" err="1"/>
              <a:t>Rotberg</a:t>
            </a:r>
            <a:r>
              <a:rPr lang="en-US" sz="3167" dirty="0"/>
              <a:t>, Programmer </a:t>
            </a:r>
            <a:r>
              <a:rPr lang="en-US" sz="3167" dirty="0"/>
              <a:t>for </a:t>
            </a:r>
            <a:r>
              <a:rPr lang="en-US" sz="3167" dirty="0" err="1"/>
              <a:t>Battlezone</a:t>
            </a:r>
            <a:endParaRPr lang="en-US" sz="3167" i="1" dirty="0"/>
          </a:p>
        </p:txBody>
      </p:sp>
      <p:pic>
        <p:nvPicPr>
          <p:cNvPr id="1053" name="Picture 105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394" y="24101635"/>
            <a:ext cx="4552643" cy="192557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79" name="TextBox 178"/>
          <p:cNvSpPr txBox="1"/>
          <p:nvPr/>
        </p:nvSpPr>
        <p:spPr>
          <a:xfrm>
            <a:off x="26296824" y="1087019"/>
            <a:ext cx="819559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40" b="1" dirty="0"/>
              <a:t>POKEY I/O</a:t>
            </a:r>
            <a:endParaRPr lang="en-US" sz="5040" b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26463288" y="2177467"/>
            <a:ext cx="9371879" cy="5735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6231" indent="-476231">
              <a:buFont typeface="Arial" panose="020B0604020202020204" pitchFamily="34" charset="0"/>
              <a:buChar char="•"/>
            </a:pPr>
            <a:r>
              <a:rPr lang="en-US" sz="3667" dirty="0"/>
              <a:t>6 buttons attached by GPIO pins</a:t>
            </a:r>
          </a:p>
          <a:p>
            <a:pPr marL="1142954" lvl="1" indent="-476231">
              <a:buFont typeface="Arial" panose="020B0604020202020204" pitchFamily="34" charset="0"/>
              <a:buChar char="•"/>
            </a:pPr>
            <a:r>
              <a:rPr lang="en-US" sz="3667" dirty="0"/>
              <a:t>Joysticks correspond to tank treads</a:t>
            </a:r>
          </a:p>
          <a:p>
            <a:pPr marL="1142954" lvl="1" indent="-476231">
              <a:buFont typeface="Arial" panose="020B0604020202020204" pitchFamily="34" charset="0"/>
              <a:buChar char="•"/>
            </a:pPr>
            <a:r>
              <a:rPr lang="en-US" sz="3667" dirty="0"/>
              <a:t>Analog-digital converters read controls</a:t>
            </a:r>
          </a:p>
          <a:p>
            <a:pPr marL="1142954" lvl="1" indent="-476231">
              <a:buFont typeface="Arial" panose="020B0604020202020204" pitchFamily="34" charset="0"/>
              <a:buChar char="•"/>
            </a:pPr>
            <a:r>
              <a:rPr lang="en-US" sz="3667" dirty="0"/>
              <a:t>6502 polls POKEY for controls</a:t>
            </a:r>
          </a:p>
          <a:p>
            <a:pPr marL="476231" indent="-476231">
              <a:buFont typeface="Arial" panose="020B0604020202020204" pitchFamily="34" charset="0"/>
              <a:buChar char="•"/>
            </a:pPr>
            <a:r>
              <a:rPr lang="en-US" sz="3667" dirty="0"/>
              <a:t>Four audio channels</a:t>
            </a:r>
          </a:p>
          <a:p>
            <a:pPr marL="1142954" lvl="1" indent="-476231">
              <a:buFont typeface="Arial" panose="020B0604020202020204" pitchFamily="34" charset="0"/>
              <a:buChar char="•"/>
            </a:pPr>
            <a:r>
              <a:rPr lang="en-US" sz="3667" dirty="0"/>
              <a:t>6502 writes frequency/volume to POKEY</a:t>
            </a:r>
          </a:p>
          <a:p>
            <a:pPr marL="1142954" lvl="1" indent="-476231">
              <a:buFont typeface="Arial" panose="020B0604020202020204" pitchFamily="34" charset="0"/>
              <a:buChar char="•"/>
            </a:pPr>
            <a:r>
              <a:rPr lang="en-US" sz="3667" dirty="0"/>
              <a:t>Uses frequency divider for final sound</a:t>
            </a:r>
          </a:p>
          <a:p>
            <a:pPr marL="1142954" lvl="1" indent="-476231">
              <a:buFont typeface="Arial" panose="020B0604020202020204" pitchFamily="34" charset="0"/>
              <a:buChar char="•"/>
            </a:pPr>
            <a:r>
              <a:rPr lang="en-US" sz="3667" dirty="0"/>
              <a:t>Capacitive discharge (fading sounds)</a:t>
            </a:r>
          </a:p>
          <a:p>
            <a:pPr indent="-869407">
              <a:buFont typeface="Arial" panose="020B0604020202020204" pitchFamily="34" charset="0"/>
              <a:buChar char="•"/>
            </a:pPr>
            <a:r>
              <a:rPr lang="en-US" sz="3667" dirty="0"/>
              <a:t>Hardware RNG</a:t>
            </a:r>
          </a:p>
          <a:p>
            <a:pPr marL="1142954" lvl="1" indent="-476231">
              <a:buFont typeface="Arial" panose="020B0604020202020204" pitchFamily="34" charset="0"/>
              <a:buChar char="•"/>
            </a:pPr>
            <a:r>
              <a:rPr lang="en-US" sz="3667" dirty="0"/>
              <a:t>Linear feedback shift register</a:t>
            </a:r>
          </a:p>
        </p:txBody>
      </p:sp>
      <p:pic>
        <p:nvPicPr>
          <p:cNvPr id="128" name="Picture 8" descr="http://www.public-domain-photos.com/free-cliparts-3/computer/actions/math_matrix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5279" y="18312599"/>
            <a:ext cx="1270000" cy="127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74" y="24939854"/>
            <a:ext cx="10842661" cy="1056363"/>
          </a:xfrm>
          <a:prstGeom prst="rect">
            <a:avLst/>
          </a:prstGeom>
          <a:effectLst>
            <a:softEdge rad="165100"/>
          </a:effectLst>
        </p:spPr>
      </p:pic>
      <p:pic>
        <p:nvPicPr>
          <p:cNvPr id="130" name="Picture 10" descr="http://sweetclipart.com/multisite/sweetclipart/files/mailbox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264" y="18422156"/>
            <a:ext cx="1425783" cy="186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14" descr="http://www.psdgraphics.com/file/glossy-speaker-icon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7385" y="1099948"/>
            <a:ext cx="1888723" cy="15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4" name="Straight Connector 133"/>
          <p:cNvCxnSpPr/>
          <p:nvPr/>
        </p:nvCxnSpPr>
        <p:spPr>
          <a:xfrm>
            <a:off x="34131250" y="18793856"/>
            <a:ext cx="1259537" cy="1616643"/>
          </a:xfrm>
          <a:prstGeom prst="line">
            <a:avLst/>
          </a:prstGeom>
          <a:ln w="762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33557385" y="18788848"/>
            <a:ext cx="573865" cy="1689902"/>
          </a:xfrm>
          <a:prstGeom prst="line">
            <a:avLst/>
          </a:prstGeom>
          <a:ln w="762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34131250" y="18788849"/>
            <a:ext cx="558886" cy="1497231"/>
          </a:xfrm>
          <a:prstGeom prst="line">
            <a:avLst/>
          </a:prstGeom>
          <a:ln w="762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33308408" y="20474712"/>
            <a:ext cx="2550895" cy="31142"/>
          </a:xfrm>
          <a:prstGeom prst="line">
            <a:avLst/>
          </a:prstGeom>
          <a:ln w="762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34922189" y="18947599"/>
            <a:ext cx="468598" cy="794214"/>
          </a:xfrm>
          <a:prstGeom prst="line">
            <a:avLst/>
          </a:prstGeom>
          <a:ln w="762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35369621" y="18933501"/>
            <a:ext cx="527039" cy="476794"/>
          </a:xfrm>
          <a:prstGeom prst="line">
            <a:avLst/>
          </a:prstGeom>
          <a:ln w="762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/>
          <p:cNvGrpSpPr/>
          <p:nvPr/>
        </p:nvGrpSpPr>
        <p:grpSpPr>
          <a:xfrm>
            <a:off x="5251263" y="5668654"/>
            <a:ext cx="4058857" cy="930035"/>
            <a:chOff x="74613" y="6361113"/>
            <a:chExt cx="2244725" cy="514350"/>
          </a:xfrm>
        </p:grpSpPr>
        <p:pic>
          <p:nvPicPr>
            <p:cNvPr id="213" name="Picture 5" descr="ecelogo2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06"/>
            <a:stretch>
              <a:fillRect/>
            </a:stretch>
          </p:blipFill>
          <p:spPr bwMode="auto">
            <a:xfrm>
              <a:off x="538163" y="6361113"/>
              <a:ext cx="1781175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4" name="Picture 6" descr="animation"/>
            <p:cNvPicPr>
              <a:picLocks noChangeAspect="1" noChangeArrowheads="1" noCrop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13" y="6410325"/>
              <a:ext cx="474662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4" name="Picture 16" descr="http://www.atari-computermuseum.de/pics/logos/apple2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842" y="15764682"/>
            <a:ext cx="2673234" cy="93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20" descr="http://vignette2.wikia.nocookie.net/logopedia/images/2/2c/Commodore_64_logo.png/revision/latest?cb=20140907072807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129" y="16794688"/>
            <a:ext cx="4913947" cy="61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22" descr="https://upload.wikimedia.org/wikipedia/commons/thumb/0/0d/NES_logo.svg/2000px-NES_logo.svg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425" y="15939161"/>
            <a:ext cx="2495021" cy="97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44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342</Words>
  <Application>Microsoft Office PowerPoint</Application>
  <PresentationFormat>Custom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Rockwell</vt:lpstr>
      <vt:lpstr>Rockwell Extra Bold</vt:lpstr>
      <vt:lpstr>Rokkitt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Jun Tay</dc:creator>
  <cp:lastModifiedBy>Hui Jun Tay</cp:lastModifiedBy>
  <cp:revision>36</cp:revision>
  <dcterms:created xsi:type="dcterms:W3CDTF">2015-12-09T01:35:24Z</dcterms:created>
  <dcterms:modified xsi:type="dcterms:W3CDTF">2015-12-09T15:39:07Z</dcterms:modified>
</cp:coreProperties>
</file>