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4.jpe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186690"/>
            <a:ext cx="10769600" cy="1880870"/>
          </a:xfrm>
        </p:spPr>
        <p:txBody>
          <a:bodyPr>
            <a:normAutofit fontScale="90000"/>
          </a:bodyPr>
          <a:p>
            <a:r>
              <a:rPr lang="zh-CN" altLang="en-US"/>
              <a:t>雷鸟</a:t>
            </a:r>
            <a:r>
              <a:rPr lang="en-US" altLang="zh-CN"/>
              <a:t> Air 2</a:t>
            </a:r>
            <a:r>
              <a:rPr lang="zh-CN" altLang="en-US"/>
              <a:t>（</a:t>
            </a:r>
            <a:r>
              <a:rPr lang="en-US" altLang="zh-CN"/>
              <a:t>TCL NXTWEAR Air 2 </a:t>
            </a:r>
            <a:r>
              <a:rPr lang="zh-CN" altLang="en-US"/>
              <a:t>国际版）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2715" y="1496695"/>
            <a:ext cx="3989070" cy="1543050"/>
          </a:xfrm>
        </p:spPr>
        <p:txBody>
          <a:bodyPr>
            <a:normAutofit/>
          </a:bodyPr>
          <a:p>
            <a:r>
              <a:rPr lang="zh-CN" altLang="en-US"/>
              <a:t>官方网站：</a:t>
            </a:r>
            <a:r>
              <a:rPr lang="en-US" altLang="zh-CN"/>
              <a:t>https://rayneo.cn/product/air2/</a:t>
            </a:r>
            <a:endParaRPr lang="en-US" altLang="zh-CN"/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4242435" y="2121535"/>
          <a:ext cx="7854950" cy="4667250"/>
        </p:xfrm>
        <a:graphic>
          <a:graphicData uri="http://schemas.openxmlformats.org/drawingml/2006/table">
            <a:tbl>
              <a:tblPr/>
              <a:tblGrid>
                <a:gridCol w="3927475"/>
                <a:gridCol w="3927475"/>
              </a:tblGrid>
              <a:tr h="322580"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项目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参数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说明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194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价格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¥2,599 - ¥2,999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（国内主流平台）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70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续航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魔盒主机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：内置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5000mAh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电池，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持续翻译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观影约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5-6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眼镜本体无电池，依赖魔盒供电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877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翻译方案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内置讯飞星火翻译引擎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，字幕显示在镜片上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5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翻译语言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40+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种语言互译（覆盖主流语种）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967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核心亮点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140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英寸等效巨幕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高清字幕显示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（索尼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Micro OLED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，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1080p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双设备同时连接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（手机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电脑）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支持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会议录音转写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镜片支持屈光度调节（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0°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至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600°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近视）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4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其他功能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巨幕观影、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AR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游戏、手机投屏、语音助手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5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重量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眼镜：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76g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；魔盒：约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150g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941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适合场景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跨国会议、外语课程学习、长期字幕阅读、多设备切换用户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25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缺点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需携带分体式魔盒，便携性稍弱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图片 7" descr="JINNIU_03_002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25" y="3161665"/>
            <a:ext cx="3879850" cy="34042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Meta Ray-Ban Meta </a:t>
            </a:r>
            <a:r>
              <a:rPr lang="zh-CN" altLang="en-US"/>
              <a:t>智能眼镜（第二代）</a:t>
            </a:r>
            <a:endParaRPr lang="zh-CN" altLang="en-US"/>
          </a:p>
        </p:txBody>
      </p:sp>
      <p:pic>
        <p:nvPicPr>
          <p:cNvPr id="4" name="内容占位符 3" descr="shopp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" y="3011805"/>
            <a:ext cx="4143375" cy="360807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498975" y="1833245"/>
          <a:ext cx="7148830" cy="4786630"/>
        </p:xfrm>
        <a:graphic>
          <a:graphicData uri="http://schemas.openxmlformats.org/drawingml/2006/table">
            <a:tbl>
              <a:tblPr/>
              <a:tblGrid>
                <a:gridCol w="3574415"/>
                <a:gridCol w="3574415"/>
              </a:tblGrid>
              <a:tr h="262255"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项目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参数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说明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价格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¥2,499 - ¥3,299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（基础款至偏光镜片版，国内需代购或海淘）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续航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持续使用约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（翻译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+AI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交互），充电盒可额外提供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32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小时续航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翻译方案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语音实时播报翻译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（通过扬声器或蓝牙耳机收听），镜片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无文字显示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5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翻译语言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100+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种语言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（全球覆盖最广）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400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核心亮点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时尚外观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Ray-Ban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经典设计，多款镜框可选）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语音指令即时翻译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（“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Hey Meta, translate this”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开放声场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，对话时能听到环境音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支持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拍照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录像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+AI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物体识别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1200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万像素）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深度集成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WhatsApp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Instagram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等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Meta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生态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89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其他功能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音乐播放、导航播报、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问答、直播分享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5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重量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48g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（轻量化设计）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适合场景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旅行问路、日常社交对话、快速语音翻译、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Meta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生态用户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缺点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国内需特殊网络支持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；翻译结果仅语音播报，无文字记录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0" y="1833245"/>
            <a:ext cx="44996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官方网站：</a:t>
            </a:r>
            <a:r>
              <a:rPr lang="en-US" altLang="zh-CN"/>
              <a:t>https://www.meta.com/tw/ai-glasses/?srsltid=AfmBOorvzWfjMa5zjOjQVE1JI2y-VqowFNVcVWT3QoLR5IYmKpg129lK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XREAL Air 2 / Air 2 Pro</a:t>
            </a:r>
            <a:endParaRPr lang="en-US" altLang="zh-CN"/>
          </a:p>
        </p:txBody>
      </p:sp>
      <p:pic>
        <p:nvPicPr>
          <p:cNvPr id="5" name="内容占位符 4" descr="51gYckdzkeL._AC_SL1500_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3205" y="3263265"/>
            <a:ext cx="4912995" cy="3284220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320665" y="2067560"/>
          <a:ext cx="6410325" cy="4479925"/>
        </p:xfrm>
        <a:graphic>
          <a:graphicData uri="http://schemas.openxmlformats.org/drawingml/2006/table">
            <a:tbl>
              <a:tblPr/>
              <a:tblGrid>
                <a:gridCol w="2676525"/>
                <a:gridCol w="3733800"/>
              </a:tblGrid>
              <a:tr h="243840"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项目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参数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说明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价格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Air 2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：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¥2,499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；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Air 2 Pro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：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¥2,999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（电致变色镜片版）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3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续航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依赖手机供电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（无内置电池），手机耗电约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300-400mAh/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03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翻译方案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通过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手机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实现翻译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（如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Google Translate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），眼镜仅作为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显示器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496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翻译语言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依赖第三方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（通常支持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50-100+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种语言）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472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核心亮点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行业顶尖显示效果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1080p OLED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，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120Hz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刷新率）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电致变色镜片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Air 2 Pro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可调节透光度）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轻便舒适（仅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72g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开放生态，兼容多款翻译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60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其他功能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AR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游戏、巨幕观影、多屏办公、导航投屏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兼容性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需手机支持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USB-C DP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输出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（安卓旗舰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/iPhone 15+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转接器）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14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适合场景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追求显示效果的极客、灵活搭配翻译工具的用户、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AR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应用开发者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5560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缺点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翻译体验依赖手机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稳定性；功能实现较复杂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56895" y="2067560"/>
            <a:ext cx="4349115" cy="13163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官方网站：</a:t>
            </a:r>
            <a:r>
              <a:rPr lang="en-US" altLang="zh-CN"/>
              <a:t>https://www.xreal.cn/air2/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TCL NXTWEAR 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40815"/>
            <a:ext cx="3914775" cy="1185545"/>
          </a:xfrm>
        </p:spPr>
        <p:txBody>
          <a:bodyPr>
            <a:normAutofit/>
          </a:bodyPr>
          <a:p>
            <a:r>
              <a:rPr lang="zh-CN" altLang="en-US"/>
              <a:t>官方网站：</a:t>
            </a:r>
            <a:r>
              <a:rPr lang="en-US" altLang="zh-CN"/>
              <a:t>https://www.tcl.com/global/en/glasses/tcl-nxtwear-g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4683760" y="1753235"/>
          <a:ext cx="6893560" cy="4496435"/>
        </p:xfrm>
        <a:graphic>
          <a:graphicData uri="http://schemas.openxmlformats.org/drawingml/2006/table">
            <a:tbl>
              <a:tblPr/>
              <a:tblGrid>
                <a:gridCol w="3446780"/>
                <a:gridCol w="3446780"/>
              </a:tblGrid>
              <a:tr h="337820"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项目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参数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说明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55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价格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¥1,799 - ¥1,999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（性价比之选）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8455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续航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依赖手机供电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（无内置电池）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91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翻译方案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需连接手机使用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第三方翻译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（功能类似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XREAL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655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翻译语言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依赖第三方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3378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核心亮点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1080p OLED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屏幕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（入门级最佳画质）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折叠设计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便携包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支持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3D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观影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价格亲民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其他功能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手机投屏、基础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AR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体验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重量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82g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991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适合场景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预算有限的首尝用户、轻量级翻译需求（如旅行临时使用）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782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缺点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生态成熟度较低；翻译功能需手动配置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图片 4" descr="TCL_NXTWEAR_S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1905"/>
            <a:ext cx="4523105" cy="37553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                    Xiaomi AI Glasses</a:t>
            </a:r>
            <a:endParaRPr lang="en-US" altLang="zh-CN"/>
          </a:p>
        </p:txBody>
      </p:sp>
      <p:pic>
        <p:nvPicPr>
          <p:cNvPr id="4" name="内容占位符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2979420"/>
            <a:ext cx="4367530" cy="3665855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450715" y="1450340"/>
          <a:ext cx="7537450" cy="5195570"/>
        </p:xfrm>
        <a:graphic>
          <a:graphicData uri="http://schemas.openxmlformats.org/drawingml/2006/table">
            <a:tbl>
              <a:tblPr/>
              <a:tblGrid>
                <a:gridCol w="3768725"/>
                <a:gridCol w="3768725"/>
              </a:tblGrid>
              <a:tr h="252730">
                <a:tc>
                  <a:txBody>
                    <a:bodyPr/>
                    <a:p>
                      <a:pPr algn="l"/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项目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参数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说明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280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价格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¥1,999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（标准版）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¥2,699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（单色电致变色版）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¥2,999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（彩色电致变色版）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15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915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续航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✅ 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内置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263mAh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电池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典型续航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8.6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小时（音乐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通话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待机）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45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分钟快充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14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9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8315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翻译方案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✅ 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独立离线翻译（无需手机）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内置超级小爱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引擎，支持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10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种语言实时互译（中英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日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韩等）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46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8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7025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翻译语言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中文与英语、法语、日语等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10+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语种互译（云端延迟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5-10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秒）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48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8190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核心亮点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🔹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1200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万像素主摄（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2K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录像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+EIS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防抖，第一人称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Vlog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神器）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🔹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0.2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秒电致变色镜片（单色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档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彩色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色切换）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🔹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40g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超轻设计（亚洲脸型优化，佩戴无感）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🔹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语音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全操控（支付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识物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家居控制）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14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8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6465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其他功能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扫码支付（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OTA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升级）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录音转写会议纪要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卡路里识别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智能家居联动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- 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开放式防漏音扬声器（音乐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通话）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14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6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2730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重量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约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40g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（不含镜片，行业最轻梯队）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48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21005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适合场景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跨境交流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·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户外运动记录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·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直播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/Vlog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创作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多任务办公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·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科技尝鲜者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46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8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9915"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缺点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🔸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无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AR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显示功能（纯音频交互，无视觉投影）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🔸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近视适配限制（电致变色版不支持定制镜片，需搭配隐形眼镜）</a:t>
                      </a:r>
                      <a:b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🔸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 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溢价较高（顶配版近</a:t>
                      </a:r>
                      <a:r>
                        <a:rPr lang="en-US" altLang="zh-CN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3000</a:t>
                      </a:r>
                      <a:r>
                        <a:rPr lang="zh-CN" altLang="en-US" sz="10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元）</a:t>
                      </a:r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3340" y="1455420"/>
            <a:ext cx="4100195" cy="1307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官方网站：</a:t>
            </a:r>
            <a:r>
              <a:rPr lang="en-US" altLang="zh-CN"/>
              <a:t>https://www.mi.com/prod/xiaomi-ai-glasses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565855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                      </a:t>
            </a:r>
            <a:r>
              <a:rPr lang="zh-CN" altLang="en-US">
                <a:sym typeface="+mn-ea"/>
              </a:rPr>
              <a:t>关键参数对比表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405765" cy="172085"/>
          </a:xfrm>
        </p:spPr>
        <p:txBody>
          <a:bodyPr>
            <a:noAutofit/>
          </a:bodyPr>
          <a:p>
            <a:r>
              <a:rPr lang="en-US" altLang="zh-CN" sz="1400"/>
              <a:t>.</a:t>
            </a:r>
            <a:endParaRPr lang="en-US" altLang="zh-CN" sz="1400"/>
          </a:p>
          <a:p>
            <a:endParaRPr lang="en-US" altLang="zh-CN" sz="140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792460" y="3810635"/>
          <a:ext cx="422275" cy="1143000"/>
        </p:xfrm>
        <a:graphic>
          <a:graphicData uri="http://schemas.openxmlformats.org/drawingml/2006/table">
            <a:tbl>
              <a:tblPr/>
              <a:tblGrid>
                <a:gridCol w="38100"/>
                <a:gridCol w="76835"/>
                <a:gridCol w="76835"/>
                <a:gridCol w="76835"/>
                <a:gridCol w="76835"/>
                <a:gridCol w="76835"/>
              </a:tblGrid>
              <a:tr h="228600">
                <a:tc>
                  <a:txBody>
                    <a:bodyPr/>
                    <a:p>
                      <a:pPr algn="l"/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600"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en-US" altLang="zh-CN" sz="10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2169160" y="6342380"/>
          <a:ext cx="8990330" cy="243840"/>
        </p:xfrm>
        <a:graphic>
          <a:graphicData uri="http://schemas.openxmlformats.org/drawingml/2006/table">
            <a:tbl>
              <a:tblPr/>
              <a:tblGrid>
                <a:gridCol w="1798320"/>
                <a:gridCol w="1891665"/>
                <a:gridCol w="1704340"/>
                <a:gridCol w="1797685"/>
                <a:gridCol w="1798320"/>
              </a:tblGrid>
              <a:tr h="0">
                <a:tc>
                  <a:txBody>
                    <a:bodyPr/>
                    <a:p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281940" y="1290320"/>
          <a:ext cx="11529060" cy="5344160"/>
        </p:xfrm>
        <a:graphic>
          <a:graphicData uri="http://schemas.openxmlformats.org/drawingml/2006/table">
            <a:tbl>
              <a:tblPr/>
              <a:tblGrid>
                <a:gridCol w="1957705"/>
                <a:gridCol w="1913890"/>
                <a:gridCol w="1914525"/>
                <a:gridCol w="1915160"/>
                <a:gridCol w="1913890"/>
                <a:gridCol w="1913890"/>
              </a:tblGrid>
              <a:tr h="547370"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评估维度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雷鸟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Air 2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Meta Ray-Ban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XREAL Air 2 Pro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TCL NXTWEAR S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/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小米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眼镜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  <a:tr h="54737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官方定价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¥2,599-2,999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¥2,499-3,299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¥2,999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¥1,799-1,999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BBBBBB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¥1,999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起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（标准版）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¥2,699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（单色变色）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¥2,999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（彩色变色）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  <a:tr h="54737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翻译核心技术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讯飞星火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AI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字幕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Meta AI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语音互译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第三方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驱动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第三方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驱动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内置小爱离线翻译引擎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（无需手机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/APP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  <a:tr h="54737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语言支持量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40+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种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100+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种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依赖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APP(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50-100)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依赖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APP(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约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50-100)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种实时互译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（中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英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日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韩等核心语种）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  <a:tr h="54737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续航能力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5.5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(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分体供电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充电盒续命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手机供电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(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无独立电池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手机供电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(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无独立电池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)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8.6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小时独立续航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45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分钟快充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  <a:tr h="92456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核心优势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140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英寸高清字幕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中英会议实时转写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免提语音翻译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时尚隐形设计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120Hz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电竞级显示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智能调光镜片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折叠便携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极致性价比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1200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万像素防抖摄像（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Vlog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神器）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0.2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秒电致变色镜片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40g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超轻设计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+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亚洲脸型优化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▶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全生态语音控制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（支付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家居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识物）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  <a:tr h="54737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重大缺陷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需携带外置魔盒主机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国内需特殊网络支持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配置流程复杂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功能生态不完善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◐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无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AR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显示功能（纯音频交互）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◐ 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电致变色版不支持近视定制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（需隐形眼镜）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5</a:t>
                      </a:r>
                      <a:r>
                        <a:rPr lang="en-US" altLang="zh-CN" sz="4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10</a:t>
                      </a:r>
                      <a:endParaRPr lang="en-US" altLang="zh-CN" sz="4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  <a:tr h="547370">
                <a:tc>
                  <a:txBody>
                    <a:bodyPr/>
                    <a:p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商务场景适配度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0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★★★★★</a:t>
                      </a:r>
                      <a:endParaRPr lang="en-US" altLang="zh-CN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★★★★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☆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★★★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☆☆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★★★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☆☆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>
                    <a:lnL>
                      <a:noFill/>
                    </a:lnL>
                    <a:lnR>
                      <a:noFill/>
                    </a:lnR>
                    <a:lnT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T>
                    <a:lnB w="3175" cap="flat" cmpd="sng">
                      <a:solidFill>
                        <a:srgbClr val="E5E5E5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★★★★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☆</a:t>
                      </a:r>
                      <a:b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</a:b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（翻译</a:t>
                      </a:r>
                      <a:r>
                        <a:rPr lang="en-US" altLang="zh-CN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404040"/>
                          </a:solidFill>
                          <a:latin typeface="quote-cjk-patch"/>
                          <a:ea typeface="quote-cjk-patch"/>
                        </a:rPr>
                        <a:t>会议转写强，但无投屏）</a:t>
                      </a:r>
                      <a:endParaRPr lang="zh-CN" altLang="en-US" sz="1100" b="0" i="0">
                        <a:solidFill>
                          <a:srgbClr val="404040"/>
                        </a:solidFill>
                        <a:latin typeface="quote-cjk-patch"/>
                        <a:ea typeface="quote-cjk-patch"/>
                      </a:endParaRPr>
                    </a:p>
                  </a:txBody>
                  <a:tcPr marL="38417" marR="38417" marT="38417" marB="38417" anchor="ctr" anchorCtr="0"/>
                </a:tc>
              </a:tr>
            </a:tbl>
          </a:graphicData>
        </a:graphic>
      </p:graphicFrame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TABLE_ENDDRAG_ORIGIN_RECT" val="618*367"/>
  <p:tag name="TABLE_ENDDRAG_RECT" val="334*167*618*367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TABLE_ENDDRAG_ORIGIN_RECT" val="477*373"/>
  <p:tag name="TABLE_ENDDRAG_RECT" val="369*146*477*373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TABLE_ENDDRAG_ORIGIN_RECT" val="588*336"/>
  <p:tag name="TABLE_ENDDRAG_RECT" val="335*178*588*33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TABLE_ENDDRAG_ORIGIN_RECT" val="542*354"/>
  <p:tag name="TABLE_ENDDRAG_RECT" val="368*138*542*354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TABLE_ENDDRAG_ORIGIN_RECT" val="593*409"/>
  <p:tag name="TABLE_ENDDRAG_RECT" val="350*114*593*409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TABLE_ENDDRAG_ORIGIN_RECT" val="6*9"/>
  <p:tag name="TABLE_ENDDRAG_RECT" val="877*300*6*9"/>
</p:tagLst>
</file>

<file path=ppt/tags/tag76.xml><?xml version="1.0" encoding="utf-8"?>
<p:tagLst xmlns:p="http://schemas.openxmlformats.org/presentationml/2006/main">
  <p:tag name="TABLE_ENDDRAG_ORIGIN_RECT" val="707*5"/>
  <p:tag name="TABLE_ENDDRAG_RECT" val="170*512*707*6"/>
</p:tagLst>
</file>

<file path=ppt/tags/tag77.xml><?xml version="1.0" encoding="utf-8"?>
<p:tagLst xmlns:p="http://schemas.openxmlformats.org/presentationml/2006/main">
  <p:tag name="TABLE_ENDDRAG_ORIGIN_RECT" val="907*420"/>
  <p:tag name="TABLE_ENDDRAG_RECT" val="22*101*907*420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2856</Words>
  <Application>WPS 演示</Application>
  <PresentationFormat>宽屏</PresentationFormat>
  <Paragraphs>321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quote-cjk-patch</vt:lpstr>
      <vt:lpstr>Segoe Print</vt:lpstr>
      <vt:lpstr>微软雅黑</vt:lpstr>
      <vt:lpstr>Arial Unicode MS</vt:lpstr>
      <vt:lpstr>Calibri</vt:lpstr>
      <vt:lpstr>WPS</vt:lpstr>
      <vt:lpstr>雷鸟 Air 2（TCL NXTWEAR Air 2 国际版）</vt:lpstr>
      <vt:lpstr>      Meta Ray-Ban Meta 智能眼镜（第二代）</vt:lpstr>
      <vt:lpstr>              XREAL Air 2 / Air 2 Pro</vt:lpstr>
      <vt:lpstr>                   TCL NXTWEAR S</vt:lpstr>
      <vt:lpstr>PowerPoint 演示文稿</vt:lpstr>
      <vt:lpstr>                      关键参数对比表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「Seco」</cp:lastModifiedBy>
  <cp:revision>156</cp:revision>
  <dcterms:created xsi:type="dcterms:W3CDTF">2019-06-19T02:08:00Z</dcterms:created>
  <dcterms:modified xsi:type="dcterms:W3CDTF">2025-06-27T11:16:14Z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13357A83EDF347D487F24A8824D3F331_11</vt:lpwstr>
  </property>
</Properties>
</file>