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7"/>
  </p:notesMasterIdLst>
  <p:sldIdLst>
    <p:sldId id="256" r:id="rId2"/>
    <p:sldId id="311" r:id="rId3"/>
    <p:sldId id="327" r:id="rId4"/>
    <p:sldId id="289" r:id="rId5"/>
    <p:sldId id="302" r:id="rId6"/>
    <p:sldId id="328" r:id="rId7"/>
    <p:sldId id="329" r:id="rId8"/>
    <p:sldId id="307" r:id="rId9"/>
    <p:sldId id="304" r:id="rId10"/>
    <p:sldId id="308" r:id="rId11"/>
    <p:sldId id="303" r:id="rId12"/>
    <p:sldId id="296" r:id="rId13"/>
    <p:sldId id="306" r:id="rId14"/>
    <p:sldId id="325" r:id="rId15"/>
    <p:sldId id="336" r:id="rId16"/>
    <p:sldId id="322" r:id="rId17"/>
    <p:sldId id="323" r:id="rId18"/>
    <p:sldId id="324" r:id="rId19"/>
    <p:sldId id="298" r:id="rId20"/>
    <p:sldId id="332" r:id="rId21"/>
    <p:sldId id="326" r:id="rId22"/>
    <p:sldId id="288" r:id="rId23"/>
    <p:sldId id="333" r:id="rId24"/>
    <p:sldId id="320" r:id="rId25"/>
    <p:sldId id="273" r:id="rId26"/>
    <p:sldId id="319" r:id="rId27"/>
    <p:sldId id="317" r:id="rId28"/>
    <p:sldId id="321" r:id="rId29"/>
    <p:sldId id="271" r:id="rId30"/>
    <p:sldId id="270" r:id="rId31"/>
    <p:sldId id="274" r:id="rId32"/>
    <p:sldId id="276" r:id="rId33"/>
    <p:sldId id="295" r:id="rId34"/>
    <p:sldId id="331" r:id="rId35"/>
    <p:sldId id="294" r:id="rId3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5102"/>
    <a:srgbClr val="1016FC"/>
    <a:srgbClr val="FFFFFF"/>
    <a:srgbClr val="500000"/>
    <a:srgbClr val="441D61"/>
    <a:srgbClr val="993300"/>
    <a:srgbClr val="171DFC"/>
    <a:srgbClr val="DB261D"/>
    <a:srgbClr val="0092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4660"/>
  </p:normalViewPr>
  <p:slideViewPr>
    <p:cSldViewPr snapToGrid="0">
      <p:cViewPr varScale="1">
        <p:scale>
          <a:sx n="107" d="100"/>
          <a:sy n="107" d="100"/>
        </p:scale>
        <p:origin x="114"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BC40B6-EA39-437D-9CC3-F5944CD6CCB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MY"/>
        </a:p>
      </dgm:t>
    </dgm:pt>
    <dgm:pt modelId="{BFEDEF2F-18E2-4948-82A6-39E01CF6E911}">
      <dgm:prSet phldrT="[Text]"/>
      <dgm:spPr/>
      <dgm:t>
        <a:bodyPr/>
        <a:lstStyle/>
        <a:p>
          <a:r>
            <a:rPr lang="en-US" dirty="0"/>
            <a:t>Update Shaft positions (take reading)</a:t>
          </a:r>
          <a:endParaRPr lang="en-MY" dirty="0"/>
        </a:p>
      </dgm:t>
    </dgm:pt>
    <dgm:pt modelId="{06DD3AA0-34C5-4610-A23D-B7E3571AE330}" type="parTrans" cxnId="{C0D36FBE-91B7-4C41-8DC3-DAFDA0AB34EF}">
      <dgm:prSet/>
      <dgm:spPr/>
      <dgm:t>
        <a:bodyPr/>
        <a:lstStyle/>
        <a:p>
          <a:endParaRPr lang="en-MY"/>
        </a:p>
      </dgm:t>
    </dgm:pt>
    <dgm:pt modelId="{D1E22C31-0975-416A-8B9A-1E756FBD1218}" type="sibTrans" cxnId="{C0D36FBE-91B7-4C41-8DC3-DAFDA0AB34EF}">
      <dgm:prSet/>
      <dgm:spPr/>
      <dgm:t>
        <a:bodyPr/>
        <a:lstStyle/>
        <a:p>
          <a:endParaRPr lang="en-MY"/>
        </a:p>
      </dgm:t>
    </dgm:pt>
    <dgm:pt modelId="{095E4199-1DDE-461B-A7FB-8C30213F4F2B}">
      <dgm:prSet phldrT="[Text]"/>
      <dgm:spPr/>
      <dgm:t>
        <a:bodyPr/>
        <a:lstStyle/>
        <a:p>
          <a:r>
            <a:rPr lang="en-US" dirty="0"/>
            <a:t>Get Wheel Increments</a:t>
          </a:r>
          <a:endParaRPr lang="en-MY" dirty="0"/>
        </a:p>
      </dgm:t>
    </dgm:pt>
    <dgm:pt modelId="{40C86FA0-6F44-4032-AA0B-0C5FC7890F82}" type="parTrans" cxnId="{B7CADE3F-F070-498C-804F-28013249F921}">
      <dgm:prSet/>
      <dgm:spPr/>
      <dgm:t>
        <a:bodyPr/>
        <a:lstStyle/>
        <a:p>
          <a:endParaRPr lang="en-MY"/>
        </a:p>
      </dgm:t>
    </dgm:pt>
    <dgm:pt modelId="{BF98C8B8-A89E-4FA3-982D-D0DB3FA60969}" type="sibTrans" cxnId="{B7CADE3F-F070-498C-804F-28013249F921}">
      <dgm:prSet/>
      <dgm:spPr/>
      <dgm:t>
        <a:bodyPr/>
        <a:lstStyle/>
        <a:p>
          <a:endParaRPr lang="en-MY"/>
        </a:p>
      </dgm:t>
    </dgm:pt>
    <dgm:pt modelId="{0545CA51-DAA1-4344-A686-ACDF7771DB54}">
      <dgm:prSet phldrT="[Text]"/>
      <dgm:spPr/>
      <dgm:t>
        <a:bodyPr/>
        <a:lstStyle/>
        <a:p>
          <a:r>
            <a:rPr lang="en-US" dirty="0"/>
            <a:t>Update Phis</a:t>
          </a:r>
          <a:endParaRPr lang="en-MY" dirty="0"/>
        </a:p>
      </dgm:t>
    </dgm:pt>
    <dgm:pt modelId="{83966284-6BFD-4388-BEFB-F32EEB4F14C1}" type="parTrans" cxnId="{92109C2A-597D-4211-A169-3B51DC3C307F}">
      <dgm:prSet/>
      <dgm:spPr/>
      <dgm:t>
        <a:bodyPr/>
        <a:lstStyle/>
        <a:p>
          <a:endParaRPr lang="en-MY"/>
        </a:p>
      </dgm:t>
    </dgm:pt>
    <dgm:pt modelId="{5DAF12E7-FB17-4052-A5A7-BAD8EEF8ECFD}" type="sibTrans" cxnId="{92109C2A-597D-4211-A169-3B51DC3C307F}">
      <dgm:prSet/>
      <dgm:spPr/>
      <dgm:t>
        <a:bodyPr/>
        <a:lstStyle/>
        <a:p>
          <a:endParaRPr lang="en-MY"/>
        </a:p>
      </dgm:t>
    </dgm:pt>
    <dgm:pt modelId="{1D6E140A-AF5B-447A-9708-E008F54B9DCA}">
      <dgm:prSet phldrT="[Text]"/>
      <dgm:spPr/>
      <dgm:t>
        <a:bodyPr/>
        <a:lstStyle/>
        <a:p>
          <a:r>
            <a:rPr lang="en-US" dirty="0"/>
            <a:t>Update </a:t>
          </a:r>
          <a:r>
            <a:rPr lang="en-US" dirty="0" err="1"/>
            <a:t>PhiDots</a:t>
          </a:r>
          <a:endParaRPr lang="en-MY" dirty="0"/>
        </a:p>
      </dgm:t>
    </dgm:pt>
    <dgm:pt modelId="{47FE249A-F63A-4065-889E-1C1628F3F323}" type="parTrans" cxnId="{312F1643-0B56-444E-870C-2F4B09CD0CD7}">
      <dgm:prSet/>
      <dgm:spPr/>
      <dgm:t>
        <a:bodyPr/>
        <a:lstStyle/>
        <a:p>
          <a:endParaRPr lang="en-MY"/>
        </a:p>
      </dgm:t>
    </dgm:pt>
    <dgm:pt modelId="{B63E3687-4F24-4AD5-97F9-FE101964B229}" type="sibTrans" cxnId="{312F1643-0B56-444E-870C-2F4B09CD0CD7}">
      <dgm:prSet/>
      <dgm:spPr/>
      <dgm:t>
        <a:bodyPr/>
        <a:lstStyle/>
        <a:p>
          <a:endParaRPr lang="en-MY"/>
        </a:p>
      </dgm:t>
    </dgm:pt>
    <dgm:pt modelId="{72EDA93D-15A2-4CDA-AEDC-45B398D9C40B}">
      <dgm:prSet phldrT="[Text]"/>
      <dgm:spPr/>
      <dgm:t>
        <a:bodyPr/>
        <a:lstStyle/>
        <a:p>
          <a:r>
            <a:rPr lang="en-US" dirty="0"/>
            <a:t>Chassis displacement</a:t>
          </a:r>
          <a:endParaRPr lang="en-MY" dirty="0"/>
        </a:p>
      </dgm:t>
    </dgm:pt>
    <dgm:pt modelId="{60E657FC-A58F-4B28-8DBD-E60102718239}" type="parTrans" cxnId="{468E3B63-E067-487A-8D25-9A83B875A990}">
      <dgm:prSet/>
      <dgm:spPr/>
      <dgm:t>
        <a:bodyPr/>
        <a:lstStyle/>
        <a:p>
          <a:endParaRPr lang="en-MY"/>
        </a:p>
      </dgm:t>
    </dgm:pt>
    <dgm:pt modelId="{D8F83434-A155-4C3D-8E32-938026863A66}" type="sibTrans" cxnId="{468E3B63-E067-487A-8D25-9A83B875A990}">
      <dgm:prSet/>
      <dgm:spPr/>
      <dgm:t>
        <a:bodyPr/>
        <a:lstStyle/>
        <a:p>
          <a:endParaRPr lang="en-MY"/>
        </a:p>
      </dgm:t>
    </dgm:pt>
    <dgm:pt modelId="{54700270-9284-449A-B9B7-9D181E5BD5EA}">
      <dgm:prSet phldrT="[Text]"/>
      <dgm:spPr/>
      <dgm:t>
        <a:bodyPr/>
        <a:lstStyle/>
        <a:p>
          <a:r>
            <a:rPr lang="en-US" dirty="0"/>
            <a:t>Measure position</a:t>
          </a:r>
          <a:endParaRPr lang="en-MY" dirty="0"/>
        </a:p>
      </dgm:t>
    </dgm:pt>
    <dgm:pt modelId="{B1955C59-F0CA-4C32-A36E-65DC1AD049B9}" type="parTrans" cxnId="{D521D099-8810-4C7F-8E89-B3354E72EE65}">
      <dgm:prSet/>
      <dgm:spPr/>
      <dgm:t>
        <a:bodyPr/>
        <a:lstStyle/>
        <a:p>
          <a:endParaRPr lang="en-MY"/>
        </a:p>
      </dgm:t>
    </dgm:pt>
    <dgm:pt modelId="{136B91A8-CF6D-4609-BFAD-33BD54EB1AF7}" type="sibTrans" cxnId="{D521D099-8810-4C7F-8E89-B3354E72EE65}">
      <dgm:prSet/>
      <dgm:spPr/>
      <dgm:t>
        <a:bodyPr/>
        <a:lstStyle/>
        <a:p>
          <a:endParaRPr lang="en-MY"/>
        </a:p>
      </dgm:t>
    </dgm:pt>
    <dgm:pt modelId="{55628F44-6678-4BE3-A410-9688AD724DF1}">
      <dgm:prSet phldrT="[Text]"/>
      <dgm:spPr/>
      <dgm:t>
        <a:bodyPr/>
        <a:lstStyle/>
        <a:p>
          <a:r>
            <a:rPr lang="en-US" dirty="0"/>
            <a:t>Capture time</a:t>
          </a:r>
          <a:endParaRPr lang="en-MY" dirty="0"/>
        </a:p>
      </dgm:t>
    </dgm:pt>
    <dgm:pt modelId="{227972E9-127C-4AB6-8642-6A4DA5E25054}" type="parTrans" cxnId="{6D9998D9-1AC7-485B-B3A5-41AA3CC4CCEF}">
      <dgm:prSet/>
      <dgm:spPr/>
      <dgm:t>
        <a:bodyPr/>
        <a:lstStyle/>
        <a:p>
          <a:endParaRPr lang="en-MY"/>
        </a:p>
      </dgm:t>
    </dgm:pt>
    <dgm:pt modelId="{F5424EB0-D2E7-47C1-8C36-71702555B328}" type="sibTrans" cxnId="{6D9998D9-1AC7-485B-B3A5-41AA3CC4CCEF}">
      <dgm:prSet/>
      <dgm:spPr/>
      <dgm:t>
        <a:bodyPr/>
        <a:lstStyle/>
        <a:p>
          <a:endParaRPr lang="en-MY"/>
        </a:p>
      </dgm:t>
    </dgm:pt>
    <dgm:pt modelId="{A71144F9-1686-40D3-B2F2-546AEAEB6159}">
      <dgm:prSet phldrT="[Text]"/>
      <dgm:spPr/>
      <dgm:t>
        <a:bodyPr/>
        <a:lstStyle/>
        <a:p>
          <a:r>
            <a:rPr lang="en-US" dirty="0"/>
            <a:t>Just math</a:t>
          </a:r>
          <a:endParaRPr lang="en-MY" dirty="0"/>
        </a:p>
      </dgm:t>
    </dgm:pt>
    <dgm:pt modelId="{10059C4D-45A8-49FC-95B8-045AC36D08C2}" type="parTrans" cxnId="{C2861B03-17B6-4B1D-9B85-EC220A86BF13}">
      <dgm:prSet/>
      <dgm:spPr/>
      <dgm:t>
        <a:bodyPr/>
        <a:lstStyle/>
        <a:p>
          <a:endParaRPr lang="en-MY"/>
        </a:p>
      </dgm:t>
    </dgm:pt>
    <dgm:pt modelId="{537E970D-AB5C-4689-A47A-A2B8441D623C}" type="sibTrans" cxnId="{C2861B03-17B6-4B1D-9B85-EC220A86BF13}">
      <dgm:prSet/>
      <dgm:spPr/>
      <dgm:t>
        <a:bodyPr/>
        <a:lstStyle/>
        <a:p>
          <a:endParaRPr lang="en-MY"/>
        </a:p>
      </dgm:t>
    </dgm:pt>
    <dgm:pt modelId="{C8098094-ED07-495A-B9A0-E003EF0F7092}">
      <dgm:prSet phldrT="[Text]"/>
      <dgm:spPr/>
      <dgm:t>
        <a:bodyPr/>
        <a:lstStyle/>
        <a:p>
          <a:r>
            <a:rPr lang="en-US" dirty="0"/>
            <a:t>Integrate the wheel positions</a:t>
          </a:r>
          <a:endParaRPr lang="en-MY" dirty="0"/>
        </a:p>
      </dgm:t>
    </dgm:pt>
    <dgm:pt modelId="{ADFBB27A-7A27-4699-9E71-3E43D29506C7}" type="parTrans" cxnId="{5A32D241-6B77-4C3C-9D81-3B23B60DE90A}">
      <dgm:prSet/>
      <dgm:spPr/>
      <dgm:t>
        <a:bodyPr/>
        <a:lstStyle/>
        <a:p>
          <a:endParaRPr lang="en-MY"/>
        </a:p>
      </dgm:t>
    </dgm:pt>
    <dgm:pt modelId="{20C08CF4-8396-4FAC-80B0-EBFE49DCF3D7}" type="sibTrans" cxnId="{5A32D241-6B77-4C3C-9D81-3B23B60DE90A}">
      <dgm:prSet/>
      <dgm:spPr/>
      <dgm:t>
        <a:bodyPr/>
        <a:lstStyle/>
        <a:p>
          <a:endParaRPr lang="en-MY"/>
        </a:p>
      </dgm:t>
    </dgm:pt>
    <dgm:pt modelId="{1C059575-5474-4906-90B7-09989BC65787}">
      <dgm:prSet phldrT="[Text]"/>
      <dgm:spPr/>
      <dgm:t>
        <a:bodyPr/>
        <a:lstStyle/>
        <a:p>
          <a:r>
            <a:rPr lang="en-US" dirty="0"/>
            <a:t>Take derivatives</a:t>
          </a:r>
          <a:endParaRPr lang="en-MY" dirty="0"/>
        </a:p>
      </dgm:t>
    </dgm:pt>
    <dgm:pt modelId="{B871834E-7201-415B-BE71-CBC4F51C11F0}" type="parTrans" cxnId="{25EDB17B-9E5E-4F90-8C68-A61AD0453F45}">
      <dgm:prSet/>
      <dgm:spPr/>
      <dgm:t>
        <a:bodyPr/>
        <a:lstStyle/>
        <a:p>
          <a:endParaRPr lang="en-MY"/>
        </a:p>
      </dgm:t>
    </dgm:pt>
    <dgm:pt modelId="{97F01552-5E17-42E4-A822-A185D7A39A2B}" type="sibTrans" cxnId="{25EDB17B-9E5E-4F90-8C68-A61AD0453F45}">
      <dgm:prSet/>
      <dgm:spPr/>
      <dgm:t>
        <a:bodyPr/>
        <a:lstStyle/>
        <a:p>
          <a:endParaRPr lang="en-MY"/>
        </a:p>
      </dgm:t>
    </dgm:pt>
    <dgm:pt modelId="{40B7F865-26DD-4203-9558-28D2BA28A0F5}">
      <dgm:prSet phldrT="[Text]"/>
      <dgm:spPr/>
      <dgm:t>
        <a:bodyPr/>
        <a:lstStyle/>
        <a:p>
          <a:r>
            <a:rPr lang="en-US" dirty="0"/>
            <a:t>Update latest </a:t>
          </a:r>
          <a:r>
            <a:rPr lang="en-US" dirty="0" err="1"/>
            <a:t>wheelspeeds</a:t>
          </a:r>
          <a:endParaRPr lang="en-MY" dirty="0"/>
        </a:p>
      </dgm:t>
    </dgm:pt>
    <dgm:pt modelId="{6AE4D477-C893-43CB-A995-B8E29AE0D2AD}" type="parTrans" cxnId="{5B33547E-5CE9-4297-B69D-D8C95BF03022}">
      <dgm:prSet/>
      <dgm:spPr/>
      <dgm:t>
        <a:bodyPr/>
        <a:lstStyle/>
        <a:p>
          <a:endParaRPr lang="en-MY"/>
        </a:p>
      </dgm:t>
    </dgm:pt>
    <dgm:pt modelId="{17A0695C-226A-44CB-993C-931082A617BB}" type="sibTrans" cxnId="{5B33547E-5CE9-4297-B69D-D8C95BF03022}">
      <dgm:prSet/>
      <dgm:spPr/>
      <dgm:t>
        <a:bodyPr/>
        <a:lstStyle/>
        <a:p>
          <a:endParaRPr lang="en-MY"/>
        </a:p>
      </dgm:t>
    </dgm:pt>
    <dgm:pt modelId="{3CEBC626-1292-4F50-BA54-B541C992496B}">
      <dgm:prSet phldrT="[Text]"/>
      <dgm:spPr/>
      <dgm:t>
        <a:bodyPr/>
        <a:lstStyle/>
        <a:p>
          <a:r>
            <a:rPr lang="en-US" dirty="0"/>
            <a:t>Chassis speeds</a:t>
          </a:r>
          <a:endParaRPr lang="en-MY" dirty="0"/>
        </a:p>
      </dgm:t>
    </dgm:pt>
    <dgm:pt modelId="{648EFBCE-0F44-452D-9D7F-AB439556FB44}" type="parTrans" cxnId="{74861E75-CC24-460F-ADB9-7A38D9D8EE99}">
      <dgm:prSet/>
      <dgm:spPr/>
      <dgm:t>
        <a:bodyPr/>
        <a:lstStyle/>
        <a:p>
          <a:endParaRPr lang="en-MY"/>
        </a:p>
      </dgm:t>
    </dgm:pt>
    <dgm:pt modelId="{AC75E0F6-A4E1-45BB-94B6-53F911F74D6A}" type="sibTrans" cxnId="{74861E75-CC24-460F-ADB9-7A38D9D8EE99}">
      <dgm:prSet/>
      <dgm:spPr/>
      <dgm:t>
        <a:bodyPr/>
        <a:lstStyle/>
        <a:p>
          <a:endParaRPr lang="en-MY"/>
        </a:p>
      </dgm:t>
    </dgm:pt>
    <dgm:pt modelId="{B6BBCF4E-91AE-4C6D-AC5A-25D36A1320B1}">
      <dgm:prSet phldrT="[Text]"/>
      <dgm:spPr/>
      <dgm:t>
        <a:bodyPr/>
        <a:lstStyle/>
        <a:p>
          <a:r>
            <a:rPr lang="en-MY" dirty="0"/>
            <a:t>Compute the displacement in theta and x</a:t>
          </a:r>
        </a:p>
      </dgm:t>
    </dgm:pt>
    <dgm:pt modelId="{A8DCAB01-2309-4EF8-B6C8-74F08E19DA2A}" type="parTrans" cxnId="{A361F5DE-9CEB-40A8-AE38-115EE871FDFF}">
      <dgm:prSet/>
      <dgm:spPr/>
      <dgm:t>
        <a:bodyPr/>
        <a:lstStyle/>
        <a:p>
          <a:endParaRPr lang="en-MY"/>
        </a:p>
      </dgm:t>
    </dgm:pt>
    <dgm:pt modelId="{6B80EF9E-0C0B-45BB-95B6-09037D5EF9C5}" type="sibTrans" cxnId="{A361F5DE-9CEB-40A8-AE38-115EE871FDFF}">
      <dgm:prSet/>
      <dgm:spPr/>
      <dgm:t>
        <a:bodyPr/>
        <a:lstStyle/>
        <a:p>
          <a:endParaRPr lang="en-MY"/>
        </a:p>
      </dgm:t>
    </dgm:pt>
    <dgm:pt modelId="{7B1F1510-5DB1-469B-BBB2-537C3F192441}">
      <dgm:prSet phldrT="[Text]"/>
      <dgm:spPr/>
      <dgm:t>
        <a:bodyPr/>
        <a:lstStyle/>
        <a:p>
          <a:r>
            <a:rPr lang="en-US" dirty="0"/>
            <a:t>Take derivative of last movements </a:t>
          </a:r>
          <a:r>
            <a:rPr lang="en-US" dirty="0" err="1"/>
            <a:t>w.r.t.</a:t>
          </a:r>
          <a:r>
            <a:rPr lang="en-US" dirty="0"/>
            <a:t> change in time since last sample.</a:t>
          </a:r>
          <a:endParaRPr lang="en-MY" dirty="0"/>
        </a:p>
      </dgm:t>
    </dgm:pt>
    <dgm:pt modelId="{56A06146-0304-41B0-85B2-3FC59AE93F0F}" type="parTrans" cxnId="{76761A69-E2DE-4A71-9860-AEABAC102B73}">
      <dgm:prSet/>
      <dgm:spPr/>
      <dgm:t>
        <a:bodyPr/>
        <a:lstStyle/>
        <a:p>
          <a:endParaRPr lang="en-MY"/>
        </a:p>
      </dgm:t>
    </dgm:pt>
    <dgm:pt modelId="{FB2F6182-86C1-444A-ADCC-5F5A99083B19}" type="sibTrans" cxnId="{76761A69-E2DE-4A71-9860-AEABAC102B73}">
      <dgm:prSet/>
      <dgm:spPr/>
      <dgm:t>
        <a:bodyPr/>
        <a:lstStyle/>
        <a:p>
          <a:endParaRPr lang="en-MY"/>
        </a:p>
      </dgm:t>
    </dgm:pt>
    <dgm:pt modelId="{02F1E0A9-3266-4D47-984C-D14AD36B42FF}">
      <dgm:prSet phldrT="[Text]"/>
      <dgm:spPr/>
      <dgm:t>
        <a:bodyPr/>
        <a:lstStyle/>
        <a:p>
          <a:r>
            <a:rPr lang="en-US" dirty="0"/>
            <a:t>10hz is sufficient</a:t>
          </a:r>
          <a:endParaRPr lang="en-MY" dirty="0"/>
        </a:p>
      </dgm:t>
    </dgm:pt>
    <dgm:pt modelId="{C38EA1EF-9A92-4519-B177-103B9558AEAE}" type="parTrans" cxnId="{7F2BD888-C20B-40C3-A96C-53F1998F4FCE}">
      <dgm:prSet/>
      <dgm:spPr/>
      <dgm:t>
        <a:bodyPr/>
        <a:lstStyle/>
        <a:p>
          <a:endParaRPr lang="en-MY"/>
        </a:p>
      </dgm:t>
    </dgm:pt>
    <dgm:pt modelId="{257E839E-1EB0-4D3B-A815-883A3E4976FF}" type="sibTrans" cxnId="{7F2BD888-C20B-40C3-A96C-53F1998F4FCE}">
      <dgm:prSet/>
      <dgm:spPr/>
      <dgm:t>
        <a:bodyPr/>
        <a:lstStyle/>
        <a:p>
          <a:endParaRPr lang="en-MY"/>
        </a:p>
      </dgm:t>
    </dgm:pt>
    <dgm:pt modelId="{C07AB7CA-DC57-467D-9DE4-C9618FB85E73}" type="pres">
      <dgm:prSet presAssocID="{1FBC40B6-EA39-437D-9CC3-F5944CD6CCBA}" presName="diagram" presStyleCnt="0">
        <dgm:presLayoutVars>
          <dgm:dir/>
          <dgm:resizeHandles val="exact"/>
        </dgm:presLayoutVars>
      </dgm:prSet>
      <dgm:spPr/>
    </dgm:pt>
    <dgm:pt modelId="{EC97910C-5D7D-4900-A4BA-9B87AA331465}" type="pres">
      <dgm:prSet presAssocID="{BFEDEF2F-18E2-4948-82A6-39E01CF6E911}" presName="node" presStyleLbl="node1" presStyleIdx="0" presStyleCnt="6">
        <dgm:presLayoutVars>
          <dgm:bulletEnabled val="1"/>
        </dgm:presLayoutVars>
      </dgm:prSet>
      <dgm:spPr/>
    </dgm:pt>
    <dgm:pt modelId="{AC046C6C-54B3-436A-9D6A-277311CD5E3B}" type="pres">
      <dgm:prSet presAssocID="{D1E22C31-0975-416A-8B9A-1E756FBD1218}" presName="sibTrans" presStyleLbl="sibTrans2D1" presStyleIdx="0" presStyleCnt="5"/>
      <dgm:spPr/>
    </dgm:pt>
    <dgm:pt modelId="{85289012-2CB8-4ABC-A911-958F4CFCC85F}" type="pres">
      <dgm:prSet presAssocID="{D1E22C31-0975-416A-8B9A-1E756FBD1218}" presName="connectorText" presStyleLbl="sibTrans2D1" presStyleIdx="0" presStyleCnt="5"/>
      <dgm:spPr/>
    </dgm:pt>
    <dgm:pt modelId="{BC18CB1E-04DE-4BAA-AD78-AF08C6333E43}" type="pres">
      <dgm:prSet presAssocID="{095E4199-1DDE-461B-A7FB-8C30213F4F2B}" presName="node" presStyleLbl="node1" presStyleIdx="1" presStyleCnt="6">
        <dgm:presLayoutVars>
          <dgm:bulletEnabled val="1"/>
        </dgm:presLayoutVars>
      </dgm:prSet>
      <dgm:spPr/>
    </dgm:pt>
    <dgm:pt modelId="{FD378DCC-DFA0-4ADE-8EBB-DC49E0CF955F}" type="pres">
      <dgm:prSet presAssocID="{BF98C8B8-A89E-4FA3-982D-D0DB3FA60969}" presName="sibTrans" presStyleLbl="sibTrans2D1" presStyleIdx="1" presStyleCnt="5"/>
      <dgm:spPr/>
    </dgm:pt>
    <dgm:pt modelId="{D0B80659-04BE-40EA-8312-B5F6682CB937}" type="pres">
      <dgm:prSet presAssocID="{BF98C8B8-A89E-4FA3-982D-D0DB3FA60969}" presName="connectorText" presStyleLbl="sibTrans2D1" presStyleIdx="1" presStyleCnt="5"/>
      <dgm:spPr/>
    </dgm:pt>
    <dgm:pt modelId="{9CD3193A-A248-4B95-BFAE-7BBFCB7F3EC1}" type="pres">
      <dgm:prSet presAssocID="{0545CA51-DAA1-4344-A686-ACDF7771DB54}" presName="node" presStyleLbl="node1" presStyleIdx="2" presStyleCnt="6">
        <dgm:presLayoutVars>
          <dgm:bulletEnabled val="1"/>
        </dgm:presLayoutVars>
      </dgm:prSet>
      <dgm:spPr/>
    </dgm:pt>
    <dgm:pt modelId="{601BB3C6-0F6D-4073-8CA3-12C3AB237179}" type="pres">
      <dgm:prSet presAssocID="{5DAF12E7-FB17-4052-A5A7-BAD8EEF8ECFD}" presName="sibTrans" presStyleLbl="sibTrans2D1" presStyleIdx="2" presStyleCnt="5"/>
      <dgm:spPr/>
    </dgm:pt>
    <dgm:pt modelId="{A87865E8-BABB-4CE1-8B3C-812714BA913A}" type="pres">
      <dgm:prSet presAssocID="{5DAF12E7-FB17-4052-A5A7-BAD8EEF8ECFD}" presName="connectorText" presStyleLbl="sibTrans2D1" presStyleIdx="2" presStyleCnt="5"/>
      <dgm:spPr/>
    </dgm:pt>
    <dgm:pt modelId="{73117D31-C6BB-43BE-91DF-9B8E76D42B03}" type="pres">
      <dgm:prSet presAssocID="{1D6E140A-AF5B-447A-9708-E008F54B9DCA}" presName="node" presStyleLbl="node1" presStyleIdx="3" presStyleCnt="6">
        <dgm:presLayoutVars>
          <dgm:bulletEnabled val="1"/>
        </dgm:presLayoutVars>
      </dgm:prSet>
      <dgm:spPr/>
    </dgm:pt>
    <dgm:pt modelId="{974B041C-9928-4359-861A-AC6DDACC5BCA}" type="pres">
      <dgm:prSet presAssocID="{B63E3687-4F24-4AD5-97F9-FE101964B229}" presName="sibTrans" presStyleLbl="sibTrans2D1" presStyleIdx="3" presStyleCnt="5"/>
      <dgm:spPr/>
    </dgm:pt>
    <dgm:pt modelId="{A4E2ED8D-39B6-4E1E-BC0B-57E498B12E58}" type="pres">
      <dgm:prSet presAssocID="{B63E3687-4F24-4AD5-97F9-FE101964B229}" presName="connectorText" presStyleLbl="sibTrans2D1" presStyleIdx="3" presStyleCnt="5"/>
      <dgm:spPr/>
    </dgm:pt>
    <dgm:pt modelId="{05F6E190-43CB-4B3F-87C1-AED6CEE67BDD}" type="pres">
      <dgm:prSet presAssocID="{72EDA93D-15A2-4CDA-AEDC-45B398D9C40B}" presName="node" presStyleLbl="node1" presStyleIdx="4" presStyleCnt="6">
        <dgm:presLayoutVars>
          <dgm:bulletEnabled val="1"/>
        </dgm:presLayoutVars>
      </dgm:prSet>
      <dgm:spPr/>
    </dgm:pt>
    <dgm:pt modelId="{F71E3A23-AD92-4A3F-8F8E-C3AC5F8265DC}" type="pres">
      <dgm:prSet presAssocID="{D8F83434-A155-4C3D-8E32-938026863A66}" presName="sibTrans" presStyleLbl="sibTrans2D1" presStyleIdx="4" presStyleCnt="5"/>
      <dgm:spPr/>
    </dgm:pt>
    <dgm:pt modelId="{E7716312-EAA7-4810-BDAA-E784CB3143A4}" type="pres">
      <dgm:prSet presAssocID="{D8F83434-A155-4C3D-8E32-938026863A66}" presName="connectorText" presStyleLbl="sibTrans2D1" presStyleIdx="4" presStyleCnt="5"/>
      <dgm:spPr/>
    </dgm:pt>
    <dgm:pt modelId="{A84BF107-B03A-4D3B-AF10-ADB2A663F0FC}" type="pres">
      <dgm:prSet presAssocID="{3CEBC626-1292-4F50-BA54-B541C992496B}" presName="node" presStyleLbl="node1" presStyleIdx="5" presStyleCnt="6">
        <dgm:presLayoutVars>
          <dgm:bulletEnabled val="1"/>
        </dgm:presLayoutVars>
      </dgm:prSet>
      <dgm:spPr/>
    </dgm:pt>
  </dgm:ptLst>
  <dgm:cxnLst>
    <dgm:cxn modelId="{C2861B03-17B6-4B1D-9B85-EC220A86BF13}" srcId="{095E4199-1DDE-461B-A7FB-8C30213F4F2B}" destId="{A71144F9-1686-40D3-B2F2-546AEAEB6159}" srcOrd="0" destOrd="0" parTransId="{10059C4D-45A8-49FC-95B8-045AC36D08C2}" sibTransId="{537E970D-AB5C-4689-A47A-A2B8441D623C}"/>
    <dgm:cxn modelId="{3FFE6305-6B4C-467A-8520-521896892DDB}" type="presOf" srcId="{D1E22C31-0975-416A-8B9A-1E756FBD1218}" destId="{AC046C6C-54B3-436A-9D6A-277311CD5E3B}" srcOrd="0" destOrd="0" presId="urn:microsoft.com/office/officeart/2005/8/layout/process5"/>
    <dgm:cxn modelId="{07C08609-B033-48E6-BB77-7EABD0E33D1D}" type="presOf" srcId="{A71144F9-1686-40D3-B2F2-546AEAEB6159}" destId="{BC18CB1E-04DE-4BAA-AD78-AF08C6333E43}" srcOrd="0" destOrd="1" presId="urn:microsoft.com/office/officeart/2005/8/layout/process5"/>
    <dgm:cxn modelId="{83D73021-EA5E-40F4-AC2F-BAC8AA8CB9DE}" type="presOf" srcId="{5DAF12E7-FB17-4052-A5A7-BAD8EEF8ECFD}" destId="{601BB3C6-0F6D-4073-8CA3-12C3AB237179}" srcOrd="0" destOrd="0" presId="urn:microsoft.com/office/officeart/2005/8/layout/process5"/>
    <dgm:cxn modelId="{1EE81622-A75E-46C6-AD5E-68EC25618F72}" type="presOf" srcId="{C8098094-ED07-495A-B9A0-E003EF0F7092}" destId="{9CD3193A-A248-4B95-BFAE-7BBFCB7F3EC1}" srcOrd="0" destOrd="1" presId="urn:microsoft.com/office/officeart/2005/8/layout/process5"/>
    <dgm:cxn modelId="{92109C2A-597D-4211-A169-3B51DC3C307F}" srcId="{1FBC40B6-EA39-437D-9CC3-F5944CD6CCBA}" destId="{0545CA51-DAA1-4344-A686-ACDF7771DB54}" srcOrd="2" destOrd="0" parTransId="{83966284-6BFD-4388-BEFB-F32EEB4F14C1}" sibTransId="{5DAF12E7-FB17-4052-A5A7-BAD8EEF8ECFD}"/>
    <dgm:cxn modelId="{4956DE32-30FD-49D8-B0D1-93122E6B3298}" type="presOf" srcId="{B63E3687-4F24-4AD5-97F9-FE101964B229}" destId="{A4E2ED8D-39B6-4E1E-BC0B-57E498B12E58}" srcOrd="1" destOrd="0" presId="urn:microsoft.com/office/officeart/2005/8/layout/process5"/>
    <dgm:cxn modelId="{B7CADE3F-F070-498C-804F-28013249F921}" srcId="{1FBC40B6-EA39-437D-9CC3-F5944CD6CCBA}" destId="{095E4199-1DDE-461B-A7FB-8C30213F4F2B}" srcOrd="1" destOrd="0" parTransId="{40C86FA0-6F44-4032-AA0B-0C5FC7890F82}" sibTransId="{BF98C8B8-A89E-4FA3-982D-D0DB3FA60969}"/>
    <dgm:cxn modelId="{5A32D241-6B77-4C3C-9D81-3B23B60DE90A}" srcId="{0545CA51-DAA1-4344-A686-ACDF7771DB54}" destId="{C8098094-ED07-495A-B9A0-E003EF0F7092}" srcOrd="0" destOrd="0" parTransId="{ADFBB27A-7A27-4699-9E71-3E43D29506C7}" sibTransId="{20C08CF4-8396-4FAC-80B0-EBFE49DCF3D7}"/>
    <dgm:cxn modelId="{312F1643-0B56-444E-870C-2F4B09CD0CD7}" srcId="{1FBC40B6-EA39-437D-9CC3-F5944CD6CCBA}" destId="{1D6E140A-AF5B-447A-9708-E008F54B9DCA}" srcOrd="3" destOrd="0" parTransId="{47FE249A-F63A-4065-889E-1C1628F3F323}" sibTransId="{B63E3687-4F24-4AD5-97F9-FE101964B229}"/>
    <dgm:cxn modelId="{468E3B63-E067-487A-8D25-9A83B875A990}" srcId="{1FBC40B6-EA39-437D-9CC3-F5944CD6CCBA}" destId="{72EDA93D-15A2-4CDA-AEDC-45B398D9C40B}" srcOrd="4" destOrd="0" parTransId="{60E657FC-A58F-4B28-8DBD-E60102718239}" sibTransId="{D8F83434-A155-4C3D-8E32-938026863A66}"/>
    <dgm:cxn modelId="{32450E47-9E66-4E73-B066-B1E588D27358}" type="presOf" srcId="{BF98C8B8-A89E-4FA3-982D-D0DB3FA60969}" destId="{D0B80659-04BE-40EA-8312-B5F6682CB937}" srcOrd="1" destOrd="0" presId="urn:microsoft.com/office/officeart/2005/8/layout/process5"/>
    <dgm:cxn modelId="{76761A69-E2DE-4A71-9860-AEABAC102B73}" srcId="{3CEBC626-1292-4F50-BA54-B541C992496B}" destId="{7B1F1510-5DB1-469B-BBB2-537C3F192441}" srcOrd="0" destOrd="0" parTransId="{56A06146-0304-41B0-85B2-3FC59AE93F0F}" sibTransId="{FB2F6182-86C1-444A-ADCC-5F5A99083B19}"/>
    <dgm:cxn modelId="{C800566A-8733-40CD-A793-2CF2EECF714B}" type="presOf" srcId="{BFEDEF2F-18E2-4948-82A6-39E01CF6E911}" destId="{EC97910C-5D7D-4900-A4BA-9B87AA331465}" srcOrd="0" destOrd="0" presId="urn:microsoft.com/office/officeart/2005/8/layout/process5"/>
    <dgm:cxn modelId="{74861E75-CC24-460F-ADB9-7A38D9D8EE99}" srcId="{1FBC40B6-EA39-437D-9CC3-F5944CD6CCBA}" destId="{3CEBC626-1292-4F50-BA54-B541C992496B}" srcOrd="5" destOrd="0" parTransId="{648EFBCE-0F44-452D-9D7F-AB439556FB44}" sibTransId="{AC75E0F6-A4E1-45BB-94B6-53F911F74D6A}"/>
    <dgm:cxn modelId="{5A8E7178-7B85-4227-9A08-27447071B817}" type="presOf" srcId="{B6BBCF4E-91AE-4C6D-AC5A-25D36A1320B1}" destId="{05F6E190-43CB-4B3F-87C1-AED6CEE67BDD}" srcOrd="0" destOrd="1" presId="urn:microsoft.com/office/officeart/2005/8/layout/process5"/>
    <dgm:cxn modelId="{25EDB17B-9E5E-4F90-8C68-A61AD0453F45}" srcId="{1D6E140A-AF5B-447A-9708-E008F54B9DCA}" destId="{1C059575-5474-4906-90B7-09989BC65787}" srcOrd="0" destOrd="0" parTransId="{B871834E-7201-415B-BE71-CBC4F51C11F0}" sibTransId="{97F01552-5E17-42E4-A822-A185D7A39A2B}"/>
    <dgm:cxn modelId="{5B33547E-5CE9-4297-B69D-D8C95BF03022}" srcId="{1D6E140A-AF5B-447A-9708-E008F54B9DCA}" destId="{40B7F865-26DD-4203-9558-28D2BA28A0F5}" srcOrd="1" destOrd="0" parTransId="{6AE4D477-C893-43CB-A995-B8E29AE0D2AD}" sibTransId="{17A0695C-226A-44CB-993C-931082A617BB}"/>
    <dgm:cxn modelId="{F53ECB85-BF6B-4D64-96CD-1EF2A6391E7B}" type="presOf" srcId="{02F1E0A9-3266-4D47-984C-D14AD36B42FF}" destId="{EC97910C-5D7D-4900-A4BA-9B87AA331465}" srcOrd="0" destOrd="3" presId="urn:microsoft.com/office/officeart/2005/8/layout/process5"/>
    <dgm:cxn modelId="{23925D86-438C-42D9-8F8E-D64F6F37FB41}" type="presOf" srcId="{BF98C8B8-A89E-4FA3-982D-D0DB3FA60969}" destId="{FD378DCC-DFA0-4ADE-8EBB-DC49E0CF955F}" srcOrd="0" destOrd="0" presId="urn:microsoft.com/office/officeart/2005/8/layout/process5"/>
    <dgm:cxn modelId="{7F2BD888-C20B-40C3-A96C-53F1998F4FCE}" srcId="{BFEDEF2F-18E2-4948-82A6-39E01CF6E911}" destId="{02F1E0A9-3266-4D47-984C-D14AD36B42FF}" srcOrd="2" destOrd="0" parTransId="{C38EA1EF-9A92-4519-B177-103B9558AEAE}" sibTransId="{257E839E-1EB0-4D3B-A815-883A3E4976FF}"/>
    <dgm:cxn modelId="{3EB94090-CAF8-4161-A43F-0F95125DFF01}" type="presOf" srcId="{3CEBC626-1292-4F50-BA54-B541C992496B}" destId="{A84BF107-B03A-4D3B-AF10-ADB2A663F0FC}" srcOrd="0" destOrd="0" presId="urn:microsoft.com/office/officeart/2005/8/layout/process5"/>
    <dgm:cxn modelId="{85142292-1E5B-4414-998A-12D7D54A9DEA}" type="presOf" srcId="{B63E3687-4F24-4AD5-97F9-FE101964B229}" destId="{974B041C-9928-4359-861A-AC6DDACC5BCA}" srcOrd="0" destOrd="0" presId="urn:microsoft.com/office/officeart/2005/8/layout/process5"/>
    <dgm:cxn modelId="{D521D099-8810-4C7F-8E89-B3354E72EE65}" srcId="{BFEDEF2F-18E2-4948-82A6-39E01CF6E911}" destId="{54700270-9284-449A-B9B7-9D181E5BD5EA}" srcOrd="0" destOrd="0" parTransId="{B1955C59-F0CA-4C32-A36E-65DC1AD049B9}" sibTransId="{136B91A8-CF6D-4609-BFAD-33BD54EB1AF7}"/>
    <dgm:cxn modelId="{506E2DA4-7512-4144-AEBF-7301FBA3F38F}" type="presOf" srcId="{D8F83434-A155-4C3D-8E32-938026863A66}" destId="{E7716312-EAA7-4810-BDAA-E784CB3143A4}" srcOrd="1" destOrd="0" presId="urn:microsoft.com/office/officeart/2005/8/layout/process5"/>
    <dgm:cxn modelId="{F9630EAD-95D6-4275-8569-B8325F05D078}" type="presOf" srcId="{7B1F1510-5DB1-469B-BBB2-537C3F192441}" destId="{A84BF107-B03A-4D3B-AF10-ADB2A663F0FC}" srcOrd="0" destOrd="1" presId="urn:microsoft.com/office/officeart/2005/8/layout/process5"/>
    <dgm:cxn modelId="{C7EE78B2-06D5-4D52-A0C6-7631F8987B53}" type="presOf" srcId="{D1E22C31-0975-416A-8B9A-1E756FBD1218}" destId="{85289012-2CB8-4ABC-A911-958F4CFCC85F}" srcOrd="1" destOrd="0" presId="urn:microsoft.com/office/officeart/2005/8/layout/process5"/>
    <dgm:cxn modelId="{6EB82FB4-8662-4F62-B424-5D672C1FDBAC}" type="presOf" srcId="{5DAF12E7-FB17-4052-A5A7-BAD8EEF8ECFD}" destId="{A87865E8-BABB-4CE1-8B3C-812714BA913A}" srcOrd="1" destOrd="0" presId="urn:microsoft.com/office/officeart/2005/8/layout/process5"/>
    <dgm:cxn modelId="{C0D36FBE-91B7-4C41-8DC3-DAFDA0AB34EF}" srcId="{1FBC40B6-EA39-437D-9CC3-F5944CD6CCBA}" destId="{BFEDEF2F-18E2-4948-82A6-39E01CF6E911}" srcOrd="0" destOrd="0" parTransId="{06DD3AA0-34C5-4610-A23D-B7E3571AE330}" sibTransId="{D1E22C31-0975-416A-8B9A-1E756FBD1218}"/>
    <dgm:cxn modelId="{8A65BECC-5DA0-4F06-9A6C-2328C921E32C}" type="presOf" srcId="{72EDA93D-15A2-4CDA-AEDC-45B398D9C40B}" destId="{05F6E190-43CB-4B3F-87C1-AED6CEE67BDD}" srcOrd="0" destOrd="0" presId="urn:microsoft.com/office/officeart/2005/8/layout/process5"/>
    <dgm:cxn modelId="{500FC1D5-6FA6-427A-AC84-F28371E3517E}" type="presOf" srcId="{095E4199-1DDE-461B-A7FB-8C30213F4F2B}" destId="{BC18CB1E-04DE-4BAA-AD78-AF08C6333E43}" srcOrd="0" destOrd="0" presId="urn:microsoft.com/office/officeart/2005/8/layout/process5"/>
    <dgm:cxn modelId="{C74C90D7-3B70-4434-A975-F1185C9B6F95}" type="presOf" srcId="{40B7F865-26DD-4203-9558-28D2BA28A0F5}" destId="{73117D31-C6BB-43BE-91DF-9B8E76D42B03}" srcOrd="0" destOrd="2" presId="urn:microsoft.com/office/officeart/2005/8/layout/process5"/>
    <dgm:cxn modelId="{6D9998D9-1AC7-485B-B3A5-41AA3CC4CCEF}" srcId="{BFEDEF2F-18E2-4948-82A6-39E01CF6E911}" destId="{55628F44-6678-4BE3-A410-9688AD724DF1}" srcOrd="1" destOrd="0" parTransId="{227972E9-127C-4AB6-8642-6A4DA5E25054}" sibTransId="{F5424EB0-D2E7-47C1-8C36-71702555B328}"/>
    <dgm:cxn modelId="{A361F5DE-9CEB-40A8-AE38-115EE871FDFF}" srcId="{72EDA93D-15A2-4CDA-AEDC-45B398D9C40B}" destId="{B6BBCF4E-91AE-4C6D-AC5A-25D36A1320B1}" srcOrd="0" destOrd="0" parTransId="{A8DCAB01-2309-4EF8-B6C8-74F08E19DA2A}" sibTransId="{6B80EF9E-0C0B-45BB-95B6-09037D5EF9C5}"/>
    <dgm:cxn modelId="{77FE8EE3-024A-492E-BF9C-4A4D2775A738}" type="presOf" srcId="{1FBC40B6-EA39-437D-9CC3-F5944CD6CCBA}" destId="{C07AB7CA-DC57-467D-9DE4-C9618FB85E73}" srcOrd="0" destOrd="0" presId="urn:microsoft.com/office/officeart/2005/8/layout/process5"/>
    <dgm:cxn modelId="{7B4E87E4-4AA7-4BBF-8A75-B74A37040683}" type="presOf" srcId="{0545CA51-DAA1-4344-A686-ACDF7771DB54}" destId="{9CD3193A-A248-4B95-BFAE-7BBFCB7F3EC1}" srcOrd="0" destOrd="0" presId="urn:microsoft.com/office/officeart/2005/8/layout/process5"/>
    <dgm:cxn modelId="{D2BA1FEF-6CB7-44F7-B42F-00CE5B5B26BB}" type="presOf" srcId="{1C059575-5474-4906-90B7-09989BC65787}" destId="{73117D31-C6BB-43BE-91DF-9B8E76D42B03}" srcOrd="0" destOrd="1" presId="urn:microsoft.com/office/officeart/2005/8/layout/process5"/>
    <dgm:cxn modelId="{3E08D8F0-7022-40B1-88FA-37D0EC1676C9}" type="presOf" srcId="{54700270-9284-449A-B9B7-9D181E5BD5EA}" destId="{EC97910C-5D7D-4900-A4BA-9B87AA331465}" srcOrd="0" destOrd="1" presId="urn:microsoft.com/office/officeart/2005/8/layout/process5"/>
    <dgm:cxn modelId="{9BDADFF0-8017-4B24-8EFD-33C2C9EF8B9B}" type="presOf" srcId="{55628F44-6678-4BE3-A410-9688AD724DF1}" destId="{EC97910C-5D7D-4900-A4BA-9B87AA331465}" srcOrd="0" destOrd="2" presId="urn:microsoft.com/office/officeart/2005/8/layout/process5"/>
    <dgm:cxn modelId="{CCD09BF4-C138-41F8-A131-B971A6918B92}" type="presOf" srcId="{D8F83434-A155-4C3D-8E32-938026863A66}" destId="{F71E3A23-AD92-4A3F-8F8E-C3AC5F8265DC}" srcOrd="0" destOrd="0" presId="urn:microsoft.com/office/officeart/2005/8/layout/process5"/>
    <dgm:cxn modelId="{64ADFEFD-DE75-4ED1-9DC1-2610105FF352}" type="presOf" srcId="{1D6E140A-AF5B-447A-9708-E008F54B9DCA}" destId="{73117D31-C6BB-43BE-91DF-9B8E76D42B03}" srcOrd="0" destOrd="0" presId="urn:microsoft.com/office/officeart/2005/8/layout/process5"/>
    <dgm:cxn modelId="{F363774B-2252-49D5-BCE5-6F666874BE99}" type="presParOf" srcId="{C07AB7CA-DC57-467D-9DE4-C9618FB85E73}" destId="{EC97910C-5D7D-4900-A4BA-9B87AA331465}" srcOrd="0" destOrd="0" presId="urn:microsoft.com/office/officeart/2005/8/layout/process5"/>
    <dgm:cxn modelId="{7EE2039C-D801-49B9-AFB2-91E1708A4C83}" type="presParOf" srcId="{C07AB7CA-DC57-467D-9DE4-C9618FB85E73}" destId="{AC046C6C-54B3-436A-9D6A-277311CD5E3B}" srcOrd="1" destOrd="0" presId="urn:microsoft.com/office/officeart/2005/8/layout/process5"/>
    <dgm:cxn modelId="{7B458BE6-B56D-45E7-B9E7-C58432F15D58}" type="presParOf" srcId="{AC046C6C-54B3-436A-9D6A-277311CD5E3B}" destId="{85289012-2CB8-4ABC-A911-958F4CFCC85F}" srcOrd="0" destOrd="0" presId="urn:microsoft.com/office/officeart/2005/8/layout/process5"/>
    <dgm:cxn modelId="{9E83BD33-36E2-4770-800A-22F126894DED}" type="presParOf" srcId="{C07AB7CA-DC57-467D-9DE4-C9618FB85E73}" destId="{BC18CB1E-04DE-4BAA-AD78-AF08C6333E43}" srcOrd="2" destOrd="0" presId="urn:microsoft.com/office/officeart/2005/8/layout/process5"/>
    <dgm:cxn modelId="{D492C543-D79C-4666-8DCB-00E310BCB806}" type="presParOf" srcId="{C07AB7CA-DC57-467D-9DE4-C9618FB85E73}" destId="{FD378DCC-DFA0-4ADE-8EBB-DC49E0CF955F}" srcOrd="3" destOrd="0" presId="urn:microsoft.com/office/officeart/2005/8/layout/process5"/>
    <dgm:cxn modelId="{2FB8376F-353B-4AB2-9CF0-451BF70BD83F}" type="presParOf" srcId="{FD378DCC-DFA0-4ADE-8EBB-DC49E0CF955F}" destId="{D0B80659-04BE-40EA-8312-B5F6682CB937}" srcOrd="0" destOrd="0" presId="urn:microsoft.com/office/officeart/2005/8/layout/process5"/>
    <dgm:cxn modelId="{4A606A05-A1FA-4623-8283-1C35AC31B001}" type="presParOf" srcId="{C07AB7CA-DC57-467D-9DE4-C9618FB85E73}" destId="{9CD3193A-A248-4B95-BFAE-7BBFCB7F3EC1}" srcOrd="4" destOrd="0" presId="urn:microsoft.com/office/officeart/2005/8/layout/process5"/>
    <dgm:cxn modelId="{0B8E770B-0A80-4C1E-BD0D-1DC31EF68B62}" type="presParOf" srcId="{C07AB7CA-DC57-467D-9DE4-C9618FB85E73}" destId="{601BB3C6-0F6D-4073-8CA3-12C3AB237179}" srcOrd="5" destOrd="0" presId="urn:microsoft.com/office/officeart/2005/8/layout/process5"/>
    <dgm:cxn modelId="{CF848484-6298-40AF-8634-F203740E9F73}" type="presParOf" srcId="{601BB3C6-0F6D-4073-8CA3-12C3AB237179}" destId="{A87865E8-BABB-4CE1-8B3C-812714BA913A}" srcOrd="0" destOrd="0" presId="urn:microsoft.com/office/officeart/2005/8/layout/process5"/>
    <dgm:cxn modelId="{BAD4E53D-4DC4-4893-9807-B407FAA79413}" type="presParOf" srcId="{C07AB7CA-DC57-467D-9DE4-C9618FB85E73}" destId="{73117D31-C6BB-43BE-91DF-9B8E76D42B03}" srcOrd="6" destOrd="0" presId="urn:microsoft.com/office/officeart/2005/8/layout/process5"/>
    <dgm:cxn modelId="{1046A401-5C30-42A2-A5E7-30B4E40E1DE8}" type="presParOf" srcId="{C07AB7CA-DC57-467D-9DE4-C9618FB85E73}" destId="{974B041C-9928-4359-861A-AC6DDACC5BCA}" srcOrd="7" destOrd="0" presId="urn:microsoft.com/office/officeart/2005/8/layout/process5"/>
    <dgm:cxn modelId="{EE3BE34D-D6A7-400A-A209-C63C3CA28EBC}" type="presParOf" srcId="{974B041C-9928-4359-861A-AC6DDACC5BCA}" destId="{A4E2ED8D-39B6-4E1E-BC0B-57E498B12E58}" srcOrd="0" destOrd="0" presId="urn:microsoft.com/office/officeart/2005/8/layout/process5"/>
    <dgm:cxn modelId="{0BD0CD7D-498F-4835-A4D0-F95CE46C40A6}" type="presParOf" srcId="{C07AB7CA-DC57-467D-9DE4-C9618FB85E73}" destId="{05F6E190-43CB-4B3F-87C1-AED6CEE67BDD}" srcOrd="8" destOrd="0" presId="urn:microsoft.com/office/officeart/2005/8/layout/process5"/>
    <dgm:cxn modelId="{5E82E156-49CB-4507-B463-1C7E8D3432D2}" type="presParOf" srcId="{C07AB7CA-DC57-467D-9DE4-C9618FB85E73}" destId="{F71E3A23-AD92-4A3F-8F8E-C3AC5F8265DC}" srcOrd="9" destOrd="0" presId="urn:microsoft.com/office/officeart/2005/8/layout/process5"/>
    <dgm:cxn modelId="{BDC4CEA0-8600-4611-8860-240C62510940}" type="presParOf" srcId="{F71E3A23-AD92-4A3F-8F8E-C3AC5F8265DC}" destId="{E7716312-EAA7-4810-BDAA-E784CB3143A4}" srcOrd="0" destOrd="0" presId="urn:microsoft.com/office/officeart/2005/8/layout/process5"/>
    <dgm:cxn modelId="{5D53FB16-6FEF-4B48-AD3A-1DA61ED4EB69}" type="presParOf" srcId="{C07AB7CA-DC57-467D-9DE4-C9618FB85E73}" destId="{A84BF107-B03A-4D3B-AF10-ADB2A663F0FC}" srcOrd="10" destOrd="0" presId="urn:microsoft.com/office/officeart/2005/8/layout/process5"/>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7910C-5D7D-4900-A4BA-9B87AA331465}">
      <dsp:nvSpPr>
        <dsp:cNvPr id="0" name=""/>
        <dsp:cNvSpPr/>
      </dsp:nvSpPr>
      <dsp:spPr>
        <a:xfrm>
          <a:off x="917" y="125898"/>
          <a:ext cx="1956647" cy="11739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Update Shaft positions (take reading)</a:t>
          </a:r>
          <a:endParaRPr lang="en-MY" sz="1400" kern="1200" dirty="0"/>
        </a:p>
        <a:p>
          <a:pPr marL="57150" lvl="1" indent="-57150" algn="l" defTabSz="488950">
            <a:lnSpc>
              <a:spcPct val="90000"/>
            </a:lnSpc>
            <a:spcBef>
              <a:spcPct val="0"/>
            </a:spcBef>
            <a:spcAft>
              <a:spcPct val="15000"/>
            </a:spcAft>
            <a:buChar char="•"/>
          </a:pPr>
          <a:r>
            <a:rPr lang="en-US" sz="1100" kern="1200" dirty="0"/>
            <a:t>Measure position</a:t>
          </a:r>
          <a:endParaRPr lang="en-MY" sz="1100" kern="1200" dirty="0"/>
        </a:p>
        <a:p>
          <a:pPr marL="57150" lvl="1" indent="-57150" algn="l" defTabSz="488950">
            <a:lnSpc>
              <a:spcPct val="90000"/>
            </a:lnSpc>
            <a:spcBef>
              <a:spcPct val="0"/>
            </a:spcBef>
            <a:spcAft>
              <a:spcPct val="15000"/>
            </a:spcAft>
            <a:buChar char="•"/>
          </a:pPr>
          <a:r>
            <a:rPr lang="en-US" sz="1100" kern="1200" dirty="0"/>
            <a:t>Capture time</a:t>
          </a:r>
          <a:endParaRPr lang="en-MY" sz="1100" kern="1200" dirty="0"/>
        </a:p>
        <a:p>
          <a:pPr marL="57150" lvl="1" indent="-57150" algn="l" defTabSz="488950">
            <a:lnSpc>
              <a:spcPct val="90000"/>
            </a:lnSpc>
            <a:spcBef>
              <a:spcPct val="0"/>
            </a:spcBef>
            <a:spcAft>
              <a:spcPct val="15000"/>
            </a:spcAft>
            <a:buChar char="•"/>
          </a:pPr>
          <a:r>
            <a:rPr lang="en-US" sz="1100" kern="1200" dirty="0"/>
            <a:t>10hz is sufficient</a:t>
          </a:r>
          <a:endParaRPr lang="en-MY" sz="1100" kern="1200" dirty="0"/>
        </a:p>
      </dsp:txBody>
      <dsp:txXfrm>
        <a:off x="35302" y="160283"/>
        <a:ext cx="1887877" cy="1105218"/>
      </dsp:txXfrm>
    </dsp:sp>
    <dsp:sp modelId="{AC046C6C-54B3-436A-9D6A-277311CD5E3B}">
      <dsp:nvSpPr>
        <dsp:cNvPr id="0" name=""/>
        <dsp:cNvSpPr/>
      </dsp:nvSpPr>
      <dsp:spPr>
        <a:xfrm>
          <a:off x="2129749" y="470268"/>
          <a:ext cx="414809" cy="4852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MY" sz="1100" kern="1200"/>
        </a:p>
      </dsp:txBody>
      <dsp:txXfrm>
        <a:off x="2129749" y="567318"/>
        <a:ext cx="290366" cy="291148"/>
      </dsp:txXfrm>
    </dsp:sp>
    <dsp:sp modelId="{BC18CB1E-04DE-4BAA-AD78-AF08C6333E43}">
      <dsp:nvSpPr>
        <dsp:cNvPr id="0" name=""/>
        <dsp:cNvSpPr/>
      </dsp:nvSpPr>
      <dsp:spPr>
        <a:xfrm>
          <a:off x="2740223" y="125898"/>
          <a:ext cx="1956647" cy="11739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Get Wheel Increments</a:t>
          </a:r>
          <a:endParaRPr lang="en-MY" sz="1400" kern="1200" dirty="0"/>
        </a:p>
        <a:p>
          <a:pPr marL="57150" lvl="1" indent="-57150" algn="l" defTabSz="488950">
            <a:lnSpc>
              <a:spcPct val="90000"/>
            </a:lnSpc>
            <a:spcBef>
              <a:spcPct val="0"/>
            </a:spcBef>
            <a:spcAft>
              <a:spcPct val="15000"/>
            </a:spcAft>
            <a:buChar char="•"/>
          </a:pPr>
          <a:r>
            <a:rPr lang="en-US" sz="1100" kern="1200" dirty="0"/>
            <a:t>Just math</a:t>
          </a:r>
          <a:endParaRPr lang="en-MY" sz="1100" kern="1200" dirty="0"/>
        </a:p>
      </dsp:txBody>
      <dsp:txXfrm>
        <a:off x="2774608" y="160283"/>
        <a:ext cx="1887877" cy="1105218"/>
      </dsp:txXfrm>
    </dsp:sp>
    <dsp:sp modelId="{FD378DCC-DFA0-4ADE-8EBB-DC49E0CF955F}">
      <dsp:nvSpPr>
        <dsp:cNvPr id="0" name=""/>
        <dsp:cNvSpPr/>
      </dsp:nvSpPr>
      <dsp:spPr>
        <a:xfrm rot="5400000">
          <a:off x="3511143" y="1436852"/>
          <a:ext cx="414809" cy="4852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MY" sz="1100" kern="1200"/>
        </a:p>
      </dsp:txBody>
      <dsp:txXfrm rot="-5400000">
        <a:off x="3572974" y="1472072"/>
        <a:ext cx="291148" cy="290366"/>
      </dsp:txXfrm>
    </dsp:sp>
    <dsp:sp modelId="{9CD3193A-A248-4B95-BFAE-7BBFCB7F3EC1}">
      <dsp:nvSpPr>
        <dsp:cNvPr id="0" name=""/>
        <dsp:cNvSpPr/>
      </dsp:nvSpPr>
      <dsp:spPr>
        <a:xfrm>
          <a:off x="2740223" y="2082545"/>
          <a:ext cx="1956647" cy="11739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Update Phis</a:t>
          </a:r>
          <a:endParaRPr lang="en-MY" sz="1400" kern="1200" dirty="0"/>
        </a:p>
        <a:p>
          <a:pPr marL="57150" lvl="1" indent="-57150" algn="l" defTabSz="488950">
            <a:lnSpc>
              <a:spcPct val="90000"/>
            </a:lnSpc>
            <a:spcBef>
              <a:spcPct val="0"/>
            </a:spcBef>
            <a:spcAft>
              <a:spcPct val="15000"/>
            </a:spcAft>
            <a:buChar char="•"/>
          </a:pPr>
          <a:r>
            <a:rPr lang="en-US" sz="1100" kern="1200" dirty="0"/>
            <a:t>Integrate the wheel positions</a:t>
          </a:r>
          <a:endParaRPr lang="en-MY" sz="1100" kern="1200" dirty="0"/>
        </a:p>
      </dsp:txBody>
      <dsp:txXfrm>
        <a:off x="2774608" y="2116930"/>
        <a:ext cx="1887877" cy="1105218"/>
      </dsp:txXfrm>
    </dsp:sp>
    <dsp:sp modelId="{601BB3C6-0F6D-4073-8CA3-12C3AB237179}">
      <dsp:nvSpPr>
        <dsp:cNvPr id="0" name=""/>
        <dsp:cNvSpPr/>
      </dsp:nvSpPr>
      <dsp:spPr>
        <a:xfrm rot="10800000">
          <a:off x="2153229" y="2426915"/>
          <a:ext cx="414809" cy="4852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MY" sz="1100" kern="1200"/>
        </a:p>
      </dsp:txBody>
      <dsp:txXfrm rot="10800000">
        <a:off x="2277672" y="2523965"/>
        <a:ext cx="290366" cy="291148"/>
      </dsp:txXfrm>
    </dsp:sp>
    <dsp:sp modelId="{73117D31-C6BB-43BE-91DF-9B8E76D42B03}">
      <dsp:nvSpPr>
        <dsp:cNvPr id="0" name=""/>
        <dsp:cNvSpPr/>
      </dsp:nvSpPr>
      <dsp:spPr>
        <a:xfrm>
          <a:off x="917" y="2082545"/>
          <a:ext cx="1956647" cy="11739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Update </a:t>
          </a:r>
          <a:r>
            <a:rPr lang="en-US" sz="1400" kern="1200" dirty="0" err="1"/>
            <a:t>PhiDots</a:t>
          </a:r>
          <a:endParaRPr lang="en-MY" sz="1400" kern="1200" dirty="0"/>
        </a:p>
        <a:p>
          <a:pPr marL="57150" lvl="1" indent="-57150" algn="l" defTabSz="488950">
            <a:lnSpc>
              <a:spcPct val="90000"/>
            </a:lnSpc>
            <a:spcBef>
              <a:spcPct val="0"/>
            </a:spcBef>
            <a:spcAft>
              <a:spcPct val="15000"/>
            </a:spcAft>
            <a:buChar char="•"/>
          </a:pPr>
          <a:r>
            <a:rPr lang="en-US" sz="1100" kern="1200" dirty="0"/>
            <a:t>Take derivatives</a:t>
          </a:r>
          <a:endParaRPr lang="en-MY" sz="1100" kern="1200" dirty="0"/>
        </a:p>
        <a:p>
          <a:pPr marL="57150" lvl="1" indent="-57150" algn="l" defTabSz="488950">
            <a:lnSpc>
              <a:spcPct val="90000"/>
            </a:lnSpc>
            <a:spcBef>
              <a:spcPct val="0"/>
            </a:spcBef>
            <a:spcAft>
              <a:spcPct val="15000"/>
            </a:spcAft>
            <a:buChar char="•"/>
          </a:pPr>
          <a:r>
            <a:rPr lang="en-US" sz="1100" kern="1200" dirty="0"/>
            <a:t>Update latest </a:t>
          </a:r>
          <a:r>
            <a:rPr lang="en-US" sz="1100" kern="1200" dirty="0" err="1"/>
            <a:t>wheelspeeds</a:t>
          </a:r>
          <a:endParaRPr lang="en-MY" sz="1100" kern="1200" dirty="0"/>
        </a:p>
      </dsp:txBody>
      <dsp:txXfrm>
        <a:off x="35302" y="2116930"/>
        <a:ext cx="1887877" cy="1105218"/>
      </dsp:txXfrm>
    </dsp:sp>
    <dsp:sp modelId="{974B041C-9928-4359-861A-AC6DDACC5BCA}">
      <dsp:nvSpPr>
        <dsp:cNvPr id="0" name=""/>
        <dsp:cNvSpPr/>
      </dsp:nvSpPr>
      <dsp:spPr>
        <a:xfrm rot="5400000">
          <a:off x="771836" y="3393499"/>
          <a:ext cx="414809" cy="4852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MY" sz="1100" kern="1200"/>
        </a:p>
      </dsp:txBody>
      <dsp:txXfrm rot="-5400000">
        <a:off x="833667" y="3428719"/>
        <a:ext cx="291148" cy="290366"/>
      </dsp:txXfrm>
    </dsp:sp>
    <dsp:sp modelId="{05F6E190-43CB-4B3F-87C1-AED6CEE67BDD}">
      <dsp:nvSpPr>
        <dsp:cNvPr id="0" name=""/>
        <dsp:cNvSpPr/>
      </dsp:nvSpPr>
      <dsp:spPr>
        <a:xfrm>
          <a:off x="917" y="4039193"/>
          <a:ext cx="1956647" cy="11739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Chassis displacement</a:t>
          </a:r>
          <a:endParaRPr lang="en-MY" sz="1400" kern="1200" dirty="0"/>
        </a:p>
        <a:p>
          <a:pPr marL="57150" lvl="1" indent="-57150" algn="l" defTabSz="488950">
            <a:lnSpc>
              <a:spcPct val="90000"/>
            </a:lnSpc>
            <a:spcBef>
              <a:spcPct val="0"/>
            </a:spcBef>
            <a:spcAft>
              <a:spcPct val="15000"/>
            </a:spcAft>
            <a:buChar char="•"/>
          </a:pPr>
          <a:r>
            <a:rPr lang="en-MY" sz="1100" kern="1200" dirty="0"/>
            <a:t>Compute the displacement in theta and x</a:t>
          </a:r>
        </a:p>
      </dsp:txBody>
      <dsp:txXfrm>
        <a:off x="35302" y="4073578"/>
        <a:ext cx="1887877" cy="1105218"/>
      </dsp:txXfrm>
    </dsp:sp>
    <dsp:sp modelId="{F71E3A23-AD92-4A3F-8F8E-C3AC5F8265DC}">
      <dsp:nvSpPr>
        <dsp:cNvPr id="0" name=""/>
        <dsp:cNvSpPr/>
      </dsp:nvSpPr>
      <dsp:spPr>
        <a:xfrm>
          <a:off x="2129749" y="4383563"/>
          <a:ext cx="414809" cy="4852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MY" sz="1100" kern="1200"/>
        </a:p>
      </dsp:txBody>
      <dsp:txXfrm>
        <a:off x="2129749" y="4480613"/>
        <a:ext cx="290366" cy="291148"/>
      </dsp:txXfrm>
    </dsp:sp>
    <dsp:sp modelId="{A84BF107-B03A-4D3B-AF10-ADB2A663F0FC}">
      <dsp:nvSpPr>
        <dsp:cNvPr id="0" name=""/>
        <dsp:cNvSpPr/>
      </dsp:nvSpPr>
      <dsp:spPr>
        <a:xfrm>
          <a:off x="2740223" y="4039193"/>
          <a:ext cx="1956647" cy="11739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Chassis speeds</a:t>
          </a:r>
          <a:endParaRPr lang="en-MY" sz="1400" kern="1200" dirty="0"/>
        </a:p>
        <a:p>
          <a:pPr marL="57150" lvl="1" indent="-57150" algn="l" defTabSz="488950">
            <a:lnSpc>
              <a:spcPct val="90000"/>
            </a:lnSpc>
            <a:spcBef>
              <a:spcPct val="0"/>
            </a:spcBef>
            <a:spcAft>
              <a:spcPct val="15000"/>
            </a:spcAft>
            <a:buChar char="•"/>
          </a:pPr>
          <a:r>
            <a:rPr lang="en-US" sz="1100" kern="1200" dirty="0"/>
            <a:t>Take derivative of last movements </a:t>
          </a:r>
          <a:r>
            <a:rPr lang="en-US" sz="1100" kern="1200" dirty="0" err="1"/>
            <a:t>w.r.t.</a:t>
          </a:r>
          <a:r>
            <a:rPr lang="en-US" sz="1100" kern="1200" dirty="0"/>
            <a:t> change in time since last sample.</a:t>
          </a:r>
          <a:endParaRPr lang="en-MY" sz="1100" kern="1200" dirty="0"/>
        </a:p>
      </dsp:txBody>
      <dsp:txXfrm>
        <a:off x="2774608" y="4073578"/>
        <a:ext cx="1887877" cy="11052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6725"/>
          </a:xfrm>
          <a:prstGeom prst="rect">
            <a:avLst/>
          </a:prstGeom>
        </p:spPr>
        <p:txBody>
          <a:bodyPr vert="horz" lIns="91440" tIns="45720" rIns="91440" bIns="45720" rtlCol="0"/>
          <a:lstStyle>
            <a:lvl1pPr algn="r">
              <a:defRPr sz="1200"/>
            </a:lvl1pPr>
          </a:lstStyle>
          <a:p>
            <a:fld id="{14F6D253-BD45-4116-842E-BEDAFEC05DC1}" type="datetimeFigureOut">
              <a:rPr lang="en-US" smtClean="0"/>
              <a:t>7/22/2021</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9925"/>
            <a:ext cx="5619750"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6725"/>
          </a:xfrm>
          <a:prstGeom prst="rect">
            <a:avLst/>
          </a:prstGeom>
        </p:spPr>
        <p:txBody>
          <a:bodyPr vert="horz" lIns="91440" tIns="45720" rIns="91440" bIns="45720" rtlCol="0" anchor="b"/>
          <a:lstStyle>
            <a:lvl1pPr algn="r">
              <a:defRPr sz="1200"/>
            </a:lvl1pPr>
          </a:lstStyle>
          <a:p>
            <a:fld id="{E3186710-4A75-4978-BE89-D2EBAA73221E}" type="slidenum">
              <a:rPr lang="en-US" smtClean="0"/>
              <a:t>‹#›</a:t>
            </a:fld>
            <a:endParaRPr lang="en-US"/>
          </a:p>
        </p:txBody>
      </p:sp>
    </p:spTree>
    <p:extLst>
      <p:ext uri="{BB962C8B-B14F-4D97-AF65-F5344CB8AC3E}">
        <p14:creationId xmlns:p14="http://schemas.microsoft.com/office/powerpoint/2010/main" val="979273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AFC0BE-DA2C-4877-B1BD-2D629C8C58E9}" type="datetime4">
              <a:rPr lang="en-US" smtClean="0"/>
              <a:t>July 22, 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51004-9F47-4081-B345-CB14871DE5A5}" type="slidenum">
              <a:rPr lang="en-US" smtClean="0"/>
              <a:pPr/>
              <a:t>‹#›</a:t>
            </a:fld>
            <a:r>
              <a:rPr lang="en-US"/>
              <a:t> of 19</a:t>
            </a:r>
          </a:p>
        </p:txBody>
      </p:sp>
    </p:spTree>
    <p:extLst>
      <p:ext uri="{BB962C8B-B14F-4D97-AF65-F5344CB8AC3E}">
        <p14:creationId xmlns:p14="http://schemas.microsoft.com/office/powerpoint/2010/main" val="428368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6C48DD-E9E7-49A1-AB61-AE297D72CB99}" type="datetime4">
              <a:rPr lang="en-US" smtClean="0"/>
              <a:t>July 22, 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51004-9F47-4081-B345-CB14871DE5A5}" type="slidenum">
              <a:rPr lang="en-US" smtClean="0"/>
              <a:pPr/>
              <a:t>‹#›</a:t>
            </a:fld>
            <a:r>
              <a:rPr lang="en-US"/>
              <a:t> of 19</a:t>
            </a:r>
          </a:p>
        </p:txBody>
      </p:sp>
    </p:spTree>
    <p:extLst>
      <p:ext uri="{BB962C8B-B14F-4D97-AF65-F5344CB8AC3E}">
        <p14:creationId xmlns:p14="http://schemas.microsoft.com/office/powerpoint/2010/main" val="289443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F4267-C354-4413-9F3F-FD13659CDB98}" type="datetime4">
              <a:rPr lang="en-US" smtClean="0"/>
              <a:t>July 22, 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51004-9F47-4081-B345-CB14871DE5A5}" type="slidenum">
              <a:rPr lang="en-US" smtClean="0"/>
              <a:pPr/>
              <a:t>‹#›</a:t>
            </a:fld>
            <a:r>
              <a:rPr lang="en-US"/>
              <a:t> of 19</a:t>
            </a: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9077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9CA39-E1A0-4F37-9108-C14B71522E34}" type="datetime4">
              <a:rPr lang="en-US" smtClean="0"/>
              <a:t>July 22, 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51004-9F47-4081-B345-CB14871DE5A5}" type="slidenum">
              <a:rPr lang="en-US" smtClean="0"/>
              <a:pPr/>
              <a:t>‹#›</a:t>
            </a:fld>
            <a:r>
              <a:rPr lang="en-US"/>
              <a:t> of 19</a:t>
            </a:r>
          </a:p>
        </p:txBody>
      </p:sp>
    </p:spTree>
    <p:extLst>
      <p:ext uri="{BB962C8B-B14F-4D97-AF65-F5344CB8AC3E}">
        <p14:creationId xmlns:p14="http://schemas.microsoft.com/office/powerpoint/2010/main" val="1948252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1BAA3-C9A1-4F74-B622-30B27FDE3F68}" type="datetime4">
              <a:rPr lang="en-US" smtClean="0"/>
              <a:t>July 22, 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51004-9F47-4081-B345-CB14871DE5A5}" type="slidenum">
              <a:rPr lang="en-US" smtClean="0"/>
              <a:pPr/>
              <a:t>‹#›</a:t>
            </a:fld>
            <a:r>
              <a:rPr lang="en-US"/>
              <a:t> of 19</a:t>
            </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09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7C076-0937-481D-96BE-90C8C74BCB6E}" type="datetime4">
              <a:rPr lang="en-US" smtClean="0"/>
              <a:t>July 22, 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51004-9F47-4081-B345-CB14871DE5A5}" type="slidenum">
              <a:rPr lang="en-US" smtClean="0"/>
              <a:pPr/>
              <a:t>‹#›</a:t>
            </a:fld>
            <a:r>
              <a:rPr lang="en-US"/>
              <a:t> of 19</a:t>
            </a:r>
          </a:p>
        </p:txBody>
      </p:sp>
    </p:spTree>
    <p:extLst>
      <p:ext uri="{BB962C8B-B14F-4D97-AF65-F5344CB8AC3E}">
        <p14:creationId xmlns:p14="http://schemas.microsoft.com/office/powerpoint/2010/main" val="2355553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B7E95-9624-4DAA-A260-CE09F6A02125}" type="datetime4">
              <a:rPr lang="en-US" smtClean="0"/>
              <a:t>July 22,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51004-9F47-4081-B345-CB14871DE5A5}" type="slidenum">
              <a:rPr lang="en-US" smtClean="0"/>
              <a:t>‹#›</a:t>
            </a:fld>
            <a:endParaRPr lang="en-US"/>
          </a:p>
        </p:txBody>
      </p:sp>
    </p:spTree>
    <p:extLst>
      <p:ext uri="{BB962C8B-B14F-4D97-AF65-F5344CB8AC3E}">
        <p14:creationId xmlns:p14="http://schemas.microsoft.com/office/powerpoint/2010/main" val="3163081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7523B6-EF0D-4F57-9D09-29E9B0EDE50A}" type="datetime4">
              <a:rPr lang="en-US" smtClean="0"/>
              <a:t>July 22, 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51004-9F47-4081-B345-CB14871DE5A5}" type="slidenum">
              <a:rPr lang="en-US" smtClean="0"/>
              <a:pPr/>
              <a:t>‹#›</a:t>
            </a:fld>
            <a:r>
              <a:rPr lang="en-US"/>
              <a:t> of 19</a:t>
            </a:r>
          </a:p>
        </p:txBody>
      </p:sp>
    </p:spTree>
    <p:extLst>
      <p:ext uri="{BB962C8B-B14F-4D97-AF65-F5344CB8AC3E}">
        <p14:creationId xmlns:p14="http://schemas.microsoft.com/office/powerpoint/2010/main" val="1500546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E48284-3051-41F4-894E-2B7B38EE7C30}" type="datetime4">
              <a:rPr lang="en-US" smtClean="0"/>
              <a:t>July 22, 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51004-9F47-4081-B345-CB14871DE5A5}" type="slidenum">
              <a:rPr lang="en-US" smtClean="0"/>
              <a:pPr/>
              <a:t>‹#›</a:t>
            </a:fld>
            <a:r>
              <a:rPr lang="en-US"/>
              <a:t> of 19</a:t>
            </a:r>
          </a:p>
        </p:txBody>
      </p:sp>
    </p:spTree>
    <p:extLst>
      <p:ext uri="{BB962C8B-B14F-4D97-AF65-F5344CB8AC3E}">
        <p14:creationId xmlns:p14="http://schemas.microsoft.com/office/powerpoint/2010/main" val="142912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1B57F-B73E-4891-A339-DFE22CD045FC}" type="datetime4">
              <a:rPr lang="en-US" smtClean="0"/>
              <a:t>July 22, 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51004-9F47-4081-B345-CB14871DE5A5}" type="slidenum">
              <a:rPr lang="en-US" smtClean="0"/>
              <a:pPr/>
              <a:t>‹#›</a:t>
            </a:fld>
            <a:r>
              <a:rPr lang="en-US"/>
              <a:t> of 19</a:t>
            </a:r>
          </a:p>
        </p:txBody>
      </p:sp>
    </p:spTree>
    <p:extLst>
      <p:ext uri="{BB962C8B-B14F-4D97-AF65-F5344CB8AC3E}">
        <p14:creationId xmlns:p14="http://schemas.microsoft.com/office/powerpoint/2010/main" val="2378591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927DB-B4AB-4CED-9516-1B909766A9C7}" type="datetime4">
              <a:rPr lang="en-US" smtClean="0"/>
              <a:t>July 22, 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F51004-9F47-4081-B345-CB14871DE5A5}" type="slidenum">
              <a:rPr lang="en-US" smtClean="0"/>
              <a:pPr/>
              <a:t>‹#›</a:t>
            </a:fld>
            <a:r>
              <a:rPr lang="en-US"/>
              <a:t> of 19</a:t>
            </a:r>
          </a:p>
        </p:txBody>
      </p:sp>
    </p:spTree>
    <p:extLst>
      <p:ext uri="{BB962C8B-B14F-4D97-AF65-F5344CB8AC3E}">
        <p14:creationId xmlns:p14="http://schemas.microsoft.com/office/powerpoint/2010/main" val="35195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5DFA66-A60F-4474-9EAA-17E8A0316DDE}" type="datetime4">
              <a:rPr lang="en-US" smtClean="0"/>
              <a:t>July 22, 2021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F51004-9F47-4081-B345-CB14871DE5A5}" type="slidenum">
              <a:rPr lang="en-US" smtClean="0"/>
              <a:pPr/>
              <a:t>‹#›</a:t>
            </a:fld>
            <a:r>
              <a:rPr lang="en-US"/>
              <a:t> of 19</a:t>
            </a:r>
          </a:p>
        </p:txBody>
      </p:sp>
    </p:spTree>
    <p:extLst>
      <p:ext uri="{BB962C8B-B14F-4D97-AF65-F5344CB8AC3E}">
        <p14:creationId xmlns:p14="http://schemas.microsoft.com/office/powerpoint/2010/main" val="920013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CABB96-36C0-4C1D-9B74-F5C932448F10}" type="datetime4">
              <a:rPr lang="en-US" smtClean="0"/>
              <a:t>July 22, 2021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F51004-9F47-4081-B345-CB14871DE5A5}" type="slidenum">
              <a:rPr lang="en-US" smtClean="0"/>
              <a:pPr/>
              <a:t>‹#›</a:t>
            </a:fld>
            <a:r>
              <a:rPr lang="en-US"/>
              <a:t> of 19</a:t>
            </a:r>
          </a:p>
        </p:txBody>
      </p:sp>
    </p:spTree>
    <p:extLst>
      <p:ext uri="{BB962C8B-B14F-4D97-AF65-F5344CB8AC3E}">
        <p14:creationId xmlns:p14="http://schemas.microsoft.com/office/powerpoint/2010/main" val="166860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236B6-35E8-4ACC-875C-BD1925B30F75}" type="datetime4">
              <a:rPr lang="en-US" smtClean="0"/>
              <a:t>July 22, 2021</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F51004-9F47-4081-B345-CB14871DE5A5}" type="slidenum">
              <a:rPr lang="en-US" smtClean="0"/>
              <a:pPr/>
              <a:t>‹#›</a:t>
            </a:fld>
            <a:r>
              <a:rPr lang="en-US"/>
              <a:t> of 19</a:t>
            </a:r>
          </a:p>
        </p:txBody>
      </p:sp>
    </p:spTree>
    <p:extLst>
      <p:ext uri="{BB962C8B-B14F-4D97-AF65-F5344CB8AC3E}">
        <p14:creationId xmlns:p14="http://schemas.microsoft.com/office/powerpoint/2010/main" val="39039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1ECD7-7128-42CC-A74C-2FE1A1CCD0BA}" type="datetime4">
              <a:rPr lang="en-US" smtClean="0"/>
              <a:t>July 22, 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F51004-9F47-4081-B345-CB14871DE5A5}" type="slidenum">
              <a:rPr lang="en-US" smtClean="0"/>
              <a:pPr/>
              <a:t>‹#›</a:t>
            </a:fld>
            <a:r>
              <a:rPr lang="en-US"/>
              <a:t> of 19</a:t>
            </a:r>
          </a:p>
        </p:txBody>
      </p:sp>
    </p:spTree>
    <p:extLst>
      <p:ext uri="{BB962C8B-B14F-4D97-AF65-F5344CB8AC3E}">
        <p14:creationId xmlns:p14="http://schemas.microsoft.com/office/powerpoint/2010/main" val="2822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43C9D5-DE17-4482-A17D-7FAE69738DA0}" type="datetime4">
              <a:rPr lang="en-US" smtClean="0"/>
              <a:t>July 22, 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F51004-9F47-4081-B345-CB14871DE5A5}" type="slidenum">
              <a:rPr lang="en-US" smtClean="0"/>
              <a:pPr/>
              <a:t>‹#›</a:t>
            </a:fld>
            <a:r>
              <a:rPr lang="en-US"/>
              <a:t> of 19</a:t>
            </a:r>
          </a:p>
        </p:txBody>
      </p:sp>
    </p:spTree>
    <p:extLst>
      <p:ext uri="{BB962C8B-B14F-4D97-AF65-F5344CB8AC3E}">
        <p14:creationId xmlns:p14="http://schemas.microsoft.com/office/powerpoint/2010/main" val="261731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7523B6-EF0D-4F57-9D09-29E9B0EDE50A}" type="datetime4">
              <a:rPr lang="en-US" smtClean="0"/>
              <a:t>July 22, 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F51004-9F47-4081-B345-CB14871DE5A5}" type="slidenum">
              <a:rPr lang="en-US" smtClean="0"/>
              <a:pPr/>
              <a:t>‹#›</a:t>
            </a:fld>
            <a:r>
              <a:rPr lang="en-US"/>
              <a:t> of 19</a:t>
            </a:r>
          </a:p>
        </p:txBody>
      </p:sp>
    </p:spTree>
    <p:extLst>
      <p:ext uri="{BB962C8B-B14F-4D97-AF65-F5344CB8AC3E}">
        <p14:creationId xmlns:p14="http://schemas.microsoft.com/office/powerpoint/2010/main" val="34151176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hyperlink" Target="https://docs.scipy.org/doc/numpy/reference/generated/numpy.arctan2.html"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github.com/MXET/SCUTTLE/blob/master/docs/supplemental/SCUTTLE%20Software%20Architecture%20Slides.pdf" TargetMode="Externa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0.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36.png"/><Relationship Id="rId2" Type="http://schemas.openxmlformats.org/officeDocument/2006/relationships/image" Target="../media/image33.jpe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24.xml.rels><?xml version="1.0" encoding="UTF-8" standalone="yes"?>
<Relationships xmlns="http://schemas.openxmlformats.org/package/2006/relationships"><Relationship Id="rId3" Type="http://schemas.openxmlformats.org/officeDocument/2006/relationships/hyperlink" Target="https://cdn.sick.com/media/docs/3/43/143/Operating_instructions_TiM55x_TiM56x_TiM57x_TiM58x_2D_LIDAR_SENSORS_en_IM0053143.PDF"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0.png"/><Relationship Id="rId1" Type="http://schemas.openxmlformats.org/officeDocument/2006/relationships/slideLayout" Target="../slideLayouts/slideLayout2.xml"/><Relationship Id="rId4" Type="http://schemas.microsoft.com/office/2007/relationships/hdphoto" Target="../media/hdphoto5.wdp"/></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hyperlink" Target="https://www.timeanddate.com/weather/usa/bryan-college-station/historic"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diagramQuickStyle" Target="../diagrams/quickStyle1.xml"/><Relationship Id="rId3" Type="http://schemas.openxmlformats.org/officeDocument/2006/relationships/image" Target="../media/image25.svg"/><Relationship Id="rId7" Type="http://schemas.openxmlformats.org/officeDocument/2006/relationships/image" Target="../media/image29.svg"/><Relationship Id="rId12" Type="http://schemas.openxmlformats.org/officeDocument/2006/relationships/diagramLayout" Target="../diagrams/layout1.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diagramData" Target="../diagrams/data1.xml"/><Relationship Id="rId5" Type="http://schemas.openxmlformats.org/officeDocument/2006/relationships/image" Target="../media/image27.svg"/><Relationship Id="rId15" Type="http://schemas.microsoft.com/office/2007/relationships/diagramDrawing" Target="../diagrams/drawing1.xml"/><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diagramColors" Target="../diagrams/colors1.xml"/></Relationships>
</file>

<file path=ppt/slides/_rels/slide35.xml.rels><?xml version="1.0" encoding="UTF-8" standalone="yes"?>
<Relationships xmlns="http://schemas.openxmlformats.org/package/2006/relationships"><Relationship Id="rId3" Type="http://schemas.openxmlformats.org/officeDocument/2006/relationships/hyperlink" Target="http://dangerousprototypes.com/blog/2017/06/22/dirty-cables-whats-in-that-pile/" TargetMode="External"/><Relationship Id="rId2" Type="http://schemas.openxmlformats.org/officeDocument/2006/relationships/hyperlink" Target="https://en.wikipedia.org/wiki/Holonomic_(robo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ocs.python.org/3/library/time.html" TargetMode="External"/><Relationship Id="rId13" Type="http://schemas.openxmlformats.org/officeDocument/2006/relationships/hyperlink" Target="https://pypi.org/project/smbus2/" TargetMode="External"/><Relationship Id="rId3" Type="http://schemas.openxmlformats.org/officeDocument/2006/relationships/hyperlink" Target="https://github.com/adafruit/Adafruit_Python_GPIO" TargetMode="External"/><Relationship Id="rId7" Type="http://schemas.openxmlformats.org/officeDocument/2006/relationships/hyperlink" Target="https://docs.python.org/3/library/os.html" TargetMode="External"/><Relationship Id="rId12" Type="http://schemas.openxmlformats.org/officeDocument/2006/relationships/hyperlink" Target="https://github.com/myDevicesIoT/Cayenne-MQTT-Python" TargetMode="External"/><Relationship Id="rId2" Type="http://schemas.openxmlformats.org/officeDocument/2006/relationships/hyperlink" Target="https://github.com/mcdeoliveira/rcpy" TargetMode="External"/><Relationship Id="rId1" Type="http://schemas.openxmlformats.org/officeDocument/2006/relationships/slideLayout" Target="../slideLayouts/slideLayout2.xml"/><Relationship Id="rId6" Type="http://schemas.openxmlformats.org/officeDocument/2006/relationships/hyperlink" Target="https://gpiozero.readthedocs.io/en/stable/" TargetMode="External"/><Relationship Id="rId11" Type="http://schemas.openxmlformats.org/officeDocument/2006/relationships/hyperlink" Target="https://pypi.org/project/fastlogging/" TargetMode="External"/><Relationship Id="rId5" Type="http://schemas.openxmlformats.org/officeDocument/2006/relationships/hyperlink" Target="https://github.com/ansarid/pysicktim" TargetMode="External"/><Relationship Id="rId10" Type="http://schemas.openxmlformats.org/officeDocument/2006/relationships/hyperlink" Target="https://www.numpy.org/" TargetMode="External"/><Relationship Id="rId4" Type="http://schemas.openxmlformats.org/officeDocument/2006/relationships/hyperlink" Target="https://pypi.org/project/bmp280/" TargetMode="External"/><Relationship Id="rId9" Type="http://schemas.openxmlformats.org/officeDocument/2006/relationships/hyperlink" Target="https://docs.python.org/3/library/threading.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6617" y="837818"/>
            <a:ext cx="8305134" cy="1321226"/>
          </a:xfrm>
          <a:ln>
            <a:noFill/>
          </a:ln>
        </p:spPr>
        <p:style>
          <a:lnRef idx="2">
            <a:schemeClr val="accent2"/>
          </a:lnRef>
          <a:fillRef idx="1">
            <a:schemeClr val="lt1"/>
          </a:fillRef>
          <a:effectRef idx="0">
            <a:schemeClr val="accent2"/>
          </a:effectRef>
          <a:fontRef idx="minor">
            <a:schemeClr val="dk1"/>
          </a:fontRef>
        </p:style>
        <p:txBody>
          <a:bodyPr>
            <a:normAutofit/>
          </a:bodyPr>
          <a:lstStyle/>
          <a:p>
            <a:pPr algn="l"/>
            <a:r>
              <a:rPr lang="en-US" b="1" dirty="0">
                <a:ln w="22225">
                  <a:solidFill>
                    <a:schemeClr val="accent2"/>
                  </a:solidFill>
                  <a:prstDash val="solid"/>
                </a:ln>
                <a:solidFill>
                  <a:schemeClr val="accent2">
                    <a:lumMod val="40000"/>
                    <a:lumOff val="60000"/>
                  </a:schemeClr>
                </a:solidFill>
                <a:latin typeface="+mj-lt"/>
                <a:cs typeface="Frutiger LT Std 55 Roman"/>
              </a:rPr>
              <a:t>SCUTTLE Software Guide</a:t>
            </a:r>
          </a:p>
        </p:txBody>
      </p:sp>
      <p:sp>
        <p:nvSpPr>
          <p:cNvPr id="5" name="Title 1"/>
          <p:cNvSpPr txBox="1">
            <a:spLocks/>
          </p:cNvSpPr>
          <p:nvPr/>
        </p:nvSpPr>
        <p:spPr>
          <a:xfrm>
            <a:off x="1194937" y="2344467"/>
            <a:ext cx="2108982" cy="53652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2000" dirty="0">
                <a:ln w="0"/>
                <a:solidFill>
                  <a:sysClr val="windowText" lastClr="000000"/>
                </a:solidFill>
                <a:cs typeface="Frutiger LT Std 55 Roman"/>
              </a:rPr>
              <a:t>revised 2021.07.22</a:t>
            </a:r>
          </a:p>
        </p:txBody>
      </p:sp>
      <p:sp>
        <p:nvSpPr>
          <p:cNvPr id="6" name="TextBox 5">
            <a:extLst>
              <a:ext uri="{FF2B5EF4-FFF2-40B4-BE49-F238E27FC236}">
                <a16:creationId xmlns:a16="http://schemas.microsoft.com/office/drawing/2014/main" id="{2DF31763-F61F-43E2-A941-71E567E9DE29}"/>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pic>
        <p:nvPicPr>
          <p:cNvPr id="7" name="Graphic 6" descr="Programmer">
            <a:extLst>
              <a:ext uri="{FF2B5EF4-FFF2-40B4-BE49-F238E27FC236}">
                <a16:creationId xmlns:a16="http://schemas.microsoft.com/office/drawing/2014/main" id="{38E9D8C7-D972-42B7-8E1B-C5912136BA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9149" y="3170174"/>
            <a:ext cx="640080" cy="640080"/>
          </a:xfrm>
          <a:prstGeom prst="rect">
            <a:avLst/>
          </a:prstGeom>
        </p:spPr>
      </p:pic>
      <p:pic>
        <p:nvPicPr>
          <p:cNvPr id="9" name="Graphic 8" descr="Traffic cone">
            <a:extLst>
              <a:ext uri="{FF2B5EF4-FFF2-40B4-BE49-F238E27FC236}">
                <a16:creationId xmlns:a16="http://schemas.microsoft.com/office/drawing/2014/main" id="{2B3678A3-EFC4-4772-9C8B-B398A340BF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60194" y="4939698"/>
            <a:ext cx="640080" cy="640080"/>
          </a:xfrm>
          <a:prstGeom prst="rect">
            <a:avLst/>
          </a:prstGeom>
        </p:spPr>
      </p:pic>
      <p:pic>
        <p:nvPicPr>
          <p:cNvPr id="11" name="Graphic 10" descr="Network">
            <a:extLst>
              <a:ext uri="{FF2B5EF4-FFF2-40B4-BE49-F238E27FC236}">
                <a16:creationId xmlns:a16="http://schemas.microsoft.com/office/drawing/2014/main" id="{5F6CA357-F87A-4D06-8BDC-58299B1F42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35568" y="4059214"/>
            <a:ext cx="640080" cy="640080"/>
          </a:xfrm>
          <a:prstGeom prst="rect">
            <a:avLst/>
          </a:prstGeom>
        </p:spPr>
      </p:pic>
      <p:pic>
        <p:nvPicPr>
          <p:cNvPr id="13" name="Graphic 12" descr="Hierarchy">
            <a:extLst>
              <a:ext uri="{FF2B5EF4-FFF2-40B4-BE49-F238E27FC236}">
                <a16:creationId xmlns:a16="http://schemas.microsoft.com/office/drawing/2014/main" id="{EBA1A464-503D-4D2F-A4B7-7EE172319CA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35568" y="2344467"/>
            <a:ext cx="640080" cy="640080"/>
          </a:xfrm>
          <a:prstGeom prst="rect">
            <a:avLst/>
          </a:prstGeom>
        </p:spPr>
      </p:pic>
      <p:sp>
        <p:nvSpPr>
          <p:cNvPr id="15" name="TextBox 14">
            <a:extLst>
              <a:ext uri="{FF2B5EF4-FFF2-40B4-BE49-F238E27FC236}">
                <a16:creationId xmlns:a16="http://schemas.microsoft.com/office/drawing/2014/main" id="{CA371E28-79C4-4A4D-8220-ACA4B3D15C22}"/>
              </a:ext>
            </a:extLst>
          </p:cNvPr>
          <p:cNvSpPr txBox="1"/>
          <p:nvPr/>
        </p:nvSpPr>
        <p:spPr>
          <a:xfrm>
            <a:off x="5522890" y="2553170"/>
            <a:ext cx="3135406" cy="2862322"/>
          </a:xfrm>
          <a:prstGeom prst="rect">
            <a:avLst/>
          </a:prstGeom>
          <a:noFill/>
        </p:spPr>
        <p:txBody>
          <a:bodyPr wrap="square">
            <a:spAutoFit/>
          </a:bodyPr>
          <a:lstStyle/>
          <a:p>
            <a:r>
              <a:rPr lang="en-US" sz="1800" b="1" dirty="0">
                <a:ln w="22225">
                  <a:solidFill>
                    <a:schemeClr val="accent2"/>
                  </a:solidFill>
                  <a:prstDash val="solid"/>
                </a:ln>
                <a:solidFill>
                  <a:schemeClr val="accent2">
                    <a:lumMod val="40000"/>
                    <a:lumOff val="60000"/>
                  </a:schemeClr>
                </a:solidFill>
                <a:latin typeface="+mj-lt"/>
                <a:cs typeface="Frutiger LT Std 55 Roman"/>
              </a:rPr>
              <a:t>Software Architecture</a:t>
            </a:r>
          </a:p>
          <a:p>
            <a:endParaRPr lang="en-US" sz="1800" b="1" dirty="0">
              <a:ln w="22225">
                <a:solidFill>
                  <a:schemeClr val="accent2"/>
                </a:solidFill>
                <a:prstDash val="solid"/>
              </a:ln>
              <a:solidFill>
                <a:schemeClr val="accent2">
                  <a:lumMod val="40000"/>
                  <a:lumOff val="60000"/>
                </a:schemeClr>
              </a:solidFill>
              <a:latin typeface="+mj-lt"/>
              <a:cs typeface="Frutiger LT Std 55 Roman"/>
            </a:endParaRPr>
          </a:p>
          <a:p>
            <a:endParaRPr lang="en-US" b="1" dirty="0">
              <a:ln w="22225">
                <a:solidFill>
                  <a:schemeClr val="accent2"/>
                </a:solidFill>
                <a:prstDash val="solid"/>
              </a:ln>
              <a:solidFill>
                <a:schemeClr val="accent2">
                  <a:lumMod val="40000"/>
                  <a:lumOff val="60000"/>
                </a:schemeClr>
              </a:solidFill>
              <a:latin typeface="+mj-lt"/>
              <a:cs typeface="Frutiger LT Std 55 Roman"/>
            </a:endParaRPr>
          </a:p>
          <a:p>
            <a:r>
              <a:rPr lang="en-US" sz="1800" b="1" dirty="0">
                <a:ln w="22225">
                  <a:solidFill>
                    <a:schemeClr val="accent2"/>
                  </a:solidFill>
                  <a:prstDash val="solid"/>
                </a:ln>
                <a:solidFill>
                  <a:schemeClr val="accent2">
                    <a:lumMod val="40000"/>
                    <a:lumOff val="60000"/>
                  </a:schemeClr>
                </a:solidFill>
                <a:latin typeface="+mj-lt"/>
                <a:cs typeface="Frutiger LT Std 55 Roman"/>
              </a:rPr>
              <a:t>Software best practices</a:t>
            </a:r>
          </a:p>
          <a:p>
            <a:endParaRPr lang="en-US" sz="1800" b="1" dirty="0">
              <a:ln w="22225">
                <a:solidFill>
                  <a:schemeClr val="accent2"/>
                </a:solidFill>
                <a:prstDash val="solid"/>
              </a:ln>
              <a:solidFill>
                <a:schemeClr val="accent2">
                  <a:lumMod val="40000"/>
                  <a:lumOff val="60000"/>
                </a:schemeClr>
              </a:solidFill>
              <a:latin typeface="+mj-lt"/>
              <a:cs typeface="Frutiger LT Std 55 Roman"/>
            </a:endParaRPr>
          </a:p>
          <a:p>
            <a:endParaRPr lang="en-US" sz="1800" b="1" dirty="0">
              <a:ln w="22225">
                <a:solidFill>
                  <a:schemeClr val="accent2"/>
                </a:solidFill>
                <a:prstDash val="solid"/>
              </a:ln>
              <a:solidFill>
                <a:schemeClr val="accent2">
                  <a:lumMod val="40000"/>
                  <a:lumOff val="60000"/>
                </a:schemeClr>
              </a:solidFill>
              <a:latin typeface="+mj-lt"/>
              <a:cs typeface="Frutiger LT Std 55 Roman"/>
            </a:endParaRPr>
          </a:p>
          <a:p>
            <a:r>
              <a:rPr lang="en-US" sz="1800" b="1" dirty="0">
                <a:ln w="22225">
                  <a:solidFill>
                    <a:schemeClr val="accent2"/>
                  </a:solidFill>
                  <a:prstDash val="solid"/>
                </a:ln>
                <a:solidFill>
                  <a:schemeClr val="accent2">
                    <a:lumMod val="40000"/>
                    <a:lumOff val="60000"/>
                  </a:schemeClr>
                </a:solidFill>
                <a:latin typeface="+mj-lt"/>
                <a:cs typeface="Frutiger LT Std 55 Roman"/>
              </a:rPr>
              <a:t>Sensor Communication</a:t>
            </a:r>
          </a:p>
          <a:p>
            <a:endParaRPr lang="en-US" sz="1800" b="1" dirty="0">
              <a:ln w="22225">
                <a:solidFill>
                  <a:schemeClr val="accent2"/>
                </a:solidFill>
                <a:prstDash val="solid"/>
              </a:ln>
              <a:solidFill>
                <a:schemeClr val="accent2">
                  <a:lumMod val="40000"/>
                  <a:lumOff val="60000"/>
                </a:schemeClr>
              </a:solidFill>
              <a:latin typeface="+mj-lt"/>
              <a:cs typeface="Frutiger LT Std 55 Roman"/>
            </a:endParaRPr>
          </a:p>
          <a:p>
            <a:endParaRPr lang="en-US" b="1" dirty="0">
              <a:ln w="22225">
                <a:solidFill>
                  <a:schemeClr val="accent2"/>
                </a:solidFill>
                <a:prstDash val="solid"/>
              </a:ln>
              <a:solidFill>
                <a:schemeClr val="accent2">
                  <a:lumMod val="40000"/>
                  <a:lumOff val="60000"/>
                </a:schemeClr>
              </a:solidFill>
              <a:latin typeface="+mj-lt"/>
              <a:cs typeface="Frutiger LT Std 55 Roman"/>
            </a:endParaRPr>
          </a:p>
          <a:p>
            <a:r>
              <a:rPr lang="en-US" sz="1800" b="1" dirty="0">
                <a:ln w="22225">
                  <a:solidFill>
                    <a:schemeClr val="accent2"/>
                  </a:solidFill>
                  <a:prstDash val="solid"/>
                </a:ln>
                <a:solidFill>
                  <a:schemeClr val="accent2">
                    <a:lumMod val="40000"/>
                    <a:lumOff val="60000"/>
                  </a:schemeClr>
                </a:solidFill>
                <a:latin typeface="+mj-lt"/>
                <a:cs typeface="Frutiger LT Std 55 Roman"/>
              </a:rPr>
              <a:t>Obstacle Avoidance</a:t>
            </a:r>
            <a:endParaRPr lang="en-MY" dirty="0"/>
          </a:p>
        </p:txBody>
      </p:sp>
    </p:spTree>
    <p:extLst>
      <p:ext uri="{BB962C8B-B14F-4D97-AF65-F5344CB8AC3E}">
        <p14:creationId xmlns:p14="http://schemas.microsoft.com/office/powerpoint/2010/main" val="422062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343474" y="4085289"/>
            <a:ext cx="8133902" cy="1036075"/>
          </a:xfrm>
          <a:prstGeom prst="roundRect">
            <a:avLst>
              <a:gd name="adj" fmla="val 3747"/>
            </a:avLst>
          </a:prstGeom>
          <a:solidFill>
            <a:schemeClr val="accent2">
              <a:lumMod val="60000"/>
              <a:lumOff val="4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lIns="91440" tIns="0" rIns="0" bIns="0" rtlCol="0" anchor="ctr"/>
          <a:lstStyle/>
          <a:p>
            <a:r>
              <a:rPr lang="en-US" sz="1000" dirty="0">
                <a:solidFill>
                  <a:schemeClr val="accent2">
                    <a:lumMod val="50000"/>
                  </a:schemeClr>
                </a:solidFill>
                <a:latin typeface="Calibri" panose="020F0502020204030204" pitchFamily="34" charset="0"/>
                <a:cs typeface="Calibri" panose="020F0502020204030204" pitchFamily="34" charset="0"/>
              </a:rPr>
              <a:t>When?</a:t>
            </a:r>
          </a:p>
        </p:txBody>
      </p:sp>
      <p:sp>
        <p:nvSpPr>
          <p:cNvPr id="6" name="Rounded Rectangle 5"/>
          <p:cNvSpPr/>
          <p:nvPr/>
        </p:nvSpPr>
        <p:spPr>
          <a:xfrm>
            <a:off x="1343472" y="2978259"/>
            <a:ext cx="8133903" cy="1036075"/>
          </a:xfrm>
          <a:prstGeom prst="roundRect">
            <a:avLst>
              <a:gd name="adj" fmla="val 3747"/>
            </a:avLst>
          </a:prstGeom>
          <a:solidFill>
            <a:schemeClr val="accent2">
              <a:lumMod val="60000"/>
              <a:lumOff val="4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lIns="91440" tIns="0" rIns="0" bIns="0" rtlCol="0" anchor="ctr"/>
          <a:lstStyle/>
          <a:p>
            <a:r>
              <a:rPr lang="en-US" sz="1100" dirty="0">
                <a:solidFill>
                  <a:schemeClr val="accent2">
                    <a:lumMod val="50000"/>
                  </a:schemeClr>
                </a:solidFill>
                <a:latin typeface="Calibri" panose="020F0502020204030204" pitchFamily="34" charset="0"/>
                <a:cs typeface="Calibri" panose="020F0502020204030204" pitchFamily="34" charset="0"/>
              </a:rPr>
              <a:t>Do What?</a:t>
            </a:r>
          </a:p>
        </p:txBody>
      </p:sp>
      <p:sp>
        <p:nvSpPr>
          <p:cNvPr id="2" name="Title 1"/>
          <p:cNvSpPr>
            <a:spLocks noGrp="1"/>
          </p:cNvSpPr>
          <p:nvPr>
            <p:ph type="title"/>
          </p:nvPr>
        </p:nvSpPr>
        <p:spPr>
          <a:xfrm>
            <a:off x="609600" y="330329"/>
            <a:ext cx="5627298" cy="701184"/>
          </a:xfrm>
        </p:spPr>
        <p:txBody>
          <a:bodyPr>
            <a:normAutofit/>
          </a:bodyPr>
          <a:lstStyle/>
          <a:p>
            <a:r>
              <a:rPr lang="en-US" sz="3600" dirty="0"/>
              <a:t>Multi-threading Purpose</a:t>
            </a:r>
          </a:p>
        </p:txBody>
      </p:sp>
      <p:sp>
        <p:nvSpPr>
          <p:cNvPr id="3" name="Content Placeholder 2"/>
          <p:cNvSpPr>
            <a:spLocks noGrp="1"/>
          </p:cNvSpPr>
          <p:nvPr>
            <p:ph idx="1"/>
          </p:nvPr>
        </p:nvSpPr>
        <p:spPr>
          <a:xfrm>
            <a:off x="597315" y="1075656"/>
            <a:ext cx="5908260" cy="1534251"/>
          </a:xfrm>
        </p:spPr>
        <p:txBody>
          <a:bodyPr>
            <a:noAutofit/>
          </a:bodyPr>
          <a:lstStyle/>
          <a:p>
            <a:r>
              <a:rPr lang="en-US" sz="1200"/>
              <a:t>Threading offers better control over </a:t>
            </a:r>
            <a:r>
              <a:rPr lang="en-US" sz="1200" b="1"/>
              <a:t>timing of code execution</a:t>
            </a:r>
            <a:r>
              <a:rPr lang="en-US" sz="1200"/>
              <a:t>.</a:t>
            </a:r>
          </a:p>
          <a:p>
            <a:r>
              <a:rPr lang="en-US" sz="1200"/>
              <a:t>Each thread should contain </a:t>
            </a:r>
            <a:r>
              <a:rPr lang="en-US" sz="1200" b="1"/>
              <a:t>actions that are related </a:t>
            </a:r>
            <a:r>
              <a:rPr lang="en-US" sz="1200"/>
              <a:t>and that should be executed within a specific time window.</a:t>
            </a:r>
          </a:p>
          <a:p>
            <a:r>
              <a:rPr lang="en-US" sz="1200"/>
              <a:t>The user should avoid passing data between threads because it reduces robustness.  Instead, </a:t>
            </a:r>
            <a:r>
              <a:rPr lang="en-US" sz="1200" b="1"/>
              <a:t>call the level 2 program as needed in each thread</a:t>
            </a:r>
            <a:r>
              <a:rPr lang="en-US" sz="1200"/>
              <a:t>, even if you need to communicate with the same device (ie, retrieve gamepad commands for driving and retrieve in parallel for speaking commands)</a:t>
            </a:r>
          </a:p>
        </p:txBody>
      </p:sp>
      <p:sp>
        <p:nvSpPr>
          <p:cNvPr id="4" name="Rounded Rectangle 3"/>
          <p:cNvSpPr/>
          <p:nvPr/>
        </p:nvSpPr>
        <p:spPr>
          <a:xfrm>
            <a:off x="3585679" y="2755952"/>
            <a:ext cx="1788755" cy="3441941"/>
          </a:xfrm>
          <a:prstGeom prst="roundRect">
            <a:avLst>
              <a:gd name="adj" fmla="val 7106"/>
            </a:avLst>
          </a:prstGeom>
          <a:no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t"/>
          <a:lstStyle/>
          <a:p>
            <a:r>
              <a:rPr lang="en-US" sz="1000">
                <a:solidFill>
                  <a:sysClr val="windowText" lastClr="000000"/>
                </a:solidFill>
                <a:latin typeface="Calibri" panose="020F0502020204030204" pitchFamily="34" charset="0"/>
                <a:cs typeface="Calibri" panose="020F0502020204030204" pitchFamily="34" charset="0"/>
              </a:rPr>
              <a:t>Thread 1 (driving)</a:t>
            </a:r>
            <a:endParaRPr lang="en-US" sz="1000" dirty="0">
              <a:solidFill>
                <a:sysClr val="windowText" lastClr="000000"/>
              </a:solidFill>
              <a:latin typeface="Calibri" panose="020F0502020204030204" pitchFamily="34" charset="0"/>
              <a:cs typeface="Calibri" panose="020F0502020204030204" pitchFamily="34" charset="0"/>
            </a:endParaRPr>
          </a:p>
        </p:txBody>
      </p:sp>
      <p:sp>
        <p:nvSpPr>
          <p:cNvPr id="5" name="Rounded Rectangle 4"/>
          <p:cNvSpPr/>
          <p:nvPr/>
        </p:nvSpPr>
        <p:spPr>
          <a:xfrm>
            <a:off x="5476176" y="2765477"/>
            <a:ext cx="1804704" cy="3441941"/>
          </a:xfrm>
          <a:prstGeom prst="roundRect">
            <a:avLst>
              <a:gd name="adj" fmla="val 7106"/>
            </a:avLst>
          </a:prstGeom>
          <a:no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t"/>
          <a:lstStyle/>
          <a:p>
            <a:r>
              <a:rPr lang="en-US" sz="1000">
                <a:solidFill>
                  <a:sysClr val="windowText" lastClr="000000"/>
                </a:solidFill>
                <a:latin typeface="Calibri" panose="020F0502020204030204" pitchFamily="34" charset="0"/>
                <a:cs typeface="Calibri" panose="020F0502020204030204" pitchFamily="34" charset="0"/>
              </a:rPr>
              <a:t>Thread 2 (obstacle detect)</a:t>
            </a:r>
            <a:endParaRPr lang="en-US" sz="1000" dirty="0">
              <a:solidFill>
                <a:sysClr val="windowText" lastClr="000000"/>
              </a:solidFill>
              <a:latin typeface="Calibri" panose="020F0502020204030204" pitchFamily="34" charset="0"/>
              <a:cs typeface="Calibri" panose="020F0502020204030204" pitchFamily="34" charset="0"/>
            </a:endParaRPr>
          </a:p>
        </p:txBody>
      </p:sp>
      <p:sp>
        <p:nvSpPr>
          <p:cNvPr id="8" name="Rounded Rectangle 7"/>
          <p:cNvSpPr/>
          <p:nvPr/>
        </p:nvSpPr>
        <p:spPr>
          <a:xfrm>
            <a:off x="3585679" y="3151055"/>
            <a:ext cx="606759" cy="546597"/>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pPr algn="r"/>
            <a:r>
              <a:rPr lang="en-US" sz="1000">
                <a:solidFill>
                  <a:sysClr val="windowText" lastClr="000000"/>
                </a:solidFill>
                <a:latin typeface="Calibri" panose="020F0502020204030204" pitchFamily="34" charset="0"/>
                <a:cs typeface="Calibri" panose="020F0502020204030204" pitchFamily="34" charset="0"/>
              </a:rPr>
              <a:t>Drive the robot</a:t>
            </a:r>
            <a:endParaRPr lang="en-US" sz="1000" dirty="0">
              <a:solidFill>
                <a:sysClr val="windowText" lastClr="000000"/>
              </a:solidFill>
              <a:latin typeface="Calibri" panose="020F0502020204030204" pitchFamily="34" charset="0"/>
              <a:cs typeface="Calibri" panose="020F0502020204030204" pitchFamily="34" charset="0"/>
            </a:endParaRPr>
          </a:p>
        </p:txBody>
      </p:sp>
      <p:sp>
        <p:nvSpPr>
          <p:cNvPr id="9" name="Rounded Rectangle 8"/>
          <p:cNvSpPr/>
          <p:nvPr/>
        </p:nvSpPr>
        <p:spPr>
          <a:xfrm>
            <a:off x="3585679" y="4330027"/>
            <a:ext cx="606759" cy="546597"/>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pPr algn="r"/>
            <a:r>
              <a:rPr lang="en-US" sz="1000">
                <a:solidFill>
                  <a:sysClr val="windowText" lastClr="000000"/>
                </a:solidFill>
                <a:latin typeface="Calibri" panose="020F0502020204030204" pitchFamily="34" charset="0"/>
                <a:cs typeface="Calibri" panose="020F0502020204030204" pitchFamily="34" charset="0"/>
              </a:rPr>
              <a:t>After sampling the controller</a:t>
            </a:r>
            <a:endParaRPr lang="en-US" sz="1000" dirty="0">
              <a:solidFill>
                <a:sysClr val="windowText" lastClr="000000"/>
              </a:solidFill>
              <a:latin typeface="Calibri" panose="020F0502020204030204" pitchFamily="34" charset="0"/>
              <a:cs typeface="Calibri" panose="020F0502020204030204" pitchFamily="34" charset="0"/>
            </a:endParaRPr>
          </a:p>
        </p:txBody>
      </p:sp>
      <p:sp>
        <p:nvSpPr>
          <p:cNvPr id="10" name="Rounded Rectangle 9"/>
          <p:cNvSpPr/>
          <p:nvPr/>
        </p:nvSpPr>
        <p:spPr>
          <a:xfrm>
            <a:off x="4315586" y="3339306"/>
            <a:ext cx="328939" cy="313980"/>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pPr algn="r"/>
            <a:r>
              <a:rPr lang="en-US" sz="1100">
                <a:solidFill>
                  <a:sysClr val="windowText" lastClr="000000"/>
                </a:solidFill>
                <a:latin typeface="Calibri" panose="020F0502020204030204" pitchFamily="34" charset="0"/>
                <a:cs typeface="Calibri" panose="020F0502020204030204" pitchFamily="34" charset="0"/>
              </a:rPr>
              <a:t>AND</a:t>
            </a:r>
            <a:endParaRPr lang="en-US" sz="1100" dirty="0">
              <a:solidFill>
                <a:sysClr val="windowText" lastClr="000000"/>
              </a:solidFill>
              <a:latin typeface="Calibri" panose="020F0502020204030204" pitchFamily="34" charset="0"/>
              <a:cs typeface="Calibri" panose="020F0502020204030204" pitchFamily="34" charset="0"/>
            </a:endParaRPr>
          </a:p>
        </p:txBody>
      </p:sp>
      <p:sp>
        <p:nvSpPr>
          <p:cNvPr id="11" name="Rounded Rectangle 10"/>
          <p:cNvSpPr/>
          <p:nvPr/>
        </p:nvSpPr>
        <p:spPr>
          <a:xfrm>
            <a:off x="4805551" y="3398475"/>
            <a:ext cx="463776" cy="313980"/>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pPr algn="r"/>
            <a:r>
              <a:rPr lang="en-US" sz="1100">
                <a:solidFill>
                  <a:sysClr val="windowText" lastClr="000000"/>
                </a:solidFill>
                <a:latin typeface="Calibri" panose="020F0502020204030204" pitchFamily="34" charset="0"/>
                <a:cs typeface="Calibri" panose="020F0502020204030204" pitchFamily="34" charset="0"/>
              </a:rPr>
              <a:t>Log the speed</a:t>
            </a:r>
            <a:endParaRPr lang="en-US" sz="1100" dirty="0">
              <a:solidFill>
                <a:sysClr val="windowText" lastClr="000000"/>
              </a:solidFill>
              <a:latin typeface="Calibri" panose="020F0502020204030204" pitchFamily="34" charset="0"/>
              <a:cs typeface="Calibri" panose="020F0502020204030204" pitchFamily="34" charset="0"/>
            </a:endParaRPr>
          </a:p>
        </p:txBody>
      </p:sp>
      <p:sp>
        <p:nvSpPr>
          <p:cNvPr id="12" name="Rounded Rectangle 11"/>
          <p:cNvSpPr/>
          <p:nvPr/>
        </p:nvSpPr>
        <p:spPr>
          <a:xfrm>
            <a:off x="4644525" y="4330026"/>
            <a:ext cx="606759" cy="546597"/>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pPr algn="r"/>
            <a:r>
              <a:rPr lang="en-US" sz="1000">
                <a:solidFill>
                  <a:sysClr val="windowText" lastClr="000000"/>
                </a:solidFill>
                <a:latin typeface="Calibri" panose="020F0502020204030204" pitchFamily="34" charset="0"/>
                <a:cs typeface="Calibri" panose="020F0502020204030204" pitchFamily="34" charset="0"/>
              </a:rPr>
              <a:t>After sending drive command</a:t>
            </a:r>
            <a:endParaRPr lang="en-US" sz="1000" dirty="0">
              <a:solidFill>
                <a:sysClr val="windowText" lastClr="000000"/>
              </a:solidFill>
              <a:latin typeface="Calibri" panose="020F0502020204030204" pitchFamily="34" charset="0"/>
              <a:cs typeface="Calibri" panose="020F0502020204030204" pitchFamily="34" charset="0"/>
            </a:endParaRPr>
          </a:p>
        </p:txBody>
      </p:sp>
      <p:sp>
        <p:nvSpPr>
          <p:cNvPr id="13" name="Rounded Rectangle 12"/>
          <p:cNvSpPr/>
          <p:nvPr/>
        </p:nvSpPr>
        <p:spPr>
          <a:xfrm>
            <a:off x="5476176" y="3151055"/>
            <a:ext cx="760722" cy="703587"/>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pPr algn="r"/>
            <a:r>
              <a:rPr lang="en-US" sz="1100">
                <a:solidFill>
                  <a:sysClr val="windowText" lastClr="000000"/>
                </a:solidFill>
                <a:latin typeface="Calibri" panose="020F0502020204030204" pitchFamily="34" charset="0"/>
                <a:cs typeface="Calibri" panose="020F0502020204030204" pitchFamily="34" charset="0"/>
              </a:rPr>
              <a:t>Indicate obstacles using speaker</a:t>
            </a:r>
            <a:endParaRPr lang="en-US" sz="1100" dirty="0">
              <a:solidFill>
                <a:sysClr val="windowText" lastClr="000000"/>
              </a:solidFill>
              <a:latin typeface="Calibri" panose="020F0502020204030204" pitchFamily="34" charset="0"/>
              <a:cs typeface="Calibri" panose="020F0502020204030204" pitchFamily="34" charset="0"/>
            </a:endParaRPr>
          </a:p>
        </p:txBody>
      </p:sp>
      <p:sp>
        <p:nvSpPr>
          <p:cNvPr id="14" name="Rounded Rectangle 13"/>
          <p:cNvSpPr/>
          <p:nvPr/>
        </p:nvSpPr>
        <p:spPr>
          <a:xfrm>
            <a:off x="5446160" y="4173036"/>
            <a:ext cx="760722" cy="703587"/>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pPr algn="r"/>
            <a:r>
              <a:rPr lang="en-US" sz="1100">
                <a:solidFill>
                  <a:sysClr val="windowText" lastClr="000000"/>
                </a:solidFill>
                <a:latin typeface="Calibri" panose="020F0502020204030204" pitchFamily="34" charset="0"/>
                <a:cs typeface="Calibri" panose="020F0502020204030204" pitchFamily="34" charset="0"/>
              </a:rPr>
              <a:t>when obstacle is detected by lidar</a:t>
            </a:r>
            <a:endParaRPr lang="en-US" sz="1100" dirty="0">
              <a:solidFill>
                <a:sysClr val="windowText" lastClr="000000"/>
              </a:solidFill>
              <a:latin typeface="Calibri" panose="020F0502020204030204" pitchFamily="34" charset="0"/>
              <a:cs typeface="Calibri" panose="020F0502020204030204" pitchFamily="34" charset="0"/>
            </a:endParaRPr>
          </a:p>
        </p:txBody>
      </p:sp>
      <p:sp>
        <p:nvSpPr>
          <p:cNvPr id="15" name="Rounded Rectangle 14"/>
          <p:cNvSpPr/>
          <p:nvPr/>
        </p:nvSpPr>
        <p:spPr>
          <a:xfrm>
            <a:off x="7374820" y="2771640"/>
            <a:ext cx="1804704" cy="3441941"/>
          </a:xfrm>
          <a:prstGeom prst="roundRect">
            <a:avLst>
              <a:gd name="adj" fmla="val 7106"/>
            </a:avLst>
          </a:prstGeom>
          <a:no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t"/>
          <a:lstStyle/>
          <a:p>
            <a:r>
              <a:rPr lang="en-US" sz="1000">
                <a:solidFill>
                  <a:sysClr val="windowText" lastClr="000000"/>
                </a:solidFill>
                <a:latin typeface="Calibri" panose="020F0502020204030204" pitchFamily="34" charset="0"/>
                <a:cs typeface="Calibri" panose="020F0502020204030204" pitchFamily="34" charset="0"/>
              </a:rPr>
              <a:t>Thread 3 (speaking)</a:t>
            </a:r>
            <a:endParaRPr lang="en-US" sz="1000" dirty="0">
              <a:solidFill>
                <a:sysClr val="windowText" lastClr="000000"/>
              </a:solidFill>
              <a:latin typeface="Calibri" panose="020F0502020204030204" pitchFamily="34" charset="0"/>
              <a:cs typeface="Calibri" panose="020F0502020204030204" pitchFamily="34" charset="0"/>
            </a:endParaRPr>
          </a:p>
        </p:txBody>
      </p:sp>
      <p:sp>
        <p:nvSpPr>
          <p:cNvPr id="16" name="Rounded Rectangle 15"/>
          <p:cNvSpPr/>
          <p:nvPr/>
        </p:nvSpPr>
        <p:spPr>
          <a:xfrm>
            <a:off x="5826521" y="5469919"/>
            <a:ext cx="760722" cy="302473"/>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pPr algn="r"/>
            <a:r>
              <a:rPr lang="en-US" sz="1100">
                <a:solidFill>
                  <a:sysClr val="windowText" lastClr="000000"/>
                </a:solidFill>
                <a:latin typeface="Calibri" panose="020F0502020204030204" pitchFamily="34" charset="0"/>
                <a:cs typeface="Calibri" panose="020F0502020204030204" pitchFamily="34" charset="0"/>
              </a:rPr>
              <a:t>10ms cylcle</a:t>
            </a:r>
            <a:endParaRPr lang="en-US" sz="1100" dirty="0">
              <a:solidFill>
                <a:sysClr val="windowText" lastClr="000000"/>
              </a:solidFill>
              <a:latin typeface="Calibri" panose="020F0502020204030204" pitchFamily="34" charset="0"/>
              <a:cs typeface="Calibri" panose="020F0502020204030204" pitchFamily="34" charset="0"/>
            </a:endParaRPr>
          </a:p>
        </p:txBody>
      </p:sp>
      <p:sp>
        <p:nvSpPr>
          <p:cNvPr id="17" name="Rounded Rectangle 16"/>
          <p:cNvSpPr/>
          <p:nvPr/>
        </p:nvSpPr>
        <p:spPr>
          <a:xfrm>
            <a:off x="4039553" y="5313309"/>
            <a:ext cx="760722" cy="439888"/>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pPr algn="r"/>
            <a:r>
              <a:rPr lang="en-US" sz="1100">
                <a:solidFill>
                  <a:sysClr val="windowText" lastClr="000000"/>
                </a:solidFill>
                <a:latin typeface="Calibri" panose="020F0502020204030204" pitchFamily="34" charset="0"/>
                <a:cs typeface="Calibri" panose="020F0502020204030204" pitchFamily="34" charset="0"/>
              </a:rPr>
              <a:t>20ms cylcle</a:t>
            </a:r>
            <a:endParaRPr lang="en-US" sz="1100" dirty="0">
              <a:solidFill>
                <a:sysClr val="windowText" lastClr="000000"/>
              </a:solidFill>
              <a:latin typeface="Calibri" panose="020F0502020204030204" pitchFamily="34" charset="0"/>
              <a:cs typeface="Calibri" panose="020F0502020204030204" pitchFamily="34" charset="0"/>
            </a:endParaRPr>
          </a:p>
        </p:txBody>
      </p:sp>
      <p:sp>
        <p:nvSpPr>
          <p:cNvPr id="18" name="Rounded Rectangle 17"/>
          <p:cNvSpPr/>
          <p:nvPr/>
        </p:nvSpPr>
        <p:spPr>
          <a:xfrm>
            <a:off x="7415671" y="3151055"/>
            <a:ext cx="760722" cy="703587"/>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pPr algn="r"/>
            <a:r>
              <a:rPr lang="en-US" sz="1100">
                <a:solidFill>
                  <a:sysClr val="windowText" lastClr="000000"/>
                </a:solidFill>
                <a:latin typeface="Calibri" panose="020F0502020204030204" pitchFamily="34" charset="0"/>
                <a:cs typeface="Calibri" panose="020F0502020204030204" pitchFamily="34" charset="0"/>
              </a:rPr>
              <a:t>speak via speaker</a:t>
            </a:r>
            <a:endParaRPr lang="en-US" sz="1100" dirty="0">
              <a:solidFill>
                <a:sysClr val="windowText" lastClr="000000"/>
              </a:solidFill>
              <a:latin typeface="Calibri" panose="020F0502020204030204" pitchFamily="34" charset="0"/>
              <a:cs typeface="Calibri" panose="020F0502020204030204" pitchFamily="34" charset="0"/>
            </a:endParaRPr>
          </a:p>
        </p:txBody>
      </p:sp>
      <p:sp>
        <p:nvSpPr>
          <p:cNvPr id="19" name="Rounded Rectangle 18"/>
          <p:cNvSpPr/>
          <p:nvPr/>
        </p:nvSpPr>
        <p:spPr>
          <a:xfrm>
            <a:off x="7408713" y="4020876"/>
            <a:ext cx="760722" cy="703587"/>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pPr algn="r"/>
            <a:r>
              <a:rPr lang="en-US" sz="1100">
                <a:solidFill>
                  <a:sysClr val="windowText" lastClr="000000"/>
                </a:solidFill>
                <a:latin typeface="Calibri" panose="020F0502020204030204" pitchFamily="34" charset="0"/>
                <a:cs typeface="Calibri" panose="020F0502020204030204" pitchFamily="34" charset="0"/>
              </a:rPr>
              <a:t>user presses button</a:t>
            </a:r>
            <a:endParaRPr lang="en-US" sz="1100" dirty="0">
              <a:solidFill>
                <a:sysClr val="windowText" lastClr="000000"/>
              </a:solidFill>
              <a:latin typeface="Calibri" panose="020F0502020204030204" pitchFamily="34" charset="0"/>
              <a:cs typeface="Calibri" panose="020F0502020204030204" pitchFamily="34" charset="0"/>
            </a:endParaRPr>
          </a:p>
        </p:txBody>
      </p:sp>
      <p:sp>
        <p:nvSpPr>
          <p:cNvPr id="20" name="Rounded Rectangle 19"/>
          <p:cNvSpPr/>
          <p:nvPr/>
        </p:nvSpPr>
        <p:spPr>
          <a:xfrm>
            <a:off x="7496355" y="5469919"/>
            <a:ext cx="760722" cy="302473"/>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pPr algn="r"/>
            <a:r>
              <a:rPr lang="en-US" sz="1100">
                <a:solidFill>
                  <a:sysClr val="windowText" lastClr="000000"/>
                </a:solidFill>
                <a:latin typeface="Calibri" panose="020F0502020204030204" pitchFamily="34" charset="0"/>
                <a:cs typeface="Calibri" panose="020F0502020204030204" pitchFamily="34" charset="0"/>
              </a:rPr>
              <a:t>5ms cylcle</a:t>
            </a:r>
            <a:endParaRPr lang="en-US" sz="1100" dirty="0">
              <a:solidFill>
                <a:sysClr val="windowText" lastClr="000000"/>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37AE0F2F-F553-4459-9F27-FBD018E06049}"/>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406410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6973970" y="2233129"/>
            <a:ext cx="2041653" cy="4009625"/>
          </a:xfrm>
          <a:prstGeom prst="roundRect">
            <a:avLst>
              <a:gd name="adj" fmla="val 3747"/>
            </a:avLst>
          </a:prstGeom>
          <a:solidFill>
            <a:schemeClr val="accent2">
              <a:lumMod val="20000"/>
              <a:lumOff val="8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pPr algn="ctr"/>
            <a:r>
              <a:rPr lang="en-US" sz="2800" dirty="0">
                <a:solidFill>
                  <a:schemeClr val="accent2">
                    <a:lumMod val="50000"/>
                  </a:schemeClr>
                </a:solidFill>
                <a:latin typeface="+mj-lt"/>
                <a:cs typeface="Calibri" panose="020F0502020204030204" pitchFamily="34" charset="0"/>
              </a:rPr>
              <a:t>Actuators</a:t>
            </a:r>
          </a:p>
        </p:txBody>
      </p:sp>
      <p:sp>
        <p:nvSpPr>
          <p:cNvPr id="2" name="Title 1"/>
          <p:cNvSpPr>
            <a:spLocks noGrp="1"/>
          </p:cNvSpPr>
          <p:nvPr>
            <p:ph type="title"/>
          </p:nvPr>
        </p:nvSpPr>
        <p:spPr>
          <a:xfrm>
            <a:off x="609600" y="330329"/>
            <a:ext cx="10972800" cy="579660"/>
          </a:xfrm>
        </p:spPr>
        <p:txBody>
          <a:bodyPr>
            <a:normAutofit fontScale="90000"/>
          </a:bodyPr>
          <a:lstStyle/>
          <a:p>
            <a:r>
              <a:rPr lang="en-US" dirty="0"/>
              <a:t>Software Architecture: Sensors vs Actuators</a:t>
            </a:r>
          </a:p>
        </p:txBody>
      </p:sp>
      <p:sp>
        <p:nvSpPr>
          <p:cNvPr id="4" name="Rounded Rectangle 3">
            <a:hlinkClick r:id="rId2" action="ppaction://hlinksldjump"/>
          </p:cNvPr>
          <p:cNvSpPr/>
          <p:nvPr/>
        </p:nvSpPr>
        <p:spPr>
          <a:xfrm>
            <a:off x="7502244" y="4991343"/>
            <a:ext cx="827547" cy="384875"/>
          </a:xfrm>
          <a:prstGeom prst="roundRect">
            <a:avLst/>
          </a:prstGeom>
          <a:solidFill>
            <a:srgbClr val="AE4022"/>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fontScale="77500" lnSpcReduction="20000"/>
          </a:bodyPr>
          <a:lstStyle/>
          <a:p>
            <a:pPr algn="ctr"/>
            <a:r>
              <a:rPr lang="en-US" sz="1400">
                <a:solidFill>
                  <a:schemeClr val="bg1"/>
                </a:solidFill>
              </a:rPr>
              <a:t>Actuator</a:t>
            </a:r>
          </a:p>
          <a:p>
            <a:pPr algn="ctr"/>
            <a:r>
              <a:rPr lang="en-US" sz="1200" i="1">
                <a:solidFill>
                  <a:schemeClr val="bg1"/>
                </a:solidFill>
              </a:rPr>
              <a:t>actual hardware</a:t>
            </a:r>
            <a:endParaRPr lang="en-US" sz="1200" i="1" dirty="0">
              <a:solidFill>
                <a:schemeClr val="bg1"/>
              </a:solidFill>
            </a:endParaRPr>
          </a:p>
        </p:txBody>
      </p:sp>
      <p:cxnSp>
        <p:nvCxnSpPr>
          <p:cNvPr id="5" name="Straight Arrow Connector 4"/>
          <p:cNvCxnSpPr>
            <a:cxnSpLocks/>
            <a:stCxn id="8" idx="2"/>
            <a:endCxn id="6" idx="0"/>
          </p:cNvCxnSpPr>
          <p:nvPr/>
        </p:nvCxnSpPr>
        <p:spPr>
          <a:xfrm flipH="1">
            <a:off x="7920466" y="3428970"/>
            <a:ext cx="4660" cy="6006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 name="Rounded Rectangle 5"/>
          <p:cNvSpPr/>
          <p:nvPr/>
        </p:nvSpPr>
        <p:spPr>
          <a:xfrm>
            <a:off x="7246518" y="4029590"/>
            <a:ext cx="1347895" cy="456720"/>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100"/>
              <a:t>L1_program.py</a:t>
            </a:r>
            <a:r>
              <a:rPr lang="en-US" sz="1200"/>
              <a:t> </a:t>
            </a:r>
          </a:p>
          <a:p>
            <a:pPr algn="ctr"/>
            <a:r>
              <a:rPr lang="en-US" sz="800" i="1"/>
              <a:t>send commands to actuator</a:t>
            </a:r>
            <a:endParaRPr lang="en-US" sz="800" i="1" dirty="0"/>
          </a:p>
        </p:txBody>
      </p:sp>
      <p:cxnSp>
        <p:nvCxnSpPr>
          <p:cNvPr id="7" name="Straight Arrow Connector 6"/>
          <p:cNvCxnSpPr>
            <a:cxnSpLocks/>
            <a:stCxn id="6" idx="2"/>
            <a:endCxn id="4" idx="0"/>
          </p:cNvCxnSpPr>
          <p:nvPr/>
        </p:nvCxnSpPr>
        <p:spPr>
          <a:xfrm flipH="1">
            <a:off x="7916018" y="4486310"/>
            <a:ext cx="4448" cy="50503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 name="Rounded Rectangle 7">
            <a:hlinkClick r:id="rId2" action="ppaction://hlinksldjump"/>
          </p:cNvPr>
          <p:cNvSpPr/>
          <p:nvPr/>
        </p:nvSpPr>
        <p:spPr>
          <a:xfrm>
            <a:off x="7186312" y="2882372"/>
            <a:ext cx="1477627" cy="546598"/>
          </a:xfrm>
          <a:prstGeom prst="roundRect">
            <a:avLst/>
          </a:prstGeom>
          <a:solidFill>
            <a:srgbClr val="495D8E"/>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100"/>
              <a:t>L2_program.py</a:t>
            </a:r>
            <a:r>
              <a:rPr lang="en-US" sz="1050"/>
              <a:t> </a:t>
            </a:r>
          </a:p>
          <a:p>
            <a:pPr algn="ctr"/>
            <a:r>
              <a:rPr lang="en-US" sz="800" i="1"/>
              <a:t>compute commands for L1 program</a:t>
            </a:r>
            <a:endParaRPr lang="en-US" sz="800" i="1" dirty="0"/>
          </a:p>
        </p:txBody>
      </p:sp>
      <p:sp>
        <p:nvSpPr>
          <p:cNvPr id="9" name="Content Placeholder 2"/>
          <p:cNvSpPr txBox="1">
            <a:spLocks/>
          </p:cNvSpPr>
          <p:nvPr/>
        </p:nvSpPr>
        <p:spPr>
          <a:xfrm>
            <a:off x="8021581" y="4581898"/>
            <a:ext cx="826280" cy="256806"/>
          </a:xfrm>
          <a:prstGeom prst="rect">
            <a:avLst/>
          </a:prstGeom>
        </p:spPr>
        <p:txBody>
          <a:bodyPr vert="horz" lIns="0" tIns="0" rIns="0" bIns="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800" i="1" dirty="0"/>
              <a:t>[message for actuator] </a:t>
            </a:r>
          </a:p>
        </p:txBody>
      </p:sp>
      <p:cxnSp>
        <p:nvCxnSpPr>
          <p:cNvPr id="11" name="Elbow Connector 10"/>
          <p:cNvCxnSpPr>
            <a:endCxn id="8" idx="0"/>
          </p:cNvCxnSpPr>
          <p:nvPr/>
        </p:nvCxnSpPr>
        <p:spPr>
          <a:xfrm rot="5400000">
            <a:off x="7837685" y="1775742"/>
            <a:ext cx="1194072" cy="1019189"/>
          </a:xfrm>
          <a:prstGeom prst="bentConnector3">
            <a:avLst>
              <a:gd name="adj1" fmla="val 1181"/>
            </a:avLst>
          </a:prstGeom>
          <a:ln w="38100">
            <a:tailEnd type="triangle"/>
          </a:ln>
        </p:spPr>
        <p:style>
          <a:lnRef idx="2">
            <a:schemeClr val="dk1"/>
          </a:lnRef>
          <a:fillRef idx="0">
            <a:schemeClr val="dk1"/>
          </a:fillRef>
          <a:effectRef idx="1">
            <a:schemeClr val="dk1"/>
          </a:effectRef>
          <a:fontRef idx="minor">
            <a:schemeClr val="tx1"/>
          </a:fontRef>
        </p:style>
      </p:cxnSp>
      <p:sp>
        <p:nvSpPr>
          <p:cNvPr id="12" name="Content Placeholder 2"/>
          <p:cNvSpPr txBox="1">
            <a:spLocks/>
          </p:cNvSpPr>
          <p:nvPr/>
        </p:nvSpPr>
        <p:spPr>
          <a:xfrm>
            <a:off x="8007311" y="2427643"/>
            <a:ext cx="905312" cy="30883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800" i="1"/>
              <a:t>[message from</a:t>
            </a:r>
          </a:p>
          <a:p>
            <a:pPr marL="0" indent="0">
              <a:buNone/>
            </a:pPr>
            <a:r>
              <a:rPr lang="en-US" sz="800" i="1"/>
              <a:t>the mission] </a:t>
            </a:r>
            <a:endParaRPr lang="en-US" sz="800" i="1" dirty="0"/>
          </a:p>
        </p:txBody>
      </p:sp>
      <p:sp>
        <p:nvSpPr>
          <p:cNvPr id="27" name="Content Placeholder 2"/>
          <p:cNvSpPr txBox="1">
            <a:spLocks/>
          </p:cNvSpPr>
          <p:nvPr/>
        </p:nvSpPr>
        <p:spPr>
          <a:xfrm>
            <a:off x="8039000" y="1857364"/>
            <a:ext cx="1314549" cy="185736"/>
          </a:xfrm>
          <a:prstGeom prst="rect">
            <a:avLst/>
          </a:prstGeom>
        </p:spPr>
        <p:txBody>
          <a:bodyPr vert="horz" lIns="0" tIns="0" rIns="0" bIns="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t>pass command from L3 </a:t>
            </a:r>
            <a:endParaRPr lang="en-US" sz="900" i="1" dirty="0"/>
          </a:p>
        </p:txBody>
      </p:sp>
      <p:sp>
        <p:nvSpPr>
          <p:cNvPr id="29" name="Content Placeholder 2"/>
          <p:cNvSpPr txBox="1">
            <a:spLocks/>
          </p:cNvSpPr>
          <p:nvPr/>
        </p:nvSpPr>
        <p:spPr>
          <a:xfrm>
            <a:off x="8063047" y="3629401"/>
            <a:ext cx="826280" cy="304601"/>
          </a:xfrm>
          <a:prstGeom prst="rect">
            <a:avLst/>
          </a:prstGeom>
        </p:spPr>
        <p:txBody>
          <a:bodyPr vert="horz" lIns="0" tIns="0" rIns="0" bIns="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800" i="1"/>
              <a:t>[message for </a:t>
            </a:r>
          </a:p>
          <a:p>
            <a:pPr marL="0" indent="0">
              <a:buNone/>
            </a:pPr>
            <a:r>
              <a:rPr lang="en-US" sz="800" i="1"/>
              <a:t>L1 program]  </a:t>
            </a:r>
            <a:endParaRPr lang="en-US" sz="800" i="1" dirty="0"/>
          </a:p>
        </p:txBody>
      </p:sp>
      <p:sp>
        <p:nvSpPr>
          <p:cNvPr id="31" name="Rounded Rectangle 30"/>
          <p:cNvSpPr/>
          <p:nvPr/>
        </p:nvSpPr>
        <p:spPr>
          <a:xfrm>
            <a:off x="4329830" y="2233130"/>
            <a:ext cx="2041653" cy="4009626"/>
          </a:xfrm>
          <a:prstGeom prst="roundRect">
            <a:avLst>
              <a:gd name="adj" fmla="val 3747"/>
            </a:avLst>
          </a:prstGeom>
          <a:solidFill>
            <a:schemeClr val="accent2">
              <a:lumMod val="20000"/>
              <a:lumOff val="8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pPr algn="ctr"/>
            <a:r>
              <a:rPr lang="en-US" sz="2800" dirty="0">
                <a:solidFill>
                  <a:schemeClr val="accent2">
                    <a:lumMod val="50000"/>
                  </a:schemeClr>
                </a:solidFill>
                <a:latin typeface="+mj-lt"/>
                <a:cs typeface="Calibri" panose="020F0502020204030204" pitchFamily="34" charset="0"/>
              </a:rPr>
              <a:t>Sensors</a:t>
            </a:r>
          </a:p>
        </p:txBody>
      </p:sp>
      <p:sp>
        <p:nvSpPr>
          <p:cNvPr id="32" name="Rounded Rectangle 31">
            <a:hlinkClick r:id="rId2" action="ppaction://hlinksldjump"/>
          </p:cNvPr>
          <p:cNvSpPr/>
          <p:nvPr/>
        </p:nvSpPr>
        <p:spPr>
          <a:xfrm>
            <a:off x="4724400" y="4983723"/>
            <a:ext cx="1112520" cy="384875"/>
          </a:xfrm>
          <a:prstGeom prst="roundRect">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a:solidFill>
                  <a:sysClr val="windowText" lastClr="000000"/>
                </a:solidFill>
              </a:rPr>
              <a:t>Sensor</a:t>
            </a:r>
          </a:p>
          <a:p>
            <a:pPr algn="ctr"/>
            <a:r>
              <a:rPr lang="en-US" sz="900" i="1" dirty="0">
                <a:solidFill>
                  <a:sysClr val="windowText" lastClr="000000"/>
                </a:solidFill>
              </a:rPr>
              <a:t>actual hardware</a:t>
            </a:r>
          </a:p>
        </p:txBody>
      </p:sp>
      <p:cxnSp>
        <p:nvCxnSpPr>
          <p:cNvPr id="33" name="Straight Arrow Connector 32"/>
          <p:cNvCxnSpPr>
            <a:cxnSpLocks/>
            <a:stCxn id="34" idx="0"/>
            <a:endCxn id="36" idx="2"/>
          </p:cNvCxnSpPr>
          <p:nvPr/>
        </p:nvCxnSpPr>
        <p:spPr>
          <a:xfrm flipV="1">
            <a:off x="5276326" y="3428970"/>
            <a:ext cx="4660" cy="6006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4" name="Rounded Rectangle 33"/>
          <p:cNvSpPr/>
          <p:nvPr/>
        </p:nvSpPr>
        <p:spPr>
          <a:xfrm>
            <a:off x="4602378" y="4029590"/>
            <a:ext cx="1347895" cy="456720"/>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100"/>
              <a:t>L1_program.py</a:t>
            </a:r>
            <a:r>
              <a:rPr lang="en-US" sz="1200"/>
              <a:t> </a:t>
            </a:r>
          </a:p>
          <a:p>
            <a:pPr algn="ctr"/>
            <a:r>
              <a:rPr lang="en-US" sz="800" i="1"/>
              <a:t>get the data from sensor</a:t>
            </a:r>
            <a:endParaRPr lang="en-US" sz="800" i="1" dirty="0"/>
          </a:p>
        </p:txBody>
      </p:sp>
      <p:cxnSp>
        <p:nvCxnSpPr>
          <p:cNvPr id="35" name="Straight Arrow Connector 34"/>
          <p:cNvCxnSpPr>
            <a:cxnSpLocks/>
            <a:stCxn id="32" idx="0"/>
            <a:endCxn id="34" idx="2"/>
          </p:cNvCxnSpPr>
          <p:nvPr/>
        </p:nvCxnSpPr>
        <p:spPr>
          <a:xfrm flipH="1" flipV="1">
            <a:off x="5276326" y="4486310"/>
            <a:ext cx="4334" cy="49741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6" name="Rounded Rectangle 35">
            <a:hlinkClick r:id="rId2" action="ppaction://hlinksldjump"/>
          </p:cNvPr>
          <p:cNvSpPr/>
          <p:nvPr/>
        </p:nvSpPr>
        <p:spPr>
          <a:xfrm>
            <a:off x="4542172" y="2882372"/>
            <a:ext cx="1477627" cy="546598"/>
          </a:xfrm>
          <a:prstGeom prst="roundRect">
            <a:avLst/>
          </a:prstGeom>
          <a:solidFill>
            <a:srgbClr val="495D8E"/>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100"/>
              <a:t>L2_program.py</a:t>
            </a:r>
            <a:r>
              <a:rPr lang="en-US" sz="1050"/>
              <a:t> </a:t>
            </a:r>
          </a:p>
          <a:p>
            <a:pPr algn="ctr"/>
            <a:r>
              <a:rPr lang="en-US" sz="800" i="1"/>
              <a:t>compute parameters from L1 data</a:t>
            </a:r>
            <a:endParaRPr lang="en-US" sz="800" i="1" dirty="0"/>
          </a:p>
        </p:txBody>
      </p:sp>
      <p:sp>
        <p:nvSpPr>
          <p:cNvPr id="37" name="Content Placeholder 2"/>
          <p:cNvSpPr txBox="1">
            <a:spLocks/>
          </p:cNvSpPr>
          <p:nvPr/>
        </p:nvSpPr>
        <p:spPr>
          <a:xfrm>
            <a:off x="5350657" y="3660685"/>
            <a:ext cx="826280" cy="242837"/>
          </a:xfrm>
          <a:prstGeom prst="rect">
            <a:avLst/>
          </a:prstGeom>
        </p:spPr>
        <p:txBody>
          <a:bodyPr vert="horz" lIns="0" tIns="0" rIns="0" bIns="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t>[raw data </a:t>
            </a:r>
          </a:p>
          <a:p>
            <a:pPr marL="0" indent="0">
              <a:buNone/>
            </a:pPr>
            <a:r>
              <a:rPr lang="en-US" sz="900" i="1"/>
              <a:t>subset] </a:t>
            </a:r>
            <a:endParaRPr lang="en-US" sz="900" i="1" dirty="0"/>
          </a:p>
        </p:txBody>
      </p:sp>
      <p:cxnSp>
        <p:nvCxnSpPr>
          <p:cNvPr id="38" name="Elbow Connector 37"/>
          <p:cNvCxnSpPr>
            <a:stCxn id="36" idx="0"/>
          </p:cNvCxnSpPr>
          <p:nvPr/>
        </p:nvCxnSpPr>
        <p:spPr>
          <a:xfrm rot="5400000" flipH="1" flipV="1">
            <a:off x="5186518" y="1866906"/>
            <a:ext cx="1109935" cy="920999"/>
          </a:xfrm>
          <a:prstGeom prst="bentConnector3">
            <a:avLst>
              <a:gd name="adj1" fmla="val 99773"/>
            </a:avLst>
          </a:prstGeom>
          <a:ln w="38100">
            <a:tailEnd type="triangle"/>
          </a:ln>
        </p:spPr>
        <p:style>
          <a:lnRef idx="2">
            <a:schemeClr val="dk1"/>
          </a:lnRef>
          <a:fillRef idx="0">
            <a:schemeClr val="dk1"/>
          </a:fillRef>
          <a:effectRef idx="1">
            <a:schemeClr val="dk1"/>
          </a:effectRef>
          <a:fontRef idx="minor">
            <a:schemeClr val="tx1"/>
          </a:fontRef>
        </p:style>
      </p:cxnSp>
      <p:sp>
        <p:nvSpPr>
          <p:cNvPr id="39" name="Content Placeholder 2"/>
          <p:cNvSpPr txBox="1">
            <a:spLocks/>
          </p:cNvSpPr>
          <p:nvPr/>
        </p:nvSpPr>
        <p:spPr>
          <a:xfrm>
            <a:off x="5363171" y="2427643"/>
            <a:ext cx="905312" cy="30883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t>[data relevant</a:t>
            </a:r>
          </a:p>
          <a:p>
            <a:pPr marL="0" indent="0">
              <a:buNone/>
            </a:pPr>
            <a:r>
              <a:rPr lang="en-US" sz="900" i="1"/>
              <a:t>to the mission] </a:t>
            </a:r>
            <a:endParaRPr lang="en-US" sz="900" i="1" dirty="0"/>
          </a:p>
        </p:txBody>
      </p:sp>
      <p:sp>
        <p:nvSpPr>
          <p:cNvPr id="40" name="Content Placeholder 2"/>
          <p:cNvSpPr txBox="1">
            <a:spLocks/>
          </p:cNvSpPr>
          <p:nvPr/>
        </p:nvSpPr>
        <p:spPr>
          <a:xfrm>
            <a:off x="5394861" y="1857364"/>
            <a:ext cx="905312" cy="185736"/>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t>pass data to L3 </a:t>
            </a:r>
            <a:endParaRPr lang="en-US" sz="900" i="1" dirty="0"/>
          </a:p>
        </p:txBody>
      </p:sp>
      <p:sp>
        <p:nvSpPr>
          <p:cNvPr id="41" name="Content Placeholder 2"/>
          <p:cNvSpPr txBox="1">
            <a:spLocks/>
          </p:cNvSpPr>
          <p:nvPr/>
        </p:nvSpPr>
        <p:spPr>
          <a:xfrm>
            <a:off x="5412931" y="4638429"/>
            <a:ext cx="826280" cy="242837"/>
          </a:xfrm>
          <a:prstGeom prst="rect">
            <a:avLst/>
          </a:prstGeom>
        </p:spPr>
        <p:txBody>
          <a:bodyPr vert="horz" lIns="0" tIns="0" rIns="0" bIns="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t>[raw sensor</a:t>
            </a:r>
          </a:p>
          <a:p>
            <a:pPr marL="0" indent="0">
              <a:buNone/>
            </a:pPr>
            <a:r>
              <a:rPr lang="en-US" sz="900" i="1"/>
              <a:t>data] </a:t>
            </a:r>
            <a:endParaRPr lang="en-US" sz="900" i="1" dirty="0"/>
          </a:p>
        </p:txBody>
      </p:sp>
      <p:sp>
        <p:nvSpPr>
          <p:cNvPr id="25" name="Rounded Rectangle 24"/>
          <p:cNvSpPr/>
          <p:nvPr/>
        </p:nvSpPr>
        <p:spPr>
          <a:xfrm>
            <a:off x="596915" y="2288343"/>
            <a:ext cx="3345810" cy="2154255"/>
          </a:xfrm>
          <a:prstGeom prst="roundRect">
            <a:avLst>
              <a:gd name="adj" fmla="val 7106"/>
            </a:avLst>
          </a:prstGeom>
          <a:ln/>
        </p:spPr>
        <p:style>
          <a:lnRef idx="2">
            <a:schemeClr val="accent2"/>
          </a:lnRef>
          <a:fillRef idx="1">
            <a:schemeClr val="lt1"/>
          </a:fillRef>
          <a:effectRef idx="0">
            <a:schemeClr val="accent2"/>
          </a:effectRef>
          <a:fontRef idx="minor">
            <a:schemeClr val="dk1"/>
          </a:fontRef>
        </p:style>
        <p:txBody>
          <a:bodyPr lIns="0" tIns="0" rIns="0" bIns="0" rtlCol="0" anchor="b"/>
          <a:lstStyle/>
          <a:p>
            <a:r>
              <a:rPr lang="en-US" sz="1200" dirty="0">
                <a:solidFill>
                  <a:sysClr val="windowText" lastClr="000000"/>
                </a:solidFill>
                <a:latin typeface="Calibri" panose="020F0502020204030204" pitchFamily="34" charset="0"/>
                <a:cs typeface="Calibri" panose="020F0502020204030204" pitchFamily="34" charset="0"/>
              </a:rPr>
              <a:t>Sensor and Actuators have the same architecture except for </a:t>
            </a:r>
            <a:r>
              <a:rPr lang="en-US" sz="1200" b="1" dirty="0">
                <a:solidFill>
                  <a:srgbClr val="7030A0"/>
                </a:solidFill>
                <a:latin typeface="Calibri" panose="020F0502020204030204" pitchFamily="34" charset="0"/>
                <a:cs typeface="Calibri" panose="020F0502020204030204" pitchFamily="34" charset="0"/>
              </a:rPr>
              <a:t>data direction</a:t>
            </a:r>
            <a:r>
              <a:rPr lang="en-US" sz="1200" dirty="0">
                <a:solidFill>
                  <a:sysClr val="windowText" lastClr="000000"/>
                </a:solidFill>
                <a:latin typeface="Calibri" panose="020F0502020204030204" pitchFamily="34" charset="0"/>
                <a:cs typeface="Calibri" panose="020F0502020204030204" pitchFamily="34" charset="0"/>
              </a:rPr>
              <a:t>.</a:t>
            </a:r>
          </a:p>
          <a:p>
            <a:endParaRPr lang="en-US" sz="1200" dirty="0">
              <a:solidFill>
                <a:sysClr val="windowText" lastClr="000000"/>
              </a:solidFill>
              <a:latin typeface="Calibri" panose="020F0502020204030204" pitchFamily="34" charset="0"/>
              <a:cs typeface="Calibri" panose="020F0502020204030204" pitchFamily="34" charset="0"/>
            </a:endParaRPr>
          </a:p>
          <a:p>
            <a:r>
              <a:rPr lang="en-US" sz="1200" dirty="0">
                <a:solidFill>
                  <a:sysClr val="windowText" lastClr="000000"/>
                </a:solidFill>
                <a:latin typeface="Calibri" panose="020F0502020204030204" pitchFamily="34" charset="0"/>
                <a:cs typeface="Calibri" panose="020F0502020204030204" pitchFamily="34" charset="0"/>
              </a:rPr>
              <a:t>For </a:t>
            </a:r>
            <a:r>
              <a:rPr lang="en-US" sz="1200" b="1" dirty="0">
                <a:solidFill>
                  <a:srgbClr val="0070C0"/>
                </a:solidFill>
                <a:latin typeface="Calibri" panose="020F0502020204030204" pitchFamily="34" charset="0"/>
                <a:cs typeface="Calibri" panose="020F0502020204030204" pitchFamily="34" charset="0"/>
              </a:rPr>
              <a:t>sensors</a:t>
            </a:r>
            <a:r>
              <a:rPr lang="en-US" sz="1200" dirty="0">
                <a:solidFill>
                  <a:sysClr val="windowText" lastClr="000000"/>
                </a:solidFill>
                <a:latin typeface="Calibri" panose="020F0502020204030204" pitchFamily="34" charset="0"/>
                <a:cs typeface="Calibri" panose="020F0502020204030204" pitchFamily="34" charset="0"/>
              </a:rPr>
              <a:t>, the data is generated at the hardware and sent UP.</a:t>
            </a:r>
          </a:p>
          <a:p>
            <a:endParaRPr lang="en-US" sz="1200" dirty="0">
              <a:solidFill>
                <a:sysClr val="windowText" lastClr="000000"/>
              </a:solidFill>
              <a:latin typeface="Calibri" panose="020F0502020204030204" pitchFamily="34" charset="0"/>
              <a:cs typeface="Calibri" panose="020F0502020204030204" pitchFamily="34" charset="0"/>
            </a:endParaRPr>
          </a:p>
          <a:p>
            <a:r>
              <a:rPr lang="en-US" sz="1200" dirty="0">
                <a:solidFill>
                  <a:sysClr val="windowText" lastClr="000000"/>
                </a:solidFill>
                <a:latin typeface="Calibri" panose="020F0502020204030204" pitchFamily="34" charset="0"/>
                <a:cs typeface="Calibri" panose="020F0502020204030204" pitchFamily="34" charset="0"/>
              </a:rPr>
              <a:t>For </a:t>
            </a:r>
            <a:r>
              <a:rPr lang="en-US" sz="1200" b="1" dirty="0">
                <a:solidFill>
                  <a:srgbClr val="B19245"/>
                </a:solidFill>
                <a:latin typeface="Calibri" panose="020F0502020204030204" pitchFamily="34" charset="0"/>
                <a:cs typeface="Calibri" panose="020F0502020204030204" pitchFamily="34" charset="0"/>
              </a:rPr>
              <a:t>actuators</a:t>
            </a:r>
            <a:r>
              <a:rPr lang="en-US" sz="1200" dirty="0">
                <a:solidFill>
                  <a:sysClr val="windowText" lastClr="000000"/>
                </a:solidFill>
                <a:latin typeface="Calibri" panose="020F0502020204030204" pitchFamily="34" charset="0"/>
                <a:cs typeface="Calibri" panose="020F0502020204030204" pitchFamily="34" charset="0"/>
              </a:rPr>
              <a:t>, the data is generated at the top and sent DOWN to hardware. </a:t>
            </a:r>
          </a:p>
          <a:p>
            <a:endParaRPr lang="en-US" sz="1200" dirty="0">
              <a:solidFill>
                <a:sysClr val="windowText" lastClr="000000"/>
              </a:solidFill>
              <a:latin typeface="Calibri" panose="020F0502020204030204" pitchFamily="34" charset="0"/>
              <a:cs typeface="Calibri" panose="020F0502020204030204" pitchFamily="34" charset="0"/>
            </a:endParaRPr>
          </a:p>
          <a:p>
            <a:r>
              <a:rPr lang="en-US" sz="1200" dirty="0">
                <a:solidFill>
                  <a:sysClr val="windowText" lastClr="000000"/>
                </a:solidFill>
                <a:latin typeface="Calibri" panose="020F0502020204030204" pitchFamily="34" charset="0"/>
                <a:cs typeface="Calibri" panose="020F0502020204030204" pitchFamily="34" charset="0"/>
              </a:rPr>
              <a:t>Some sensors and actuators have feedback and preset commands, so data may flow </a:t>
            </a:r>
            <a:r>
              <a:rPr lang="en-US" sz="1200" b="1" dirty="0">
                <a:solidFill>
                  <a:srgbClr val="0070C0"/>
                </a:solidFill>
                <a:latin typeface="Calibri" panose="020F0502020204030204" pitchFamily="34" charset="0"/>
                <a:cs typeface="Calibri" panose="020F0502020204030204" pitchFamily="34" charset="0"/>
              </a:rPr>
              <a:t>both ways</a:t>
            </a:r>
            <a:r>
              <a:rPr lang="en-US" sz="1200" dirty="0">
                <a:solidFill>
                  <a:sysClr val="windowText" lastClr="000000"/>
                </a:solidFill>
                <a:latin typeface="Calibri" panose="020F0502020204030204" pitchFamily="34" charset="0"/>
                <a:cs typeface="Calibri" panose="020F0502020204030204" pitchFamily="34" charset="0"/>
              </a:rPr>
              <a:t>.</a:t>
            </a:r>
          </a:p>
        </p:txBody>
      </p:sp>
      <p:sp>
        <p:nvSpPr>
          <p:cNvPr id="26" name="TextBox 25">
            <a:extLst>
              <a:ext uri="{FF2B5EF4-FFF2-40B4-BE49-F238E27FC236}">
                <a16:creationId xmlns:a16="http://schemas.microsoft.com/office/drawing/2014/main" id="{44E809D0-2A13-4781-AFFB-67648C8126C8}"/>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1496704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3543209" y="3543301"/>
            <a:ext cx="4800691" cy="1790700"/>
          </a:xfrm>
          <a:prstGeom prst="roundRect">
            <a:avLst>
              <a:gd name="adj" fmla="val 3747"/>
            </a:avLst>
          </a:prstGeom>
          <a:gradFill>
            <a:gsLst>
              <a:gs pos="100000">
                <a:schemeClr val="bg1"/>
              </a:gs>
              <a:gs pos="0">
                <a:schemeClr val="accent2">
                  <a:lumMod val="60000"/>
                  <a:lumOff val="40000"/>
                </a:schemeClr>
              </a:gs>
              <a:gs pos="59000">
                <a:schemeClr val="accent2">
                  <a:lumMod val="20000"/>
                  <a:lumOff val="80000"/>
                </a:schemeClr>
              </a:gs>
            </a:gsLst>
            <a:lin ang="0" scaled="0"/>
          </a:gradFill>
          <a:ln>
            <a:no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sz="1000">
              <a:solidFill>
                <a:schemeClr val="bg1"/>
              </a:solidFill>
              <a:latin typeface="Calibri" panose="020F0502020204030204" pitchFamily="34" charset="0"/>
              <a:cs typeface="Calibri" panose="020F0502020204030204" pitchFamily="34" charset="0"/>
            </a:endParaRPr>
          </a:p>
        </p:txBody>
      </p:sp>
      <p:sp>
        <p:nvSpPr>
          <p:cNvPr id="18" name="Rounded Rectangle 17"/>
          <p:cNvSpPr/>
          <p:nvPr/>
        </p:nvSpPr>
        <p:spPr>
          <a:xfrm>
            <a:off x="3543209" y="2072844"/>
            <a:ext cx="4657816" cy="1400395"/>
          </a:xfrm>
          <a:prstGeom prst="roundRect">
            <a:avLst>
              <a:gd name="adj" fmla="val 3747"/>
            </a:avLst>
          </a:prstGeom>
          <a:gradFill>
            <a:gsLst>
              <a:gs pos="100000">
                <a:schemeClr val="bg1"/>
              </a:gs>
              <a:gs pos="0">
                <a:schemeClr val="accent2">
                  <a:lumMod val="60000"/>
                  <a:lumOff val="40000"/>
                </a:schemeClr>
              </a:gs>
              <a:gs pos="59000">
                <a:schemeClr val="accent2">
                  <a:lumMod val="20000"/>
                  <a:lumOff val="80000"/>
                </a:schemeClr>
              </a:gs>
            </a:gsLst>
            <a:lin ang="0" scaled="0"/>
          </a:gradFill>
          <a:ln>
            <a:no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sz="1000">
              <a:solidFill>
                <a:schemeClr val="bg1"/>
              </a:solidFill>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609600" y="330329"/>
            <a:ext cx="10972800" cy="569176"/>
          </a:xfrm>
        </p:spPr>
        <p:txBody>
          <a:bodyPr>
            <a:normAutofit fontScale="90000"/>
          </a:bodyPr>
          <a:lstStyle/>
          <a:p>
            <a:r>
              <a:rPr lang="en-US"/>
              <a:t>Software Architecture: Modularity &amp; Robustness</a:t>
            </a:r>
          </a:p>
        </p:txBody>
      </p:sp>
      <p:sp>
        <p:nvSpPr>
          <p:cNvPr id="4" name="Rounded Rectangle 3">
            <a:hlinkClick r:id="rId2" action="ppaction://hlinksldjump"/>
          </p:cNvPr>
          <p:cNvSpPr/>
          <p:nvPr/>
        </p:nvSpPr>
        <p:spPr>
          <a:xfrm>
            <a:off x="6265083" y="4842689"/>
            <a:ext cx="1112520" cy="384875"/>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a:solidFill>
                  <a:sysClr val="windowText" lastClr="000000"/>
                </a:solidFill>
              </a:rPr>
              <a:t>Sensor</a:t>
            </a:r>
          </a:p>
          <a:p>
            <a:pPr algn="ctr"/>
            <a:r>
              <a:rPr lang="en-US" sz="900" i="1">
                <a:solidFill>
                  <a:sysClr val="windowText" lastClr="000000"/>
                </a:solidFill>
              </a:rPr>
              <a:t>actual hardware</a:t>
            </a:r>
            <a:endParaRPr lang="en-US" sz="900" i="1" dirty="0">
              <a:solidFill>
                <a:sysClr val="windowText" lastClr="000000"/>
              </a:solidFill>
            </a:endParaRPr>
          </a:p>
        </p:txBody>
      </p:sp>
      <p:cxnSp>
        <p:nvCxnSpPr>
          <p:cNvPr id="5" name="Straight Arrow Connector 4"/>
          <p:cNvCxnSpPr>
            <a:cxnSpLocks/>
            <a:stCxn id="6" idx="0"/>
            <a:endCxn id="8" idx="2"/>
          </p:cNvCxnSpPr>
          <p:nvPr/>
        </p:nvCxnSpPr>
        <p:spPr>
          <a:xfrm flipV="1">
            <a:off x="6817009" y="3287936"/>
            <a:ext cx="4660" cy="6006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 name="Rounded Rectangle 5"/>
          <p:cNvSpPr/>
          <p:nvPr/>
        </p:nvSpPr>
        <p:spPr>
          <a:xfrm>
            <a:off x="6143061" y="3888556"/>
            <a:ext cx="1347895" cy="456720"/>
          </a:xfrm>
          <a:prstGeom prst="roundRect">
            <a:avLst/>
          </a:prstGeom>
          <a:solidFill>
            <a:srgbClr val="008064"/>
          </a:solidFill>
          <a:ln>
            <a:solidFill>
              <a:schemeClr val="tx1"/>
            </a:solid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100"/>
              <a:t>L1_program.py</a:t>
            </a:r>
            <a:r>
              <a:rPr lang="en-US" sz="1200"/>
              <a:t> </a:t>
            </a:r>
          </a:p>
          <a:p>
            <a:pPr algn="ctr"/>
            <a:r>
              <a:rPr lang="en-US" sz="800" i="1"/>
              <a:t>get the data from sensor</a:t>
            </a:r>
            <a:endParaRPr lang="en-US" sz="800" i="1" dirty="0"/>
          </a:p>
        </p:txBody>
      </p:sp>
      <p:cxnSp>
        <p:nvCxnSpPr>
          <p:cNvPr id="7" name="Straight Arrow Connector 6"/>
          <p:cNvCxnSpPr>
            <a:cxnSpLocks/>
            <a:stCxn id="4" idx="0"/>
            <a:endCxn id="6" idx="2"/>
          </p:cNvCxnSpPr>
          <p:nvPr/>
        </p:nvCxnSpPr>
        <p:spPr>
          <a:xfrm flipH="1" flipV="1">
            <a:off x="6817009" y="4345276"/>
            <a:ext cx="4334" cy="49741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 name="Rounded Rectangle 7">
            <a:hlinkClick r:id="rId2" action="ppaction://hlinksldjump"/>
          </p:cNvPr>
          <p:cNvSpPr/>
          <p:nvPr/>
        </p:nvSpPr>
        <p:spPr>
          <a:xfrm>
            <a:off x="6082855" y="2741338"/>
            <a:ext cx="1477627" cy="546598"/>
          </a:xfrm>
          <a:prstGeom prst="roundRect">
            <a:avLst/>
          </a:prstGeom>
          <a:solidFill>
            <a:srgbClr val="495D8E"/>
          </a:solidFill>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100"/>
              <a:t>L2_program.py</a:t>
            </a:r>
            <a:r>
              <a:rPr lang="en-US" sz="1050"/>
              <a:t> </a:t>
            </a:r>
          </a:p>
          <a:p>
            <a:pPr algn="ctr"/>
            <a:r>
              <a:rPr lang="en-US" sz="800" i="1"/>
              <a:t>compute parameters from L1 data</a:t>
            </a:r>
            <a:endParaRPr lang="en-US" sz="800" i="1" dirty="0"/>
          </a:p>
        </p:txBody>
      </p:sp>
      <p:sp>
        <p:nvSpPr>
          <p:cNvPr id="9" name="Content Placeholder 2"/>
          <p:cNvSpPr txBox="1">
            <a:spLocks/>
          </p:cNvSpPr>
          <p:nvPr/>
        </p:nvSpPr>
        <p:spPr>
          <a:xfrm>
            <a:off x="6910390" y="3595851"/>
            <a:ext cx="826280" cy="242837"/>
          </a:xfrm>
          <a:prstGeom prst="rect">
            <a:avLst/>
          </a:prstGeom>
        </p:spPr>
        <p:txBody>
          <a:bodyPr vert="horz" lIns="0" tIns="0" rIns="0" bIns="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t>[raw data </a:t>
            </a:r>
          </a:p>
          <a:p>
            <a:pPr marL="0" indent="0">
              <a:buNone/>
            </a:pPr>
            <a:r>
              <a:rPr lang="en-US" sz="900" i="1"/>
              <a:t>subset] </a:t>
            </a:r>
            <a:endParaRPr lang="en-US" sz="900" i="1" dirty="0"/>
          </a:p>
        </p:txBody>
      </p:sp>
      <p:cxnSp>
        <p:nvCxnSpPr>
          <p:cNvPr id="11" name="Elbow Connector 10"/>
          <p:cNvCxnSpPr>
            <a:stCxn id="8" idx="0"/>
          </p:cNvCxnSpPr>
          <p:nvPr/>
        </p:nvCxnSpPr>
        <p:spPr>
          <a:xfrm rot="5400000" flipH="1" flipV="1">
            <a:off x="6727201" y="1725872"/>
            <a:ext cx="1109935" cy="920999"/>
          </a:xfrm>
          <a:prstGeom prst="bentConnector3">
            <a:avLst>
              <a:gd name="adj1" fmla="val 99773"/>
            </a:avLst>
          </a:prstGeom>
          <a:ln w="38100">
            <a:tailEnd type="triangle"/>
          </a:ln>
        </p:spPr>
        <p:style>
          <a:lnRef idx="2">
            <a:schemeClr val="dk1"/>
          </a:lnRef>
          <a:fillRef idx="0">
            <a:schemeClr val="dk1"/>
          </a:fillRef>
          <a:effectRef idx="1">
            <a:schemeClr val="dk1"/>
          </a:effectRef>
          <a:fontRef idx="minor">
            <a:schemeClr val="tx1"/>
          </a:fontRef>
        </p:style>
      </p:cxnSp>
      <p:sp>
        <p:nvSpPr>
          <p:cNvPr id="12" name="Content Placeholder 2"/>
          <p:cNvSpPr txBox="1">
            <a:spLocks/>
          </p:cNvSpPr>
          <p:nvPr/>
        </p:nvSpPr>
        <p:spPr>
          <a:xfrm>
            <a:off x="6903854" y="2286609"/>
            <a:ext cx="905312" cy="30883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t>[data relevant</a:t>
            </a:r>
          </a:p>
          <a:p>
            <a:pPr marL="0" indent="0">
              <a:buNone/>
            </a:pPr>
            <a:r>
              <a:rPr lang="en-US" sz="900" i="1"/>
              <a:t>to the mission] </a:t>
            </a:r>
            <a:endParaRPr lang="en-US" sz="900" i="1" dirty="0"/>
          </a:p>
        </p:txBody>
      </p:sp>
      <p:sp>
        <p:nvSpPr>
          <p:cNvPr id="23" name="Rounded Rectangle 22"/>
          <p:cNvSpPr/>
          <p:nvPr/>
        </p:nvSpPr>
        <p:spPr>
          <a:xfrm>
            <a:off x="3649343" y="2286609"/>
            <a:ext cx="2041653" cy="1085241"/>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a:solidFill>
                  <a:schemeClr val="bg1"/>
                </a:solidFill>
                <a:latin typeface="Calibri" panose="020F0502020204030204" pitchFamily="34" charset="0"/>
                <a:cs typeface="Calibri" panose="020F0502020204030204" pitchFamily="34" charset="0"/>
              </a:rPr>
              <a:t>Send and receives data in the format that is “universal” or standardized. </a:t>
            </a:r>
          </a:p>
          <a:p>
            <a:endParaRPr lang="en-US" sz="1000">
              <a:solidFill>
                <a:schemeClr val="bg1"/>
              </a:solidFill>
              <a:latin typeface="Calibri" panose="020F0502020204030204" pitchFamily="34" charset="0"/>
              <a:cs typeface="Calibri" panose="020F0502020204030204" pitchFamily="34" charset="0"/>
            </a:endParaRPr>
          </a:p>
          <a:p>
            <a:r>
              <a:rPr lang="en-US" sz="1000">
                <a:solidFill>
                  <a:schemeClr val="bg1"/>
                </a:solidFill>
                <a:latin typeface="Calibri" panose="020F0502020204030204" pitchFamily="34" charset="0"/>
                <a:cs typeface="Calibri" panose="020F0502020204030204" pitchFamily="34" charset="0"/>
              </a:rPr>
              <a:t>If there is a hardware change, this program does not need to change</a:t>
            </a:r>
          </a:p>
          <a:p>
            <a:endParaRPr lang="en-US" sz="1000">
              <a:solidFill>
                <a:schemeClr val="bg1"/>
              </a:solidFill>
              <a:latin typeface="Calibri" panose="020F0502020204030204" pitchFamily="34" charset="0"/>
              <a:cs typeface="Calibri" panose="020F0502020204030204" pitchFamily="34" charset="0"/>
            </a:endParaRPr>
          </a:p>
          <a:p>
            <a:r>
              <a:rPr lang="en-US" sz="1000">
                <a:solidFill>
                  <a:schemeClr val="bg1"/>
                </a:solidFill>
                <a:latin typeface="Calibri" panose="020F0502020204030204" pitchFamily="34" charset="0"/>
                <a:cs typeface="Calibri" panose="020F0502020204030204" pitchFamily="34" charset="0"/>
              </a:rPr>
              <a:t>If the driving strategy changes, this program may change</a:t>
            </a:r>
            <a:endParaRPr lang="en-US" sz="1000" dirty="0">
              <a:solidFill>
                <a:schemeClr val="bg1"/>
              </a:solidFill>
              <a:latin typeface="Calibri" panose="020F0502020204030204" pitchFamily="34" charset="0"/>
              <a:cs typeface="Calibri" panose="020F0502020204030204" pitchFamily="34" charset="0"/>
            </a:endParaRPr>
          </a:p>
        </p:txBody>
      </p:sp>
      <p:sp>
        <p:nvSpPr>
          <p:cNvPr id="24" name="Rounded Rectangle 23"/>
          <p:cNvSpPr/>
          <p:nvPr/>
        </p:nvSpPr>
        <p:spPr>
          <a:xfrm>
            <a:off x="3597147" y="3803555"/>
            <a:ext cx="2041653" cy="1197069"/>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a:solidFill>
                  <a:schemeClr val="bg1"/>
                </a:solidFill>
                <a:latin typeface="Calibri" panose="020F0502020204030204" pitchFamily="34" charset="0"/>
                <a:cs typeface="Calibri" panose="020F0502020204030204" pitchFamily="34" charset="0"/>
              </a:rPr>
              <a:t>The job of L1 program is to convert the data into the desired format.</a:t>
            </a:r>
          </a:p>
          <a:p>
            <a:endParaRPr lang="en-US" sz="1000">
              <a:solidFill>
                <a:schemeClr val="bg1"/>
              </a:solidFill>
              <a:latin typeface="Calibri" panose="020F0502020204030204" pitchFamily="34" charset="0"/>
              <a:cs typeface="Calibri" panose="020F0502020204030204" pitchFamily="34" charset="0"/>
            </a:endParaRPr>
          </a:p>
          <a:p>
            <a:r>
              <a:rPr lang="en-US" sz="1000">
                <a:solidFill>
                  <a:schemeClr val="bg1"/>
                </a:solidFill>
                <a:latin typeface="Calibri" panose="020F0502020204030204" pitchFamily="34" charset="0"/>
                <a:cs typeface="Calibri" panose="020F0502020204030204" pitchFamily="34" charset="0"/>
              </a:rPr>
              <a:t>If there is a hardware change, only these items need to be updated. </a:t>
            </a:r>
          </a:p>
          <a:p>
            <a:endParaRPr lang="en-US" sz="1000">
              <a:solidFill>
                <a:schemeClr val="bg1"/>
              </a:solidFill>
              <a:latin typeface="Calibri" panose="020F0502020204030204" pitchFamily="34" charset="0"/>
              <a:cs typeface="Calibri" panose="020F0502020204030204" pitchFamily="34" charset="0"/>
            </a:endParaRPr>
          </a:p>
          <a:p>
            <a:r>
              <a:rPr lang="en-US" sz="1000">
                <a:solidFill>
                  <a:schemeClr val="bg1"/>
                </a:solidFill>
                <a:latin typeface="Calibri" panose="020F0502020204030204" pitchFamily="34" charset="0"/>
                <a:cs typeface="Calibri" panose="020F0502020204030204" pitchFamily="34" charset="0"/>
              </a:rPr>
              <a:t>If the driving strategy changes, these items do not change.</a:t>
            </a:r>
          </a:p>
        </p:txBody>
      </p:sp>
      <p:sp>
        <p:nvSpPr>
          <p:cNvPr id="27" name="Content Placeholder 2"/>
          <p:cNvSpPr txBox="1">
            <a:spLocks/>
          </p:cNvSpPr>
          <p:nvPr/>
        </p:nvSpPr>
        <p:spPr>
          <a:xfrm>
            <a:off x="6935544" y="1716330"/>
            <a:ext cx="905312" cy="185736"/>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t>pass data to L3 </a:t>
            </a:r>
            <a:endParaRPr lang="en-US" sz="900" i="1" dirty="0"/>
          </a:p>
        </p:txBody>
      </p:sp>
      <p:sp>
        <p:nvSpPr>
          <p:cNvPr id="30" name="Content Placeholder 2"/>
          <p:cNvSpPr txBox="1">
            <a:spLocks/>
          </p:cNvSpPr>
          <p:nvPr/>
        </p:nvSpPr>
        <p:spPr>
          <a:xfrm>
            <a:off x="6953614" y="4497395"/>
            <a:ext cx="826280" cy="242837"/>
          </a:xfrm>
          <a:prstGeom prst="rect">
            <a:avLst/>
          </a:prstGeom>
        </p:spPr>
        <p:txBody>
          <a:bodyPr vert="horz" lIns="0" tIns="0" rIns="0" bIns="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t>[raw sensor</a:t>
            </a:r>
          </a:p>
          <a:p>
            <a:pPr marL="0" indent="0">
              <a:buNone/>
            </a:pPr>
            <a:r>
              <a:rPr lang="en-US" sz="900" i="1"/>
              <a:t>data] </a:t>
            </a:r>
            <a:endParaRPr lang="en-US" sz="900" i="1" dirty="0"/>
          </a:p>
        </p:txBody>
      </p:sp>
      <p:sp>
        <p:nvSpPr>
          <p:cNvPr id="17" name="TextBox 16">
            <a:extLst>
              <a:ext uri="{FF2B5EF4-FFF2-40B4-BE49-F238E27FC236}">
                <a16:creationId xmlns:a16="http://schemas.microsoft.com/office/drawing/2014/main" id="{BF8AE3C5-89A9-4747-853E-C566FFAAD6BE}"/>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923722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4352413" y="1806079"/>
            <a:ext cx="4657816" cy="1400395"/>
          </a:xfrm>
          <a:prstGeom prst="roundRect">
            <a:avLst>
              <a:gd name="adj" fmla="val 3747"/>
            </a:avLst>
          </a:prstGeom>
          <a:solidFill>
            <a:schemeClr val="accent2">
              <a:lumMod val="60000"/>
              <a:lumOff val="4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lIns="91440" tIns="0" rIns="0" bIns="0" rtlCol="0" anchor="ctr"/>
          <a:lstStyle/>
          <a:p>
            <a:endParaRPr lang="en-US" sz="1100">
              <a:solidFill>
                <a:schemeClr val="accent2">
                  <a:lumMod val="50000"/>
                </a:schemeClr>
              </a:solidFill>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609600" y="330328"/>
            <a:ext cx="10972800" cy="641983"/>
          </a:xfrm>
        </p:spPr>
        <p:txBody>
          <a:bodyPr>
            <a:normAutofit/>
          </a:bodyPr>
          <a:lstStyle/>
          <a:p>
            <a:r>
              <a:rPr lang="en-US" dirty="0"/>
              <a:t>Level 1: logging</a:t>
            </a:r>
          </a:p>
        </p:txBody>
      </p:sp>
      <p:sp>
        <p:nvSpPr>
          <p:cNvPr id="4" name="Rounded Rectangle 3">
            <a:hlinkClick r:id="rId2" action="ppaction://hlinksldjump"/>
          </p:cNvPr>
          <p:cNvSpPr/>
          <p:nvPr/>
        </p:nvSpPr>
        <p:spPr>
          <a:xfrm>
            <a:off x="6335265" y="4481209"/>
            <a:ext cx="988404" cy="384875"/>
          </a:xfrm>
          <a:prstGeom prst="roundRect">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a:solidFill>
                  <a:sysClr val="windowText" lastClr="000000"/>
                </a:solidFill>
              </a:rPr>
              <a:t>myErrorLog.csv</a:t>
            </a:r>
          </a:p>
          <a:p>
            <a:pPr algn="ctr"/>
            <a:r>
              <a:rPr lang="en-US" sz="900" i="1">
                <a:solidFill>
                  <a:sysClr val="windowText" lastClr="000000"/>
                </a:solidFill>
              </a:rPr>
              <a:t>data log</a:t>
            </a:r>
            <a:endParaRPr lang="en-US" sz="900" i="1" dirty="0">
              <a:solidFill>
                <a:sysClr val="windowText" lastClr="000000"/>
              </a:solidFill>
            </a:endParaRPr>
          </a:p>
        </p:txBody>
      </p:sp>
      <p:cxnSp>
        <p:nvCxnSpPr>
          <p:cNvPr id="7" name="Straight Arrow Connector 6"/>
          <p:cNvCxnSpPr>
            <a:cxnSpLocks/>
            <a:stCxn id="4" idx="0"/>
            <a:endCxn id="25" idx="2"/>
          </p:cNvCxnSpPr>
          <p:nvPr/>
        </p:nvCxnSpPr>
        <p:spPr>
          <a:xfrm flipV="1">
            <a:off x="6829467" y="2868815"/>
            <a:ext cx="943467" cy="161239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Rounded Rectangle 8"/>
          <p:cNvSpPr/>
          <p:nvPr/>
        </p:nvSpPr>
        <p:spPr>
          <a:xfrm>
            <a:off x="7449102" y="4894876"/>
            <a:ext cx="767551" cy="575993"/>
          </a:xfrm>
          <a:prstGeom prst="roundRect">
            <a:avLst>
              <a:gd name="adj" fmla="val 7106"/>
            </a:avLst>
          </a:prstGeom>
          <a:no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a:solidFill>
                  <a:sysClr val="windowText" lastClr="000000"/>
                </a:solidFill>
                <a:latin typeface="Calibri" panose="020F0502020204030204" pitchFamily="34" charset="0"/>
                <a:cs typeface="Calibri" panose="020F0502020204030204" pitchFamily="34" charset="0"/>
              </a:rPr>
              <a:t>Info retrieved for text2speech</a:t>
            </a:r>
            <a:endParaRPr lang="en-US" sz="1000" dirty="0">
              <a:solidFill>
                <a:sysClr val="windowText" lastClr="000000"/>
              </a:solidFill>
              <a:latin typeface="Calibri" panose="020F0502020204030204" pitchFamily="34" charset="0"/>
              <a:cs typeface="Calibri" panose="020F0502020204030204" pitchFamily="34" charset="0"/>
            </a:endParaRPr>
          </a:p>
        </p:txBody>
      </p:sp>
      <p:cxnSp>
        <p:nvCxnSpPr>
          <p:cNvPr id="12" name="Straight Arrow Connector 11"/>
          <p:cNvCxnSpPr>
            <a:cxnSpLocks/>
            <a:endCxn id="25" idx="0"/>
          </p:cNvCxnSpPr>
          <p:nvPr/>
        </p:nvCxnSpPr>
        <p:spPr>
          <a:xfrm flipH="1">
            <a:off x="7772934" y="1517373"/>
            <a:ext cx="126502" cy="80484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4" name="Rounded Rectangle 13"/>
          <p:cNvSpPr/>
          <p:nvPr/>
        </p:nvSpPr>
        <p:spPr>
          <a:xfrm>
            <a:off x="4509513" y="1927473"/>
            <a:ext cx="2041653" cy="1085241"/>
          </a:xfrm>
          <a:prstGeom prst="roundRect">
            <a:avLst>
              <a:gd name="adj" fmla="val 7106"/>
            </a:avLst>
          </a:prstGeom>
          <a:noFill/>
          <a:ln>
            <a:no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dirty="0">
                <a:solidFill>
                  <a:schemeClr val="accent2">
                    <a:lumMod val="50000"/>
                  </a:schemeClr>
                </a:solidFill>
                <a:effectLst/>
                <a:latin typeface="Calibri" panose="020F0502020204030204" pitchFamily="34" charset="0"/>
                <a:cs typeface="Calibri" panose="020F0502020204030204" pitchFamily="34" charset="0"/>
              </a:rPr>
              <a:t>functions:</a:t>
            </a:r>
          </a:p>
          <a:p>
            <a:r>
              <a:rPr lang="en-US" sz="1000" dirty="0">
                <a:solidFill>
                  <a:schemeClr val="accent2">
                    <a:lumMod val="50000"/>
                  </a:schemeClr>
                </a:solidFill>
                <a:effectLst/>
                <a:latin typeface="Calibri" panose="020F0502020204030204" pitchFamily="34" charset="0"/>
                <a:cs typeface="Calibri" panose="020F0502020204030204" pitchFamily="34" charset="0"/>
              </a:rPr>
              <a:t>logSpeeds()</a:t>
            </a:r>
          </a:p>
          <a:p>
            <a:endParaRPr lang="en-US" sz="1000" dirty="0">
              <a:solidFill>
                <a:schemeClr val="accent2">
                  <a:lumMod val="50000"/>
                </a:schemeClr>
              </a:solidFill>
              <a:effectLst/>
              <a:latin typeface="Calibri" panose="020F0502020204030204" pitchFamily="34" charset="0"/>
              <a:cs typeface="Calibri" panose="020F0502020204030204" pitchFamily="34" charset="0"/>
            </a:endParaRPr>
          </a:p>
          <a:p>
            <a:r>
              <a:rPr lang="en-US" sz="1000" dirty="0">
                <a:solidFill>
                  <a:schemeClr val="accent2">
                    <a:lumMod val="50000"/>
                  </a:schemeClr>
                </a:solidFill>
                <a:effectLst/>
                <a:latin typeface="Calibri" panose="020F0502020204030204" pitchFamily="34" charset="0"/>
                <a:cs typeface="Calibri" panose="020F0502020204030204" pitchFamily="34" charset="0"/>
              </a:rPr>
              <a:t>logError()</a:t>
            </a:r>
          </a:p>
          <a:p>
            <a:endParaRPr lang="en-US" sz="1000" dirty="0">
              <a:solidFill>
                <a:schemeClr val="accent2">
                  <a:lumMod val="50000"/>
                </a:schemeClr>
              </a:solidFill>
              <a:effectLst/>
              <a:latin typeface="Calibri" panose="020F0502020204030204" pitchFamily="34" charset="0"/>
              <a:cs typeface="Calibri" panose="020F0502020204030204" pitchFamily="34" charset="0"/>
            </a:endParaRPr>
          </a:p>
          <a:p>
            <a:r>
              <a:rPr lang="en-US" sz="1000" dirty="0">
                <a:solidFill>
                  <a:schemeClr val="accent2">
                    <a:lumMod val="50000"/>
                  </a:schemeClr>
                </a:solidFill>
                <a:effectLst/>
                <a:latin typeface="Calibri" panose="020F0502020204030204" pitchFamily="34" charset="0"/>
                <a:cs typeface="Calibri" panose="020F0502020204030204" pitchFamily="34" charset="0"/>
              </a:rPr>
              <a:t>logNewDataType()</a:t>
            </a:r>
          </a:p>
        </p:txBody>
      </p:sp>
      <p:sp>
        <p:nvSpPr>
          <p:cNvPr id="18" name="Rounded Rectangle 17">
            <a:hlinkClick r:id="rId2" action="ppaction://hlinksldjump"/>
          </p:cNvPr>
          <p:cNvSpPr/>
          <p:nvPr/>
        </p:nvSpPr>
        <p:spPr>
          <a:xfrm>
            <a:off x="7415565" y="4467183"/>
            <a:ext cx="988404" cy="384875"/>
          </a:xfrm>
          <a:prstGeom prst="roundRect">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a:solidFill>
                  <a:sysClr val="windowText" lastClr="000000"/>
                </a:solidFill>
              </a:rPr>
              <a:t>myLogMsg.txt</a:t>
            </a:r>
          </a:p>
          <a:p>
            <a:pPr algn="ctr"/>
            <a:r>
              <a:rPr lang="en-US" sz="900" i="1">
                <a:solidFill>
                  <a:sysClr val="windowText" lastClr="000000"/>
                </a:solidFill>
              </a:rPr>
              <a:t>data log</a:t>
            </a:r>
            <a:endParaRPr lang="en-US" sz="900" i="1" dirty="0">
              <a:solidFill>
                <a:sysClr val="windowText" lastClr="000000"/>
              </a:solidFill>
            </a:endParaRPr>
          </a:p>
        </p:txBody>
      </p:sp>
      <p:cxnSp>
        <p:nvCxnSpPr>
          <p:cNvPr id="19" name="Straight Arrow Connector 18"/>
          <p:cNvCxnSpPr>
            <a:cxnSpLocks/>
            <a:stCxn id="18" idx="0"/>
            <a:endCxn id="25" idx="2"/>
          </p:cNvCxnSpPr>
          <p:nvPr/>
        </p:nvCxnSpPr>
        <p:spPr>
          <a:xfrm flipH="1" flipV="1">
            <a:off x="7772934" y="2868815"/>
            <a:ext cx="136833" cy="159836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0" name="Rounded Rectangle 19">
            <a:hlinkClick r:id="rId2" action="ppaction://hlinksldjump"/>
          </p:cNvPr>
          <p:cNvSpPr/>
          <p:nvPr/>
        </p:nvSpPr>
        <p:spPr>
          <a:xfrm>
            <a:off x="8446381" y="4467182"/>
            <a:ext cx="988404" cy="384875"/>
          </a:xfrm>
          <a:prstGeom prst="roundRect">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a:solidFill>
                  <a:sysClr val="windowText" lastClr="000000"/>
                </a:solidFill>
              </a:rPr>
              <a:t>+ new log.csv</a:t>
            </a:r>
          </a:p>
          <a:p>
            <a:pPr algn="ctr"/>
            <a:r>
              <a:rPr lang="en-US" sz="900" i="1">
                <a:solidFill>
                  <a:sysClr val="windowText" lastClr="000000"/>
                </a:solidFill>
              </a:rPr>
              <a:t>created data log</a:t>
            </a:r>
            <a:endParaRPr lang="en-US" sz="900" i="1" dirty="0">
              <a:solidFill>
                <a:sysClr val="windowText" lastClr="000000"/>
              </a:solidFill>
            </a:endParaRPr>
          </a:p>
        </p:txBody>
      </p:sp>
      <p:cxnSp>
        <p:nvCxnSpPr>
          <p:cNvPr id="21" name="Straight Arrow Connector 20"/>
          <p:cNvCxnSpPr>
            <a:cxnSpLocks/>
            <a:stCxn id="25" idx="2"/>
            <a:endCxn id="20" idx="0"/>
          </p:cNvCxnSpPr>
          <p:nvPr/>
        </p:nvCxnSpPr>
        <p:spPr>
          <a:xfrm>
            <a:off x="7772934" y="2868815"/>
            <a:ext cx="1167649" cy="159836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5" name="Rounded Rectangle 24">
            <a:hlinkClick r:id="rId2" action="ppaction://hlinksldjump"/>
          </p:cNvPr>
          <p:cNvSpPr/>
          <p:nvPr/>
        </p:nvSpPr>
        <p:spPr>
          <a:xfrm>
            <a:off x="7034120" y="2322217"/>
            <a:ext cx="1477627" cy="546598"/>
          </a:xfrm>
          <a:prstGeom prst="roundRect">
            <a:avLst/>
          </a:prstGeom>
          <a:solidFill>
            <a:srgbClr val="495D8E"/>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100" dirty="0"/>
              <a:t>L1_log.py</a:t>
            </a:r>
            <a:r>
              <a:rPr lang="en-US" sz="1050" dirty="0"/>
              <a:t> </a:t>
            </a:r>
          </a:p>
          <a:p>
            <a:pPr algn="ctr"/>
            <a:r>
              <a:rPr lang="en-US" sz="800" i="1" dirty="0"/>
              <a:t>compute parameters from L1 data</a:t>
            </a:r>
          </a:p>
        </p:txBody>
      </p:sp>
      <p:sp>
        <p:nvSpPr>
          <p:cNvPr id="26" name="Rounded Rectangle 25"/>
          <p:cNvSpPr/>
          <p:nvPr/>
        </p:nvSpPr>
        <p:spPr>
          <a:xfrm>
            <a:off x="6372269" y="4908111"/>
            <a:ext cx="767551" cy="575993"/>
          </a:xfrm>
          <a:prstGeom prst="roundRect">
            <a:avLst>
              <a:gd name="adj" fmla="val 7106"/>
            </a:avLst>
          </a:prstGeom>
          <a:no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a:solidFill>
                  <a:sysClr val="windowText" lastClr="000000"/>
                </a:solidFill>
                <a:latin typeface="Calibri" panose="020F0502020204030204" pitchFamily="34" charset="0"/>
                <a:cs typeface="Calibri" panose="020F0502020204030204" pitchFamily="34" charset="0"/>
              </a:rPr>
              <a:t>info for nodeRed charts</a:t>
            </a:r>
            <a:endParaRPr lang="en-US" sz="1000" dirty="0">
              <a:solidFill>
                <a:sysClr val="windowText" lastClr="000000"/>
              </a:solidFill>
              <a:latin typeface="Calibri" panose="020F0502020204030204" pitchFamily="34" charset="0"/>
              <a:cs typeface="Calibri" panose="020F0502020204030204" pitchFamily="34" charset="0"/>
            </a:endParaRPr>
          </a:p>
        </p:txBody>
      </p:sp>
      <p:sp>
        <p:nvSpPr>
          <p:cNvPr id="15" name="Rounded Rectangle 14"/>
          <p:cNvSpPr/>
          <p:nvPr/>
        </p:nvSpPr>
        <p:spPr>
          <a:xfrm>
            <a:off x="425301" y="1711215"/>
            <a:ext cx="3345810" cy="1717785"/>
          </a:xfrm>
          <a:prstGeom prst="roundRect">
            <a:avLst>
              <a:gd name="adj" fmla="val 7106"/>
            </a:avLst>
          </a:prstGeom>
          <a:noFill/>
          <a:ln>
            <a:no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200" dirty="0">
                <a:solidFill>
                  <a:sysClr val="windowText" lastClr="000000"/>
                </a:solidFill>
                <a:effectLst/>
                <a:latin typeface="Calibri" panose="020F0502020204030204" pitchFamily="34" charset="0"/>
                <a:cs typeface="Calibri" panose="020F0502020204030204" pitchFamily="34" charset="0"/>
              </a:rPr>
              <a:t>Rather than interacting with hardware, the L1_log program interacts with other python files. It </a:t>
            </a:r>
            <a:r>
              <a:rPr lang="en-US" sz="1200" b="1" dirty="0">
                <a:solidFill>
                  <a:srgbClr val="7030A0"/>
                </a:solidFill>
                <a:effectLst/>
                <a:latin typeface="Calibri" panose="020F0502020204030204" pitchFamily="34" charset="0"/>
                <a:cs typeface="Calibri" panose="020F0502020204030204" pitchFamily="34" charset="0"/>
              </a:rPr>
              <a:t>acts as a sensor </a:t>
            </a:r>
            <a:r>
              <a:rPr lang="en-US" sz="1200" dirty="0">
                <a:solidFill>
                  <a:sysClr val="windowText" lastClr="000000"/>
                </a:solidFill>
                <a:effectLst/>
                <a:latin typeface="Calibri" panose="020F0502020204030204" pitchFamily="34" charset="0"/>
                <a:cs typeface="Calibri" panose="020F0502020204030204" pitchFamily="34" charset="0"/>
              </a:rPr>
              <a:t>in that it retrieves recorded data and it </a:t>
            </a:r>
            <a:r>
              <a:rPr lang="en-US" sz="1200" b="1" dirty="0">
                <a:solidFill>
                  <a:srgbClr val="0070C0"/>
                </a:solidFill>
                <a:effectLst/>
                <a:latin typeface="Calibri" panose="020F0502020204030204" pitchFamily="34" charset="0"/>
                <a:cs typeface="Calibri" panose="020F0502020204030204" pitchFamily="34" charset="0"/>
              </a:rPr>
              <a:t>acts as an actuator </a:t>
            </a:r>
            <a:r>
              <a:rPr lang="en-US" sz="1200" dirty="0">
                <a:solidFill>
                  <a:sysClr val="windowText" lastClr="000000"/>
                </a:solidFill>
                <a:effectLst/>
                <a:latin typeface="Calibri" panose="020F0502020204030204" pitchFamily="34" charset="0"/>
                <a:cs typeface="Calibri" panose="020F0502020204030204" pitchFamily="34" charset="0"/>
              </a:rPr>
              <a:t>in that it can receive data and perform an action with it (stor</a:t>
            </a:r>
            <a:r>
              <a:rPr lang="en-US" sz="1200" dirty="0">
                <a:solidFill>
                  <a:sysClr val="windowText" lastClr="000000"/>
                </a:solidFill>
                <a:latin typeface="Calibri" panose="020F0502020204030204" pitchFamily="34" charset="0"/>
                <a:cs typeface="Calibri" panose="020F0502020204030204" pitchFamily="34" charset="0"/>
              </a:rPr>
              <a:t>e it </a:t>
            </a:r>
            <a:r>
              <a:rPr lang="en-US" sz="1200" dirty="0">
                <a:solidFill>
                  <a:sysClr val="windowText" lastClr="000000"/>
                </a:solidFill>
                <a:effectLst/>
                <a:latin typeface="Calibri" panose="020F0502020204030204" pitchFamily="34" charset="0"/>
                <a:cs typeface="Calibri" panose="020F0502020204030204" pitchFamily="34" charset="0"/>
              </a:rPr>
              <a:t>in a file).</a:t>
            </a:r>
          </a:p>
          <a:p>
            <a:endParaRPr lang="en-US" sz="1200" dirty="0">
              <a:solidFill>
                <a:sysClr val="windowText" lastClr="000000"/>
              </a:solidFill>
              <a:effectLst/>
              <a:latin typeface="Calibri" panose="020F0502020204030204" pitchFamily="34" charset="0"/>
              <a:cs typeface="Calibri" panose="020F0502020204030204" pitchFamily="34" charset="0"/>
            </a:endParaRPr>
          </a:p>
          <a:p>
            <a:r>
              <a:rPr lang="en-US" sz="1200" dirty="0">
                <a:solidFill>
                  <a:sysClr val="windowText" lastClr="000000"/>
                </a:solidFill>
                <a:effectLst/>
                <a:latin typeface="Calibri" panose="020F0502020204030204" pitchFamily="34" charset="0"/>
                <a:cs typeface="Calibri" panose="020F0502020204030204" pitchFamily="34" charset="0"/>
              </a:rPr>
              <a:t>L1_log.py program was initially designated as level2, but is being set as L1 going forward (2020.11)</a:t>
            </a:r>
          </a:p>
        </p:txBody>
      </p:sp>
      <p:sp>
        <p:nvSpPr>
          <p:cNvPr id="16" name="TextBox 15">
            <a:extLst>
              <a:ext uri="{FF2B5EF4-FFF2-40B4-BE49-F238E27FC236}">
                <a16:creationId xmlns:a16="http://schemas.microsoft.com/office/drawing/2014/main" id="{63BDF7B2-8A30-496E-8814-6148ECA69DBD}"/>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3906587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ounded Rectangle 30">
            <a:extLst>
              <a:ext uri="{FF2B5EF4-FFF2-40B4-BE49-F238E27FC236}">
                <a16:creationId xmlns:a16="http://schemas.microsoft.com/office/drawing/2014/main" id="{E00A7378-CF2C-4DAB-B94B-FEBA55598681}"/>
              </a:ext>
            </a:extLst>
          </p:cNvPr>
          <p:cNvSpPr/>
          <p:nvPr/>
        </p:nvSpPr>
        <p:spPr>
          <a:xfrm>
            <a:off x="6752342" y="1028278"/>
            <a:ext cx="3834743" cy="4905882"/>
          </a:xfrm>
          <a:prstGeom prst="roundRect">
            <a:avLst>
              <a:gd name="adj" fmla="val 3747"/>
            </a:avLst>
          </a:prstGeom>
          <a:solidFill>
            <a:schemeClr val="accent2">
              <a:lumMod val="20000"/>
              <a:lumOff val="8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lIns="91440" tIns="0" rIns="0" bIns="0" rtlCol="0" anchor="ctr"/>
          <a:lstStyle/>
          <a:p>
            <a:endParaRPr lang="en-US" sz="1100" dirty="0">
              <a:solidFill>
                <a:schemeClr val="accent2">
                  <a:lumMod val="50000"/>
                </a:schemeClr>
              </a:solidFill>
              <a:latin typeface="Calibri" panose="020F0502020204030204" pitchFamily="34" charset="0"/>
              <a:cs typeface="Calibri" panose="020F0502020204030204" pitchFamily="34" charset="0"/>
            </a:endParaRPr>
          </a:p>
        </p:txBody>
      </p:sp>
      <p:sp>
        <p:nvSpPr>
          <p:cNvPr id="102" name="Rounded Rectangle 30">
            <a:extLst>
              <a:ext uri="{FF2B5EF4-FFF2-40B4-BE49-F238E27FC236}">
                <a16:creationId xmlns:a16="http://schemas.microsoft.com/office/drawing/2014/main" id="{ABB65533-E1A5-4EA3-99FC-4CAE9D624396}"/>
              </a:ext>
            </a:extLst>
          </p:cNvPr>
          <p:cNvSpPr/>
          <p:nvPr/>
        </p:nvSpPr>
        <p:spPr>
          <a:xfrm>
            <a:off x="470353" y="1033524"/>
            <a:ext cx="6188804" cy="4905882"/>
          </a:xfrm>
          <a:prstGeom prst="roundRect">
            <a:avLst>
              <a:gd name="adj" fmla="val 3747"/>
            </a:avLst>
          </a:prstGeom>
          <a:solidFill>
            <a:schemeClr val="accent2">
              <a:lumMod val="20000"/>
              <a:lumOff val="8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endParaRPr lang="en-US" sz="1000" dirty="0">
              <a:solidFill>
                <a:schemeClr val="bg1"/>
              </a:solidFill>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403860" y="214923"/>
            <a:ext cx="9216390" cy="900886"/>
          </a:xfrm>
        </p:spPr>
        <p:txBody>
          <a:bodyPr lIns="0" tIns="0" rIns="0" bIns="0">
            <a:normAutofit/>
          </a:bodyPr>
          <a:lstStyle/>
          <a:p>
            <a:pPr algn="l"/>
            <a:r>
              <a:rPr lang="en-US"/>
              <a:t>Multithreading example</a:t>
            </a:r>
            <a:endParaRPr lang="en-US" dirty="0"/>
          </a:p>
        </p:txBody>
      </p:sp>
      <p:sp>
        <p:nvSpPr>
          <p:cNvPr id="23" name="Rounded Rectangle 22"/>
          <p:cNvSpPr/>
          <p:nvPr/>
        </p:nvSpPr>
        <p:spPr>
          <a:xfrm>
            <a:off x="4718805" y="3962980"/>
            <a:ext cx="1314829" cy="496150"/>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lnSpcReduction="10000"/>
          </a:bodyPr>
          <a:lstStyle/>
          <a:p>
            <a:pPr algn="ctr"/>
            <a:r>
              <a:rPr lang="en-US" sz="1200"/>
              <a:t>L1_motors.py</a:t>
            </a:r>
            <a:endParaRPr lang="en-US" sz="1200" dirty="0"/>
          </a:p>
          <a:p>
            <a:pPr algn="ctr"/>
            <a:r>
              <a:rPr lang="en-US" sz="900" i="1" dirty="0"/>
              <a:t>generate 4 signals to output pins</a:t>
            </a:r>
            <a:endParaRPr lang="en-US" sz="1200" dirty="0"/>
          </a:p>
        </p:txBody>
      </p:sp>
      <p:sp>
        <p:nvSpPr>
          <p:cNvPr id="55" name="Rounded Rectangle 54"/>
          <p:cNvSpPr/>
          <p:nvPr/>
        </p:nvSpPr>
        <p:spPr>
          <a:xfrm>
            <a:off x="1150766" y="2872841"/>
            <a:ext cx="1066076" cy="538191"/>
          </a:xfrm>
          <a:prstGeom prst="roundRect">
            <a:avLst/>
          </a:prstGeom>
          <a:solidFill>
            <a:srgbClr val="495D8E"/>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a:t>L2_kinematics.py</a:t>
            </a:r>
            <a:endParaRPr lang="en-US" sz="1050" dirty="0"/>
          </a:p>
          <a:p>
            <a:pPr algn="ctr"/>
            <a:r>
              <a:rPr lang="en-US" sz="800" i="1"/>
              <a:t>compute </a:t>
            </a:r>
            <a:r>
              <a:rPr lang="en-US" sz="800" i="1" dirty="0"/>
              <a:t>chassis movement</a:t>
            </a:r>
          </a:p>
        </p:txBody>
      </p:sp>
      <p:sp>
        <p:nvSpPr>
          <p:cNvPr id="70" name="Content Placeholder 2"/>
          <p:cNvSpPr txBox="1">
            <a:spLocks/>
          </p:cNvSpPr>
          <p:nvPr/>
        </p:nvSpPr>
        <p:spPr>
          <a:xfrm>
            <a:off x="5712905" y="4556541"/>
            <a:ext cx="662458" cy="215468"/>
          </a:xfrm>
          <a:prstGeom prst="rect">
            <a:avLst/>
          </a:prstGeom>
        </p:spPr>
        <p:txBody>
          <a:bodyPr vert="horz" lIns="0" tIns="0" rIns="0" bIns="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i="1" dirty="0">
                <a:solidFill>
                  <a:srgbClr val="7030A0"/>
                </a:solidFill>
              </a:rPr>
              <a:t> [pwmA, pwmB, pwmC,pwmD]</a:t>
            </a:r>
            <a:endParaRPr lang="en-US" sz="2400" i="1" dirty="0">
              <a:solidFill>
                <a:srgbClr val="7030A0"/>
              </a:solidFill>
            </a:endParaRPr>
          </a:p>
        </p:txBody>
      </p:sp>
      <p:sp>
        <p:nvSpPr>
          <p:cNvPr id="3" name="Rounded Rectangle 2"/>
          <p:cNvSpPr/>
          <p:nvPr/>
        </p:nvSpPr>
        <p:spPr>
          <a:xfrm>
            <a:off x="501179" y="2326788"/>
            <a:ext cx="1986722" cy="3441941"/>
          </a:xfrm>
          <a:prstGeom prst="roundRect">
            <a:avLst>
              <a:gd name="adj" fmla="val 7106"/>
            </a:avLst>
          </a:prstGeom>
          <a:no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dirty="0">
                <a:solidFill>
                  <a:sysClr val="windowText" lastClr="000000"/>
                </a:solidFill>
                <a:latin typeface="Calibri" panose="020F0502020204030204" pitchFamily="34" charset="0"/>
                <a:cs typeface="Calibri" panose="020F0502020204030204" pitchFamily="34" charset="0"/>
              </a:rPr>
              <a:t>Wheel Encoders Column</a:t>
            </a:r>
          </a:p>
        </p:txBody>
      </p:sp>
      <p:sp>
        <p:nvSpPr>
          <p:cNvPr id="45" name="Rounded Rectangle 44"/>
          <p:cNvSpPr/>
          <p:nvPr/>
        </p:nvSpPr>
        <p:spPr>
          <a:xfrm>
            <a:off x="4729833" y="4983065"/>
            <a:ext cx="624523" cy="373975"/>
          </a:xfrm>
          <a:prstGeom prst="roundRect">
            <a:avLst/>
          </a:prstGeom>
          <a:solidFill>
            <a:srgbClr val="AE4022"/>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fontScale="77500" lnSpcReduction="20000"/>
          </a:bodyPr>
          <a:lstStyle/>
          <a:p>
            <a:pPr algn="ctr"/>
            <a:r>
              <a:rPr lang="en-US" sz="1200" dirty="0">
                <a:solidFill>
                  <a:schemeClr val="bg1"/>
                </a:solidFill>
              </a:rPr>
              <a:t>Motor Driver inputs 1,2</a:t>
            </a:r>
          </a:p>
        </p:txBody>
      </p:sp>
      <p:sp>
        <p:nvSpPr>
          <p:cNvPr id="51" name="Rounded Rectangle 50"/>
          <p:cNvSpPr/>
          <p:nvPr/>
        </p:nvSpPr>
        <p:spPr>
          <a:xfrm>
            <a:off x="5469407" y="4983065"/>
            <a:ext cx="624523" cy="373975"/>
          </a:xfrm>
          <a:prstGeom prst="roundRect">
            <a:avLst/>
          </a:prstGeom>
          <a:solidFill>
            <a:srgbClr val="AE4022"/>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fontScale="77500" lnSpcReduction="20000"/>
          </a:bodyPr>
          <a:lstStyle/>
          <a:p>
            <a:pPr algn="ctr"/>
            <a:r>
              <a:rPr lang="en-US" sz="1200" dirty="0">
                <a:solidFill>
                  <a:schemeClr val="bg1"/>
                </a:solidFill>
              </a:rPr>
              <a:t>Motor Driver inputs 3,4</a:t>
            </a:r>
          </a:p>
        </p:txBody>
      </p:sp>
      <p:sp>
        <p:nvSpPr>
          <p:cNvPr id="57" name="Rounded Rectangle 56">
            <a:hlinkClick r:id="rId2" action="ppaction://hlinksldjump"/>
          </p:cNvPr>
          <p:cNvSpPr/>
          <p:nvPr/>
        </p:nvSpPr>
        <p:spPr>
          <a:xfrm>
            <a:off x="4714475" y="2845209"/>
            <a:ext cx="1319159" cy="538191"/>
          </a:xfrm>
          <a:prstGeom prst="roundRect">
            <a:avLst/>
          </a:prstGeom>
          <a:solidFill>
            <a:srgbClr val="495D8E"/>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a:t>L2_speed_control.py</a:t>
            </a:r>
            <a:endParaRPr lang="en-US" sz="1050" dirty="0"/>
          </a:p>
          <a:p>
            <a:pPr algn="ctr"/>
            <a:r>
              <a:rPr lang="en-US" sz="800" i="1" dirty="0"/>
              <a:t>generate wheel duty cycle commands</a:t>
            </a:r>
          </a:p>
        </p:txBody>
      </p:sp>
      <p:cxnSp>
        <p:nvCxnSpPr>
          <p:cNvPr id="58" name="Straight Arrow Connector 57"/>
          <p:cNvCxnSpPr>
            <a:stCxn id="57" idx="2"/>
            <a:endCxn id="23" idx="0"/>
          </p:cNvCxnSpPr>
          <p:nvPr/>
        </p:nvCxnSpPr>
        <p:spPr>
          <a:xfrm>
            <a:off x="5374055" y="3383400"/>
            <a:ext cx="2165" cy="5795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9" name="Content Placeholder 2"/>
          <p:cNvSpPr txBox="1">
            <a:spLocks/>
          </p:cNvSpPr>
          <p:nvPr/>
        </p:nvSpPr>
        <p:spPr>
          <a:xfrm>
            <a:off x="5523666" y="3534703"/>
            <a:ext cx="453346" cy="30883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[duty_L,duty_R] </a:t>
            </a:r>
          </a:p>
        </p:txBody>
      </p:sp>
      <p:sp>
        <p:nvSpPr>
          <p:cNvPr id="66" name="Content Placeholder 2"/>
          <p:cNvSpPr txBox="1">
            <a:spLocks/>
          </p:cNvSpPr>
          <p:nvPr/>
        </p:nvSpPr>
        <p:spPr>
          <a:xfrm>
            <a:off x="1763078" y="3587307"/>
            <a:ext cx="377566" cy="338034"/>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[phiL, phiR]</a:t>
            </a:r>
          </a:p>
        </p:txBody>
      </p:sp>
      <p:sp>
        <p:nvSpPr>
          <p:cNvPr id="75" name="Rounded Rectangle 74"/>
          <p:cNvSpPr/>
          <p:nvPr/>
        </p:nvSpPr>
        <p:spPr>
          <a:xfrm>
            <a:off x="1122487" y="3951135"/>
            <a:ext cx="1101172" cy="525735"/>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200"/>
              <a:t>L1_encoder.py</a:t>
            </a:r>
            <a:endParaRPr lang="en-US" sz="1200" dirty="0"/>
          </a:p>
          <a:p>
            <a:pPr algn="ctr"/>
            <a:r>
              <a:rPr lang="en-US" sz="800" i="1" dirty="0"/>
              <a:t>get the information from encoders</a:t>
            </a:r>
          </a:p>
        </p:txBody>
      </p:sp>
      <p:cxnSp>
        <p:nvCxnSpPr>
          <p:cNvPr id="77" name="Straight Arrow Connector 76"/>
          <p:cNvCxnSpPr>
            <a:stCxn id="75" idx="0"/>
            <a:endCxn id="55" idx="2"/>
          </p:cNvCxnSpPr>
          <p:nvPr/>
        </p:nvCxnSpPr>
        <p:spPr>
          <a:xfrm flipV="1">
            <a:off x="1673073" y="3411032"/>
            <a:ext cx="10731" cy="54010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0" name="Rounded Rectangle 79"/>
          <p:cNvSpPr/>
          <p:nvPr/>
        </p:nvSpPr>
        <p:spPr>
          <a:xfrm>
            <a:off x="556441" y="2990226"/>
            <a:ext cx="415408" cy="27398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55000" lnSpcReduction="20000"/>
          </a:bodyPr>
          <a:lstStyle/>
          <a:p>
            <a:pPr algn="ctr"/>
            <a:r>
              <a:rPr lang="en-US" dirty="0">
                <a:solidFill>
                  <a:sysClr val="windowText" lastClr="000000"/>
                </a:solidFill>
              </a:rPr>
              <a:t>cpu clock</a:t>
            </a:r>
          </a:p>
        </p:txBody>
      </p:sp>
      <p:cxnSp>
        <p:nvCxnSpPr>
          <p:cNvPr id="81" name="Straight Arrow Connector 80"/>
          <p:cNvCxnSpPr>
            <a:stCxn id="80" idx="3"/>
            <a:endCxn id="55" idx="1"/>
          </p:cNvCxnSpPr>
          <p:nvPr/>
        </p:nvCxnSpPr>
        <p:spPr>
          <a:xfrm>
            <a:off x="971849" y="3127218"/>
            <a:ext cx="178917" cy="1471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7" name="Rounded Rectangle 86"/>
          <p:cNvSpPr/>
          <p:nvPr/>
        </p:nvSpPr>
        <p:spPr>
          <a:xfrm>
            <a:off x="4521831" y="2350456"/>
            <a:ext cx="1870158" cy="3441941"/>
          </a:xfrm>
          <a:prstGeom prst="roundRect">
            <a:avLst>
              <a:gd name="adj" fmla="val 8906"/>
            </a:avLst>
          </a:prstGeom>
          <a:no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dirty="0">
                <a:solidFill>
                  <a:sysClr val="windowText" lastClr="000000"/>
                </a:solidFill>
                <a:latin typeface="Calibri" panose="020F0502020204030204" pitchFamily="34" charset="0"/>
                <a:cs typeface="Calibri" panose="020F0502020204030204" pitchFamily="34" charset="0"/>
              </a:rPr>
              <a:t>Motor Driver Column</a:t>
            </a:r>
          </a:p>
        </p:txBody>
      </p:sp>
      <p:sp>
        <p:nvSpPr>
          <p:cNvPr id="91" name="Content Placeholder 2"/>
          <p:cNvSpPr txBox="1">
            <a:spLocks/>
          </p:cNvSpPr>
          <p:nvPr/>
        </p:nvSpPr>
        <p:spPr>
          <a:xfrm>
            <a:off x="1763078" y="1925007"/>
            <a:ext cx="639410" cy="328774"/>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solidFill>
                  <a:srgbClr val="7030A0"/>
                </a:solidFill>
              </a:rPr>
              <a:t>[x_dot</a:t>
            </a:r>
            <a:r>
              <a:rPr lang="en-US" sz="900" i="1" dirty="0">
                <a:solidFill>
                  <a:srgbClr val="7030A0"/>
                </a:solidFill>
              </a:rPr>
              <a:t>,</a:t>
            </a:r>
          </a:p>
          <a:p>
            <a:pPr marL="0" indent="0">
              <a:buNone/>
            </a:pPr>
            <a:r>
              <a:rPr lang="en-US" sz="900" i="1" dirty="0">
                <a:solidFill>
                  <a:srgbClr val="7030A0"/>
                </a:solidFill>
              </a:rPr>
              <a:t>theta_dot]</a:t>
            </a:r>
          </a:p>
        </p:txBody>
      </p:sp>
      <p:sp>
        <p:nvSpPr>
          <p:cNvPr id="92" name="Rounded Rectangle 91"/>
          <p:cNvSpPr/>
          <p:nvPr/>
        </p:nvSpPr>
        <p:spPr>
          <a:xfrm>
            <a:off x="1031522" y="4995037"/>
            <a:ext cx="624523" cy="373975"/>
          </a:xfrm>
          <a:prstGeom prst="roundRect">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47500" lnSpcReduction="20000"/>
          </a:bodyPr>
          <a:lstStyle/>
          <a:p>
            <a:pPr algn="ctr"/>
            <a:r>
              <a:rPr lang="en-US" dirty="0">
                <a:solidFill>
                  <a:sysClr val="windowText" lastClr="000000"/>
                </a:solidFill>
              </a:rPr>
              <a:t>Left Encoder 0x40</a:t>
            </a:r>
          </a:p>
        </p:txBody>
      </p:sp>
      <p:sp>
        <p:nvSpPr>
          <p:cNvPr id="93" name="Rounded Rectangle 92"/>
          <p:cNvSpPr/>
          <p:nvPr/>
        </p:nvSpPr>
        <p:spPr>
          <a:xfrm>
            <a:off x="1763078" y="4995978"/>
            <a:ext cx="624523" cy="373975"/>
          </a:xfrm>
          <a:prstGeom prst="roundRect">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47500" lnSpcReduction="20000"/>
          </a:bodyPr>
          <a:lstStyle/>
          <a:p>
            <a:pPr algn="ctr"/>
            <a:r>
              <a:rPr lang="en-US" dirty="0">
                <a:solidFill>
                  <a:sysClr val="windowText" lastClr="000000"/>
                </a:solidFill>
              </a:rPr>
              <a:t>Right encoder 0x41</a:t>
            </a:r>
          </a:p>
        </p:txBody>
      </p:sp>
      <p:sp>
        <p:nvSpPr>
          <p:cNvPr id="28" name="Rounded Rectangle 27"/>
          <p:cNvSpPr/>
          <p:nvPr/>
        </p:nvSpPr>
        <p:spPr>
          <a:xfrm>
            <a:off x="10778736" y="631578"/>
            <a:ext cx="907125" cy="288951"/>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a:r>
              <a:rPr lang="en-US" sz="1400" dirty="0">
                <a:solidFill>
                  <a:sysClr val="windowText" lastClr="000000"/>
                </a:solidFill>
              </a:rPr>
              <a:t>Sensors</a:t>
            </a:r>
          </a:p>
        </p:txBody>
      </p:sp>
      <p:sp>
        <p:nvSpPr>
          <p:cNvPr id="29" name="Rounded Rectangle 28"/>
          <p:cNvSpPr/>
          <p:nvPr/>
        </p:nvSpPr>
        <p:spPr>
          <a:xfrm>
            <a:off x="10778735" y="1469916"/>
            <a:ext cx="907126" cy="332016"/>
          </a:xfrm>
          <a:prstGeom prst="roundRect">
            <a:avLst/>
          </a:prstGeom>
          <a:solidFill>
            <a:srgbClr val="495D8E"/>
          </a:solidFill>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fontScale="92500" lnSpcReduction="10000"/>
          </a:bodyPr>
          <a:lstStyle/>
          <a:p>
            <a:pPr algn="ctr"/>
            <a:r>
              <a:rPr lang="en-US" sz="1050"/>
              <a:t>Level 2 Program </a:t>
            </a:r>
            <a:r>
              <a:rPr lang="en-US" sz="1050" dirty="0"/>
              <a:t>(logic-defining)</a:t>
            </a:r>
          </a:p>
        </p:txBody>
      </p:sp>
      <p:sp>
        <p:nvSpPr>
          <p:cNvPr id="31" name="Rounded Rectangle 30"/>
          <p:cNvSpPr/>
          <p:nvPr/>
        </p:nvSpPr>
        <p:spPr>
          <a:xfrm>
            <a:off x="10706427" y="344168"/>
            <a:ext cx="1025289" cy="1993137"/>
          </a:xfrm>
          <a:prstGeom prst="roundRect">
            <a:avLst>
              <a:gd name="adj" fmla="val 6816"/>
            </a:avLst>
          </a:prstGeom>
          <a:no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t"/>
          <a:lstStyle/>
          <a:p>
            <a:r>
              <a:rPr lang="en-US" sz="1000" dirty="0">
                <a:solidFill>
                  <a:sysClr val="windowText" lastClr="000000"/>
                </a:solidFill>
                <a:latin typeface="Calibri" panose="020F0502020204030204" pitchFamily="34" charset="0"/>
                <a:cs typeface="Calibri" panose="020F0502020204030204" pitchFamily="34" charset="0"/>
              </a:rPr>
              <a:t>Color Key</a:t>
            </a:r>
          </a:p>
        </p:txBody>
      </p:sp>
      <p:sp>
        <p:nvSpPr>
          <p:cNvPr id="32" name="Rounded Rectangle 31"/>
          <p:cNvSpPr/>
          <p:nvPr/>
        </p:nvSpPr>
        <p:spPr>
          <a:xfrm>
            <a:off x="10778735" y="1932951"/>
            <a:ext cx="907126" cy="314469"/>
          </a:xfrm>
          <a:prstGeom prst="roundRect">
            <a:avLst/>
          </a:prstGeom>
          <a:solidFill>
            <a:srgbClr val="008064"/>
          </a:solidFill>
          <a:ln>
            <a:solidFill>
              <a:schemeClr val="tx1"/>
            </a:solidFill>
          </a:ln>
        </p:spPr>
        <p:style>
          <a:lnRef idx="1">
            <a:schemeClr val="accent2"/>
          </a:lnRef>
          <a:fillRef idx="3">
            <a:schemeClr val="accent2"/>
          </a:fillRef>
          <a:effectRef idx="2">
            <a:schemeClr val="accent2"/>
          </a:effectRef>
          <a:fontRef idx="minor">
            <a:schemeClr val="lt1"/>
          </a:fontRef>
        </p:style>
        <p:txBody>
          <a:bodyPr lIns="0" tIns="0" rIns="0" bIns="0" rtlCol="0" anchor="ctr">
            <a:normAutofit fontScale="70000" lnSpcReduction="20000"/>
          </a:bodyPr>
          <a:lstStyle/>
          <a:p>
            <a:pPr algn="ctr"/>
            <a:r>
              <a:rPr lang="en-US" sz="1200"/>
              <a:t>Level 1 Program </a:t>
            </a:r>
            <a:r>
              <a:rPr lang="en-US" sz="1200" dirty="0"/>
              <a:t>(hardware-specific)</a:t>
            </a:r>
          </a:p>
        </p:txBody>
      </p:sp>
      <p:sp>
        <p:nvSpPr>
          <p:cNvPr id="33" name="Rounded Rectangle 32"/>
          <p:cNvSpPr/>
          <p:nvPr/>
        </p:nvSpPr>
        <p:spPr>
          <a:xfrm>
            <a:off x="10778736" y="1028278"/>
            <a:ext cx="907126" cy="288951"/>
          </a:xfrm>
          <a:prstGeom prst="roundRect">
            <a:avLst/>
          </a:prstGeom>
          <a:solidFill>
            <a:srgbClr val="AE4022"/>
          </a:solidFill>
          <a:ln>
            <a:solidFill>
              <a:schemeClr val="tx1"/>
            </a:solidFill>
          </a:ln>
        </p:spPr>
        <p:style>
          <a:lnRef idx="1">
            <a:schemeClr val="accent2"/>
          </a:lnRef>
          <a:fillRef idx="3">
            <a:schemeClr val="accent2"/>
          </a:fillRef>
          <a:effectRef idx="2">
            <a:schemeClr val="accent2"/>
          </a:effectRef>
          <a:fontRef idx="minor">
            <a:schemeClr val="lt1"/>
          </a:fontRef>
        </p:style>
        <p:txBody>
          <a:bodyPr lIns="0" tIns="0" rIns="0" bIns="0" rtlCol="0" anchor="ctr">
            <a:normAutofit/>
          </a:bodyPr>
          <a:lstStyle/>
          <a:p>
            <a:pPr algn="ctr"/>
            <a:r>
              <a:rPr lang="en-US" sz="1200">
                <a:solidFill>
                  <a:schemeClr val="bg1"/>
                </a:solidFill>
              </a:rPr>
              <a:t>Actuators</a:t>
            </a:r>
            <a:endParaRPr lang="en-US" sz="1200" dirty="0">
              <a:solidFill>
                <a:schemeClr val="bg1"/>
              </a:solidFill>
            </a:endParaRPr>
          </a:p>
        </p:txBody>
      </p:sp>
      <p:sp>
        <p:nvSpPr>
          <p:cNvPr id="37" name="Rounded Rectangle 36">
            <a:hlinkClick r:id="rId2" action="ppaction://hlinksldjump"/>
          </p:cNvPr>
          <p:cNvSpPr/>
          <p:nvPr/>
        </p:nvSpPr>
        <p:spPr>
          <a:xfrm>
            <a:off x="2675482" y="1114892"/>
            <a:ext cx="1461020" cy="546598"/>
          </a:xfrm>
          <a:prstGeom prst="roundRect">
            <a:avLst/>
          </a:prstGeom>
          <a:solidFill>
            <a:srgbClr val="495D8E"/>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a:t>L3_drive_mt.py</a:t>
            </a:r>
          </a:p>
          <a:p>
            <a:pPr algn="ctr"/>
            <a:r>
              <a:rPr lang="en-US" sz="900" i="1"/>
              <a:t>multithreading driving</a:t>
            </a:r>
            <a:endParaRPr lang="en-US" sz="900" i="1" dirty="0"/>
          </a:p>
        </p:txBody>
      </p:sp>
      <p:sp>
        <p:nvSpPr>
          <p:cNvPr id="38" name="Rounded Rectangle 37">
            <a:hlinkClick r:id="rId2" action="ppaction://hlinksldjump"/>
          </p:cNvPr>
          <p:cNvSpPr/>
          <p:nvPr/>
        </p:nvSpPr>
        <p:spPr>
          <a:xfrm>
            <a:off x="2992219" y="4981812"/>
            <a:ext cx="827547" cy="384875"/>
          </a:xfrm>
          <a:prstGeom prst="roundRect">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a:solidFill>
                  <a:sysClr val="windowText" lastClr="000000"/>
                </a:solidFill>
              </a:rPr>
              <a:t>GamePad controller</a:t>
            </a:r>
          </a:p>
        </p:txBody>
      </p:sp>
      <p:cxnSp>
        <p:nvCxnSpPr>
          <p:cNvPr id="39" name="Straight Arrow Connector 38"/>
          <p:cNvCxnSpPr>
            <a:stCxn id="42" idx="0"/>
            <a:endCxn id="65" idx="2"/>
          </p:cNvCxnSpPr>
          <p:nvPr/>
        </p:nvCxnSpPr>
        <p:spPr>
          <a:xfrm flipV="1">
            <a:off x="3409265" y="3419439"/>
            <a:ext cx="2861" cy="6006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2" name="Rounded Rectangle 41"/>
          <p:cNvSpPr/>
          <p:nvPr/>
        </p:nvSpPr>
        <p:spPr>
          <a:xfrm>
            <a:off x="2858679" y="4020059"/>
            <a:ext cx="1101172" cy="456720"/>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200"/>
              <a:t>L1_gamepad.py </a:t>
            </a:r>
            <a:r>
              <a:rPr lang="en-US" sz="800" i="1" dirty="0"/>
              <a:t>get the information from gamepad</a:t>
            </a:r>
          </a:p>
        </p:txBody>
      </p:sp>
      <p:cxnSp>
        <p:nvCxnSpPr>
          <p:cNvPr id="43" name="Straight Arrow Connector 42"/>
          <p:cNvCxnSpPr>
            <a:stCxn id="38" idx="0"/>
            <a:endCxn id="42" idx="2"/>
          </p:cNvCxnSpPr>
          <p:nvPr/>
        </p:nvCxnSpPr>
        <p:spPr>
          <a:xfrm flipV="1">
            <a:off x="3405993" y="4476779"/>
            <a:ext cx="3272" cy="50503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5" name="Rounded Rectangle 64">
            <a:hlinkClick r:id="rId2" action="ppaction://hlinksldjump"/>
          </p:cNvPr>
          <p:cNvSpPr/>
          <p:nvPr/>
        </p:nvSpPr>
        <p:spPr>
          <a:xfrm>
            <a:off x="2676287" y="2872841"/>
            <a:ext cx="1471677" cy="546598"/>
          </a:xfrm>
          <a:prstGeom prst="roundRect">
            <a:avLst/>
          </a:prstGeom>
          <a:solidFill>
            <a:srgbClr val="495D8E"/>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a:t>L2_inverse_kinematics.py </a:t>
            </a:r>
            <a:r>
              <a:rPr lang="en-US" sz="800" i="1" dirty="0"/>
              <a:t>compute wheel vectors</a:t>
            </a:r>
          </a:p>
        </p:txBody>
      </p:sp>
      <p:sp>
        <p:nvSpPr>
          <p:cNvPr id="82" name="Content Placeholder 2"/>
          <p:cNvSpPr txBox="1">
            <a:spLocks/>
          </p:cNvSpPr>
          <p:nvPr/>
        </p:nvSpPr>
        <p:spPr>
          <a:xfrm>
            <a:off x="3484946" y="3571411"/>
            <a:ext cx="826280" cy="353930"/>
          </a:xfrm>
          <a:prstGeom prst="rect">
            <a:avLst/>
          </a:prstGeom>
        </p:spPr>
        <p:txBody>
          <a:bodyPr vert="horz" lIns="0" tIns="0" rIns="0" bIns="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[target_x_dot,</a:t>
            </a:r>
          </a:p>
          <a:p>
            <a:pPr marL="0" indent="0">
              <a:buNone/>
            </a:pPr>
            <a:r>
              <a:rPr lang="en-US" sz="900" i="1" dirty="0">
                <a:solidFill>
                  <a:srgbClr val="7030A0"/>
                </a:solidFill>
              </a:rPr>
              <a:t>target_theta_dot] </a:t>
            </a:r>
          </a:p>
          <a:p>
            <a:pPr marL="0" indent="0">
              <a:buNone/>
            </a:pPr>
            <a:r>
              <a:rPr lang="en-US" sz="900" i="1" dirty="0">
                <a:solidFill>
                  <a:srgbClr val="7030A0"/>
                </a:solidFill>
              </a:rPr>
              <a:t>+14 values </a:t>
            </a:r>
          </a:p>
        </p:txBody>
      </p:sp>
      <p:sp>
        <p:nvSpPr>
          <p:cNvPr id="94" name="Rounded Rectangle 93"/>
          <p:cNvSpPr/>
          <p:nvPr/>
        </p:nvSpPr>
        <p:spPr>
          <a:xfrm>
            <a:off x="2589560" y="2337305"/>
            <a:ext cx="1788755" cy="3441941"/>
          </a:xfrm>
          <a:prstGeom prst="roundRect">
            <a:avLst>
              <a:gd name="adj" fmla="val 7106"/>
            </a:avLst>
          </a:prstGeom>
          <a:no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dirty="0">
                <a:solidFill>
                  <a:sysClr val="windowText" lastClr="000000"/>
                </a:solidFill>
                <a:latin typeface="Calibri" panose="020F0502020204030204" pitchFamily="34" charset="0"/>
                <a:cs typeface="Calibri" panose="020F0502020204030204" pitchFamily="34" charset="0"/>
              </a:rPr>
              <a:t>Game Controller Column</a:t>
            </a:r>
          </a:p>
        </p:txBody>
      </p:sp>
      <p:sp>
        <p:nvSpPr>
          <p:cNvPr id="98" name="Content Placeholder 2"/>
          <p:cNvSpPr txBox="1">
            <a:spLocks/>
          </p:cNvSpPr>
          <p:nvPr/>
        </p:nvSpPr>
        <p:spPr>
          <a:xfrm>
            <a:off x="4491284" y="2039666"/>
            <a:ext cx="905312" cy="308839"/>
          </a:xfrm>
          <a:prstGeom prst="rect">
            <a:avLst/>
          </a:prstGeom>
        </p:spPr>
        <p:txBody>
          <a:bodyPr vert="horz" lIns="0" tIns="0" rIns="0" bIns="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[target_phi_dot_L,</a:t>
            </a:r>
          </a:p>
          <a:p>
            <a:pPr marL="0" indent="0">
              <a:buNone/>
            </a:pPr>
            <a:r>
              <a:rPr lang="en-US" sz="900" i="1" dirty="0">
                <a:solidFill>
                  <a:srgbClr val="7030A0"/>
                </a:solidFill>
              </a:rPr>
              <a:t>target_phi_dot_R] </a:t>
            </a:r>
          </a:p>
        </p:txBody>
      </p:sp>
      <p:cxnSp>
        <p:nvCxnSpPr>
          <p:cNvPr id="18" name="Elbow Connector 17"/>
          <p:cNvCxnSpPr>
            <a:stCxn id="55" idx="0"/>
            <a:endCxn id="37" idx="1"/>
          </p:cNvCxnSpPr>
          <p:nvPr/>
        </p:nvCxnSpPr>
        <p:spPr>
          <a:xfrm rot="5400000" flipH="1" flipV="1">
            <a:off x="1437318" y="1634677"/>
            <a:ext cx="1484650" cy="991678"/>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62" name="Elbow Connector 61"/>
          <p:cNvCxnSpPr>
            <a:stCxn id="65" idx="0"/>
            <a:endCxn id="37" idx="1"/>
          </p:cNvCxnSpPr>
          <p:nvPr/>
        </p:nvCxnSpPr>
        <p:spPr>
          <a:xfrm rot="16200000" flipV="1">
            <a:off x="2301479" y="1762194"/>
            <a:ext cx="1484650" cy="736644"/>
          </a:xfrm>
          <a:prstGeom prst="bentConnector4">
            <a:avLst>
              <a:gd name="adj1" fmla="val 40796"/>
              <a:gd name="adj2" fmla="val 131033"/>
            </a:avLst>
          </a:prstGeom>
          <a:ln w="38100">
            <a:tailEnd type="triangle"/>
          </a:ln>
        </p:spPr>
        <p:style>
          <a:lnRef idx="2">
            <a:schemeClr val="dk1"/>
          </a:lnRef>
          <a:fillRef idx="0">
            <a:schemeClr val="dk1"/>
          </a:fillRef>
          <a:effectRef idx="1">
            <a:schemeClr val="dk1"/>
          </a:effectRef>
          <a:fontRef idx="minor">
            <a:schemeClr val="tx1"/>
          </a:fontRef>
        </p:style>
      </p:cxnSp>
      <p:cxnSp>
        <p:nvCxnSpPr>
          <p:cNvPr id="86" name="Elbow Connector 85"/>
          <p:cNvCxnSpPr>
            <a:stCxn id="37" idx="3"/>
            <a:endCxn id="57" idx="0"/>
          </p:cNvCxnSpPr>
          <p:nvPr/>
        </p:nvCxnSpPr>
        <p:spPr>
          <a:xfrm>
            <a:off x="4136502" y="1388191"/>
            <a:ext cx="1237553" cy="1457018"/>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95" name="Rounded Rectangle 94"/>
          <p:cNvSpPr/>
          <p:nvPr/>
        </p:nvSpPr>
        <p:spPr>
          <a:xfrm>
            <a:off x="8870374" y="3984389"/>
            <a:ext cx="1314829" cy="496150"/>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lnSpcReduction="10000"/>
          </a:bodyPr>
          <a:lstStyle/>
          <a:p>
            <a:pPr algn="ctr"/>
            <a:r>
              <a:rPr lang="en-US" sz="1200" dirty="0"/>
              <a:t>L1_text2speech.py</a:t>
            </a:r>
          </a:p>
          <a:p>
            <a:pPr algn="ctr"/>
            <a:r>
              <a:rPr lang="en-US" sz="900" i="1" dirty="0"/>
              <a:t>generate audio signals for aux output</a:t>
            </a:r>
            <a:endParaRPr lang="en-US" sz="1200" dirty="0"/>
          </a:p>
        </p:txBody>
      </p:sp>
      <p:cxnSp>
        <p:nvCxnSpPr>
          <p:cNvPr id="97" name="Straight Arrow Connector 96"/>
          <p:cNvCxnSpPr>
            <a:stCxn id="95" idx="2"/>
            <a:endCxn id="100" idx="0"/>
          </p:cNvCxnSpPr>
          <p:nvPr/>
        </p:nvCxnSpPr>
        <p:spPr>
          <a:xfrm flipH="1">
            <a:off x="9522551" y="4480539"/>
            <a:ext cx="5238" cy="49518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9" name="Content Placeholder 2"/>
          <p:cNvSpPr txBox="1">
            <a:spLocks/>
          </p:cNvSpPr>
          <p:nvPr/>
        </p:nvSpPr>
        <p:spPr>
          <a:xfrm>
            <a:off x="9691334" y="4585472"/>
            <a:ext cx="493869" cy="210975"/>
          </a:xfrm>
          <a:prstGeom prst="rect">
            <a:avLst/>
          </a:prstGeom>
        </p:spPr>
        <p:txBody>
          <a:bodyPr vert="horz" lIns="0" tIns="0" rIns="0" bIns="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i="1" dirty="0">
                <a:solidFill>
                  <a:srgbClr val="7030A0"/>
                </a:solidFill>
              </a:rPr>
              <a:t>analog</a:t>
            </a:r>
          </a:p>
          <a:p>
            <a:pPr marL="0" indent="0">
              <a:buNone/>
            </a:pPr>
            <a:r>
              <a:rPr lang="en-US" sz="2800" i="1" dirty="0">
                <a:solidFill>
                  <a:srgbClr val="7030A0"/>
                </a:solidFill>
              </a:rPr>
              <a:t>audio</a:t>
            </a:r>
            <a:endParaRPr lang="en-US" sz="2400" i="1" dirty="0">
              <a:solidFill>
                <a:srgbClr val="7030A0"/>
              </a:solidFill>
            </a:endParaRPr>
          </a:p>
        </p:txBody>
      </p:sp>
      <p:sp>
        <p:nvSpPr>
          <p:cNvPr id="100" name="Rounded Rectangle 99"/>
          <p:cNvSpPr/>
          <p:nvPr/>
        </p:nvSpPr>
        <p:spPr>
          <a:xfrm>
            <a:off x="9210289" y="4975728"/>
            <a:ext cx="624523" cy="373975"/>
          </a:xfrm>
          <a:prstGeom prst="roundRect">
            <a:avLst/>
          </a:prstGeom>
          <a:solidFill>
            <a:srgbClr val="AE4022"/>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lnSpcReduction="10000"/>
          </a:bodyPr>
          <a:lstStyle/>
          <a:p>
            <a:pPr algn="ctr"/>
            <a:r>
              <a:rPr lang="en-US" sz="1200" dirty="0">
                <a:solidFill>
                  <a:schemeClr val="bg1"/>
                </a:solidFill>
              </a:rPr>
              <a:t>Audio Driver</a:t>
            </a:r>
          </a:p>
        </p:txBody>
      </p:sp>
      <p:sp>
        <p:nvSpPr>
          <p:cNvPr id="106" name="Rounded Rectangle 105"/>
          <p:cNvSpPr/>
          <p:nvPr/>
        </p:nvSpPr>
        <p:spPr>
          <a:xfrm>
            <a:off x="8748406" y="2354613"/>
            <a:ext cx="1625704" cy="3441941"/>
          </a:xfrm>
          <a:prstGeom prst="roundRect">
            <a:avLst>
              <a:gd name="adj" fmla="val 8906"/>
            </a:avLst>
          </a:prstGeom>
          <a:no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dirty="0">
                <a:solidFill>
                  <a:sysClr val="windowText" lastClr="000000"/>
                </a:solidFill>
                <a:latin typeface="Calibri" panose="020F0502020204030204" pitchFamily="34" charset="0"/>
                <a:cs typeface="Calibri" panose="020F0502020204030204" pitchFamily="34" charset="0"/>
              </a:rPr>
              <a:t>Audio Output Column</a:t>
            </a:r>
          </a:p>
        </p:txBody>
      </p:sp>
      <p:sp>
        <p:nvSpPr>
          <p:cNvPr id="107" name="Content Placeholder 2"/>
          <p:cNvSpPr txBox="1">
            <a:spLocks/>
          </p:cNvSpPr>
          <p:nvPr/>
        </p:nvSpPr>
        <p:spPr>
          <a:xfrm>
            <a:off x="8890322" y="3296112"/>
            <a:ext cx="690997" cy="185818"/>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[text string] </a:t>
            </a:r>
          </a:p>
        </p:txBody>
      </p:sp>
      <p:cxnSp>
        <p:nvCxnSpPr>
          <p:cNvPr id="108" name="Elbow Connector 107"/>
          <p:cNvCxnSpPr>
            <a:cxnSpLocks/>
            <a:stCxn id="101" idx="2"/>
            <a:endCxn id="95" idx="0"/>
          </p:cNvCxnSpPr>
          <p:nvPr/>
        </p:nvCxnSpPr>
        <p:spPr>
          <a:xfrm rot="16200000" flipH="1">
            <a:off x="7947113" y="2403712"/>
            <a:ext cx="2244973" cy="916379"/>
          </a:xfrm>
          <a:prstGeom prst="bentConnector3">
            <a:avLst>
              <a:gd name="adj1" fmla="val 17116"/>
            </a:avLst>
          </a:prstGeom>
          <a:ln w="38100">
            <a:tailEnd type="triangle"/>
          </a:ln>
        </p:spPr>
        <p:style>
          <a:lnRef idx="2">
            <a:schemeClr val="dk1"/>
          </a:lnRef>
          <a:fillRef idx="0">
            <a:schemeClr val="dk1"/>
          </a:fillRef>
          <a:effectRef idx="1">
            <a:schemeClr val="dk1"/>
          </a:effectRef>
          <a:fontRef idx="minor">
            <a:schemeClr val="tx1"/>
          </a:fontRef>
        </p:style>
      </p:cxnSp>
      <p:cxnSp>
        <p:nvCxnSpPr>
          <p:cNvPr id="115" name="Elbow Connector 114"/>
          <p:cNvCxnSpPr>
            <a:stCxn id="23" idx="2"/>
            <a:endCxn id="51" idx="0"/>
          </p:cNvCxnSpPr>
          <p:nvPr/>
        </p:nvCxnSpPr>
        <p:spPr>
          <a:xfrm rot="16200000" flipH="1">
            <a:off x="5316977" y="4518372"/>
            <a:ext cx="523935" cy="405449"/>
          </a:xfrm>
          <a:prstGeom prst="bentConnector3">
            <a:avLst>
              <a:gd name="adj1" fmla="val 62693"/>
            </a:avLst>
          </a:prstGeom>
          <a:ln w="38100">
            <a:tailEnd type="triangle"/>
          </a:ln>
        </p:spPr>
        <p:style>
          <a:lnRef idx="2">
            <a:schemeClr val="dk1"/>
          </a:lnRef>
          <a:fillRef idx="0">
            <a:schemeClr val="dk1"/>
          </a:fillRef>
          <a:effectRef idx="1">
            <a:schemeClr val="dk1"/>
          </a:effectRef>
          <a:fontRef idx="minor">
            <a:schemeClr val="tx1"/>
          </a:fontRef>
        </p:style>
      </p:cxnSp>
      <p:cxnSp>
        <p:nvCxnSpPr>
          <p:cNvPr id="118" name="Elbow Connector 117"/>
          <p:cNvCxnSpPr>
            <a:stCxn id="23" idx="2"/>
            <a:endCxn id="45" idx="0"/>
          </p:cNvCxnSpPr>
          <p:nvPr/>
        </p:nvCxnSpPr>
        <p:spPr>
          <a:xfrm rot="5400000">
            <a:off x="4947191" y="4554035"/>
            <a:ext cx="523935" cy="334125"/>
          </a:xfrm>
          <a:prstGeom prst="bentConnector3">
            <a:avLst>
              <a:gd name="adj1" fmla="val 46827"/>
            </a:avLst>
          </a:prstGeom>
          <a:ln w="38100">
            <a:tailEnd type="triangle"/>
          </a:ln>
        </p:spPr>
        <p:style>
          <a:lnRef idx="2">
            <a:schemeClr val="dk1"/>
          </a:lnRef>
          <a:fillRef idx="0">
            <a:schemeClr val="dk1"/>
          </a:fillRef>
          <a:effectRef idx="1">
            <a:schemeClr val="dk1"/>
          </a:effectRef>
          <a:fontRef idx="minor">
            <a:schemeClr val="tx1"/>
          </a:fontRef>
        </p:style>
      </p:cxnSp>
      <p:cxnSp>
        <p:nvCxnSpPr>
          <p:cNvPr id="125" name="Elbow Connector 124"/>
          <p:cNvCxnSpPr>
            <a:stCxn id="93" idx="0"/>
            <a:endCxn id="75" idx="2"/>
          </p:cNvCxnSpPr>
          <p:nvPr/>
        </p:nvCxnSpPr>
        <p:spPr>
          <a:xfrm rot="16200000" flipV="1">
            <a:off x="1614653" y="4535290"/>
            <a:ext cx="519108" cy="402267"/>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cxnSp>
        <p:nvCxnSpPr>
          <p:cNvPr id="128" name="Elbow Connector 127"/>
          <p:cNvCxnSpPr>
            <a:stCxn id="92" idx="0"/>
            <a:endCxn id="75" idx="2"/>
          </p:cNvCxnSpPr>
          <p:nvPr/>
        </p:nvCxnSpPr>
        <p:spPr>
          <a:xfrm rot="5400000" flipH="1" flipV="1">
            <a:off x="1249345" y="4571310"/>
            <a:ext cx="518167" cy="329289"/>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sp>
        <p:nvSpPr>
          <p:cNvPr id="60" name="Content Placeholder 2"/>
          <p:cNvSpPr txBox="1">
            <a:spLocks/>
          </p:cNvSpPr>
          <p:nvPr/>
        </p:nvSpPr>
        <p:spPr>
          <a:xfrm>
            <a:off x="3477831" y="1988811"/>
            <a:ext cx="905312" cy="308839"/>
          </a:xfrm>
          <a:prstGeom prst="rect">
            <a:avLst/>
          </a:prstGeom>
        </p:spPr>
        <p:txBody>
          <a:bodyPr vert="horz" lIns="0" tIns="0" rIns="0" bIns="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[target_phi_dot_L,</a:t>
            </a:r>
          </a:p>
          <a:p>
            <a:pPr marL="0" indent="0">
              <a:buNone/>
            </a:pPr>
            <a:r>
              <a:rPr lang="en-US" sz="900" i="1" dirty="0">
                <a:solidFill>
                  <a:srgbClr val="7030A0"/>
                </a:solidFill>
              </a:rPr>
              <a:t>target_phi_dot_R] </a:t>
            </a:r>
          </a:p>
        </p:txBody>
      </p:sp>
      <p:sp>
        <p:nvSpPr>
          <p:cNvPr id="78" name="Rounded Rectangle 20">
            <a:hlinkClick r:id="rId2" action="ppaction://hlinksldjump"/>
            <a:extLst>
              <a:ext uri="{FF2B5EF4-FFF2-40B4-BE49-F238E27FC236}">
                <a16:creationId xmlns:a16="http://schemas.microsoft.com/office/drawing/2014/main" id="{40C8BEA7-64C5-4CD5-AABD-0902F1941F36}"/>
              </a:ext>
            </a:extLst>
          </p:cNvPr>
          <p:cNvSpPr/>
          <p:nvPr/>
        </p:nvSpPr>
        <p:spPr>
          <a:xfrm>
            <a:off x="7229937" y="4971295"/>
            <a:ext cx="827547" cy="384875"/>
          </a:xfrm>
          <a:prstGeom prst="roundRect">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a:solidFill>
                  <a:sysClr val="windowText" lastClr="000000"/>
                </a:solidFill>
              </a:rPr>
              <a:t>mpu sensor</a:t>
            </a:r>
          </a:p>
        </p:txBody>
      </p:sp>
      <p:cxnSp>
        <p:nvCxnSpPr>
          <p:cNvPr id="79" name="Straight Arrow Connector 78">
            <a:extLst>
              <a:ext uri="{FF2B5EF4-FFF2-40B4-BE49-F238E27FC236}">
                <a16:creationId xmlns:a16="http://schemas.microsoft.com/office/drawing/2014/main" id="{651C1704-480B-45F2-AEEE-80F3B79944C6}"/>
              </a:ext>
            </a:extLst>
          </p:cNvPr>
          <p:cNvCxnSpPr>
            <a:cxnSpLocks/>
            <a:stCxn id="83" idx="0"/>
            <a:endCxn id="85" idx="2"/>
          </p:cNvCxnSpPr>
          <p:nvPr/>
        </p:nvCxnSpPr>
        <p:spPr>
          <a:xfrm flipH="1" flipV="1">
            <a:off x="7646983" y="3408922"/>
            <a:ext cx="1176" cy="6006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3" name="Rounded Rectangle 23">
            <a:extLst>
              <a:ext uri="{FF2B5EF4-FFF2-40B4-BE49-F238E27FC236}">
                <a16:creationId xmlns:a16="http://schemas.microsoft.com/office/drawing/2014/main" id="{664F68C9-B6B5-4011-ACE3-ED23DBE7C49D}"/>
              </a:ext>
            </a:extLst>
          </p:cNvPr>
          <p:cNvSpPr/>
          <p:nvPr/>
        </p:nvSpPr>
        <p:spPr>
          <a:xfrm>
            <a:off x="6974211" y="4009542"/>
            <a:ext cx="1347895" cy="456720"/>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200" i="1"/>
              <a:t>compass driver in RCPY Lib</a:t>
            </a:r>
            <a:endParaRPr lang="en-US" sz="800" i="1" dirty="0"/>
          </a:p>
        </p:txBody>
      </p:sp>
      <p:cxnSp>
        <p:nvCxnSpPr>
          <p:cNvPr id="84" name="Straight Arrow Connector 83">
            <a:extLst>
              <a:ext uri="{FF2B5EF4-FFF2-40B4-BE49-F238E27FC236}">
                <a16:creationId xmlns:a16="http://schemas.microsoft.com/office/drawing/2014/main" id="{7D05B0D8-D499-4C9F-83F9-3DC593BF4485}"/>
              </a:ext>
            </a:extLst>
          </p:cNvPr>
          <p:cNvCxnSpPr>
            <a:cxnSpLocks/>
            <a:stCxn id="78" idx="0"/>
            <a:endCxn id="83" idx="2"/>
          </p:cNvCxnSpPr>
          <p:nvPr/>
        </p:nvCxnSpPr>
        <p:spPr>
          <a:xfrm flipV="1">
            <a:off x="7643711" y="4466262"/>
            <a:ext cx="4448" cy="50503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5" name="Rounded Rectangle 26">
            <a:hlinkClick r:id="rId2" action="ppaction://hlinksldjump"/>
            <a:extLst>
              <a:ext uri="{FF2B5EF4-FFF2-40B4-BE49-F238E27FC236}">
                <a16:creationId xmlns:a16="http://schemas.microsoft.com/office/drawing/2014/main" id="{475337DC-5EBC-4CB5-8831-916F6732DEF5}"/>
              </a:ext>
            </a:extLst>
          </p:cNvPr>
          <p:cNvSpPr/>
          <p:nvPr/>
        </p:nvSpPr>
        <p:spPr>
          <a:xfrm>
            <a:off x="6990206" y="2862324"/>
            <a:ext cx="1313554" cy="546598"/>
          </a:xfrm>
          <a:prstGeom prst="roundRect">
            <a:avLst/>
          </a:prstGeom>
          <a:solidFill>
            <a:srgbClr val="495D8E"/>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a:t>L2_heading.py </a:t>
            </a:r>
          </a:p>
          <a:p>
            <a:pPr algn="ctr"/>
            <a:r>
              <a:rPr lang="en-US" sz="800" i="1"/>
              <a:t>compute steering</a:t>
            </a:r>
            <a:endParaRPr lang="en-US" sz="800" i="1" dirty="0"/>
          </a:p>
        </p:txBody>
      </p:sp>
      <p:sp>
        <p:nvSpPr>
          <p:cNvPr id="88" name="Content Placeholder 2">
            <a:extLst>
              <a:ext uri="{FF2B5EF4-FFF2-40B4-BE49-F238E27FC236}">
                <a16:creationId xmlns:a16="http://schemas.microsoft.com/office/drawing/2014/main" id="{E5CEBA91-F70C-484A-9F46-495592E1CA23}"/>
              </a:ext>
            </a:extLst>
          </p:cNvPr>
          <p:cNvSpPr txBox="1">
            <a:spLocks/>
          </p:cNvSpPr>
          <p:nvPr/>
        </p:nvSpPr>
        <p:spPr>
          <a:xfrm>
            <a:off x="7713139" y="3560894"/>
            <a:ext cx="826280" cy="353930"/>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solidFill>
                  <a:srgbClr val="7030A0"/>
                </a:solidFill>
              </a:rPr>
              <a:t>[tcompass_x,</a:t>
            </a:r>
            <a:endParaRPr lang="en-US" sz="900" i="1" dirty="0">
              <a:solidFill>
                <a:srgbClr val="7030A0"/>
              </a:solidFill>
            </a:endParaRPr>
          </a:p>
          <a:p>
            <a:pPr marL="0" indent="0">
              <a:buNone/>
            </a:pPr>
            <a:r>
              <a:rPr lang="en-US" sz="900" i="1">
                <a:solidFill>
                  <a:srgbClr val="7030A0"/>
                </a:solidFill>
              </a:rPr>
              <a:t>tcompass_y] </a:t>
            </a:r>
            <a:endParaRPr lang="en-US" sz="900" i="1" dirty="0">
              <a:solidFill>
                <a:srgbClr val="7030A0"/>
              </a:solidFill>
            </a:endParaRPr>
          </a:p>
        </p:txBody>
      </p:sp>
      <p:sp>
        <p:nvSpPr>
          <p:cNvPr id="89" name="Rounded Rectangle 28">
            <a:extLst>
              <a:ext uri="{FF2B5EF4-FFF2-40B4-BE49-F238E27FC236}">
                <a16:creationId xmlns:a16="http://schemas.microsoft.com/office/drawing/2014/main" id="{37D491E0-EE95-4C98-979C-009E3EBF2FD2}"/>
              </a:ext>
            </a:extLst>
          </p:cNvPr>
          <p:cNvSpPr/>
          <p:nvPr/>
        </p:nvSpPr>
        <p:spPr>
          <a:xfrm>
            <a:off x="6882704" y="2326788"/>
            <a:ext cx="1835408" cy="3441941"/>
          </a:xfrm>
          <a:prstGeom prst="roundRect">
            <a:avLst>
              <a:gd name="adj" fmla="val 7106"/>
            </a:avLst>
          </a:prstGeom>
          <a:no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dirty="0">
                <a:solidFill>
                  <a:sysClr val="windowText" lastClr="000000"/>
                </a:solidFill>
                <a:latin typeface="Calibri" panose="020F0502020204030204" pitchFamily="34" charset="0"/>
                <a:cs typeface="Calibri" panose="020F0502020204030204" pitchFamily="34" charset="0"/>
              </a:rPr>
              <a:t>Compass column</a:t>
            </a:r>
          </a:p>
        </p:txBody>
      </p:sp>
      <p:cxnSp>
        <p:nvCxnSpPr>
          <p:cNvPr id="90" name="Elbow Connector 29">
            <a:extLst>
              <a:ext uri="{FF2B5EF4-FFF2-40B4-BE49-F238E27FC236}">
                <a16:creationId xmlns:a16="http://schemas.microsoft.com/office/drawing/2014/main" id="{0C478321-269A-46C8-9DC2-8AA51651FC3A}"/>
              </a:ext>
            </a:extLst>
          </p:cNvPr>
          <p:cNvCxnSpPr>
            <a:cxnSpLocks/>
            <a:stCxn id="85" idx="0"/>
            <a:endCxn id="101" idx="2"/>
          </p:cNvCxnSpPr>
          <p:nvPr/>
        </p:nvCxnSpPr>
        <p:spPr>
          <a:xfrm rot="5400000" flipH="1" flipV="1">
            <a:off x="7567742" y="1818657"/>
            <a:ext cx="1122908" cy="964427"/>
          </a:xfrm>
          <a:prstGeom prst="bentConnector3">
            <a:avLst>
              <a:gd name="adj1" fmla="val 55977"/>
            </a:avLst>
          </a:prstGeom>
          <a:ln w="38100">
            <a:tailEnd type="triangle"/>
          </a:ln>
        </p:spPr>
        <p:style>
          <a:lnRef idx="2">
            <a:schemeClr val="dk1"/>
          </a:lnRef>
          <a:fillRef idx="0">
            <a:schemeClr val="dk1"/>
          </a:fillRef>
          <a:effectRef idx="1">
            <a:schemeClr val="dk1"/>
          </a:effectRef>
          <a:fontRef idx="minor">
            <a:schemeClr val="tx1"/>
          </a:fontRef>
        </p:style>
      </p:cxnSp>
      <p:sp>
        <p:nvSpPr>
          <p:cNvPr id="96" name="Content Placeholder 2">
            <a:extLst>
              <a:ext uri="{FF2B5EF4-FFF2-40B4-BE49-F238E27FC236}">
                <a16:creationId xmlns:a16="http://schemas.microsoft.com/office/drawing/2014/main" id="{480D7139-F833-4AFC-A0B9-ED213703FB01}"/>
              </a:ext>
            </a:extLst>
          </p:cNvPr>
          <p:cNvSpPr txBox="1">
            <a:spLocks/>
          </p:cNvSpPr>
          <p:nvPr/>
        </p:nvSpPr>
        <p:spPr>
          <a:xfrm>
            <a:off x="7745334" y="2440137"/>
            <a:ext cx="905312" cy="30883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solidFill>
                  <a:srgbClr val="7030A0"/>
                </a:solidFill>
              </a:rPr>
              <a:t>[heading (degrees)] </a:t>
            </a:r>
            <a:endParaRPr lang="en-US" sz="900" i="1" dirty="0">
              <a:solidFill>
                <a:srgbClr val="7030A0"/>
              </a:solidFill>
            </a:endParaRPr>
          </a:p>
        </p:txBody>
      </p:sp>
      <p:sp>
        <p:nvSpPr>
          <p:cNvPr id="101" name="Rounded Rectangle 36">
            <a:hlinkClick r:id="rId2" action="ppaction://hlinksldjump"/>
            <a:extLst>
              <a:ext uri="{FF2B5EF4-FFF2-40B4-BE49-F238E27FC236}">
                <a16:creationId xmlns:a16="http://schemas.microsoft.com/office/drawing/2014/main" id="{32761E6E-5CD4-4343-BAF0-37B015602924}"/>
              </a:ext>
            </a:extLst>
          </p:cNvPr>
          <p:cNvSpPr/>
          <p:nvPr/>
        </p:nvSpPr>
        <p:spPr>
          <a:xfrm>
            <a:off x="7880900" y="1192818"/>
            <a:ext cx="1461020" cy="546598"/>
          </a:xfrm>
          <a:prstGeom prst="roundRect">
            <a:avLst/>
          </a:prstGeom>
          <a:solidFill>
            <a:srgbClr val="495D8E"/>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a:t>L3_tellHeading.py</a:t>
            </a:r>
          </a:p>
          <a:p>
            <a:pPr algn="ctr"/>
            <a:r>
              <a:rPr lang="en-US" sz="900" i="1"/>
              <a:t>declare robot heading on speaker</a:t>
            </a:r>
            <a:endParaRPr lang="en-US" sz="900" i="1" dirty="0"/>
          </a:p>
        </p:txBody>
      </p:sp>
      <p:sp>
        <p:nvSpPr>
          <p:cNvPr id="63" name="TextBox 62">
            <a:extLst>
              <a:ext uri="{FF2B5EF4-FFF2-40B4-BE49-F238E27FC236}">
                <a16:creationId xmlns:a16="http://schemas.microsoft.com/office/drawing/2014/main" id="{002FD9C8-D2E4-4E0B-9743-32BA399D3D4E}"/>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2864827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ounded Rectangle 30">
            <a:extLst>
              <a:ext uri="{FF2B5EF4-FFF2-40B4-BE49-F238E27FC236}">
                <a16:creationId xmlns:a16="http://schemas.microsoft.com/office/drawing/2014/main" id="{CC9C05A7-D3F7-4763-90F3-96FC631344FC}"/>
              </a:ext>
            </a:extLst>
          </p:cNvPr>
          <p:cNvSpPr/>
          <p:nvPr/>
        </p:nvSpPr>
        <p:spPr>
          <a:xfrm>
            <a:off x="1345301" y="1115809"/>
            <a:ext cx="6188804" cy="4905882"/>
          </a:xfrm>
          <a:prstGeom prst="roundRect">
            <a:avLst>
              <a:gd name="adj" fmla="val 3747"/>
            </a:avLst>
          </a:prstGeom>
          <a:solidFill>
            <a:schemeClr val="accent2">
              <a:lumMod val="20000"/>
              <a:lumOff val="8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endParaRPr lang="en-US" sz="1000" dirty="0">
              <a:solidFill>
                <a:schemeClr val="bg1"/>
              </a:solidFill>
              <a:latin typeface="Calibri" panose="020F0502020204030204" pitchFamily="34" charset="0"/>
              <a:cs typeface="Calibri" panose="020F0502020204030204" pitchFamily="34" charset="0"/>
            </a:endParaRPr>
          </a:p>
        </p:txBody>
      </p:sp>
      <p:sp>
        <p:nvSpPr>
          <p:cNvPr id="31" name="Rounded Rectangle 30"/>
          <p:cNvSpPr/>
          <p:nvPr/>
        </p:nvSpPr>
        <p:spPr>
          <a:xfrm>
            <a:off x="10345448" y="2353149"/>
            <a:ext cx="1025289" cy="1993137"/>
          </a:xfrm>
          <a:prstGeom prst="roundRect">
            <a:avLst>
              <a:gd name="adj" fmla="val 6816"/>
            </a:avLst>
          </a:prstGeom>
          <a:solidFill>
            <a:schemeClr val="accent1">
              <a:lumMod val="20000"/>
              <a:lumOff val="80000"/>
            </a:schemeClr>
          </a:solid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r>
              <a:rPr lang="en-US" sz="1000" dirty="0">
                <a:solidFill>
                  <a:sysClr val="windowText" lastClr="000000"/>
                </a:solidFill>
                <a:latin typeface="Calibri" panose="020F0502020204030204" pitchFamily="34" charset="0"/>
                <a:cs typeface="Calibri" panose="020F0502020204030204" pitchFamily="34" charset="0"/>
              </a:rPr>
              <a:t>Color Key</a:t>
            </a:r>
          </a:p>
        </p:txBody>
      </p:sp>
      <p:sp>
        <p:nvSpPr>
          <p:cNvPr id="2" name="Title 1"/>
          <p:cNvSpPr>
            <a:spLocks noGrp="1"/>
          </p:cNvSpPr>
          <p:nvPr>
            <p:ph type="title"/>
          </p:nvPr>
        </p:nvSpPr>
        <p:spPr>
          <a:xfrm>
            <a:off x="403860" y="214923"/>
            <a:ext cx="9216390" cy="900886"/>
          </a:xfrm>
        </p:spPr>
        <p:txBody>
          <a:bodyPr lIns="0" tIns="0" rIns="0" bIns="0">
            <a:normAutofit/>
          </a:bodyPr>
          <a:lstStyle/>
          <a:p>
            <a:pPr algn="l"/>
            <a:r>
              <a:rPr lang="en-US" dirty="0"/>
              <a:t>Color Tracking Example</a:t>
            </a:r>
          </a:p>
        </p:txBody>
      </p:sp>
      <p:sp>
        <p:nvSpPr>
          <p:cNvPr id="55" name="Rounded Rectangle 54"/>
          <p:cNvSpPr/>
          <p:nvPr/>
        </p:nvSpPr>
        <p:spPr>
          <a:xfrm>
            <a:off x="2008883" y="2940727"/>
            <a:ext cx="1066076" cy="538191"/>
          </a:xfrm>
          <a:prstGeom prst="roundRect">
            <a:avLst/>
          </a:prstGeom>
          <a:solidFill>
            <a:srgbClr val="495D8E"/>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fontScale="92500"/>
          </a:bodyPr>
          <a:lstStyle/>
          <a:p>
            <a:pPr algn="ctr"/>
            <a:r>
              <a:rPr lang="en-US" sz="1050" dirty="0"/>
              <a:t>L2_track_target.py</a:t>
            </a:r>
          </a:p>
          <a:p>
            <a:pPr algn="ctr"/>
            <a:r>
              <a:rPr lang="en-US" sz="800" i="1" dirty="0"/>
              <a:t>Finds color target in range</a:t>
            </a:r>
          </a:p>
        </p:txBody>
      </p:sp>
      <p:sp>
        <p:nvSpPr>
          <p:cNvPr id="3" name="Rounded Rectangle 2"/>
          <p:cNvSpPr/>
          <p:nvPr/>
        </p:nvSpPr>
        <p:spPr>
          <a:xfrm>
            <a:off x="1653902" y="2394674"/>
            <a:ext cx="1788756" cy="3441941"/>
          </a:xfrm>
          <a:prstGeom prst="roundRect">
            <a:avLst>
              <a:gd name="adj" fmla="val 7106"/>
            </a:avLst>
          </a:prstGeom>
          <a:no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dirty="0">
                <a:solidFill>
                  <a:sysClr val="windowText" lastClr="000000"/>
                </a:solidFill>
                <a:latin typeface="Calibri" panose="020F0502020204030204" pitchFamily="34" charset="0"/>
                <a:cs typeface="Calibri" panose="020F0502020204030204" pitchFamily="34" charset="0"/>
              </a:rPr>
              <a:t>Camera Column</a:t>
            </a:r>
          </a:p>
        </p:txBody>
      </p:sp>
      <p:sp>
        <p:nvSpPr>
          <p:cNvPr id="66" name="Content Placeholder 2"/>
          <p:cNvSpPr txBox="1">
            <a:spLocks/>
          </p:cNvSpPr>
          <p:nvPr/>
        </p:nvSpPr>
        <p:spPr>
          <a:xfrm>
            <a:off x="2611479" y="3777610"/>
            <a:ext cx="377566" cy="338034"/>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[image]</a:t>
            </a:r>
          </a:p>
        </p:txBody>
      </p:sp>
      <p:sp>
        <p:nvSpPr>
          <p:cNvPr id="75" name="Rounded Rectangle 74"/>
          <p:cNvSpPr/>
          <p:nvPr/>
        </p:nvSpPr>
        <p:spPr>
          <a:xfrm>
            <a:off x="1990994" y="4079632"/>
            <a:ext cx="1101172" cy="525735"/>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200" dirty="0"/>
              <a:t>L1_camera.py</a:t>
            </a:r>
          </a:p>
          <a:p>
            <a:pPr algn="ctr"/>
            <a:r>
              <a:rPr lang="en-US" sz="800" i="1" dirty="0"/>
              <a:t>Get  image from USB camera</a:t>
            </a:r>
          </a:p>
        </p:txBody>
      </p:sp>
      <p:cxnSp>
        <p:nvCxnSpPr>
          <p:cNvPr id="77" name="Straight Arrow Connector 76"/>
          <p:cNvCxnSpPr>
            <a:cxnSpLocks/>
            <a:stCxn id="75" idx="0"/>
            <a:endCxn id="55" idx="2"/>
          </p:cNvCxnSpPr>
          <p:nvPr/>
        </p:nvCxnSpPr>
        <p:spPr>
          <a:xfrm flipV="1">
            <a:off x="2541580" y="3478918"/>
            <a:ext cx="341" cy="600714"/>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28" name="Rounded Rectangle 27"/>
          <p:cNvSpPr/>
          <p:nvPr/>
        </p:nvSpPr>
        <p:spPr>
          <a:xfrm>
            <a:off x="10417757" y="2640559"/>
            <a:ext cx="907125" cy="288951"/>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a:r>
              <a:rPr lang="en-US" sz="1400" dirty="0">
                <a:solidFill>
                  <a:sysClr val="windowText" lastClr="000000"/>
                </a:solidFill>
              </a:rPr>
              <a:t>Sensors</a:t>
            </a:r>
          </a:p>
        </p:txBody>
      </p:sp>
      <p:sp>
        <p:nvSpPr>
          <p:cNvPr id="29" name="Rounded Rectangle 28"/>
          <p:cNvSpPr/>
          <p:nvPr/>
        </p:nvSpPr>
        <p:spPr>
          <a:xfrm>
            <a:off x="10417756" y="3478897"/>
            <a:ext cx="907126" cy="332016"/>
          </a:xfrm>
          <a:prstGeom prst="roundRect">
            <a:avLst/>
          </a:prstGeom>
          <a:solidFill>
            <a:srgbClr val="495D8E"/>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fontScale="92500" lnSpcReduction="10000"/>
          </a:bodyPr>
          <a:lstStyle/>
          <a:p>
            <a:pPr algn="ctr"/>
            <a:r>
              <a:rPr lang="en-US" sz="1050" dirty="0"/>
              <a:t>Level 2 Program (logic-defining)</a:t>
            </a:r>
          </a:p>
        </p:txBody>
      </p:sp>
      <p:sp>
        <p:nvSpPr>
          <p:cNvPr id="32" name="Rounded Rectangle 31"/>
          <p:cNvSpPr/>
          <p:nvPr/>
        </p:nvSpPr>
        <p:spPr>
          <a:xfrm>
            <a:off x="10417756" y="3941932"/>
            <a:ext cx="907126" cy="314469"/>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fontScale="70000" lnSpcReduction="20000"/>
          </a:bodyPr>
          <a:lstStyle/>
          <a:p>
            <a:pPr algn="ctr"/>
            <a:r>
              <a:rPr lang="en-US" sz="1200" dirty="0"/>
              <a:t>Level 1 Program (hardware-specific)</a:t>
            </a:r>
          </a:p>
        </p:txBody>
      </p:sp>
      <p:sp>
        <p:nvSpPr>
          <p:cNvPr id="33" name="Rounded Rectangle 32"/>
          <p:cNvSpPr/>
          <p:nvPr/>
        </p:nvSpPr>
        <p:spPr>
          <a:xfrm>
            <a:off x="10417757" y="3037259"/>
            <a:ext cx="907126" cy="288951"/>
          </a:xfrm>
          <a:prstGeom prst="roundRect">
            <a:avLst/>
          </a:prstGeom>
          <a:solidFill>
            <a:srgbClr val="AE4022"/>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a:bodyPr>
          <a:lstStyle/>
          <a:p>
            <a:pPr algn="ctr"/>
            <a:r>
              <a:rPr lang="en-US" sz="1200" dirty="0">
                <a:solidFill>
                  <a:schemeClr val="bg1"/>
                </a:solidFill>
              </a:rPr>
              <a:t>Actuators</a:t>
            </a:r>
          </a:p>
        </p:txBody>
      </p:sp>
      <p:sp>
        <p:nvSpPr>
          <p:cNvPr id="37" name="Rounded Rectangle 36">
            <a:hlinkClick r:id="rId2" action="ppaction://hlinksldjump"/>
          </p:cNvPr>
          <p:cNvSpPr/>
          <p:nvPr/>
        </p:nvSpPr>
        <p:spPr>
          <a:xfrm>
            <a:off x="3650215" y="1307360"/>
            <a:ext cx="1461020" cy="546598"/>
          </a:xfrm>
          <a:prstGeom prst="roundRect">
            <a:avLst/>
          </a:prstGeom>
          <a:solidFill>
            <a:srgbClr val="495D8E"/>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t>L3_follow.py</a:t>
            </a:r>
          </a:p>
          <a:p>
            <a:pPr algn="ctr"/>
            <a:r>
              <a:rPr lang="en-US" sz="900" i="1" dirty="0"/>
              <a:t>Object Following</a:t>
            </a:r>
          </a:p>
        </p:txBody>
      </p:sp>
      <p:sp>
        <p:nvSpPr>
          <p:cNvPr id="42" name="Rounded Rectangle 41"/>
          <p:cNvSpPr/>
          <p:nvPr/>
        </p:nvSpPr>
        <p:spPr>
          <a:xfrm>
            <a:off x="3813436" y="4087945"/>
            <a:ext cx="1101172" cy="456720"/>
          </a:xfrm>
          <a:prstGeom prst="roundRect">
            <a:avLst/>
          </a:prstGeom>
          <a:solidFill>
            <a:schemeClr val="bg2">
              <a:lumMod val="90000"/>
            </a:schemeClr>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200" dirty="0"/>
              <a:t>L1_gamepad.py</a:t>
            </a:r>
          </a:p>
          <a:p>
            <a:pPr algn="ctr"/>
            <a:r>
              <a:rPr lang="en-US" sz="1200" dirty="0"/>
              <a:t>Not used</a:t>
            </a:r>
            <a:endParaRPr lang="en-US" sz="800" i="1" dirty="0"/>
          </a:p>
        </p:txBody>
      </p:sp>
      <p:sp>
        <p:nvSpPr>
          <p:cNvPr id="52" name="Content Placeholder 2"/>
          <p:cNvSpPr txBox="1">
            <a:spLocks/>
          </p:cNvSpPr>
          <p:nvPr/>
        </p:nvSpPr>
        <p:spPr>
          <a:xfrm>
            <a:off x="6379087" y="2477685"/>
            <a:ext cx="686226" cy="30883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[target speeds]</a:t>
            </a:r>
          </a:p>
        </p:txBody>
      </p:sp>
      <p:sp>
        <p:nvSpPr>
          <p:cNvPr id="65" name="Rounded Rectangle 64">
            <a:hlinkClick r:id="rId2" action="ppaction://hlinksldjump"/>
          </p:cNvPr>
          <p:cNvSpPr/>
          <p:nvPr/>
        </p:nvSpPr>
        <p:spPr>
          <a:xfrm>
            <a:off x="3631044" y="2940727"/>
            <a:ext cx="1499363" cy="546598"/>
          </a:xfrm>
          <a:prstGeom prst="roundRect">
            <a:avLst/>
          </a:prstGeom>
          <a:solidFill>
            <a:srgbClr val="495D8E"/>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t>L2_inverse_kinematics.py</a:t>
            </a:r>
            <a:endParaRPr lang="en-US" sz="800" i="1" dirty="0"/>
          </a:p>
          <a:p>
            <a:pPr algn="ctr"/>
            <a:r>
              <a:rPr lang="en-US" sz="800" i="1" dirty="0"/>
              <a:t>Compute wheel vectors</a:t>
            </a:r>
          </a:p>
        </p:txBody>
      </p:sp>
      <p:sp>
        <p:nvSpPr>
          <p:cNvPr id="94" name="Rounded Rectangle 93"/>
          <p:cNvSpPr/>
          <p:nvPr/>
        </p:nvSpPr>
        <p:spPr>
          <a:xfrm>
            <a:off x="3544317" y="2405191"/>
            <a:ext cx="1788755" cy="3441941"/>
          </a:xfrm>
          <a:prstGeom prst="roundRect">
            <a:avLst>
              <a:gd name="adj" fmla="val 7106"/>
            </a:avLst>
          </a:prstGeom>
          <a:no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dirty="0">
                <a:solidFill>
                  <a:sysClr val="windowText" lastClr="000000"/>
                </a:solidFill>
                <a:latin typeface="Calibri" panose="020F0502020204030204" pitchFamily="34" charset="0"/>
                <a:cs typeface="Calibri" panose="020F0502020204030204" pitchFamily="34" charset="0"/>
              </a:rPr>
              <a:t>Kinematics Column</a:t>
            </a:r>
          </a:p>
        </p:txBody>
      </p:sp>
      <p:cxnSp>
        <p:nvCxnSpPr>
          <p:cNvPr id="18" name="Elbow Connector 17"/>
          <p:cNvCxnSpPr>
            <a:cxnSpLocks/>
            <a:stCxn id="55" idx="0"/>
            <a:endCxn id="37" idx="1"/>
          </p:cNvCxnSpPr>
          <p:nvPr/>
        </p:nvCxnSpPr>
        <p:spPr>
          <a:xfrm rot="5400000" flipH="1" flipV="1">
            <a:off x="2416034" y="1706546"/>
            <a:ext cx="1360068" cy="1108294"/>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62" name="Elbow Connector 61"/>
          <p:cNvCxnSpPr>
            <a:cxnSpLocks/>
            <a:stCxn id="65" idx="0"/>
            <a:endCxn id="37" idx="2"/>
          </p:cNvCxnSpPr>
          <p:nvPr/>
        </p:nvCxnSpPr>
        <p:spPr>
          <a:xfrm rot="16200000" flipV="1">
            <a:off x="3837342" y="2397342"/>
            <a:ext cx="1086769" cy="1"/>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a:cxnSpLocks/>
          </p:cNvCxnSpPr>
          <p:nvPr/>
        </p:nvCxnSpPr>
        <p:spPr>
          <a:xfrm>
            <a:off x="6296086" y="3479012"/>
            <a:ext cx="13506" cy="600620"/>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69" name="Rounded Rectangle 68"/>
          <p:cNvSpPr/>
          <p:nvPr/>
        </p:nvSpPr>
        <p:spPr>
          <a:xfrm>
            <a:off x="5745500" y="4079632"/>
            <a:ext cx="1101172" cy="456720"/>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200" dirty="0"/>
              <a:t>L1_motor.py </a:t>
            </a:r>
          </a:p>
          <a:p>
            <a:pPr algn="ctr"/>
            <a:r>
              <a:rPr lang="en-US" sz="800" i="1" dirty="0"/>
              <a:t>Generate signals to output pins</a:t>
            </a:r>
          </a:p>
        </p:txBody>
      </p:sp>
      <p:sp>
        <p:nvSpPr>
          <p:cNvPr id="72" name="Rounded Rectangle 71">
            <a:hlinkClick r:id="rId2" action="ppaction://hlinksldjump"/>
          </p:cNvPr>
          <p:cNvSpPr/>
          <p:nvPr/>
        </p:nvSpPr>
        <p:spPr>
          <a:xfrm>
            <a:off x="5667487" y="2932414"/>
            <a:ext cx="1284210" cy="546598"/>
          </a:xfrm>
          <a:prstGeom prst="roundRect">
            <a:avLst/>
          </a:prstGeom>
          <a:solidFill>
            <a:srgbClr val="495D8E"/>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t>L2_speed_control.py</a:t>
            </a:r>
          </a:p>
          <a:p>
            <a:pPr algn="ctr"/>
            <a:r>
              <a:rPr lang="en-US" sz="800" i="1" dirty="0"/>
              <a:t>Converts speeds into duty cycles</a:t>
            </a:r>
          </a:p>
        </p:txBody>
      </p:sp>
      <p:sp>
        <p:nvSpPr>
          <p:cNvPr id="73" name="Content Placeholder 2"/>
          <p:cNvSpPr txBox="1">
            <a:spLocks/>
          </p:cNvSpPr>
          <p:nvPr/>
        </p:nvSpPr>
        <p:spPr>
          <a:xfrm>
            <a:off x="6368517" y="3732505"/>
            <a:ext cx="826280" cy="30883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[duty cycles]</a:t>
            </a:r>
          </a:p>
        </p:txBody>
      </p:sp>
      <p:sp>
        <p:nvSpPr>
          <p:cNvPr id="74" name="Rounded Rectangle 73"/>
          <p:cNvSpPr/>
          <p:nvPr/>
        </p:nvSpPr>
        <p:spPr>
          <a:xfrm>
            <a:off x="5434814" y="2405191"/>
            <a:ext cx="1804704" cy="3441941"/>
          </a:xfrm>
          <a:prstGeom prst="roundRect">
            <a:avLst>
              <a:gd name="adj" fmla="val 7106"/>
            </a:avLst>
          </a:prstGeom>
          <a:no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dirty="0">
                <a:solidFill>
                  <a:sysClr val="windowText" lastClr="000000"/>
                </a:solidFill>
                <a:latin typeface="Calibri" panose="020F0502020204030204" pitchFamily="34" charset="0"/>
                <a:cs typeface="Calibri" panose="020F0502020204030204" pitchFamily="34" charset="0"/>
              </a:rPr>
              <a:t>Motor Driver column</a:t>
            </a:r>
          </a:p>
        </p:txBody>
      </p:sp>
      <p:cxnSp>
        <p:nvCxnSpPr>
          <p:cNvPr id="76" name="Elbow Connector 75"/>
          <p:cNvCxnSpPr>
            <a:cxnSpLocks/>
            <a:stCxn id="37" idx="3"/>
            <a:endCxn id="72" idx="0"/>
          </p:cNvCxnSpPr>
          <p:nvPr/>
        </p:nvCxnSpPr>
        <p:spPr>
          <a:xfrm>
            <a:off x="5111235" y="1580659"/>
            <a:ext cx="1198357" cy="1351755"/>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128" name="Elbow Connector 127"/>
          <p:cNvCxnSpPr>
            <a:cxnSpLocks/>
            <a:stCxn id="83" idx="0"/>
            <a:endCxn id="75" idx="2"/>
          </p:cNvCxnSpPr>
          <p:nvPr/>
        </p:nvCxnSpPr>
        <p:spPr>
          <a:xfrm rot="16200000" flipV="1">
            <a:off x="2326003" y="4820945"/>
            <a:ext cx="431157" cy="1"/>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sp>
        <p:nvSpPr>
          <p:cNvPr id="60" name="Content Placeholder 2"/>
          <p:cNvSpPr txBox="1">
            <a:spLocks/>
          </p:cNvSpPr>
          <p:nvPr/>
        </p:nvSpPr>
        <p:spPr>
          <a:xfrm>
            <a:off x="4451022" y="2476639"/>
            <a:ext cx="905312" cy="308839"/>
          </a:xfrm>
          <a:prstGeom prst="rect">
            <a:avLst/>
          </a:prstGeom>
        </p:spPr>
        <p:txBody>
          <a:bodyPr vert="horz" lIns="0" tIns="0" rIns="0" bIns="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[target_phi_dot_L,</a:t>
            </a:r>
          </a:p>
          <a:p>
            <a:pPr marL="0" indent="0">
              <a:buNone/>
            </a:pPr>
            <a:r>
              <a:rPr lang="en-US" sz="900" i="1" dirty="0">
                <a:solidFill>
                  <a:srgbClr val="7030A0"/>
                </a:solidFill>
              </a:rPr>
              <a:t>target_phi_dot_R] </a:t>
            </a:r>
          </a:p>
        </p:txBody>
      </p:sp>
      <p:sp>
        <p:nvSpPr>
          <p:cNvPr id="61" name="TextBox 60">
            <a:extLst>
              <a:ext uri="{FF2B5EF4-FFF2-40B4-BE49-F238E27FC236}">
                <a16:creationId xmlns:a16="http://schemas.microsoft.com/office/drawing/2014/main" id="{0A779E5B-2D36-4A1A-A7B4-3126008BCBD8}"/>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
        <p:nvSpPr>
          <p:cNvPr id="83" name="Rounded Rectangle 37">
            <a:hlinkClick r:id="rId2" action="ppaction://hlinksldjump"/>
            <a:extLst>
              <a:ext uri="{FF2B5EF4-FFF2-40B4-BE49-F238E27FC236}">
                <a16:creationId xmlns:a16="http://schemas.microsoft.com/office/drawing/2014/main" id="{D5C6CB45-3A06-4E9F-B787-2A0E2774A2CE}"/>
              </a:ext>
            </a:extLst>
          </p:cNvPr>
          <p:cNvSpPr/>
          <p:nvPr/>
        </p:nvSpPr>
        <p:spPr>
          <a:xfrm>
            <a:off x="2127807" y="5036524"/>
            <a:ext cx="827547" cy="384875"/>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a:solidFill>
                  <a:sysClr val="windowText" lastClr="000000"/>
                </a:solidFill>
              </a:rPr>
              <a:t>Wide-Angle Camera</a:t>
            </a:r>
          </a:p>
        </p:txBody>
      </p:sp>
      <p:sp>
        <p:nvSpPr>
          <p:cNvPr id="96" name="Content Placeholder 2">
            <a:extLst>
              <a:ext uri="{FF2B5EF4-FFF2-40B4-BE49-F238E27FC236}">
                <a16:creationId xmlns:a16="http://schemas.microsoft.com/office/drawing/2014/main" id="{542D66A3-0EB4-44E2-8144-493A843F2875}"/>
              </a:ext>
            </a:extLst>
          </p:cNvPr>
          <p:cNvSpPr txBox="1">
            <a:spLocks/>
          </p:cNvSpPr>
          <p:nvPr/>
        </p:nvSpPr>
        <p:spPr>
          <a:xfrm>
            <a:off x="6650559" y="4663829"/>
            <a:ext cx="662458" cy="215468"/>
          </a:xfrm>
          <a:prstGeom prst="rect">
            <a:avLst/>
          </a:prstGeom>
        </p:spPr>
        <p:txBody>
          <a:bodyPr vert="horz" lIns="0" tIns="0" rIns="0" bIns="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i="1" dirty="0">
                <a:solidFill>
                  <a:srgbClr val="7030A0"/>
                </a:solidFill>
              </a:rPr>
              <a:t> [pwmA, pwmB, pwmC,pwmD]</a:t>
            </a:r>
            <a:endParaRPr lang="en-US" sz="2400" i="1" dirty="0">
              <a:solidFill>
                <a:srgbClr val="7030A0"/>
              </a:solidFill>
            </a:endParaRPr>
          </a:p>
        </p:txBody>
      </p:sp>
      <p:sp>
        <p:nvSpPr>
          <p:cNvPr id="101" name="Rounded Rectangle 44">
            <a:extLst>
              <a:ext uri="{FF2B5EF4-FFF2-40B4-BE49-F238E27FC236}">
                <a16:creationId xmlns:a16="http://schemas.microsoft.com/office/drawing/2014/main" id="{7F3E1B5B-6CBD-46C3-8B83-AFD647795470}"/>
              </a:ext>
            </a:extLst>
          </p:cNvPr>
          <p:cNvSpPr/>
          <p:nvPr/>
        </p:nvSpPr>
        <p:spPr>
          <a:xfrm>
            <a:off x="5627548" y="5090353"/>
            <a:ext cx="624523" cy="373975"/>
          </a:xfrm>
          <a:prstGeom prst="roundRect">
            <a:avLst/>
          </a:prstGeom>
          <a:solidFill>
            <a:srgbClr val="AE4022"/>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fontScale="77500" lnSpcReduction="20000"/>
          </a:bodyPr>
          <a:lstStyle/>
          <a:p>
            <a:pPr algn="ctr"/>
            <a:r>
              <a:rPr lang="en-US" sz="1200" dirty="0">
                <a:solidFill>
                  <a:schemeClr val="bg1"/>
                </a:solidFill>
              </a:rPr>
              <a:t>Motor Driver inputs 1,2</a:t>
            </a:r>
          </a:p>
        </p:txBody>
      </p:sp>
      <p:sp>
        <p:nvSpPr>
          <p:cNvPr id="102" name="Rounded Rectangle 50">
            <a:extLst>
              <a:ext uri="{FF2B5EF4-FFF2-40B4-BE49-F238E27FC236}">
                <a16:creationId xmlns:a16="http://schemas.microsoft.com/office/drawing/2014/main" id="{E9117B69-41A0-467B-8B65-0AA7CFBF868C}"/>
              </a:ext>
            </a:extLst>
          </p:cNvPr>
          <p:cNvSpPr/>
          <p:nvPr/>
        </p:nvSpPr>
        <p:spPr>
          <a:xfrm>
            <a:off x="6407061" y="5090353"/>
            <a:ext cx="624523" cy="373975"/>
          </a:xfrm>
          <a:prstGeom prst="roundRect">
            <a:avLst/>
          </a:prstGeom>
          <a:solidFill>
            <a:srgbClr val="AE4022"/>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fontScale="77500" lnSpcReduction="20000"/>
          </a:bodyPr>
          <a:lstStyle/>
          <a:p>
            <a:pPr algn="ctr"/>
            <a:r>
              <a:rPr lang="en-US" sz="1200" dirty="0">
                <a:solidFill>
                  <a:schemeClr val="bg1"/>
                </a:solidFill>
              </a:rPr>
              <a:t>Motor Driver inputs 3,4</a:t>
            </a:r>
          </a:p>
        </p:txBody>
      </p:sp>
      <p:cxnSp>
        <p:nvCxnSpPr>
          <p:cNvPr id="103" name="Elbow Connector 114">
            <a:extLst>
              <a:ext uri="{FF2B5EF4-FFF2-40B4-BE49-F238E27FC236}">
                <a16:creationId xmlns:a16="http://schemas.microsoft.com/office/drawing/2014/main" id="{BACE4904-1614-4DCA-88C2-7437AB202205}"/>
              </a:ext>
            </a:extLst>
          </p:cNvPr>
          <p:cNvCxnSpPr>
            <a:endCxn id="102" idx="0"/>
          </p:cNvCxnSpPr>
          <p:nvPr/>
        </p:nvCxnSpPr>
        <p:spPr>
          <a:xfrm rot="16200000" flipH="1">
            <a:off x="6254631" y="4625660"/>
            <a:ext cx="523935" cy="405449"/>
          </a:xfrm>
          <a:prstGeom prst="bentConnector3">
            <a:avLst>
              <a:gd name="adj1" fmla="val 58727"/>
            </a:avLst>
          </a:prstGeom>
          <a:ln w="38100">
            <a:tailEnd type="triangle"/>
          </a:ln>
        </p:spPr>
        <p:style>
          <a:lnRef idx="2">
            <a:schemeClr val="dk1"/>
          </a:lnRef>
          <a:fillRef idx="0">
            <a:schemeClr val="dk1"/>
          </a:fillRef>
          <a:effectRef idx="1">
            <a:schemeClr val="dk1"/>
          </a:effectRef>
          <a:fontRef idx="minor">
            <a:schemeClr val="tx1"/>
          </a:fontRef>
        </p:style>
      </p:cxnSp>
      <p:cxnSp>
        <p:nvCxnSpPr>
          <p:cNvPr id="104" name="Elbow Connector 117">
            <a:extLst>
              <a:ext uri="{FF2B5EF4-FFF2-40B4-BE49-F238E27FC236}">
                <a16:creationId xmlns:a16="http://schemas.microsoft.com/office/drawing/2014/main" id="{57791B8C-96E5-4521-983D-2893A87E2FE9}"/>
              </a:ext>
            </a:extLst>
          </p:cNvPr>
          <p:cNvCxnSpPr>
            <a:endCxn id="101" idx="0"/>
          </p:cNvCxnSpPr>
          <p:nvPr/>
        </p:nvCxnSpPr>
        <p:spPr>
          <a:xfrm rot="5400000">
            <a:off x="5844906" y="4661323"/>
            <a:ext cx="523935" cy="334125"/>
          </a:xfrm>
          <a:prstGeom prst="bentConnector3">
            <a:avLst>
              <a:gd name="adj1" fmla="val 58727"/>
            </a:avLst>
          </a:prstGeom>
          <a:ln w="38100">
            <a:tailEnd type="triangle"/>
          </a:ln>
        </p:spPr>
        <p:style>
          <a:lnRef idx="2">
            <a:schemeClr val="dk1"/>
          </a:lnRef>
          <a:fillRef idx="0">
            <a:schemeClr val="dk1"/>
          </a:fillRef>
          <a:effectRef idx="1">
            <a:schemeClr val="dk1"/>
          </a:effectRef>
          <a:fontRef idx="minor">
            <a:schemeClr val="tx1"/>
          </a:fontRef>
        </p:style>
      </p:cxnSp>
      <p:sp>
        <p:nvSpPr>
          <p:cNvPr id="105" name="Content Placeholder 2">
            <a:extLst>
              <a:ext uri="{FF2B5EF4-FFF2-40B4-BE49-F238E27FC236}">
                <a16:creationId xmlns:a16="http://schemas.microsoft.com/office/drawing/2014/main" id="{D6F6BB24-631B-4BCE-A04F-CBADDB3FDA88}"/>
              </a:ext>
            </a:extLst>
          </p:cNvPr>
          <p:cNvSpPr txBox="1">
            <a:spLocks/>
          </p:cNvSpPr>
          <p:nvPr/>
        </p:nvSpPr>
        <p:spPr>
          <a:xfrm>
            <a:off x="2615489" y="2486139"/>
            <a:ext cx="905312" cy="30883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[target offset from center] </a:t>
            </a:r>
          </a:p>
        </p:txBody>
      </p:sp>
      <p:sp>
        <p:nvSpPr>
          <p:cNvPr id="41" name="Content Placeholder 2">
            <a:extLst>
              <a:ext uri="{FF2B5EF4-FFF2-40B4-BE49-F238E27FC236}">
                <a16:creationId xmlns:a16="http://schemas.microsoft.com/office/drawing/2014/main" id="{347E477A-ABED-40C6-8517-5C49D00FA0EF}"/>
              </a:ext>
            </a:extLst>
          </p:cNvPr>
          <p:cNvSpPr txBox="1">
            <a:spLocks/>
          </p:cNvSpPr>
          <p:nvPr/>
        </p:nvSpPr>
        <p:spPr>
          <a:xfrm>
            <a:off x="3575707" y="2062828"/>
            <a:ext cx="701229" cy="310802"/>
          </a:xfrm>
          <a:prstGeom prst="rect">
            <a:avLst/>
          </a:prstGeom>
        </p:spPr>
        <p:txBody>
          <a:bodyPr vert="horz" lIns="0" tIns="0" rIns="0" bIns="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[target offset</a:t>
            </a:r>
          </a:p>
          <a:p>
            <a:pPr marL="0" indent="0">
              <a:buNone/>
            </a:pPr>
            <a:r>
              <a:rPr lang="en-US" sz="900" i="1" dirty="0">
                <a:solidFill>
                  <a:srgbClr val="7030A0"/>
                </a:solidFill>
              </a:rPr>
              <a:t>[-1,1] ] </a:t>
            </a:r>
          </a:p>
        </p:txBody>
      </p:sp>
      <p:cxnSp>
        <p:nvCxnSpPr>
          <p:cNvPr id="44" name="Elbow Connector 61">
            <a:extLst>
              <a:ext uri="{FF2B5EF4-FFF2-40B4-BE49-F238E27FC236}">
                <a16:creationId xmlns:a16="http://schemas.microsoft.com/office/drawing/2014/main" id="{D643C95A-18A9-4BD9-AD25-29A354148A8B}"/>
              </a:ext>
            </a:extLst>
          </p:cNvPr>
          <p:cNvCxnSpPr>
            <a:cxnSpLocks/>
          </p:cNvCxnSpPr>
          <p:nvPr/>
        </p:nvCxnSpPr>
        <p:spPr>
          <a:xfrm rot="16200000" flipH="1">
            <a:off x="3749332" y="2413123"/>
            <a:ext cx="1055209" cy="1"/>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43959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C1D2-653C-4DAA-90EA-FFFC9BC9C913}"/>
              </a:ext>
            </a:extLst>
          </p:cNvPr>
          <p:cNvSpPr>
            <a:spLocks noGrp="1"/>
          </p:cNvSpPr>
          <p:nvPr>
            <p:ph type="title"/>
          </p:nvPr>
        </p:nvSpPr>
        <p:spPr/>
        <p:txBody>
          <a:bodyPr/>
          <a:lstStyle/>
          <a:p>
            <a:r>
              <a:rPr lang="en-US"/>
              <a:t>Absolute Orientation</a:t>
            </a:r>
          </a:p>
        </p:txBody>
      </p:sp>
      <p:sp>
        <p:nvSpPr>
          <p:cNvPr id="3" name="Content Placeholder 2">
            <a:extLst>
              <a:ext uri="{FF2B5EF4-FFF2-40B4-BE49-F238E27FC236}">
                <a16:creationId xmlns:a16="http://schemas.microsoft.com/office/drawing/2014/main" id="{533EDFF2-90C6-429C-B4FF-67FF30685D11}"/>
              </a:ext>
            </a:extLst>
          </p:cNvPr>
          <p:cNvSpPr>
            <a:spLocks noGrp="1"/>
          </p:cNvSpPr>
          <p:nvPr>
            <p:ph idx="1"/>
          </p:nvPr>
        </p:nvSpPr>
        <p:spPr>
          <a:xfrm>
            <a:off x="693490" y="1307934"/>
            <a:ext cx="5980981" cy="2160915"/>
          </a:xfrm>
        </p:spPr>
        <p:txBody>
          <a:bodyPr>
            <a:normAutofit fontScale="70000" lnSpcReduction="20000"/>
          </a:bodyPr>
          <a:lstStyle/>
          <a:p>
            <a:r>
              <a:rPr lang="en-US" dirty="0"/>
              <a:t>SCUTTLE has a compass for orientation</a:t>
            </a:r>
          </a:p>
          <a:p>
            <a:pPr lvl="1"/>
            <a:r>
              <a:rPr lang="en-US" dirty="0"/>
              <a:t>The compass is nothing but a 3-axis magnetometer</a:t>
            </a:r>
          </a:p>
          <a:p>
            <a:pPr lvl="1"/>
            <a:r>
              <a:rPr lang="en-US" dirty="0"/>
              <a:t>Encoders can provide </a:t>
            </a:r>
            <a:r>
              <a:rPr lang="en-US" i="1" dirty="0"/>
              <a:t>relative</a:t>
            </a:r>
            <a:r>
              <a:rPr lang="en-US" dirty="0"/>
              <a:t> orientation</a:t>
            </a:r>
          </a:p>
          <a:p>
            <a:pPr lvl="1"/>
            <a:r>
              <a:rPr lang="en-US" dirty="0"/>
              <a:t>Compass is required for </a:t>
            </a:r>
            <a:r>
              <a:rPr lang="en-US" i="1" dirty="0"/>
              <a:t>global</a:t>
            </a:r>
            <a:r>
              <a:rPr lang="en-US" dirty="0"/>
              <a:t> orientation</a:t>
            </a:r>
          </a:p>
          <a:p>
            <a:r>
              <a:rPr lang="en-US" dirty="0"/>
              <a:t>The compass is embedded in the IMU (MPU-9250)</a:t>
            </a:r>
          </a:p>
          <a:p>
            <a:pPr lvl="1"/>
            <a:r>
              <a:rPr lang="en-US" dirty="0"/>
              <a:t>It has 3 sensors oriented in the indicated directions</a:t>
            </a:r>
          </a:p>
          <a:p>
            <a:pPr lvl="1"/>
            <a:r>
              <a:rPr lang="en-US" dirty="0"/>
              <a:t>L1_mpu.py accesses the magnetometer</a:t>
            </a:r>
          </a:p>
          <a:p>
            <a:pPr lvl="1"/>
            <a:r>
              <a:rPr lang="en-US" dirty="0"/>
              <a:t>Each magnetometer requires calibration</a:t>
            </a:r>
          </a:p>
        </p:txBody>
      </p:sp>
      <p:pic>
        <p:nvPicPr>
          <p:cNvPr id="4" name="Picture 3"/>
          <p:cNvPicPr>
            <a:picLocks noChangeAspect="1"/>
          </p:cNvPicPr>
          <p:nvPr/>
        </p:nvPicPr>
        <p:blipFill>
          <a:blip r:embed="rId2"/>
          <a:stretch>
            <a:fillRect/>
          </a:stretch>
        </p:blipFill>
        <p:spPr>
          <a:xfrm>
            <a:off x="1130971" y="3690005"/>
            <a:ext cx="2936663" cy="2570669"/>
          </a:xfrm>
          <a:prstGeom prst="roundRect">
            <a:avLst>
              <a:gd name="adj" fmla="val 8594"/>
            </a:avLst>
          </a:prstGeom>
          <a:solidFill>
            <a:srgbClr val="FFFFFF">
              <a:shade val="85000"/>
            </a:srgbClr>
          </a:solidFill>
          <a:ln>
            <a:solidFill>
              <a:schemeClr val="tx1">
                <a:lumMod val="50000"/>
                <a:lumOff val="50000"/>
              </a:schemeClr>
            </a:solidFill>
          </a:ln>
          <a:effectLst/>
        </p:spPr>
      </p:pic>
      <p:grpSp>
        <p:nvGrpSpPr>
          <p:cNvPr id="13" name="Group 12"/>
          <p:cNvGrpSpPr/>
          <p:nvPr/>
        </p:nvGrpSpPr>
        <p:grpSpPr>
          <a:xfrm rot="16200000">
            <a:off x="5583412" y="2905993"/>
            <a:ext cx="3125225" cy="2801783"/>
            <a:chOff x="7601585" y="2802106"/>
            <a:chExt cx="3125225" cy="2801783"/>
          </a:xfrm>
        </p:grpSpPr>
        <p:cxnSp>
          <p:nvCxnSpPr>
            <p:cNvPr id="7" name="Straight Arrow Connector 6">
              <a:extLst>
                <a:ext uri="{FF2B5EF4-FFF2-40B4-BE49-F238E27FC236}">
                  <a16:creationId xmlns:a16="http://schemas.microsoft.com/office/drawing/2014/main" id="{8F58CB3F-5539-4BEB-B2BA-E7E42E77FEAC}"/>
                </a:ext>
              </a:extLst>
            </p:cNvPr>
            <p:cNvCxnSpPr/>
            <p:nvPr/>
          </p:nvCxnSpPr>
          <p:spPr>
            <a:xfrm>
              <a:off x="7619030" y="5593133"/>
              <a:ext cx="3107780" cy="10756"/>
            </a:xfrm>
            <a:prstGeom prst="straightConnector1">
              <a:avLst/>
            </a:prstGeom>
            <a:ln>
              <a:solidFill>
                <a:srgbClr val="7030A0"/>
              </a:solidFill>
              <a:tailEnd type="triangle"/>
            </a:ln>
          </p:spPr>
          <p:style>
            <a:lnRef idx="2">
              <a:schemeClr val="accent6"/>
            </a:lnRef>
            <a:fillRef idx="0">
              <a:schemeClr val="accent6"/>
            </a:fillRef>
            <a:effectRef idx="1">
              <a:schemeClr val="accent6"/>
            </a:effectRef>
            <a:fontRef idx="minor">
              <a:schemeClr val="tx1"/>
            </a:fontRef>
          </p:style>
        </p:cxnSp>
        <p:cxnSp>
          <p:nvCxnSpPr>
            <p:cNvPr id="8" name="Straight Arrow Connector 7">
              <a:extLst>
                <a:ext uri="{FF2B5EF4-FFF2-40B4-BE49-F238E27FC236}">
                  <a16:creationId xmlns:a16="http://schemas.microsoft.com/office/drawing/2014/main" id="{50078529-6642-4751-9010-CE4F25C663D4}"/>
                </a:ext>
              </a:extLst>
            </p:cNvPr>
            <p:cNvCxnSpPr/>
            <p:nvPr/>
          </p:nvCxnSpPr>
          <p:spPr>
            <a:xfrm flipV="1">
              <a:off x="7636832" y="2802106"/>
              <a:ext cx="0" cy="2801783"/>
            </a:xfrm>
            <a:prstGeom prst="straightConnector1">
              <a:avLst/>
            </a:prstGeom>
            <a:ln>
              <a:solidFill>
                <a:srgbClr val="7030A0"/>
              </a:solidFill>
              <a:tailEnd type="triangle"/>
            </a:ln>
          </p:spPr>
          <p:style>
            <a:lnRef idx="2">
              <a:schemeClr val="accent6"/>
            </a:lnRef>
            <a:fillRef idx="0">
              <a:schemeClr val="accent6"/>
            </a:fillRef>
            <a:effectRef idx="1">
              <a:schemeClr val="accent6"/>
            </a:effectRef>
            <a:fontRef idx="minor">
              <a:schemeClr val="tx1"/>
            </a:fontRef>
          </p:style>
        </p:cxnSp>
        <p:sp>
          <p:nvSpPr>
            <p:cNvPr id="9" name="Content Placeholder 2">
              <a:extLst>
                <a:ext uri="{FF2B5EF4-FFF2-40B4-BE49-F238E27FC236}">
                  <a16:creationId xmlns:a16="http://schemas.microsoft.com/office/drawing/2014/main" id="{DBDA481D-9257-4EDB-B8D3-3DC1BC9CCB95}"/>
                </a:ext>
              </a:extLst>
            </p:cNvPr>
            <p:cNvSpPr txBox="1">
              <a:spLocks/>
            </p:cNvSpPr>
            <p:nvPr/>
          </p:nvSpPr>
          <p:spPr>
            <a:xfrm rot="5400000">
              <a:off x="7622933" y="4893807"/>
              <a:ext cx="783496" cy="442331"/>
            </a:xfrm>
            <a:prstGeom prst="rect">
              <a:avLst/>
            </a:prstGeom>
          </p:spPr>
          <p:txBody>
            <a:bodyPr vert="horz" lIns="0" tIns="0" rIns="0" bIns="0" rtlCol="0">
              <a:normAutofit fontScale="4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rgbClr val="7030A0"/>
                  </a:solidFill>
                </a:rPr>
                <a:t>global coordinate frame</a:t>
              </a:r>
            </a:p>
            <a:p>
              <a:pPr marL="457200" lvl="1" indent="0">
                <a:buNone/>
              </a:pPr>
              <a:endParaRPr lang="en-US" sz="2400" dirty="0">
                <a:solidFill>
                  <a:srgbClr val="7030A0"/>
                </a:solidFill>
              </a:endParaRPr>
            </a:p>
          </p:txBody>
        </p:sp>
        <p:sp>
          <p:nvSpPr>
            <p:cNvPr id="10" name="Content Placeholder 2">
              <a:extLst>
                <a:ext uri="{FF2B5EF4-FFF2-40B4-BE49-F238E27FC236}">
                  <a16:creationId xmlns:a16="http://schemas.microsoft.com/office/drawing/2014/main" id="{2B0D26DE-30B8-484B-9585-9B629E4744AC}"/>
                </a:ext>
              </a:extLst>
            </p:cNvPr>
            <p:cNvSpPr txBox="1">
              <a:spLocks/>
            </p:cNvSpPr>
            <p:nvPr/>
          </p:nvSpPr>
          <p:spPr>
            <a:xfrm rot="5400000">
              <a:off x="10334508" y="5216049"/>
              <a:ext cx="293161" cy="442331"/>
            </a:xfrm>
            <a:prstGeom prst="rect">
              <a:avLst/>
            </a:prstGeom>
          </p:spPr>
          <p:txBody>
            <a:bodyPr vert="horz" lIns="0" tIns="0" rIns="0" bIns="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rgbClr val="7030A0"/>
                  </a:solidFill>
                </a:rPr>
                <a:t>x’</a:t>
              </a:r>
            </a:p>
            <a:p>
              <a:pPr marL="457200" lvl="1" indent="0">
                <a:buNone/>
              </a:pPr>
              <a:endParaRPr lang="en-US" sz="2400" dirty="0">
                <a:solidFill>
                  <a:srgbClr val="7030A0"/>
                </a:solidFill>
              </a:endParaRPr>
            </a:p>
          </p:txBody>
        </p:sp>
        <p:sp>
          <p:nvSpPr>
            <p:cNvPr id="11" name="Content Placeholder 2">
              <a:extLst>
                <a:ext uri="{FF2B5EF4-FFF2-40B4-BE49-F238E27FC236}">
                  <a16:creationId xmlns:a16="http://schemas.microsoft.com/office/drawing/2014/main" id="{83C4B1D6-9ADD-4C0E-8883-C86DF6AC833B}"/>
                </a:ext>
              </a:extLst>
            </p:cNvPr>
            <p:cNvSpPr txBox="1">
              <a:spLocks/>
            </p:cNvSpPr>
            <p:nvPr/>
          </p:nvSpPr>
          <p:spPr>
            <a:xfrm rot="5400000">
              <a:off x="7558716" y="3026810"/>
              <a:ext cx="528069"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rgbClr val="7030A0"/>
                  </a:solidFill>
                </a:rPr>
                <a:t>Y’</a:t>
              </a:r>
            </a:p>
          </p:txBody>
        </p:sp>
      </p:grpSp>
      <p:sp>
        <p:nvSpPr>
          <p:cNvPr id="17" name="Rounded Rectangle 39">
            <a:extLst>
              <a:ext uri="{FF2B5EF4-FFF2-40B4-BE49-F238E27FC236}">
                <a16:creationId xmlns:a16="http://schemas.microsoft.com/office/drawing/2014/main" id="{451B5941-9F19-4C85-AF32-CE7CDDC6417F}"/>
              </a:ext>
            </a:extLst>
          </p:cNvPr>
          <p:cNvSpPr/>
          <p:nvPr/>
        </p:nvSpPr>
        <p:spPr>
          <a:xfrm>
            <a:off x="5401436" y="1357921"/>
            <a:ext cx="3427252" cy="684078"/>
          </a:xfrm>
          <a:prstGeom prst="roundRect">
            <a:avLst>
              <a:gd name="adj" fmla="val 6756"/>
            </a:avLst>
          </a:prstGeom>
          <a:solidFill>
            <a:schemeClr val="accent2">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400" dirty="0">
                <a:solidFill>
                  <a:schemeClr val="accent2">
                    <a:lumMod val="50000"/>
                  </a:schemeClr>
                </a:solidFill>
              </a:rPr>
              <a:t>Remember: Theta is defined as scuttle’s chassis x-vector minus the global x-vector</a:t>
            </a:r>
          </a:p>
        </p:txBody>
      </p:sp>
      <p:grpSp>
        <p:nvGrpSpPr>
          <p:cNvPr id="12" name="Group 11"/>
          <p:cNvGrpSpPr/>
          <p:nvPr/>
        </p:nvGrpSpPr>
        <p:grpSpPr>
          <a:xfrm>
            <a:off x="5987507" y="2640220"/>
            <a:ext cx="2222060" cy="2398778"/>
            <a:chOff x="8251648" y="2713783"/>
            <a:chExt cx="2222060" cy="2398778"/>
          </a:xfrm>
        </p:grpSpPr>
        <p:pic>
          <p:nvPicPr>
            <p:cNvPr id="6" name="Picture 5">
              <a:extLst>
                <a:ext uri="{FF2B5EF4-FFF2-40B4-BE49-F238E27FC236}">
                  <a16:creationId xmlns:a16="http://schemas.microsoft.com/office/drawing/2014/main" id="{B99840F7-ED33-46CD-9241-238C08F56D58}"/>
                </a:ext>
              </a:extLst>
            </p:cNvPr>
            <p:cNvPicPr>
              <a:picLocks noChangeAspect="1"/>
            </p:cNvPicPr>
            <p:nvPr/>
          </p:nvPicPr>
          <p:blipFill>
            <a:blip r:embed="rId3">
              <a:grayscl/>
            </a:blip>
            <a:stretch>
              <a:fillRect/>
            </a:stretch>
          </p:blipFill>
          <p:spPr>
            <a:xfrm rot="13690628">
              <a:off x="8640998" y="3279851"/>
              <a:ext cx="1613365" cy="2052055"/>
            </a:xfrm>
            <a:prstGeom prst="rect">
              <a:avLst/>
            </a:prstGeom>
          </p:spPr>
        </p:pic>
        <p:cxnSp>
          <p:nvCxnSpPr>
            <p:cNvPr id="14" name="Straight Arrow Connector 13">
              <a:extLst>
                <a:ext uri="{FF2B5EF4-FFF2-40B4-BE49-F238E27FC236}">
                  <a16:creationId xmlns:a16="http://schemas.microsoft.com/office/drawing/2014/main" id="{F128C9AA-9B2F-4050-8938-6A2E99520B8D}"/>
                </a:ext>
              </a:extLst>
            </p:cNvPr>
            <p:cNvCxnSpPr>
              <a:cxnSpLocks/>
            </p:cNvCxnSpPr>
            <p:nvPr/>
          </p:nvCxnSpPr>
          <p:spPr>
            <a:xfrm flipH="1" flipV="1">
              <a:off x="8478925" y="3058788"/>
              <a:ext cx="531836" cy="709642"/>
            </a:xfrm>
            <a:prstGeom prst="straightConnector1">
              <a:avLst/>
            </a:prstGeom>
            <a:ln>
              <a:solidFill>
                <a:schemeClr val="tx1"/>
              </a:solidFill>
              <a:tailEnd type="triangle"/>
            </a:ln>
          </p:spPr>
          <p:style>
            <a:lnRef idx="2">
              <a:schemeClr val="accent6"/>
            </a:lnRef>
            <a:fillRef idx="0">
              <a:schemeClr val="accent6"/>
            </a:fillRef>
            <a:effectRef idx="1">
              <a:schemeClr val="accent6"/>
            </a:effectRef>
            <a:fontRef idx="minor">
              <a:schemeClr val="tx1"/>
            </a:fontRef>
          </p:style>
        </p:cxnSp>
        <p:cxnSp>
          <p:nvCxnSpPr>
            <p:cNvPr id="15" name="Straight Arrow Connector 14">
              <a:extLst>
                <a:ext uri="{FF2B5EF4-FFF2-40B4-BE49-F238E27FC236}">
                  <a16:creationId xmlns:a16="http://schemas.microsoft.com/office/drawing/2014/main" id="{A6CBB6F9-C486-454B-937D-594AD2B9C7C3}"/>
                </a:ext>
              </a:extLst>
            </p:cNvPr>
            <p:cNvCxnSpPr>
              <a:cxnSpLocks/>
            </p:cNvCxnSpPr>
            <p:nvPr/>
          </p:nvCxnSpPr>
          <p:spPr>
            <a:xfrm flipH="1" flipV="1">
              <a:off x="9111536" y="2713783"/>
              <a:ext cx="11266" cy="978050"/>
            </a:xfrm>
            <a:prstGeom prst="straightConnector1">
              <a:avLst/>
            </a:prstGeom>
            <a:ln>
              <a:solidFill>
                <a:schemeClr val="tx1"/>
              </a:solidFill>
              <a:tailEnd type="triangle"/>
            </a:ln>
          </p:spPr>
          <p:style>
            <a:lnRef idx="2">
              <a:schemeClr val="accent6"/>
            </a:lnRef>
            <a:fillRef idx="0">
              <a:schemeClr val="accent6"/>
            </a:fillRef>
            <a:effectRef idx="1">
              <a:schemeClr val="accent6"/>
            </a:effectRef>
            <a:fontRef idx="minor">
              <a:schemeClr val="tx1"/>
            </a:fontRef>
          </p:style>
        </p:cxnSp>
        <p:sp>
          <p:nvSpPr>
            <p:cNvPr id="16" name="Content Placeholder 2">
              <a:extLst>
                <a:ext uri="{FF2B5EF4-FFF2-40B4-BE49-F238E27FC236}">
                  <a16:creationId xmlns:a16="http://schemas.microsoft.com/office/drawing/2014/main" id="{4E59EA15-9A16-44EB-BFD8-EF9B8EC9023F}"/>
                </a:ext>
              </a:extLst>
            </p:cNvPr>
            <p:cNvSpPr txBox="1">
              <a:spLocks/>
            </p:cNvSpPr>
            <p:nvPr/>
          </p:nvSpPr>
          <p:spPr>
            <a:xfrm>
              <a:off x="8682838" y="3011280"/>
              <a:ext cx="402499"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l-GR" sz="2800" dirty="0">
                  <a:solidFill>
                    <a:sysClr val="windowText" lastClr="000000"/>
                  </a:solidFill>
                </a:rPr>
                <a:t>ϴ</a:t>
              </a:r>
              <a:r>
                <a:rPr lang="en-US" sz="2800" baseline="-25000" dirty="0">
                  <a:solidFill>
                    <a:sysClr val="windowText" lastClr="000000"/>
                  </a:solidFill>
                </a:rPr>
                <a:t>c</a:t>
              </a:r>
              <a:endParaRPr lang="en-US" sz="2400" baseline="-25000" dirty="0">
                <a:solidFill>
                  <a:sysClr val="windowText" lastClr="000000"/>
                </a:solidFill>
              </a:endParaRPr>
            </a:p>
          </p:txBody>
        </p:sp>
        <p:sp>
          <p:nvSpPr>
            <p:cNvPr id="20" name="Rectangle 19">
              <a:extLst>
                <a:ext uri="{FF2B5EF4-FFF2-40B4-BE49-F238E27FC236}">
                  <a16:creationId xmlns:a16="http://schemas.microsoft.com/office/drawing/2014/main" id="{F8BDC374-4A5D-4BCA-A594-8BADCB6B408E}"/>
                </a:ext>
              </a:extLst>
            </p:cNvPr>
            <p:cNvSpPr/>
            <p:nvPr/>
          </p:nvSpPr>
          <p:spPr>
            <a:xfrm>
              <a:off x="8251648" y="2777641"/>
              <a:ext cx="300082" cy="369332"/>
            </a:xfrm>
            <a:prstGeom prst="rect">
              <a:avLst/>
            </a:prstGeom>
          </p:spPr>
          <p:txBody>
            <a:bodyPr wrap="none">
              <a:spAutoFit/>
            </a:bodyPr>
            <a:lstStyle/>
            <a:p>
              <a:r>
                <a:rPr lang="en-US"/>
                <a:t>x</a:t>
              </a:r>
            </a:p>
          </p:txBody>
        </p:sp>
        <p:sp>
          <p:nvSpPr>
            <p:cNvPr id="21" name="Content Placeholder 2">
              <a:extLst>
                <a:ext uri="{FF2B5EF4-FFF2-40B4-BE49-F238E27FC236}">
                  <a16:creationId xmlns:a16="http://schemas.microsoft.com/office/drawing/2014/main" id="{6A304AFD-6651-4D5D-9977-AB2B0CA05D45}"/>
                </a:ext>
              </a:extLst>
            </p:cNvPr>
            <p:cNvSpPr txBox="1">
              <a:spLocks/>
            </p:cNvSpPr>
            <p:nvPr/>
          </p:nvSpPr>
          <p:spPr>
            <a:xfrm>
              <a:off x="9239375" y="2842692"/>
              <a:ext cx="783496" cy="442331"/>
            </a:xfrm>
            <a:prstGeom prst="rect">
              <a:avLst/>
            </a:prstGeom>
          </p:spPr>
          <p:txBody>
            <a:bodyPr vert="horz" lIns="0" tIns="0" rIns="0" bIns="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i="1" dirty="0"/>
                <a:t>this theta is positive</a:t>
              </a:r>
            </a:p>
            <a:p>
              <a:pPr marL="457200" lvl="1" indent="0">
                <a:buNone/>
              </a:pPr>
              <a:endParaRPr lang="en-US" sz="2400" i="1" dirty="0">
                <a:solidFill>
                  <a:srgbClr val="7030A0"/>
                </a:solidFill>
              </a:endParaRPr>
            </a:p>
          </p:txBody>
        </p:sp>
      </p:grpSp>
      <p:sp>
        <p:nvSpPr>
          <p:cNvPr id="19" name="TextBox 18">
            <a:extLst>
              <a:ext uri="{FF2B5EF4-FFF2-40B4-BE49-F238E27FC236}">
                <a16:creationId xmlns:a16="http://schemas.microsoft.com/office/drawing/2014/main" id="{EF777D2D-001D-4E9A-9677-A83A4962A320}"/>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3965242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39">
            <a:extLst>
              <a:ext uri="{FF2B5EF4-FFF2-40B4-BE49-F238E27FC236}">
                <a16:creationId xmlns:a16="http://schemas.microsoft.com/office/drawing/2014/main" id="{1E3335AB-6E44-4998-83F4-6F0F7B7BA627}"/>
              </a:ext>
            </a:extLst>
          </p:cNvPr>
          <p:cNvSpPr/>
          <p:nvPr/>
        </p:nvSpPr>
        <p:spPr>
          <a:xfrm>
            <a:off x="6221666" y="3869467"/>
            <a:ext cx="4335735" cy="882940"/>
          </a:xfrm>
          <a:prstGeom prst="roundRect">
            <a:avLst>
              <a:gd name="adj" fmla="val 6756"/>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endParaRPr lang="en-US" sz="900" i="1" dirty="0">
              <a:solidFill>
                <a:sysClr val="windowText" lastClr="000000"/>
              </a:solidFill>
            </a:endParaRPr>
          </a:p>
        </p:txBody>
      </p:sp>
      <p:sp>
        <p:nvSpPr>
          <p:cNvPr id="43" name="Rounded Rectangle 39">
            <a:extLst>
              <a:ext uri="{FF2B5EF4-FFF2-40B4-BE49-F238E27FC236}">
                <a16:creationId xmlns:a16="http://schemas.microsoft.com/office/drawing/2014/main" id="{E66FFB8A-E6D5-438D-8B34-FABC54753D00}"/>
              </a:ext>
            </a:extLst>
          </p:cNvPr>
          <p:cNvSpPr/>
          <p:nvPr/>
        </p:nvSpPr>
        <p:spPr>
          <a:xfrm>
            <a:off x="949816" y="2323871"/>
            <a:ext cx="4335735" cy="3697094"/>
          </a:xfrm>
          <a:prstGeom prst="roundRect">
            <a:avLst>
              <a:gd name="adj" fmla="val 6756"/>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endParaRPr lang="en-US" sz="900" i="1" dirty="0"/>
          </a:p>
        </p:txBody>
      </p:sp>
      <p:sp>
        <p:nvSpPr>
          <p:cNvPr id="2" name="Title 1">
            <a:extLst>
              <a:ext uri="{FF2B5EF4-FFF2-40B4-BE49-F238E27FC236}">
                <a16:creationId xmlns:a16="http://schemas.microsoft.com/office/drawing/2014/main" id="{6B1CC1D2-653C-4DAA-90EA-FFFC9BC9C913}"/>
              </a:ext>
            </a:extLst>
          </p:cNvPr>
          <p:cNvSpPr>
            <a:spLocks noGrp="1"/>
          </p:cNvSpPr>
          <p:nvPr>
            <p:ph type="title"/>
          </p:nvPr>
        </p:nvSpPr>
        <p:spPr/>
        <p:txBody>
          <a:bodyPr/>
          <a:lstStyle/>
          <a:p>
            <a:r>
              <a:rPr lang="en-US"/>
              <a:t>Magnetometer Behavior</a:t>
            </a:r>
          </a:p>
        </p:txBody>
      </p:sp>
      <p:sp>
        <p:nvSpPr>
          <p:cNvPr id="3" name="Content Placeholder 2">
            <a:extLst>
              <a:ext uri="{FF2B5EF4-FFF2-40B4-BE49-F238E27FC236}">
                <a16:creationId xmlns:a16="http://schemas.microsoft.com/office/drawing/2014/main" id="{533EDFF2-90C6-429C-B4FF-67FF30685D11}"/>
              </a:ext>
            </a:extLst>
          </p:cNvPr>
          <p:cNvSpPr>
            <a:spLocks noGrp="1"/>
          </p:cNvSpPr>
          <p:nvPr>
            <p:ph idx="1"/>
          </p:nvPr>
        </p:nvSpPr>
        <p:spPr>
          <a:xfrm>
            <a:off x="609601" y="1417636"/>
            <a:ext cx="4809688" cy="825579"/>
          </a:xfrm>
        </p:spPr>
        <p:txBody>
          <a:bodyPr>
            <a:normAutofit fontScale="70000" lnSpcReduction="20000"/>
          </a:bodyPr>
          <a:lstStyle/>
          <a:p>
            <a:r>
              <a:rPr lang="en-US" dirty="0"/>
              <a:t>An axis is at its MAXIMUM when it is </a:t>
            </a:r>
            <a:r>
              <a:rPr lang="en-US" b="1" dirty="0"/>
              <a:t>aligned</a:t>
            </a:r>
            <a:r>
              <a:rPr lang="en-US" dirty="0"/>
              <a:t> NORTH</a:t>
            </a:r>
          </a:p>
          <a:p>
            <a:r>
              <a:rPr lang="en-US" dirty="0"/>
              <a:t>The axis is at its MINIMUM when it is </a:t>
            </a:r>
            <a:r>
              <a:rPr lang="en-US" b="1" dirty="0"/>
              <a:t>opposing</a:t>
            </a:r>
            <a:r>
              <a:rPr lang="en-US" dirty="0"/>
              <a:t> NORTH</a:t>
            </a:r>
          </a:p>
          <a:p>
            <a:r>
              <a:rPr lang="en-US" dirty="0"/>
              <a:t>After calibration, we can achieve the behavior below</a:t>
            </a:r>
          </a:p>
        </p:txBody>
      </p:sp>
      <p:sp>
        <p:nvSpPr>
          <p:cNvPr id="20" name="Rectangle 19">
            <a:extLst>
              <a:ext uri="{FF2B5EF4-FFF2-40B4-BE49-F238E27FC236}">
                <a16:creationId xmlns:a16="http://schemas.microsoft.com/office/drawing/2014/main" id="{1940885E-9421-4D10-A326-38AA874A131D}"/>
              </a:ext>
            </a:extLst>
          </p:cNvPr>
          <p:cNvSpPr/>
          <p:nvPr/>
        </p:nvSpPr>
        <p:spPr>
          <a:xfrm>
            <a:off x="1674425" y="2328946"/>
            <a:ext cx="2794419" cy="584775"/>
          </a:xfrm>
          <a:prstGeom prst="rect">
            <a:avLst/>
          </a:prstGeom>
        </p:spPr>
        <p:txBody>
          <a:bodyPr wrap="none">
            <a:spAutoFit/>
          </a:bodyPr>
          <a:lstStyle/>
          <a:p>
            <a:pPr algn="ctr"/>
            <a:r>
              <a:rPr lang="en-US" dirty="0">
                <a:solidFill>
                  <a:sysClr val="windowText" lastClr="000000"/>
                </a:solidFill>
              </a:rPr>
              <a:t>Values Desired by Direction</a:t>
            </a:r>
          </a:p>
          <a:p>
            <a:pPr algn="ctr"/>
            <a:r>
              <a:rPr lang="en-US" sz="1400" dirty="0">
                <a:solidFill>
                  <a:sysClr val="windowText" lastClr="000000"/>
                </a:solidFill>
              </a:rPr>
              <a:t>Using X axis for example:</a:t>
            </a:r>
          </a:p>
        </p:txBody>
      </p:sp>
      <p:grpSp>
        <p:nvGrpSpPr>
          <p:cNvPr id="27" name="Group 26">
            <a:extLst>
              <a:ext uri="{FF2B5EF4-FFF2-40B4-BE49-F238E27FC236}">
                <a16:creationId xmlns:a16="http://schemas.microsoft.com/office/drawing/2014/main" id="{BA9F2449-45E3-40AA-95D3-276048A4263E}"/>
              </a:ext>
            </a:extLst>
          </p:cNvPr>
          <p:cNvGrpSpPr/>
          <p:nvPr/>
        </p:nvGrpSpPr>
        <p:grpSpPr>
          <a:xfrm>
            <a:off x="1239418" y="3022178"/>
            <a:ext cx="755515" cy="813731"/>
            <a:chOff x="1433741" y="3341983"/>
            <a:chExt cx="755515" cy="813731"/>
          </a:xfrm>
        </p:grpSpPr>
        <p:pic>
          <p:nvPicPr>
            <p:cNvPr id="22" name="Picture 21">
              <a:extLst>
                <a:ext uri="{FF2B5EF4-FFF2-40B4-BE49-F238E27FC236}">
                  <a16:creationId xmlns:a16="http://schemas.microsoft.com/office/drawing/2014/main" id="{8F4926A4-E5C8-4778-B9D8-8B2A83FD4E02}"/>
                </a:ext>
              </a:extLst>
            </p:cNvPr>
            <p:cNvPicPr>
              <a:picLocks noChangeAspect="1"/>
            </p:cNvPicPr>
            <p:nvPr/>
          </p:nvPicPr>
          <p:blipFill rotWithShape="1">
            <a:blip r:embed="rId2">
              <a:duotone>
                <a:schemeClr val="accent2">
                  <a:shade val="45000"/>
                  <a:satMod val="135000"/>
                </a:schemeClr>
                <a:prstClr val="white"/>
              </a:duotone>
            </a:blip>
            <a:srcRect l="27449" t="42469" r="47200" b="30643"/>
            <a:stretch/>
          </p:blipFill>
          <p:spPr>
            <a:xfrm rot="16200000">
              <a:off x="1404633" y="3371091"/>
              <a:ext cx="813731" cy="755515"/>
            </a:xfrm>
            <a:prstGeom prst="roundRect">
              <a:avLst>
                <a:gd name="adj" fmla="val 8594"/>
              </a:avLst>
            </a:prstGeom>
            <a:ln>
              <a:solidFill>
                <a:schemeClr val="tx1"/>
              </a:solidFill>
            </a:ln>
          </p:spPr>
          <p:style>
            <a:lnRef idx="2">
              <a:schemeClr val="accent3"/>
            </a:lnRef>
            <a:fillRef idx="1">
              <a:schemeClr val="lt1"/>
            </a:fillRef>
            <a:effectRef idx="0">
              <a:schemeClr val="accent3"/>
            </a:effectRef>
            <a:fontRef idx="minor">
              <a:schemeClr val="dk1"/>
            </a:fontRef>
          </p:style>
        </p:pic>
        <p:cxnSp>
          <p:nvCxnSpPr>
            <p:cNvPr id="24" name="Straight Arrow Connector 23">
              <a:extLst>
                <a:ext uri="{FF2B5EF4-FFF2-40B4-BE49-F238E27FC236}">
                  <a16:creationId xmlns:a16="http://schemas.microsoft.com/office/drawing/2014/main" id="{7EEAB611-5493-4718-B791-2B7DD832825A}"/>
                </a:ext>
              </a:extLst>
            </p:cNvPr>
            <p:cNvCxnSpPr>
              <a:cxnSpLocks/>
            </p:cNvCxnSpPr>
            <p:nvPr/>
          </p:nvCxnSpPr>
          <p:spPr>
            <a:xfrm>
              <a:off x="1548241" y="3973087"/>
              <a:ext cx="641015" cy="0"/>
            </a:xfrm>
            <a:prstGeom prst="straightConnector1">
              <a:avLst/>
            </a:prstGeom>
            <a:ln w="57150">
              <a:solidFill>
                <a:schemeClr val="tx1"/>
              </a:solidFill>
              <a:tailEnd type="triangle"/>
            </a:ln>
          </p:spPr>
          <p:style>
            <a:lnRef idx="2">
              <a:schemeClr val="accent6"/>
            </a:lnRef>
            <a:fillRef idx="0">
              <a:schemeClr val="accent6"/>
            </a:fillRef>
            <a:effectRef idx="1">
              <a:schemeClr val="accent6"/>
            </a:effectRef>
            <a:fontRef idx="minor">
              <a:schemeClr val="tx1"/>
            </a:fontRef>
          </p:style>
        </p:cxnSp>
      </p:grpSp>
      <p:grpSp>
        <p:nvGrpSpPr>
          <p:cNvPr id="28" name="Group 27">
            <a:extLst>
              <a:ext uri="{FF2B5EF4-FFF2-40B4-BE49-F238E27FC236}">
                <a16:creationId xmlns:a16="http://schemas.microsoft.com/office/drawing/2014/main" id="{60CBF473-54DD-4425-ABA7-7149C5010612}"/>
              </a:ext>
            </a:extLst>
          </p:cNvPr>
          <p:cNvGrpSpPr/>
          <p:nvPr/>
        </p:nvGrpSpPr>
        <p:grpSpPr>
          <a:xfrm rot="16200000">
            <a:off x="2255139" y="3026626"/>
            <a:ext cx="755515" cy="813731"/>
            <a:chOff x="1433741" y="3341983"/>
            <a:chExt cx="755515" cy="813731"/>
          </a:xfrm>
        </p:grpSpPr>
        <p:pic>
          <p:nvPicPr>
            <p:cNvPr id="29" name="Picture 28">
              <a:extLst>
                <a:ext uri="{FF2B5EF4-FFF2-40B4-BE49-F238E27FC236}">
                  <a16:creationId xmlns:a16="http://schemas.microsoft.com/office/drawing/2014/main" id="{56A2F9C6-6D82-4C06-B165-C34A55627D5B}"/>
                </a:ext>
              </a:extLst>
            </p:cNvPr>
            <p:cNvPicPr>
              <a:picLocks noChangeAspect="1"/>
            </p:cNvPicPr>
            <p:nvPr/>
          </p:nvPicPr>
          <p:blipFill rotWithShape="1">
            <a:blip r:embed="rId2">
              <a:duotone>
                <a:schemeClr val="accent2">
                  <a:shade val="45000"/>
                  <a:satMod val="135000"/>
                </a:schemeClr>
                <a:prstClr val="white"/>
              </a:duotone>
            </a:blip>
            <a:srcRect l="27449" t="42469" r="47200" b="30643"/>
            <a:stretch/>
          </p:blipFill>
          <p:spPr>
            <a:xfrm rot="16200000">
              <a:off x="1404633" y="3371091"/>
              <a:ext cx="813731" cy="755515"/>
            </a:xfrm>
            <a:prstGeom prst="roundRect">
              <a:avLst>
                <a:gd name="adj" fmla="val 8594"/>
              </a:avLst>
            </a:prstGeom>
            <a:ln>
              <a:solidFill>
                <a:schemeClr val="tx1"/>
              </a:solidFill>
            </a:ln>
          </p:spPr>
          <p:style>
            <a:lnRef idx="2">
              <a:schemeClr val="accent3"/>
            </a:lnRef>
            <a:fillRef idx="1">
              <a:schemeClr val="lt1"/>
            </a:fillRef>
            <a:effectRef idx="0">
              <a:schemeClr val="accent3"/>
            </a:effectRef>
            <a:fontRef idx="minor">
              <a:schemeClr val="dk1"/>
            </a:fontRef>
          </p:style>
        </p:pic>
        <p:cxnSp>
          <p:nvCxnSpPr>
            <p:cNvPr id="30" name="Straight Arrow Connector 29">
              <a:extLst>
                <a:ext uri="{FF2B5EF4-FFF2-40B4-BE49-F238E27FC236}">
                  <a16:creationId xmlns:a16="http://schemas.microsoft.com/office/drawing/2014/main" id="{CA8A9DA8-CBE9-4662-8ECF-50F469D1F657}"/>
                </a:ext>
              </a:extLst>
            </p:cNvPr>
            <p:cNvCxnSpPr>
              <a:cxnSpLocks/>
            </p:cNvCxnSpPr>
            <p:nvPr/>
          </p:nvCxnSpPr>
          <p:spPr>
            <a:xfrm>
              <a:off x="1548241" y="3973087"/>
              <a:ext cx="641015" cy="0"/>
            </a:xfrm>
            <a:prstGeom prst="straightConnector1">
              <a:avLst/>
            </a:prstGeom>
            <a:ln w="57150">
              <a:solidFill>
                <a:schemeClr val="tx1"/>
              </a:solidFill>
              <a:tailEnd type="triangle"/>
            </a:ln>
          </p:spPr>
          <p:style>
            <a:lnRef idx="2">
              <a:schemeClr val="accent6"/>
            </a:lnRef>
            <a:fillRef idx="0">
              <a:schemeClr val="accent6"/>
            </a:fillRef>
            <a:effectRef idx="1">
              <a:schemeClr val="accent6"/>
            </a:effectRef>
            <a:fontRef idx="minor">
              <a:schemeClr val="tx1"/>
            </a:fontRef>
          </p:style>
        </p:cxnSp>
      </p:grpSp>
      <p:grpSp>
        <p:nvGrpSpPr>
          <p:cNvPr id="31" name="Group 30">
            <a:extLst>
              <a:ext uri="{FF2B5EF4-FFF2-40B4-BE49-F238E27FC236}">
                <a16:creationId xmlns:a16="http://schemas.microsoft.com/office/drawing/2014/main" id="{D2A307B3-9538-42BC-AD36-51250ABCAA6D}"/>
              </a:ext>
            </a:extLst>
          </p:cNvPr>
          <p:cNvGrpSpPr/>
          <p:nvPr/>
        </p:nvGrpSpPr>
        <p:grpSpPr>
          <a:xfrm rot="10800000">
            <a:off x="3280619" y="3022178"/>
            <a:ext cx="755515" cy="813731"/>
            <a:chOff x="1433741" y="3341983"/>
            <a:chExt cx="755515" cy="813731"/>
          </a:xfrm>
        </p:grpSpPr>
        <p:pic>
          <p:nvPicPr>
            <p:cNvPr id="32" name="Picture 31">
              <a:extLst>
                <a:ext uri="{FF2B5EF4-FFF2-40B4-BE49-F238E27FC236}">
                  <a16:creationId xmlns:a16="http://schemas.microsoft.com/office/drawing/2014/main" id="{4E2AE71A-9DA7-4AE8-B639-0A4DA2E4ECE1}"/>
                </a:ext>
              </a:extLst>
            </p:cNvPr>
            <p:cNvPicPr>
              <a:picLocks noChangeAspect="1"/>
            </p:cNvPicPr>
            <p:nvPr/>
          </p:nvPicPr>
          <p:blipFill rotWithShape="1">
            <a:blip r:embed="rId2">
              <a:duotone>
                <a:schemeClr val="accent2">
                  <a:shade val="45000"/>
                  <a:satMod val="135000"/>
                </a:schemeClr>
                <a:prstClr val="white"/>
              </a:duotone>
            </a:blip>
            <a:srcRect l="27449" t="42469" r="47200" b="30643"/>
            <a:stretch/>
          </p:blipFill>
          <p:spPr>
            <a:xfrm rot="16200000">
              <a:off x="1404633" y="3371091"/>
              <a:ext cx="813731" cy="755515"/>
            </a:xfrm>
            <a:prstGeom prst="roundRect">
              <a:avLst>
                <a:gd name="adj" fmla="val 8594"/>
              </a:avLst>
            </a:prstGeom>
            <a:ln>
              <a:solidFill>
                <a:schemeClr val="tx1"/>
              </a:solidFill>
            </a:ln>
          </p:spPr>
          <p:style>
            <a:lnRef idx="2">
              <a:schemeClr val="accent3"/>
            </a:lnRef>
            <a:fillRef idx="1">
              <a:schemeClr val="lt1"/>
            </a:fillRef>
            <a:effectRef idx="0">
              <a:schemeClr val="accent3"/>
            </a:effectRef>
            <a:fontRef idx="minor">
              <a:schemeClr val="dk1"/>
            </a:fontRef>
          </p:style>
        </p:pic>
        <p:cxnSp>
          <p:nvCxnSpPr>
            <p:cNvPr id="33" name="Straight Arrow Connector 32">
              <a:extLst>
                <a:ext uri="{FF2B5EF4-FFF2-40B4-BE49-F238E27FC236}">
                  <a16:creationId xmlns:a16="http://schemas.microsoft.com/office/drawing/2014/main" id="{2F838B56-4456-4D03-AA41-BDF757249D27}"/>
                </a:ext>
              </a:extLst>
            </p:cNvPr>
            <p:cNvCxnSpPr>
              <a:cxnSpLocks/>
            </p:cNvCxnSpPr>
            <p:nvPr/>
          </p:nvCxnSpPr>
          <p:spPr>
            <a:xfrm>
              <a:off x="1548241" y="3973087"/>
              <a:ext cx="641015" cy="0"/>
            </a:xfrm>
            <a:prstGeom prst="straightConnector1">
              <a:avLst/>
            </a:prstGeom>
            <a:ln w="57150">
              <a:solidFill>
                <a:schemeClr val="tx1"/>
              </a:solidFill>
              <a:tailEnd type="triangle"/>
            </a:ln>
          </p:spPr>
          <p:style>
            <a:lnRef idx="2">
              <a:schemeClr val="accent6"/>
            </a:lnRef>
            <a:fillRef idx="0">
              <a:schemeClr val="accent6"/>
            </a:fillRef>
            <a:effectRef idx="1">
              <a:schemeClr val="accent6"/>
            </a:effectRef>
            <a:fontRef idx="minor">
              <a:schemeClr val="tx1"/>
            </a:fontRef>
          </p:style>
        </p:cxnSp>
      </p:grpSp>
      <p:grpSp>
        <p:nvGrpSpPr>
          <p:cNvPr id="34" name="Group 33">
            <a:extLst>
              <a:ext uri="{FF2B5EF4-FFF2-40B4-BE49-F238E27FC236}">
                <a16:creationId xmlns:a16="http://schemas.microsoft.com/office/drawing/2014/main" id="{2819781E-7A1E-4965-84D9-FCD4DCA8629A}"/>
              </a:ext>
            </a:extLst>
          </p:cNvPr>
          <p:cNvGrpSpPr/>
          <p:nvPr/>
        </p:nvGrpSpPr>
        <p:grpSpPr>
          <a:xfrm rot="5400000">
            <a:off x="4272568" y="3014003"/>
            <a:ext cx="755515" cy="813731"/>
            <a:chOff x="1433741" y="3341983"/>
            <a:chExt cx="755515" cy="813731"/>
          </a:xfrm>
        </p:grpSpPr>
        <p:pic>
          <p:nvPicPr>
            <p:cNvPr id="35" name="Picture 34">
              <a:extLst>
                <a:ext uri="{FF2B5EF4-FFF2-40B4-BE49-F238E27FC236}">
                  <a16:creationId xmlns:a16="http://schemas.microsoft.com/office/drawing/2014/main" id="{728F70D9-5155-4A64-87E5-CE34A469CF08}"/>
                </a:ext>
              </a:extLst>
            </p:cNvPr>
            <p:cNvPicPr>
              <a:picLocks noChangeAspect="1"/>
            </p:cNvPicPr>
            <p:nvPr/>
          </p:nvPicPr>
          <p:blipFill rotWithShape="1">
            <a:blip r:embed="rId2">
              <a:duotone>
                <a:schemeClr val="accent2">
                  <a:shade val="45000"/>
                  <a:satMod val="135000"/>
                </a:schemeClr>
                <a:prstClr val="white"/>
              </a:duotone>
            </a:blip>
            <a:srcRect l="27449" t="42469" r="47200" b="30643"/>
            <a:stretch/>
          </p:blipFill>
          <p:spPr>
            <a:xfrm rot="16200000">
              <a:off x="1404633" y="3371091"/>
              <a:ext cx="813731" cy="755515"/>
            </a:xfrm>
            <a:prstGeom prst="roundRect">
              <a:avLst>
                <a:gd name="adj" fmla="val 8594"/>
              </a:avLst>
            </a:prstGeom>
            <a:ln>
              <a:solidFill>
                <a:schemeClr val="tx1"/>
              </a:solidFill>
            </a:ln>
          </p:spPr>
          <p:style>
            <a:lnRef idx="2">
              <a:schemeClr val="accent3"/>
            </a:lnRef>
            <a:fillRef idx="1">
              <a:schemeClr val="lt1"/>
            </a:fillRef>
            <a:effectRef idx="0">
              <a:schemeClr val="accent3"/>
            </a:effectRef>
            <a:fontRef idx="minor">
              <a:schemeClr val="dk1"/>
            </a:fontRef>
          </p:style>
        </p:pic>
        <p:cxnSp>
          <p:nvCxnSpPr>
            <p:cNvPr id="36" name="Straight Arrow Connector 35">
              <a:extLst>
                <a:ext uri="{FF2B5EF4-FFF2-40B4-BE49-F238E27FC236}">
                  <a16:creationId xmlns:a16="http://schemas.microsoft.com/office/drawing/2014/main" id="{16ECA5A8-D186-4692-875E-C371CA3B1BAD}"/>
                </a:ext>
              </a:extLst>
            </p:cNvPr>
            <p:cNvCxnSpPr>
              <a:cxnSpLocks/>
            </p:cNvCxnSpPr>
            <p:nvPr/>
          </p:nvCxnSpPr>
          <p:spPr>
            <a:xfrm>
              <a:off x="1548241" y="3973087"/>
              <a:ext cx="641015" cy="0"/>
            </a:xfrm>
            <a:prstGeom prst="straightConnector1">
              <a:avLst/>
            </a:prstGeom>
            <a:ln w="57150">
              <a:solidFill>
                <a:schemeClr val="tx1"/>
              </a:solidFill>
              <a:tailEnd type="triangle"/>
            </a:ln>
          </p:spPr>
          <p:style>
            <a:lnRef idx="2">
              <a:schemeClr val="accent6"/>
            </a:lnRef>
            <a:fillRef idx="0">
              <a:schemeClr val="accent6"/>
            </a:fillRef>
            <a:effectRef idx="1">
              <a:schemeClr val="accent6"/>
            </a:effectRef>
            <a:fontRef idx="minor">
              <a:schemeClr val="tx1"/>
            </a:fontRef>
          </p:style>
        </p:cxnSp>
      </p:grpSp>
      <p:sp>
        <p:nvSpPr>
          <p:cNvPr id="37" name="Rectangle 36">
            <a:extLst>
              <a:ext uri="{FF2B5EF4-FFF2-40B4-BE49-F238E27FC236}">
                <a16:creationId xmlns:a16="http://schemas.microsoft.com/office/drawing/2014/main" id="{717E9642-CEA8-496D-8D88-15857BE1450B}"/>
              </a:ext>
            </a:extLst>
          </p:cNvPr>
          <p:cNvSpPr/>
          <p:nvPr/>
        </p:nvSpPr>
        <p:spPr>
          <a:xfrm>
            <a:off x="1286796" y="3897527"/>
            <a:ext cx="729687" cy="369332"/>
          </a:xfrm>
          <a:prstGeom prst="rect">
            <a:avLst/>
          </a:prstGeom>
          <a:solidFill>
            <a:schemeClr val="tx1"/>
          </a:solidFill>
          <a:ln>
            <a:noFill/>
          </a:ln>
        </p:spPr>
        <p:txBody>
          <a:bodyPr wrap="none">
            <a:spAutoFit/>
          </a:bodyPr>
          <a:lstStyle/>
          <a:p>
            <a:r>
              <a:rPr lang="en-US" dirty="0">
                <a:solidFill>
                  <a:srgbClr val="DF0BA7"/>
                </a:solidFill>
              </a:rPr>
              <a:t>x</a:t>
            </a:r>
            <a:r>
              <a:rPr lang="en-US" baseline="-25000" dirty="0">
                <a:solidFill>
                  <a:srgbClr val="DF0BA7"/>
                </a:solidFill>
              </a:rPr>
              <a:t>c</a:t>
            </a:r>
            <a:r>
              <a:rPr lang="en-US" dirty="0">
                <a:solidFill>
                  <a:srgbClr val="DF0BA7"/>
                </a:solidFill>
              </a:rPr>
              <a:t> = 0</a:t>
            </a:r>
          </a:p>
        </p:txBody>
      </p:sp>
      <p:sp>
        <p:nvSpPr>
          <p:cNvPr id="38" name="Rectangle 37">
            <a:extLst>
              <a:ext uri="{FF2B5EF4-FFF2-40B4-BE49-F238E27FC236}">
                <a16:creationId xmlns:a16="http://schemas.microsoft.com/office/drawing/2014/main" id="{1174A65E-8781-439A-9F0E-0122337B703B}"/>
              </a:ext>
            </a:extLst>
          </p:cNvPr>
          <p:cNvSpPr/>
          <p:nvPr/>
        </p:nvSpPr>
        <p:spPr>
          <a:xfrm>
            <a:off x="2300875" y="3894921"/>
            <a:ext cx="729687" cy="369332"/>
          </a:xfrm>
          <a:prstGeom prst="rect">
            <a:avLst/>
          </a:prstGeom>
          <a:solidFill>
            <a:schemeClr val="tx1"/>
          </a:solidFill>
          <a:ln>
            <a:noFill/>
          </a:ln>
        </p:spPr>
        <p:txBody>
          <a:bodyPr wrap="none">
            <a:spAutoFit/>
          </a:bodyPr>
          <a:lstStyle/>
          <a:p>
            <a:r>
              <a:rPr lang="en-US" dirty="0">
                <a:solidFill>
                  <a:srgbClr val="DF0BA7"/>
                </a:solidFill>
              </a:rPr>
              <a:t>x</a:t>
            </a:r>
            <a:r>
              <a:rPr lang="en-US" baseline="-25000" dirty="0">
                <a:solidFill>
                  <a:srgbClr val="DF0BA7"/>
                </a:solidFill>
              </a:rPr>
              <a:t>c</a:t>
            </a:r>
            <a:r>
              <a:rPr lang="en-US" dirty="0">
                <a:solidFill>
                  <a:srgbClr val="DF0BA7"/>
                </a:solidFill>
              </a:rPr>
              <a:t> = 1</a:t>
            </a:r>
          </a:p>
        </p:txBody>
      </p:sp>
      <p:sp>
        <p:nvSpPr>
          <p:cNvPr id="39" name="Rectangle 38">
            <a:extLst>
              <a:ext uri="{FF2B5EF4-FFF2-40B4-BE49-F238E27FC236}">
                <a16:creationId xmlns:a16="http://schemas.microsoft.com/office/drawing/2014/main" id="{515DB55C-2C10-452C-AD65-57606B50057E}"/>
              </a:ext>
            </a:extLst>
          </p:cNvPr>
          <p:cNvSpPr/>
          <p:nvPr/>
        </p:nvSpPr>
        <p:spPr>
          <a:xfrm>
            <a:off x="3327997" y="3897937"/>
            <a:ext cx="729687" cy="369332"/>
          </a:xfrm>
          <a:prstGeom prst="rect">
            <a:avLst/>
          </a:prstGeom>
          <a:solidFill>
            <a:schemeClr val="tx1"/>
          </a:solidFill>
          <a:ln>
            <a:noFill/>
          </a:ln>
        </p:spPr>
        <p:txBody>
          <a:bodyPr wrap="none">
            <a:spAutoFit/>
          </a:bodyPr>
          <a:lstStyle/>
          <a:p>
            <a:r>
              <a:rPr lang="en-US" dirty="0">
                <a:solidFill>
                  <a:srgbClr val="DF0BA7"/>
                </a:solidFill>
              </a:rPr>
              <a:t>x</a:t>
            </a:r>
            <a:r>
              <a:rPr lang="en-US" baseline="-25000" dirty="0">
                <a:solidFill>
                  <a:srgbClr val="DF0BA7"/>
                </a:solidFill>
              </a:rPr>
              <a:t>c</a:t>
            </a:r>
            <a:r>
              <a:rPr lang="en-US" dirty="0">
                <a:solidFill>
                  <a:srgbClr val="DF0BA7"/>
                </a:solidFill>
              </a:rPr>
              <a:t> = 0</a:t>
            </a:r>
          </a:p>
        </p:txBody>
      </p:sp>
      <p:sp>
        <p:nvSpPr>
          <p:cNvPr id="40" name="Rectangle 39">
            <a:extLst>
              <a:ext uri="{FF2B5EF4-FFF2-40B4-BE49-F238E27FC236}">
                <a16:creationId xmlns:a16="http://schemas.microsoft.com/office/drawing/2014/main" id="{96F7680D-9064-401A-87C0-FD2AEBD781BF}"/>
              </a:ext>
            </a:extLst>
          </p:cNvPr>
          <p:cNvSpPr/>
          <p:nvPr/>
        </p:nvSpPr>
        <p:spPr>
          <a:xfrm>
            <a:off x="4300824" y="3888500"/>
            <a:ext cx="806631" cy="369332"/>
          </a:xfrm>
          <a:prstGeom prst="rect">
            <a:avLst/>
          </a:prstGeom>
          <a:solidFill>
            <a:schemeClr val="tx1"/>
          </a:solidFill>
          <a:ln>
            <a:noFill/>
          </a:ln>
        </p:spPr>
        <p:txBody>
          <a:bodyPr wrap="none">
            <a:spAutoFit/>
          </a:bodyPr>
          <a:lstStyle/>
          <a:p>
            <a:r>
              <a:rPr lang="en-US" dirty="0">
                <a:solidFill>
                  <a:srgbClr val="DF0BA7"/>
                </a:solidFill>
              </a:rPr>
              <a:t>x</a:t>
            </a:r>
            <a:r>
              <a:rPr lang="en-US" baseline="-25000" dirty="0">
                <a:solidFill>
                  <a:srgbClr val="DF0BA7"/>
                </a:solidFill>
              </a:rPr>
              <a:t>c</a:t>
            </a:r>
            <a:r>
              <a:rPr lang="en-US" dirty="0">
                <a:solidFill>
                  <a:srgbClr val="DF0BA7"/>
                </a:solidFill>
              </a:rPr>
              <a:t> = -1</a:t>
            </a:r>
          </a:p>
        </p:txBody>
      </p:sp>
      <p:pic>
        <p:nvPicPr>
          <p:cNvPr id="1028" name="Picture 4" descr="Image result for compass rose">
            <a:extLst>
              <a:ext uri="{FF2B5EF4-FFF2-40B4-BE49-F238E27FC236}">
                <a16:creationId xmlns:a16="http://schemas.microsoft.com/office/drawing/2014/main" id="{F80E2731-78C0-48E5-9A7C-C0ADA3A9B9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4843" y="4347924"/>
            <a:ext cx="1357092" cy="13570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55CAD0D2-D248-4F5C-A964-0FF4AB6DD48A}"/>
                  </a:ext>
                </a:extLst>
              </p:cNvPr>
              <p:cNvSpPr txBox="1"/>
              <p:nvPr/>
            </p:nvSpPr>
            <p:spPr>
              <a:xfrm>
                <a:off x="6885310" y="3978888"/>
                <a:ext cx="3022109"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𝑥</m:t>
                          </m:r>
                        </m:e>
                        <m:sub>
                          <m:r>
                            <m:rPr>
                              <m:sty m:val="p"/>
                            </m:rPr>
                            <a:rPr lang="en-US" b="0" i="0" smtClean="0">
                              <a:solidFill>
                                <a:sysClr val="windowText" lastClr="000000"/>
                              </a:solidFill>
                              <a:latin typeface="Cambria Math" panose="02040503050406030204" pitchFamily="18" charset="0"/>
                            </a:rPr>
                            <m:t>scaled</m:t>
                          </m:r>
                        </m:sub>
                      </m:sSub>
                      <m:r>
                        <a:rPr lang="en-US" b="0" i="0" smtClean="0">
                          <a:solidFill>
                            <a:sysClr val="windowText" lastClr="000000"/>
                          </a:solidFill>
                          <a:latin typeface="Cambria Math" panose="02040503050406030204" pitchFamily="18" charset="0"/>
                        </a:rPr>
                        <m:t>=</m:t>
                      </m:r>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2(</m:t>
                          </m:r>
                          <m:r>
                            <a:rPr lang="en-US" b="0" i="1" smtClean="0">
                              <a:solidFill>
                                <a:sysClr val="windowText" lastClr="000000"/>
                              </a:solidFill>
                              <a:latin typeface="Cambria Math" panose="02040503050406030204" pitchFamily="18" charset="0"/>
                            </a:rPr>
                            <m:t>𝑥</m:t>
                          </m:r>
                          <m:r>
                            <a:rPr lang="en-US" b="0" i="1" smtClean="0">
                              <a:solidFill>
                                <a:sysClr val="windowText" lastClr="000000"/>
                              </a:solidFill>
                              <a:latin typeface="Cambria Math" panose="02040503050406030204" pitchFamily="18" charset="0"/>
                            </a:rPr>
                            <m:t> −</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𝑥</m:t>
                              </m:r>
                            </m:e>
                            <m:sub>
                              <m:r>
                                <a:rPr lang="en-US" b="0" i="1" smtClean="0">
                                  <a:solidFill>
                                    <a:sysClr val="windowText" lastClr="000000"/>
                                  </a:solidFill>
                                  <a:latin typeface="Cambria Math" panose="02040503050406030204" pitchFamily="18" charset="0"/>
                                </a:rPr>
                                <m:t>𝑚𝑖𝑛</m:t>
                              </m:r>
                            </m:sub>
                          </m:sSub>
                          <m:r>
                            <a:rPr lang="en-US" b="0" i="1" smtClean="0">
                              <a:solidFill>
                                <a:sysClr val="windowText" lastClr="000000"/>
                              </a:solidFill>
                              <a:latin typeface="Cambria Math" panose="02040503050406030204" pitchFamily="18" charset="0"/>
                            </a:rPr>
                            <m:t>)</m:t>
                          </m:r>
                        </m:num>
                        <m:den>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𝑥</m:t>
                              </m:r>
                            </m:e>
                            <m:sub>
                              <m:r>
                                <a:rPr lang="en-US" b="0" i="1" smtClean="0">
                                  <a:solidFill>
                                    <a:sysClr val="windowText" lastClr="000000"/>
                                  </a:solidFill>
                                  <a:latin typeface="Cambria Math" panose="02040503050406030204" pitchFamily="18" charset="0"/>
                                </a:rPr>
                                <m:t>𝑚𝑎𝑥</m:t>
                              </m:r>
                            </m:sub>
                          </m:sSub>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𝑥</m:t>
                              </m:r>
                            </m:e>
                            <m:sub>
                              <m:r>
                                <a:rPr lang="en-US" b="0" i="1" smtClean="0">
                                  <a:solidFill>
                                    <a:sysClr val="windowText" lastClr="000000"/>
                                  </a:solidFill>
                                  <a:latin typeface="Cambria Math" panose="02040503050406030204" pitchFamily="18" charset="0"/>
                                </a:rPr>
                                <m:t>𝑚𝑖𝑛</m:t>
                              </m:r>
                            </m:sub>
                          </m:sSub>
                          <m:r>
                            <a:rPr lang="en-US" b="0" i="1" smtClean="0">
                              <a:solidFill>
                                <a:sysClr val="windowText" lastClr="000000"/>
                              </a:solidFill>
                              <a:latin typeface="Cambria Math" panose="02040503050406030204" pitchFamily="18" charset="0"/>
                            </a:rPr>
                            <m:t>)</m:t>
                          </m:r>
                        </m:den>
                      </m:f>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44" name="TextBox 43">
                <a:extLst>
                  <a:ext uri="{FF2B5EF4-FFF2-40B4-BE49-F238E27FC236}">
                    <a16:creationId xmlns:a16="http://schemas.microsoft.com/office/drawing/2014/main" id="{55CAD0D2-D248-4F5C-A964-0FF4AB6DD48A}"/>
                  </a:ext>
                </a:extLst>
              </p:cNvPr>
              <p:cNvSpPr txBox="1">
                <a:spLocks noRot="1" noChangeAspect="1" noMove="1" noResize="1" noEditPoints="1" noAdjustHandles="1" noChangeArrowheads="1" noChangeShapeType="1" noTextEdit="1"/>
              </p:cNvSpPr>
              <p:nvPr/>
            </p:nvSpPr>
            <p:spPr>
              <a:xfrm>
                <a:off x="6885310" y="3978888"/>
                <a:ext cx="3022109" cy="576761"/>
              </a:xfrm>
              <a:prstGeom prst="rect">
                <a:avLst/>
              </a:prstGeom>
              <a:blipFill>
                <a:blip r:embed="rId4"/>
                <a:stretch>
                  <a:fillRect/>
                </a:stretch>
              </a:blipFill>
            </p:spPr>
            <p:txBody>
              <a:bodyPr/>
              <a:lstStyle/>
              <a:p>
                <a:r>
                  <a:rPr lang="en-MY">
                    <a:noFill/>
                  </a:rPr>
                  <a:t> </a:t>
                </a:r>
              </a:p>
            </p:txBody>
          </p:sp>
        </mc:Fallback>
      </mc:AlternateContent>
      <p:sp>
        <p:nvSpPr>
          <p:cNvPr id="45" name="Content Placeholder 2">
            <a:extLst>
              <a:ext uri="{FF2B5EF4-FFF2-40B4-BE49-F238E27FC236}">
                <a16:creationId xmlns:a16="http://schemas.microsoft.com/office/drawing/2014/main" id="{F928F19E-406E-4293-94C9-1FE7889E8068}"/>
              </a:ext>
            </a:extLst>
          </p:cNvPr>
          <p:cNvSpPr txBox="1">
            <a:spLocks/>
          </p:cNvSpPr>
          <p:nvPr/>
        </p:nvSpPr>
        <p:spPr>
          <a:xfrm>
            <a:off x="5622531" y="3531776"/>
            <a:ext cx="4809688" cy="60826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a:t>2) Using the following equation, re-scale each axis</a:t>
            </a:r>
          </a:p>
        </p:txBody>
      </p:sp>
      <p:sp>
        <p:nvSpPr>
          <p:cNvPr id="46" name="Content Placeholder 2">
            <a:extLst>
              <a:ext uri="{FF2B5EF4-FFF2-40B4-BE49-F238E27FC236}">
                <a16:creationId xmlns:a16="http://schemas.microsoft.com/office/drawing/2014/main" id="{DB678EA7-BB7D-41C3-8AA1-C3F52A1A5866}"/>
              </a:ext>
            </a:extLst>
          </p:cNvPr>
          <p:cNvSpPr txBox="1">
            <a:spLocks/>
          </p:cNvSpPr>
          <p:nvPr/>
        </p:nvSpPr>
        <p:spPr>
          <a:xfrm>
            <a:off x="5647908" y="1440932"/>
            <a:ext cx="5665434" cy="882939"/>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t>1) Discover the maximum and minimum values by rotating sensor in a full circle.</a:t>
            </a:r>
          </a:p>
          <a:p>
            <a:pPr marL="0" indent="0">
              <a:buNone/>
            </a:pPr>
            <a:r>
              <a:rPr lang="en-US"/>
              <a:t>	</a:t>
            </a:r>
            <a:r>
              <a:rPr lang="en-US" i="1"/>
              <a:t>Permanent magnets influence the sensor, so calibration must be done on the robot, in position near the motors.</a:t>
            </a:r>
          </a:p>
        </p:txBody>
      </p:sp>
      <p:graphicFrame>
        <p:nvGraphicFramePr>
          <p:cNvPr id="47" name="Table 46">
            <a:extLst>
              <a:ext uri="{FF2B5EF4-FFF2-40B4-BE49-F238E27FC236}">
                <a16:creationId xmlns:a16="http://schemas.microsoft.com/office/drawing/2014/main" id="{7E654123-099D-4A81-86B4-7A4E8EF14BD5}"/>
              </a:ext>
            </a:extLst>
          </p:cNvPr>
          <p:cNvGraphicFramePr>
            <a:graphicFrameLocks noGrp="1"/>
          </p:cNvGraphicFramePr>
          <p:nvPr>
            <p:extLst>
              <p:ext uri="{D42A27DB-BD31-4B8C-83A1-F6EECF244321}">
                <p14:modId xmlns:p14="http://schemas.microsoft.com/office/powerpoint/2010/main" val="3250602027"/>
              </p:ext>
            </p:extLst>
          </p:nvPr>
        </p:nvGraphicFramePr>
        <p:xfrm>
          <a:off x="6261992" y="2443909"/>
          <a:ext cx="4335736" cy="914400"/>
        </p:xfrm>
        <a:graphic>
          <a:graphicData uri="http://schemas.openxmlformats.org/drawingml/2006/table">
            <a:tbl>
              <a:tblPr firstRow="1" bandRow="1">
                <a:tableStyleId>{21E4AEA4-8DFA-4A89-87EB-49C32662AFE0}</a:tableStyleId>
              </a:tblPr>
              <a:tblGrid>
                <a:gridCol w="1581031">
                  <a:extLst>
                    <a:ext uri="{9D8B030D-6E8A-4147-A177-3AD203B41FA5}">
                      <a16:colId xmlns:a16="http://schemas.microsoft.com/office/drawing/2014/main" val="1621526384"/>
                    </a:ext>
                  </a:extLst>
                </a:gridCol>
                <a:gridCol w="1372793">
                  <a:extLst>
                    <a:ext uri="{9D8B030D-6E8A-4147-A177-3AD203B41FA5}">
                      <a16:colId xmlns:a16="http://schemas.microsoft.com/office/drawing/2014/main" val="1267302194"/>
                    </a:ext>
                  </a:extLst>
                </a:gridCol>
                <a:gridCol w="1381912">
                  <a:extLst>
                    <a:ext uri="{9D8B030D-6E8A-4147-A177-3AD203B41FA5}">
                      <a16:colId xmlns:a16="http://schemas.microsoft.com/office/drawing/2014/main" val="928240883"/>
                    </a:ext>
                  </a:extLst>
                </a:gridCol>
              </a:tblGrid>
              <a:tr h="251194">
                <a:tc>
                  <a:txBody>
                    <a:bodyPr/>
                    <a:lstStyle/>
                    <a:p>
                      <a:pPr algn="ctr"/>
                      <a:r>
                        <a:rPr lang="en-US" sz="1400"/>
                        <a:t>Before Calibration</a:t>
                      </a:r>
                    </a:p>
                  </a:txBody>
                  <a:tcPr/>
                </a:tc>
                <a:tc>
                  <a:txBody>
                    <a:bodyPr/>
                    <a:lstStyle/>
                    <a:p>
                      <a:pPr algn="ctr"/>
                      <a:r>
                        <a:rPr lang="en-US" sz="1400"/>
                        <a:t>Min </a:t>
                      </a:r>
                      <a:r>
                        <a:rPr lang="en-US" sz="1050"/>
                        <a:t>(microtesla)</a:t>
                      </a:r>
                      <a:endParaRPr lang="en-US" sz="1400"/>
                    </a:p>
                  </a:txBody>
                  <a:tcPr/>
                </a:tc>
                <a:tc>
                  <a:txBody>
                    <a:bodyPr/>
                    <a:lstStyle/>
                    <a:p>
                      <a:pPr algn="ctr"/>
                      <a:r>
                        <a:rPr lang="en-US" sz="1400"/>
                        <a:t>max </a:t>
                      </a:r>
                      <a:r>
                        <a:rPr lang="en-US" sz="1100"/>
                        <a:t>(microtesla)</a:t>
                      </a:r>
                      <a:endParaRPr lang="en-US" sz="1400"/>
                    </a:p>
                  </a:txBody>
                  <a:tcPr/>
                </a:tc>
                <a:extLst>
                  <a:ext uri="{0D108BD9-81ED-4DB2-BD59-A6C34878D82A}">
                    <a16:rowId xmlns:a16="http://schemas.microsoft.com/office/drawing/2014/main" val="2579299891"/>
                  </a:ext>
                </a:extLst>
              </a:tr>
              <a:tr h="180316">
                <a:tc>
                  <a:txBody>
                    <a:bodyPr/>
                    <a:lstStyle/>
                    <a:p>
                      <a:pPr algn="ctr"/>
                      <a:r>
                        <a:rPr lang="en-US" sz="1400"/>
                        <a:t>X</a:t>
                      </a:r>
                    </a:p>
                  </a:txBody>
                  <a:tcPr/>
                </a:tc>
                <a:tc>
                  <a:txBody>
                    <a:bodyPr/>
                    <a:lstStyle/>
                    <a:p>
                      <a:pPr algn="ctr"/>
                      <a:r>
                        <a:rPr lang="en-US" sz="1400"/>
                        <a:t>-15</a:t>
                      </a:r>
                    </a:p>
                  </a:txBody>
                  <a:tcPr/>
                </a:tc>
                <a:tc>
                  <a:txBody>
                    <a:bodyPr/>
                    <a:lstStyle/>
                    <a:p>
                      <a:pPr algn="ctr"/>
                      <a:r>
                        <a:rPr lang="en-US" sz="1400"/>
                        <a:t>38</a:t>
                      </a:r>
                    </a:p>
                  </a:txBody>
                  <a:tcPr/>
                </a:tc>
                <a:extLst>
                  <a:ext uri="{0D108BD9-81ED-4DB2-BD59-A6C34878D82A}">
                    <a16:rowId xmlns:a16="http://schemas.microsoft.com/office/drawing/2014/main" val="4048397550"/>
                  </a:ext>
                </a:extLst>
              </a:tr>
              <a:tr h="180316">
                <a:tc>
                  <a:txBody>
                    <a:bodyPr/>
                    <a:lstStyle/>
                    <a:p>
                      <a:pPr algn="ctr"/>
                      <a:r>
                        <a:rPr lang="en-US" sz="1400"/>
                        <a:t>Y</a:t>
                      </a:r>
                    </a:p>
                  </a:txBody>
                  <a:tcPr/>
                </a:tc>
                <a:tc>
                  <a:txBody>
                    <a:bodyPr/>
                    <a:lstStyle/>
                    <a:p>
                      <a:pPr algn="ctr"/>
                      <a:r>
                        <a:rPr lang="en-US" sz="1400"/>
                        <a:t>-22</a:t>
                      </a:r>
                    </a:p>
                  </a:txBody>
                  <a:tcPr/>
                </a:tc>
                <a:tc>
                  <a:txBody>
                    <a:bodyPr/>
                    <a:lstStyle/>
                    <a:p>
                      <a:pPr algn="ctr"/>
                      <a:r>
                        <a:rPr lang="en-US" sz="1400" dirty="0"/>
                        <a:t>20</a:t>
                      </a:r>
                    </a:p>
                  </a:txBody>
                  <a:tcPr/>
                </a:tc>
                <a:extLst>
                  <a:ext uri="{0D108BD9-81ED-4DB2-BD59-A6C34878D82A}">
                    <a16:rowId xmlns:a16="http://schemas.microsoft.com/office/drawing/2014/main" val="3289516413"/>
                  </a:ext>
                </a:extLst>
              </a:tr>
            </a:tbl>
          </a:graphicData>
        </a:graphic>
      </p:graphicFrame>
      <p:graphicFrame>
        <p:nvGraphicFramePr>
          <p:cNvPr id="48" name="Table 47">
            <a:extLst>
              <a:ext uri="{FF2B5EF4-FFF2-40B4-BE49-F238E27FC236}">
                <a16:creationId xmlns:a16="http://schemas.microsoft.com/office/drawing/2014/main" id="{54969F5D-7E22-45DC-92BA-F1B108589742}"/>
              </a:ext>
            </a:extLst>
          </p:cNvPr>
          <p:cNvGraphicFramePr>
            <a:graphicFrameLocks noGrp="1"/>
          </p:cNvGraphicFramePr>
          <p:nvPr>
            <p:extLst>
              <p:ext uri="{D42A27DB-BD31-4B8C-83A1-F6EECF244321}">
                <p14:modId xmlns:p14="http://schemas.microsoft.com/office/powerpoint/2010/main" val="591199835"/>
              </p:ext>
            </p:extLst>
          </p:nvPr>
        </p:nvGraphicFramePr>
        <p:xfrm>
          <a:off x="6239414" y="5015248"/>
          <a:ext cx="4241165" cy="914400"/>
        </p:xfrm>
        <a:graphic>
          <a:graphicData uri="http://schemas.openxmlformats.org/drawingml/2006/table">
            <a:tbl>
              <a:tblPr firstRow="1" bandRow="1">
                <a:tableStyleId>{21E4AEA4-8DFA-4A89-87EB-49C32662AFE0}</a:tableStyleId>
              </a:tblPr>
              <a:tblGrid>
                <a:gridCol w="1510030">
                  <a:extLst>
                    <a:ext uri="{9D8B030D-6E8A-4147-A177-3AD203B41FA5}">
                      <a16:colId xmlns:a16="http://schemas.microsoft.com/office/drawing/2014/main" val="1621526384"/>
                    </a:ext>
                  </a:extLst>
                </a:gridCol>
                <a:gridCol w="1360805">
                  <a:extLst>
                    <a:ext uri="{9D8B030D-6E8A-4147-A177-3AD203B41FA5}">
                      <a16:colId xmlns:a16="http://schemas.microsoft.com/office/drawing/2014/main" val="1267302194"/>
                    </a:ext>
                  </a:extLst>
                </a:gridCol>
                <a:gridCol w="1370330">
                  <a:extLst>
                    <a:ext uri="{9D8B030D-6E8A-4147-A177-3AD203B41FA5}">
                      <a16:colId xmlns:a16="http://schemas.microsoft.com/office/drawing/2014/main" val="928240883"/>
                    </a:ext>
                  </a:extLst>
                </a:gridCol>
              </a:tblGrid>
              <a:tr h="237850">
                <a:tc>
                  <a:txBody>
                    <a:bodyPr/>
                    <a:lstStyle/>
                    <a:p>
                      <a:pPr algn="ctr"/>
                      <a:r>
                        <a:rPr lang="en-US" sz="1400"/>
                        <a:t>AfterCalibration</a:t>
                      </a:r>
                    </a:p>
                  </a:txBody>
                  <a:tcPr/>
                </a:tc>
                <a:tc>
                  <a:txBody>
                    <a:bodyPr/>
                    <a:lstStyle/>
                    <a:p>
                      <a:pPr algn="ctr"/>
                      <a:r>
                        <a:rPr lang="en-US" sz="1400"/>
                        <a:t>Min </a:t>
                      </a:r>
                      <a:r>
                        <a:rPr lang="en-US" sz="1050"/>
                        <a:t>(ratio to max)</a:t>
                      </a:r>
                      <a:endParaRPr lang="en-US" sz="1400"/>
                    </a:p>
                  </a:txBody>
                  <a:tcPr/>
                </a:tc>
                <a:tc>
                  <a:txBody>
                    <a:bodyPr/>
                    <a:lstStyle/>
                    <a:p>
                      <a:pPr algn="ctr"/>
                      <a:r>
                        <a:rPr lang="en-US" sz="1400"/>
                        <a:t>max </a:t>
                      </a:r>
                      <a:r>
                        <a:rPr lang="en-US" sz="1050"/>
                        <a:t>(ratio to max)</a:t>
                      </a:r>
                      <a:endParaRPr lang="en-US" sz="1400"/>
                    </a:p>
                  </a:txBody>
                  <a:tcPr/>
                </a:tc>
                <a:extLst>
                  <a:ext uri="{0D108BD9-81ED-4DB2-BD59-A6C34878D82A}">
                    <a16:rowId xmlns:a16="http://schemas.microsoft.com/office/drawing/2014/main" val="2579299891"/>
                  </a:ext>
                </a:extLst>
              </a:tr>
              <a:tr h="237850">
                <a:tc>
                  <a:txBody>
                    <a:bodyPr/>
                    <a:lstStyle/>
                    <a:p>
                      <a:pPr algn="ctr"/>
                      <a:r>
                        <a:rPr lang="en-US" sz="1400"/>
                        <a:t>X</a:t>
                      </a:r>
                    </a:p>
                  </a:txBody>
                  <a:tcPr/>
                </a:tc>
                <a:tc>
                  <a:txBody>
                    <a:bodyPr/>
                    <a:lstStyle/>
                    <a:p>
                      <a:pPr algn="ctr"/>
                      <a:r>
                        <a:rPr lang="en-US" sz="1400"/>
                        <a:t>-1</a:t>
                      </a:r>
                    </a:p>
                  </a:txBody>
                  <a:tcPr/>
                </a:tc>
                <a:tc>
                  <a:txBody>
                    <a:bodyPr/>
                    <a:lstStyle/>
                    <a:p>
                      <a:pPr algn="ctr"/>
                      <a:r>
                        <a:rPr lang="en-US" sz="1400"/>
                        <a:t>1</a:t>
                      </a:r>
                    </a:p>
                  </a:txBody>
                  <a:tcPr/>
                </a:tc>
                <a:extLst>
                  <a:ext uri="{0D108BD9-81ED-4DB2-BD59-A6C34878D82A}">
                    <a16:rowId xmlns:a16="http://schemas.microsoft.com/office/drawing/2014/main" val="4048397550"/>
                  </a:ext>
                </a:extLst>
              </a:tr>
              <a:tr h="237850">
                <a:tc>
                  <a:txBody>
                    <a:bodyPr/>
                    <a:lstStyle/>
                    <a:p>
                      <a:pPr algn="ctr"/>
                      <a:r>
                        <a:rPr lang="en-US" sz="1400"/>
                        <a:t>Y</a:t>
                      </a:r>
                    </a:p>
                  </a:txBody>
                  <a:tcPr/>
                </a:tc>
                <a:tc>
                  <a:txBody>
                    <a:bodyPr/>
                    <a:lstStyle/>
                    <a:p>
                      <a:pPr algn="ctr"/>
                      <a:r>
                        <a:rPr lang="en-US" sz="1400"/>
                        <a:t>-1</a:t>
                      </a:r>
                    </a:p>
                  </a:txBody>
                  <a:tcPr/>
                </a:tc>
                <a:tc>
                  <a:txBody>
                    <a:bodyPr/>
                    <a:lstStyle/>
                    <a:p>
                      <a:pPr algn="ctr"/>
                      <a:r>
                        <a:rPr lang="en-US" sz="1400" dirty="0"/>
                        <a:t>1</a:t>
                      </a:r>
                    </a:p>
                  </a:txBody>
                  <a:tcPr/>
                </a:tc>
                <a:extLst>
                  <a:ext uri="{0D108BD9-81ED-4DB2-BD59-A6C34878D82A}">
                    <a16:rowId xmlns:a16="http://schemas.microsoft.com/office/drawing/2014/main" val="3289516413"/>
                  </a:ext>
                </a:extLst>
              </a:tr>
            </a:tbl>
          </a:graphicData>
        </a:graphic>
      </p:graphicFrame>
      <p:sp>
        <p:nvSpPr>
          <p:cNvPr id="50" name="Rectangle 49">
            <a:extLst>
              <a:ext uri="{FF2B5EF4-FFF2-40B4-BE49-F238E27FC236}">
                <a16:creationId xmlns:a16="http://schemas.microsoft.com/office/drawing/2014/main" id="{265DEAA4-1E54-44CF-855B-2374CDB344ED}"/>
              </a:ext>
            </a:extLst>
          </p:cNvPr>
          <p:cNvSpPr/>
          <p:nvPr/>
        </p:nvSpPr>
        <p:spPr>
          <a:xfrm>
            <a:off x="3806467" y="4426735"/>
            <a:ext cx="1229206" cy="276999"/>
          </a:xfrm>
          <a:prstGeom prst="rect">
            <a:avLst/>
          </a:prstGeom>
        </p:spPr>
        <p:txBody>
          <a:bodyPr wrap="square">
            <a:spAutoFit/>
          </a:bodyPr>
          <a:lstStyle/>
          <a:p>
            <a:pPr algn="ctr"/>
            <a:r>
              <a:rPr lang="en-US" sz="1200">
                <a:solidFill>
                  <a:schemeClr val="bg1"/>
                </a:solidFill>
              </a:rPr>
              <a:t>(magnetic north)</a:t>
            </a:r>
            <a:endParaRPr lang="en-US" sz="1050">
              <a:solidFill>
                <a:schemeClr val="bg1"/>
              </a:solidFill>
            </a:endParaRPr>
          </a:p>
        </p:txBody>
      </p:sp>
      <p:sp>
        <p:nvSpPr>
          <p:cNvPr id="41" name="TextBox 40">
            <a:extLst>
              <a:ext uri="{FF2B5EF4-FFF2-40B4-BE49-F238E27FC236}">
                <a16:creationId xmlns:a16="http://schemas.microsoft.com/office/drawing/2014/main" id="{E15EC788-8D1A-448C-A314-7243E7AC1D10}"/>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2141255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72179597-7BCB-43BE-9526-DA4C90E29BA2}"/>
              </a:ext>
            </a:extLst>
          </p:cNvPr>
          <p:cNvPicPr>
            <a:picLocks noChangeAspect="1"/>
          </p:cNvPicPr>
          <p:nvPr/>
        </p:nvPicPr>
        <p:blipFill>
          <a:blip r:embed="rId2"/>
          <a:stretch>
            <a:fillRect/>
          </a:stretch>
        </p:blipFill>
        <p:spPr>
          <a:xfrm>
            <a:off x="1076706" y="2918541"/>
            <a:ext cx="4584589" cy="3231160"/>
          </a:xfrm>
          <a:prstGeom prst="rect">
            <a:avLst/>
          </a:prstGeom>
          <a:ln>
            <a:solidFill>
              <a:schemeClr val="tx1"/>
            </a:solidFill>
          </a:ln>
        </p:spPr>
      </p:pic>
      <p:sp>
        <p:nvSpPr>
          <p:cNvPr id="2" name="Title 1">
            <a:extLst>
              <a:ext uri="{FF2B5EF4-FFF2-40B4-BE49-F238E27FC236}">
                <a16:creationId xmlns:a16="http://schemas.microsoft.com/office/drawing/2014/main" id="{6B1CC1D2-653C-4DAA-90EA-FFFC9BC9C913}"/>
              </a:ext>
            </a:extLst>
          </p:cNvPr>
          <p:cNvSpPr>
            <a:spLocks noGrp="1"/>
          </p:cNvSpPr>
          <p:nvPr>
            <p:ph type="title"/>
          </p:nvPr>
        </p:nvSpPr>
        <p:spPr/>
        <p:txBody>
          <a:bodyPr/>
          <a:lstStyle/>
          <a:p>
            <a:r>
              <a:rPr lang="en-US"/>
              <a:t>Determining Absolute Orientation</a:t>
            </a:r>
          </a:p>
        </p:txBody>
      </p:sp>
      <p:sp>
        <p:nvSpPr>
          <p:cNvPr id="3" name="Content Placeholder 2">
            <a:extLst>
              <a:ext uri="{FF2B5EF4-FFF2-40B4-BE49-F238E27FC236}">
                <a16:creationId xmlns:a16="http://schemas.microsoft.com/office/drawing/2014/main" id="{533EDFF2-90C6-429C-B4FF-67FF30685D11}"/>
              </a:ext>
            </a:extLst>
          </p:cNvPr>
          <p:cNvSpPr>
            <a:spLocks noGrp="1"/>
          </p:cNvSpPr>
          <p:nvPr>
            <p:ph idx="1"/>
          </p:nvPr>
        </p:nvSpPr>
        <p:spPr>
          <a:xfrm>
            <a:off x="567638" y="1457328"/>
            <a:ext cx="5980981" cy="1168878"/>
          </a:xfrm>
        </p:spPr>
        <p:txBody>
          <a:bodyPr>
            <a:normAutofit fontScale="47500" lnSpcReduction="20000"/>
          </a:bodyPr>
          <a:lstStyle/>
          <a:p>
            <a:r>
              <a:rPr lang="en-US" dirty="0"/>
              <a:t>X and Y axes are sufficient information to give heading.</a:t>
            </a:r>
          </a:p>
          <a:p>
            <a:pPr lvl="1"/>
            <a:r>
              <a:rPr lang="en-US" dirty="0"/>
              <a:t>Z axis returns zero if scuttle sits flat</a:t>
            </a:r>
          </a:p>
          <a:p>
            <a:r>
              <a:rPr lang="en-US" dirty="0"/>
              <a:t>Theta is defined as rotation of SCUTTLE from the global coordinate frame, or y-prime</a:t>
            </a:r>
          </a:p>
          <a:p>
            <a:pPr lvl="1"/>
            <a:r>
              <a:rPr lang="en-US" dirty="0"/>
              <a:t>positive theta means SCUTTLE is turned left from north</a:t>
            </a:r>
          </a:p>
          <a:p>
            <a:pPr lvl="1"/>
            <a:r>
              <a:rPr lang="en-US" dirty="0"/>
              <a:t>We can define NORTH as the y-axis of the global coordinate frame</a:t>
            </a:r>
          </a:p>
        </p:txBody>
      </p:sp>
      <p:sp>
        <p:nvSpPr>
          <p:cNvPr id="21" name="Content Placeholder 2">
            <a:extLst>
              <a:ext uri="{FF2B5EF4-FFF2-40B4-BE49-F238E27FC236}">
                <a16:creationId xmlns:a16="http://schemas.microsoft.com/office/drawing/2014/main" id="{533EDFF2-90C6-429C-B4FF-67FF30685D11}"/>
              </a:ext>
            </a:extLst>
          </p:cNvPr>
          <p:cNvSpPr txBox="1">
            <a:spLocks/>
          </p:cNvSpPr>
          <p:nvPr/>
        </p:nvSpPr>
        <p:spPr>
          <a:xfrm>
            <a:off x="6722223" y="1434785"/>
            <a:ext cx="4515621" cy="587545"/>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t>Theta is positive when scuttle points west</a:t>
            </a:r>
          </a:p>
          <a:p>
            <a:pPr marL="0" indent="0">
              <a:buNone/>
            </a:pPr>
            <a:r>
              <a:rPr lang="en-US"/>
              <a:t>Theta is negative when scuttle points east</a:t>
            </a:r>
          </a:p>
        </p:txBody>
      </p:sp>
      <p:sp>
        <p:nvSpPr>
          <p:cNvPr id="24" name="Rounded Rectangle 39">
            <a:extLst>
              <a:ext uri="{FF2B5EF4-FFF2-40B4-BE49-F238E27FC236}">
                <a16:creationId xmlns:a16="http://schemas.microsoft.com/office/drawing/2014/main" id="{6EBC26DD-ADF2-48BB-B70D-916EC42DBF8E}"/>
              </a:ext>
            </a:extLst>
          </p:cNvPr>
          <p:cNvSpPr/>
          <p:nvPr/>
        </p:nvSpPr>
        <p:spPr>
          <a:xfrm>
            <a:off x="6949870" y="2121049"/>
            <a:ext cx="4335735" cy="1168878"/>
          </a:xfrm>
          <a:prstGeom prst="roundRect">
            <a:avLst>
              <a:gd name="adj" fmla="val 6756"/>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2000">
                <a:solidFill>
                  <a:schemeClr val="tx1"/>
                </a:solidFill>
              </a:rPr>
              <a:t>Use </a:t>
            </a:r>
            <a:r>
              <a:rPr lang="en-US" sz="2000">
                <a:solidFill>
                  <a:schemeClr val="tx1"/>
                </a:solidFill>
                <a:hlinkClick r:id="rId3">
                  <a:extLst>
                    <a:ext uri="{A12FA001-AC4F-418D-AE19-62706E023703}">
                      <ahyp:hlinkClr xmlns:ahyp="http://schemas.microsoft.com/office/drawing/2018/hyperlinkcolor" val="tx"/>
                    </a:ext>
                  </a:extLst>
                </a:hlinkClick>
              </a:rPr>
              <a:t>arctan2(y, x) </a:t>
            </a:r>
            <a:r>
              <a:rPr lang="en-US" sz="2000">
                <a:solidFill>
                  <a:schemeClr val="tx1"/>
                </a:solidFill>
              </a:rPr>
              <a:t>to return a heading</a:t>
            </a:r>
          </a:p>
          <a:p>
            <a:pPr algn="ctr"/>
            <a:r>
              <a:rPr lang="en-US" sz="1600" i="1">
                <a:solidFill>
                  <a:schemeClr val="tx1"/>
                </a:solidFill>
              </a:rPr>
              <a:t>arctan2 is the "element-wise arc tangent of y/x choosing the quadrant correctly."</a:t>
            </a:r>
            <a:endParaRPr lang="en-US" sz="1600" i="1" dirty="0">
              <a:solidFill>
                <a:schemeClr val="tx1"/>
              </a:solidFill>
            </a:endParaRPr>
          </a:p>
        </p:txBody>
      </p:sp>
      <p:sp>
        <p:nvSpPr>
          <p:cNvPr id="20" name="Rectangle: Rounded Corners 19">
            <a:extLst>
              <a:ext uri="{FF2B5EF4-FFF2-40B4-BE49-F238E27FC236}">
                <a16:creationId xmlns:a16="http://schemas.microsoft.com/office/drawing/2014/main" id="{02C928C2-A002-496B-A684-94BCFAD24AFD}"/>
              </a:ext>
            </a:extLst>
          </p:cNvPr>
          <p:cNvSpPr/>
          <p:nvPr/>
        </p:nvSpPr>
        <p:spPr>
          <a:xfrm>
            <a:off x="3642360" y="3587750"/>
            <a:ext cx="114300" cy="701675"/>
          </a:xfrm>
          <a:prstGeom prst="roundRect">
            <a:avLst>
              <a:gd name="adj" fmla="val 50000"/>
            </a:avLst>
          </a:prstGeom>
          <a:noFill/>
          <a:ln w="28575">
            <a:solidFill>
              <a:srgbClr val="DF0BA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39">
            <a:extLst>
              <a:ext uri="{FF2B5EF4-FFF2-40B4-BE49-F238E27FC236}">
                <a16:creationId xmlns:a16="http://schemas.microsoft.com/office/drawing/2014/main" id="{217CF27C-C86F-4AB6-BA76-ACAD41A18CCC}"/>
              </a:ext>
            </a:extLst>
          </p:cNvPr>
          <p:cNvSpPr/>
          <p:nvPr/>
        </p:nvSpPr>
        <p:spPr>
          <a:xfrm>
            <a:off x="6949869" y="3802901"/>
            <a:ext cx="4335735" cy="511645"/>
          </a:xfrm>
          <a:prstGeom prst="roundRect">
            <a:avLst>
              <a:gd name="adj" fmla="val 6756"/>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600">
                <a:solidFill>
                  <a:schemeClr val="tx1"/>
                </a:solidFill>
              </a:rPr>
              <a:t>ATAN2(0.91, 0.42) returns 25 degrees</a:t>
            </a:r>
            <a:endParaRPr lang="en-US" sz="1600" dirty="0">
              <a:solidFill>
                <a:schemeClr val="tx1"/>
              </a:solidFill>
            </a:endParaRPr>
          </a:p>
        </p:txBody>
      </p:sp>
      <p:cxnSp>
        <p:nvCxnSpPr>
          <p:cNvPr id="27" name="Connector: Curved 26">
            <a:extLst>
              <a:ext uri="{FF2B5EF4-FFF2-40B4-BE49-F238E27FC236}">
                <a16:creationId xmlns:a16="http://schemas.microsoft.com/office/drawing/2014/main" id="{26C21F6D-BF37-4CC1-883A-BBD1E7C2C3F6}"/>
              </a:ext>
            </a:extLst>
          </p:cNvPr>
          <p:cNvCxnSpPr>
            <a:cxnSpLocks/>
            <a:stCxn id="20" idx="2"/>
            <a:endCxn id="29" idx="3"/>
          </p:cNvCxnSpPr>
          <p:nvPr/>
        </p:nvCxnSpPr>
        <p:spPr>
          <a:xfrm rot="5400000" flipH="1" flipV="1">
            <a:off x="5223426" y="2717904"/>
            <a:ext cx="47604" cy="3095437"/>
          </a:xfrm>
          <a:prstGeom prst="curvedConnector3">
            <a:avLst>
              <a:gd name="adj1" fmla="val -532980"/>
            </a:avLst>
          </a:prstGeom>
          <a:ln w="9525">
            <a:solidFill>
              <a:srgbClr val="DF0BA7"/>
            </a:solidFill>
            <a:tailEnd type="triangle"/>
          </a:ln>
        </p:spPr>
        <p:style>
          <a:lnRef idx="2">
            <a:schemeClr val="accent1"/>
          </a:lnRef>
          <a:fillRef idx="0">
            <a:schemeClr val="accent1"/>
          </a:fillRef>
          <a:effectRef idx="1">
            <a:schemeClr val="accent1"/>
          </a:effectRef>
          <a:fontRef idx="minor">
            <a:schemeClr val="tx1"/>
          </a:fontRef>
        </p:style>
      </p:cxnSp>
      <p:sp>
        <p:nvSpPr>
          <p:cNvPr id="29" name="Oval 28">
            <a:extLst>
              <a:ext uri="{FF2B5EF4-FFF2-40B4-BE49-F238E27FC236}">
                <a16:creationId xmlns:a16="http://schemas.microsoft.com/office/drawing/2014/main" id="{1BB2BE78-5380-4D55-A3E4-DE84B5AFA69B}"/>
              </a:ext>
            </a:extLst>
          </p:cNvPr>
          <p:cNvSpPr/>
          <p:nvPr/>
        </p:nvSpPr>
        <p:spPr>
          <a:xfrm>
            <a:off x="6722223" y="3817954"/>
            <a:ext cx="496591" cy="496591"/>
          </a:xfrm>
          <a:prstGeom prst="ellipse">
            <a:avLst/>
          </a:prstGeom>
          <a:solidFill>
            <a:schemeClr val="bg1"/>
          </a:solidFill>
          <a:ln w="28575">
            <a:solidFill>
              <a:srgbClr val="DF0BA7"/>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Content Placeholder 2">
            <a:extLst>
              <a:ext uri="{FF2B5EF4-FFF2-40B4-BE49-F238E27FC236}">
                <a16:creationId xmlns:a16="http://schemas.microsoft.com/office/drawing/2014/main" id="{735ECE43-EC30-460F-BC5D-E9D62C1D2FD3}"/>
              </a:ext>
            </a:extLst>
          </p:cNvPr>
          <p:cNvSpPr txBox="1">
            <a:spLocks/>
          </p:cNvSpPr>
          <p:nvPr/>
        </p:nvSpPr>
        <p:spPr>
          <a:xfrm>
            <a:off x="6722223" y="3371420"/>
            <a:ext cx="1089580" cy="38544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a:t>Example:</a:t>
            </a:r>
          </a:p>
        </p:txBody>
      </p:sp>
      <p:pic>
        <p:nvPicPr>
          <p:cNvPr id="37" name="Picture 36">
            <a:extLst>
              <a:ext uri="{FF2B5EF4-FFF2-40B4-BE49-F238E27FC236}">
                <a16:creationId xmlns:a16="http://schemas.microsoft.com/office/drawing/2014/main" id="{F6657831-9713-43B5-BBCD-162F0765C9BB}"/>
              </a:ext>
            </a:extLst>
          </p:cNvPr>
          <p:cNvPicPr>
            <a:picLocks noChangeAspect="1"/>
          </p:cNvPicPr>
          <p:nvPr/>
        </p:nvPicPr>
        <p:blipFill>
          <a:blip r:embed="rId4">
            <a:grayscl/>
          </a:blip>
          <a:stretch>
            <a:fillRect/>
          </a:stretch>
        </p:blipFill>
        <p:spPr>
          <a:xfrm rot="13937204">
            <a:off x="7330236" y="5026453"/>
            <a:ext cx="965592" cy="1228146"/>
          </a:xfrm>
          <a:prstGeom prst="rect">
            <a:avLst/>
          </a:prstGeom>
        </p:spPr>
      </p:pic>
      <p:cxnSp>
        <p:nvCxnSpPr>
          <p:cNvPr id="38" name="Straight Arrow Connector 37">
            <a:extLst>
              <a:ext uri="{FF2B5EF4-FFF2-40B4-BE49-F238E27FC236}">
                <a16:creationId xmlns:a16="http://schemas.microsoft.com/office/drawing/2014/main" id="{49B72223-9A13-45FB-8F59-61BFEF84B8D1}"/>
              </a:ext>
            </a:extLst>
          </p:cNvPr>
          <p:cNvCxnSpPr>
            <a:cxnSpLocks/>
          </p:cNvCxnSpPr>
          <p:nvPr/>
        </p:nvCxnSpPr>
        <p:spPr>
          <a:xfrm flipH="1" flipV="1">
            <a:off x="7458631" y="4748555"/>
            <a:ext cx="342337" cy="438185"/>
          </a:xfrm>
          <a:prstGeom prst="straightConnector1">
            <a:avLst/>
          </a:prstGeom>
          <a:ln>
            <a:solidFill>
              <a:schemeClr val="tx1"/>
            </a:solidFill>
            <a:tailEnd type="triangle"/>
          </a:ln>
        </p:spPr>
        <p:style>
          <a:lnRef idx="2">
            <a:schemeClr val="accent6"/>
          </a:lnRef>
          <a:fillRef idx="0">
            <a:schemeClr val="accent6"/>
          </a:fillRef>
          <a:effectRef idx="1">
            <a:schemeClr val="accent6"/>
          </a:effectRef>
          <a:fontRef idx="minor">
            <a:schemeClr val="tx1"/>
          </a:fontRef>
        </p:style>
      </p:cxnSp>
      <p:cxnSp>
        <p:nvCxnSpPr>
          <p:cNvPr id="49" name="Straight Arrow Connector 48">
            <a:extLst>
              <a:ext uri="{FF2B5EF4-FFF2-40B4-BE49-F238E27FC236}">
                <a16:creationId xmlns:a16="http://schemas.microsoft.com/office/drawing/2014/main" id="{1FCA6AF2-A32E-4B2F-8CD3-16A67B591BC4}"/>
              </a:ext>
            </a:extLst>
          </p:cNvPr>
          <p:cNvCxnSpPr>
            <a:cxnSpLocks/>
          </p:cNvCxnSpPr>
          <p:nvPr/>
        </p:nvCxnSpPr>
        <p:spPr>
          <a:xfrm flipH="1" flipV="1">
            <a:off x="7849019" y="4646336"/>
            <a:ext cx="1" cy="540404"/>
          </a:xfrm>
          <a:prstGeom prst="straightConnector1">
            <a:avLst/>
          </a:prstGeom>
          <a:ln>
            <a:solidFill>
              <a:srgbClr val="7030A0"/>
            </a:solidFill>
            <a:tailEnd type="triangle"/>
          </a:ln>
        </p:spPr>
        <p:style>
          <a:lnRef idx="2">
            <a:schemeClr val="accent6"/>
          </a:lnRef>
          <a:fillRef idx="0">
            <a:schemeClr val="accent6"/>
          </a:fillRef>
          <a:effectRef idx="1">
            <a:schemeClr val="accent6"/>
          </a:effectRef>
          <a:fontRef idx="minor">
            <a:schemeClr val="tx1"/>
          </a:fontRef>
        </p:style>
      </p:cxnSp>
      <p:cxnSp>
        <p:nvCxnSpPr>
          <p:cNvPr id="51" name="Straight Arrow Connector 50">
            <a:extLst>
              <a:ext uri="{FF2B5EF4-FFF2-40B4-BE49-F238E27FC236}">
                <a16:creationId xmlns:a16="http://schemas.microsoft.com/office/drawing/2014/main" id="{14F73D17-D142-4406-8708-FDAE37D91113}"/>
              </a:ext>
            </a:extLst>
          </p:cNvPr>
          <p:cNvCxnSpPr>
            <a:cxnSpLocks/>
          </p:cNvCxnSpPr>
          <p:nvPr/>
        </p:nvCxnSpPr>
        <p:spPr>
          <a:xfrm flipV="1">
            <a:off x="7908501" y="5034339"/>
            <a:ext cx="185840" cy="152401"/>
          </a:xfrm>
          <a:prstGeom prst="straightConnector1">
            <a:avLst/>
          </a:prstGeom>
          <a:ln>
            <a:solidFill>
              <a:schemeClr val="tx1"/>
            </a:solidFill>
            <a:tailEnd type="triangle"/>
          </a:ln>
        </p:spPr>
        <p:style>
          <a:lnRef idx="2">
            <a:schemeClr val="accent6"/>
          </a:lnRef>
          <a:fillRef idx="0">
            <a:schemeClr val="accent6"/>
          </a:fillRef>
          <a:effectRef idx="1">
            <a:schemeClr val="accent6"/>
          </a:effectRef>
          <a:fontRef idx="minor">
            <a:schemeClr val="tx1"/>
          </a:fontRef>
        </p:style>
      </p:cxnSp>
      <p:sp>
        <p:nvSpPr>
          <p:cNvPr id="53" name="Content Placeholder 2">
            <a:extLst>
              <a:ext uri="{FF2B5EF4-FFF2-40B4-BE49-F238E27FC236}">
                <a16:creationId xmlns:a16="http://schemas.microsoft.com/office/drawing/2014/main" id="{6B544551-2746-40C3-A176-9CC6ED6333EC}"/>
              </a:ext>
            </a:extLst>
          </p:cNvPr>
          <p:cNvSpPr txBox="1">
            <a:spLocks/>
          </p:cNvSpPr>
          <p:nvPr/>
        </p:nvSpPr>
        <p:spPr>
          <a:xfrm>
            <a:off x="6845247" y="4783199"/>
            <a:ext cx="664528" cy="287461"/>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dirty="0"/>
              <a:t>y = 0.91</a:t>
            </a:r>
          </a:p>
        </p:txBody>
      </p:sp>
      <p:sp>
        <p:nvSpPr>
          <p:cNvPr id="55" name="Content Placeholder 2">
            <a:extLst>
              <a:ext uri="{FF2B5EF4-FFF2-40B4-BE49-F238E27FC236}">
                <a16:creationId xmlns:a16="http://schemas.microsoft.com/office/drawing/2014/main" id="{01EF777D-42E2-4E3B-A688-EEC94D79ABB1}"/>
              </a:ext>
            </a:extLst>
          </p:cNvPr>
          <p:cNvSpPr txBox="1">
            <a:spLocks/>
          </p:cNvSpPr>
          <p:nvPr/>
        </p:nvSpPr>
        <p:spPr>
          <a:xfrm>
            <a:off x="8104809" y="4879115"/>
            <a:ext cx="664528" cy="28746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dirty="0"/>
              <a:t>x = 0.42</a:t>
            </a:r>
          </a:p>
        </p:txBody>
      </p:sp>
      <p:sp>
        <p:nvSpPr>
          <p:cNvPr id="56" name="Content Placeholder 2">
            <a:extLst>
              <a:ext uri="{FF2B5EF4-FFF2-40B4-BE49-F238E27FC236}">
                <a16:creationId xmlns:a16="http://schemas.microsoft.com/office/drawing/2014/main" id="{61B386DD-40EA-4007-841F-44B5D87F7AD8}"/>
              </a:ext>
            </a:extLst>
          </p:cNvPr>
          <p:cNvSpPr txBox="1">
            <a:spLocks/>
          </p:cNvSpPr>
          <p:nvPr/>
        </p:nvSpPr>
        <p:spPr>
          <a:xfrm>
            <a:off x="7835006" y="4515964"/>
            <a:ext cx="664528" cy="287461"/>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a:solidFill>
                  <a:srgbClr val="7030A0"/>
                </a:solidFill>
              </a:rPr>
              <a:t>y-prime</a:t>
            </a:r>
          </a:p>
        </p:txBody>
      </p:sp>
      <p:sp>
        <p:nvSpPr>
          <p:cNvPr id="57" name="Content Placeholder 2">
            <a:extLst>
              <a:ext uri="{FF2B5EF4-FFF2-40B4-BE49-F238E27FC236}">
                <a16:creationId xmlns:a16="http://schemas.microsoft.com/office/drawing/2014/main" id="{B43352B4-6105-48FF-B454-CEE50D584CA6}"/>
              </a:ext>
            </a:extLst>
          </p:cNvPr>
          <p:cNvSpPr txBox="1">
            <a:spLocks/>
          </p:cNvSpPr>
          <p:nvPr/>
        </p:nvSpPr>
        <p:spPr>
          <a:xfrm>
            <a:off x="9207529" y="4892967"/>
            <a:ext cx="2078075" cy="644708"/>
          </a:xfrm>
          <a:prstGeom prst="rect">
            <a:avLst/>
          </a:prstGeom>
          <a:ln>
            <a:solidFill>
              <a:srgbClr val="7030A0"/>
            </a:solidFill>
          </a:ln>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050"/>
              <a:t>y is pointed strongly north</a:t>
            </a:r>
          </a:p>
          <a:p>
            <a:pPr marL="0" indent="0">
              <a:buNone/>
            </a:pPr>
            <a:r>
              <a:rPr lang="en-US" sz="1050"/>
              <a:t>X is pointed weakly north</a:t>
            </a:r>
          </a:p>
          <a:p>
            <a:pPr marL="0" indent="0">
              <a:buNone/>
            </a:pPr>
            <a:r>
              <a:rPr lang="en-US" sz="1050"/>
              <a:t>both axes return positive values</a:t>
            </a:r>
          </a:p>
        </p:txBody>
      </p:sp>
      <p:sp>
        <p:nvSpPr>
          <p:cNvPr id="22" name="TextBox 21">
            <a:extLst>
              <a:ext uri="{FF2B5EF4-FFF2-40B4-BE49-F238E27FC236}">
                <a16:creationId xmlns:a16="http://schemas.microsoft.com/office/drawing/2014/main" id="{32147F0B-B456-44F2-AAFB-031558906EDE}"/>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1356145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1AFD3BB9-B6CD-4CEF-A5B2-D73FDD3D1BA3}"/>
              </a:ext>
            </a:extLst>
          </p:cNvPr>
          <p:cNvSpPr/>
          <p:nvPr/>
        </p:nvSpPr>
        <p:spPr>
          <a:xfrm>
            <a:off x="562684" y="2912213"/>
            <a:ext cx="695265" cy="3309293"/>
          </a:xfrm>
          <a:prstGeom prst="roundRect">
            <a:avLst>
              <a:gd name="adj" fmla="val 47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800"/>
              </a:spcBef>
              <a:spcAft>
                <a:spcPts val="0"/>
              </a:spcAft>
            </a:pPr>
            <a:endParaRPr lang="en-MY" sz="1400" dirty="0">
              <a:solidFill>
                <a:schemeClr val="tx1"/>
              </a:solidFill>
              <a:effectLst/>
              <a:latin typeface="Helvetica" pitchFamily="2" charset="0"/>
              <a:ea typeface="Segoe UI" panose="020B0502040204020203" pitchFamily="34" charset="0"/>
              <a:cs typeface="Times New Roman" panose="02020603050405020304" pitchFamily="18" charset="0"/>
            </a:endParaRPr>
          </a:p>
        </p:txBody>
      </p:sp>
      <p:sp>
        <p:nvSpPr>
          <p:cNvPr id="2" name="Title 1"/>
          <p:cNvSpPr>
            <a:spLocks noGrp="1"/>
          </p:cNvSpPr>
          <p:nvPr>
            <p:ph type="title"/>
          </p:nvPr>
        </p:nvSpPr>
        <p:spPr>
          <a:xfrm>
            <a:off x="1512710" y="479779"/>
            <a:ext cx="3409244" cy="745067"/>
          </a:xfrm>
        </p:spPr>
        <p:txBody>
          <a:bodyPr/>
          <a:lstStyle/>
          <a:p>
            <a:r>
              <a:rPr lang="en-US" dirty="0"/>
              <a:t>Speeds Tuning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3556" y="1380129"/>
                <a:ext cx="5633156" cy="4323703"/>
              </a:xfrm>
            </p:spPr>
            <p:txBody>
              <a:bodyPr/>
              <a:lstStyle/>
              <a:p>
                <a:r>
                  <a:rPr lang="en-US" sz="2000" dirty="0">
                    <a:latin typeface="+mj-lt"/>
                  </a:rPr>
                  <a:t>V</a:t>
                </a:r>
                <a:r>
                  <a:rPr lang="en-US" sz="2000" baseline="-25000" dirty="0">
                    <a:latin typeface="+mj-lt"/>
                  </a:rPr>
                  <a:t>max</a:t>
                </a:r>
                <a:r>
                  <a:rPr lang="en-US" sz="2000" dirty="0">
                    <a:latin typeface="+mj-lt"/>
                  </a:rPr>
                  <a:t> = 0.4</a:t>
                </a:r>
                <a:r>
                  <a:rPr lang="en-US" sz="1400" dirty="0">
                    <a:latin typeface="+mj-lt"/>
                  </a:rPr>
                  <a:t>m/s (measured by wheel speed)</a:t>
                </a:r>
                <a:endParaRPr lang="en-US" sz="2000" dirty="0">
                  <a:latin typeface="+mj-lt"/>
                </a:endParaRPr>
              </a:p>
              <a:p>
                <a:pPr marL="0" indent="0" algn="ctr">
                  <a:buNone/>
                </a:pPr>
                <a:r>
                  <a:rPr lang="en-US" sz="2600" dirty="0">
                    <a:latin typeface="+mj-lt"/>
                  </a:rPr>
                  <a:t>v = </a:t>
                </a:r>
                <a:r>
                  <a:rPr lang="el-GR" sz="2600" dirty="0">
                    <a:latin typeface="+mj-lt"/>
                  </a:rPr>
                  <a:t>ω </a:t>
                </a:r>
                <a:r>
                  <a:rPr lang="en-US" sz="2600" dirty="0">
                    <a:latin typeface="+mj-lt"/>
                  </a:rPr>
                  <a:t>*r</a:t>
                </a:r>
              </a:p>
              <a:p>
                <a:r>
                  <a:rPr lang="el-GR" sz="2600" dirty="0">
                    <a:latin typeface="+mj-lt"/>
                  </a:rPr>
                  <a:t>ω</a:t>
                </a:r>
                <a:r>
                  <a:rPr lang="en-US" baseline="-25000" dirty="0">
                    <a:latin typeface="+mj-lt"/>
                  </a:rPr>
                  <a:t>max, motor pulley</a:t>
                </a:r>
                <a:r>
                  <a:rPr lang="el-GR" baseline="-25000" dirty="0">
                    <a:latin typeface="+mj-lt"/>
                  </a:rPr>
                  <a:t> </a:t>
                </a:r>
                <a:r>
                  <a:rPr lang="en-US" baseline="-25000" dirty="0">
                    <a:latin typeface="+mj-lt"/>
                  </a:rPr>
                  <a:t> </a:t>
                </a:r>
                <a:r>
                  <a:rPr lang="en-US" sz="2600" dirty="0">
                    <a:latin typeface="+mj-lt"/>
                  </a:rPr>
                  <a:t>= 19.5 </a:t>
                </a:r>
                <a:r>
                  <a:rPr lang="en-US" dirty="0">
                    <a:latin typeface="+mj-lt"/>
                  </a:rPr>
                  <a:t>rad/s</a:t>
                </a:r>
              </a:p>
              <a:p>
                <a:r>
                  <a:rPr lang="el-GR" sz="2600" dirty="0">
                    <a:latin typeface="+mj-lt"/>
                  </a:rPr>
                  <a:t>ω</a:t>
                </a:r>
                <a:r>
                  <a:rPr lang="en-US" sz="2000" baseline="-25000" dirty="0">
                    <a:latin typeface="+mj-lt"/>
                  </a:rPr>
                  <a:t>max, wheel</a:t>
                </a:r>
                <a:r>
                  <a:rPr lang="en-US" sz="2600" dirty="0">
                    <a:latin typeface="+mj-lt"/>
                  </a:rPr>
                  <a:t>= 9.75 </a:t>
                </a:r>
                <a:r>
                  <a:rPr lang="en-US" dirty="0">
                    <a:latin typeface="+mj-lt"/>
                  </a:rPr>
                  <a:t>rad/s</a:t>
                </a:r>
              </a:p>
              <a:p>
                <a:r>
                  <a:rPr lang="en-US" sz="2000" dirty="0">
                    <a:latin typeface="+mj-lt"/>
                  </a:rPr>
                  <a:t>With 1 wheel stopped and 1 wheel moving:</a:t>
                </a:r>
              </a:p>
              <a:p>
                <a:pPr marL="457200" lvl="1" indent="0">
                  <a:buNone/>
                </a:pPr>
                <a14:m>
                  <m:oMathPara xmlns:m="http://schemas.openxmlformats.org/officeDocument/2006/math">
                    <m:oMathParaPr>
                      <m:jc m:val="centerGroup"/>
                    </m:oMathParaPr>
                    <m:oMath xmlns:m="http://schemas.openxmlformats.org/officeDocument/2006/math">
                      <m:acc>
                        <m:accPr>
                          <m:chr m:val="̇"/>
                          <m:ctrlPr>
                            <a:rPr lang="el-GR" sz="2600" i="1" smtClean="0">
                              <a:latin typeface="Cambria Math" panose="02040503050406030204" pitchFamily="18" charset="0"/>
                            </a:rPr>
                          </m:ctrlPr>
                        </m:accPr>
                        <m:e>
                          <m:r>
                            <m:rPr>
                              <m:nor/>
                            </m:rPr>
                            <a:rPr lang="el-GR" sz="2600">
                              <a:latin typeface="+mj-lt"/>
                            </a:rPr>
                            <m:t>Θ</m:t>
                          </m:r>
                        </m:e>
                      </m:acc>
                      <m:r>
                        <m:rPr>
                          <m:nor/>
                        </m:rPr>
                        <a:rPr lang="en-US" sz="2600" b="0" i="0" smtClean="0">
                          <a:latin typeface="+mj-lt"/>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𝑣</m:t>
                          </m:r>
                        </m:num>
                        <m:den>
                          <m:r>
                            <a:rPr lang="en-US" sz="2600" b="0" i="1" smtClean="0">
                              <a:latin typeface="Cambria Math" panose="02040503050406030204" pitchFamily="18" charset="0"/>
                            </a:rPr>
                            <m:t>𝐿</m:t>
                          </m:r>
                        </m:den>
                      </m:f>
                    </m:oMath>
                  </m:oMathPara>
                </a14:m>
                <a:endParaRPr lang="en-US" sz="2600" dirty="0">
                  <a:latin typeface="+mj-lt"/>
                </a:endParaRPr>
              </a:p>
              <a:p>
                <a:pPr marL="457200" lvl="1" indent="0">
                  <a:buNone/>
                </a:pPr>
                <a:r>
                  <a:rPr lang="en-US" sz="1400" dirty="0">
                    <a:latin typeface="+mj-lt"/>
                  </a:rPr>
                  <a:t>(where L = wheelbase)</a:t>
                </a:r>
              </a:p>
              <a:p>
                <a14:m>
                  <m:oMath xmlns:m="http://schemas.openxmlformats.org/officeDocument/2006/math">
                    <m:acc>
                      <m:accPr>
                        <m:chr m:val="̇"/>
                        <m:ctrlPr>
                          <a:rPr lang="el-GR" sz="2000" i="1" smtClean="0">
                            <a:latin typeface="Cambria Math" panose="02040503050406030204" pitchFamily="18" charset="0"/>
                          </a:rPr>
                        </m:ctrlPr>
                      </m:accPr>
                      <m:e>
                        <m:r>
                          <m:rPr>
                            <m:nor/>
                          </m:rPr>
                          <a:rPr lang="el-GR" sz="2000">
                            <a:latin typeface="+mj-lt"/>
                          </a:rPr>
                          <m:t>Θ</m:t>
                        </m:r>
                      </m:e>
                    </m:acc>
                    <m:r>
                      <a:rPr lang="el-GR" sz="2000" i="1">
                        <a:latin typeface="Cambria Math" panose="02040503050406030204" pitchFamily="18" charset="0"/>
                      </a:rPr>
                      <m:t> </m:t>
                    </m:r>
                  </m:oMath>
                </a14:m>
                <a:r>
                  <a:rPr lang="en-US" sz="2000" baseline="-25000" dirty="0">
                    <a:latin typeface="+mj-lt"/>
                  </a:rPr>
                  <a:t>max, chassis</a:t>
                </a:r>
                <a:r>
                  <a:rPr lang="en-US" sz="2000" dirty="0">
                    <a:latin typeface="+mj-lt"/>
                  </a:rPr>
                  <a:t>= 1.98 rad/s </a:t>
                </a:r>
                <a:r>
                  <a:rPr lang="en-US" sz="1200" dirty="0">
                    <a:latin typeface="+mj-lt"/>
                  </a:rPr>
                  <a:t>(0.32 turns/sec)</a:t>
                </a:r>
                <a:endParaRPr lang="en-US" sz="2000"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3556" y="1380129"/>
                <a:ext cx="5633156" cy="4323703"/>
              </a:xfrm>
              <a:blipFill>
                <a:blip r:embed="rId2"/>
                <a:stretch>
                  <a:fillRect l="-1082" t="-704"/>
                </a:stretch>
              </a:blipFill>
            </p:spPr>
            <p:txBody>
              <a:bodyPr/>
              <a:lstStyle/>
              <a:p>
                <a:r>
                  <a:rPr lang="en-MY">
                    <a:noFill/>
                  </a:rPr>
                  <a:t> </a:t>
                </a:r>
              </a:p>
            </p:txBody>
          </p:sp>
        </mc:Fallback>
      </mc:AlternateContent>
      <p:sp>
        <p:nvSpPr>
          <p:cNvPr id="4" name="Rectangle: Rounded Corners 3">
            <a:extLst>
              <a:ext uri="{FF2B5EF4-FFF2-40B4-BE49-F238E27FC236}">
                <a16:creationId xmlns:a16="http://schemas.microsoft.com/office/drawing/2014/main" id="{E7E4B87E-190C-4489-8A0D-3F193A63B1BB}"/>
              </a:ext>
            </a:extLst>
          </p:cNvPr>
          <p:cNvSpPr/>
          <p:nvPr/>
        </p:nvSpPr>
        <p:spPr>
          <a:xfrm>
            <a:off x="562684" y="1467557"/>
            <a:ext cx="4031894" cy="1253065"/>
          </a:xfrm>
          <a:prstGeom prst="roundRect">
            <a:avLst>
              <a:gd name="adj" fmla="val 828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800"/>
              </a:spcBef>
              <a:spcAft>
                <a:spcPts val="0"/>
              </a:spcAft>
            </a:pPr>
            <a:r>
              <a:rPr lang="en-US" sz="1400" dirty="0">
                <a:solidFill>
                  <a:schemeClr val="tx1"/>
                </a:solidFill>
                <a:effectLst/>
                <a:latin typeface="Helvetica" pitchFamily="2" charset="0"/>
                <a:ea typeface="Segoe UI" panose="020B0502040204020203" pitchFamily="34" charset="0"/>
                <a:cs typeface="Times New Roman" panose="02020603050405020304" pitchFamily="18" charset="0"/>
              </a:rPr>
              <a:t>These are general performance characteristics you can expect when using the standard SCUTTLE hardware:</a:t>
            </a:r>
            <a:endParaRPr lang="en-MY" sz="1400" dirty="0">
              <a:solidFill>
                <a:schemeClr val="tx1"/>
              </a:solidFill>
              <a:effectLst/>
              <a:latin typeface="Helvetica" pitchFamily="2" charset="0"/>
              <a:ea typeface="Segoe UI" panose="020B0502040204020203"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78E2CD19-4333-4C5C-806A-FEC547E8DFCA}"/>
              </a:ext>
            </a:extLst>
          </p:cNvPr>
          <p:cNvSpPr/>
          <p:nvPr/>
        </p:nvSpPr>
        <p:spPr>
          <a:xfrm>
            <a:off x="1320801" y="2912213"/>
            <a:ext cx="3273777" cy="3309293"/>
          </a:xfrm>
          <a:prstGeom prst="roundRect">
            <a:avLst>
              <a:gd name="adj" fmla="val 243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800"/>
              </a:spcBef>
              <a:spcAft>
                <a:spcPts val="0"/>
              </a:spcAft>
            </a:pPr>
            <a:r>
              <a:rPr lang="en-US" sz="1400" u="sng" dirty="0">
                <a:solidFill>
                  <a:schemeClr val="tx1"/>
                </a:solidFill>
                <a:effectLst/>
                <a:latin typeface="Helvetica" pitchFamily="2" charset="0"/>
                <a:ea typeface="Segoe UI" panose="020B0502040204020203" pitchFamily="34" charset="0"/>
                <a:cs typeface="Times New Roman" panose="02020603050405020304" pitchFamily="18" charset="0"/>
              </a:rPr>
              <a:t>Nominal conditions:</a:t>
            </a:r>
          </a:p>
          <a:p>
            <a:pPr marL="0" marR="0">
              <a:lnSpc>
                <a:spcPct val="107000"/>
              </a:lnSpc>
              <a:spcBef>
                <a:spcPts val="800"/>
              </a:spcBef>
              <a:spcAft>
                <a:spcPts val="0"/>
              </a:spcAft>
            </a:pPr>
            <a:r>
              <a:rPr lang="en-US" sz="1100" dirty="0">
                <a:solidFill>
                  <a:schemeClr val="tx1"/>
                </a:solidFill>
                <a:latin typeface="Helvetica" pitchFamily="2" charset="0"/>
                <a:ea typeface="Segoe UI" panose="020B0502040204020203" pitchFamily="34" charset="0"/>
                <a:cs typeface="Times New Roman" panose="02020603050405020304" pitchFamily="18" charset="0"/>
              </a:rPr>
              <a:t>Battery: 11.5 volts OC</a:t>
            </a:r>
          </a:p>
          <a:p>
            <a:pPr marL="0" marR="0">
              <a:lnSpc>
                <a:spcPct val="107000"/>
              </a:lnSpc>
              <a:spcBef>
                <a:spcPts val="800"/>
              </a:spcBef>
              <a:spcAft>
                <a:spcPts val="0"/>
              </a:spcAft>
            </a:pPr>
            <a:endParaRPr lang="en-US" sz="1100" dirty="0">
              <a:solidFill>
                <a:schemeClr val="tx1"/>
              </a:solidFill>
              <a:latin typeface="Helvetica" pitchFamily="2" charset="0"/>
              <a:ea typeface="Segoe UI" panose="020B0502040204020203" pitchFamily="34" charset="0"/>
              <a:cs typeface="Times New Roman" panose="02020603050405020304" pitchFamily="18" charset="0"/>
            </a:endParaRPr>
          </a:p>
          <a:p>
            <a:pPr marL="0" marR="0">
              <a:lnSpc>
                <a:spcPct val="107000"/>
              </a:lnSpc>
              <a:spcBef>
                <a:spcPts val="800"/>
              </a:spcBef>
              <a:spcAft>
                <a:spcPts val="0"/>
              </a:spcAft>
            </a:pPr>
            <a:r>
              <a:rPr lang="en-US" sz="1100" dirty="0">
                <a:solidFill>
                  <a:schemeClr val="tx1"/>
                </a:solidFill>
                <a:effectLst/>
                <a:latin typeface="Helvetica" pitchFamily="2" charset="0"/>
                <a:ea typeface="Segoe UI" panose="020B0502040204020203" pitchFamily="34" charset="0"/>
                <a:cs typeface="Times New Roman" panose="02020603050405020304" pitchFamily="18" charset="0"/>
              </a:rPr>
              <a:t>Motors: equipped with standard 200 rpm gearbox</a:t>
            </a:r>
          </a:p>
          <a:p>
            <a:pPr marL="0" marR="0">
              <a:lnSpc>
                <a:spcPct val="107000"/>
              </a:lnSpc>
              <a:spcBef>
                <a:spcPts val="800"/>
              </a:spcBef>
              <a:spcAft>
                <a:spcPts val="0"/>
              </a:spcAft>
            </a:pPr>
            <a:endParaRPr lang="en-US" sz="1100" dirty="0">
              <a:solidFill>
                <a:schemeClr val="tx1"/>
              </a:solidFill>
              <a:effectLst/>
              <a:latin typeface="Helvetica" pitchFamily="2" charset="0"/>
              <a:ea typeface="Segoe UI" panose="020B0502040204020203" pitchFamily="34" charset="0"/>
              <a:cs typeface="Times New Roman" panose="02020603050405020304" pitchFamily="18" charset="0"/>
            </a:endParaRPr>
          </a:p>
          <a:p>
            <a:pPr marL="0" marR="0">
              <a:lnSpc>
                <a:spcPct val="107000"/>
              </a:lnSpc>
              <a:spcBef>
                <a:spcPts val="800"/>
              </a:spcBef>
              <a:spcAft>
                <a:spcPts val="0"/>
              </a:spcAft>
            </a:pPr>
            <a:r>
              <a:rPr lang="en-US" sz="1100" dirty="0">
                <a:solidFill>
                  <a:schemeClr val="tx1"/>
                </a:solidFill>
                <a:latin typeface="Helvetica" pitchFamily="2" charset="0"/>
                <a:ea typeface="Segoe UI" panose="020B0502040204020203" pitchFamily="34" charset="0"/>
                <a:cs typeface="Times New Roman" panose="02020603050405020304" pitchFamily="18" charset="0"/>
              </a:rPr>
              <a:t>Wheels: 83mm diameter urethane wheels</a:t>
            </a:r>
          </a:p>
          <a:p>
            <a:pPr marL="0" marR="0">
              <a:lnSpc>
                <a:spcPct val="107000"/>
              </a:lnSpc>
              <a:spcBef>
                <a:spcPts val="800"/>
              </a:spcBef>
              <a:spcAft>
                <a:spcPts val="0"/>
              </a:spcAft>
            </a:pPr>
            <a:endParaRPr lang="en-US" sz="1100" dirty="0">
              <a:solidFill>
                <a:schemeClr val="tx1"/>
              </a:solidFill>
              <a:latin typeface="Helvetica" pitchFamily="2" charset="0"/>
              <a:ea typeface="Segoe UI" panose="020B0502040204020203" pitchFamily="34" charset="0"/>
              <a:cs typeface="Times New Roman" panose="02020603050405020304" pitchFamily="18" charset="0"/>
            </a:endParaRPr>
          </a:p>
          <a:p>
            <a:pPr marL="0" marR="0">
              <a:lnSpc>
                <a:spcPct val="107000"/>
              </a:lnSpc>
              <a:spcBef>
                <a:spcPts val="800"/>
              </a:spcBef>
              <a:spcAft>
                <a:spcPts val="0"/>
              </a:spcAft>
            </a:pPr>
            <a:r>
              <a:rPr lang="en-US" sz="1100" dirty="0">
                <a:solidFill>
                  <a:schemeClr val="tx1"/>
                </a:solidFill>
                <a:latin typeface="Helvetica" pitchFamily="2" charset="0"/>
                <a:ea typeface="Segoe UI" panose="020B0502040204020203" pitchFamily="34" charset="0"/>
                <a:cs typeface="Times New Roman" panose="02020603050405020304" pitchFamily="18" charset="0"/>
              </a:rPr>
              <a:t>Pulleys: motor = 15 teeth, wheel = 30 teeth</a:t>
            </a:r>
          </a:p>
          <a:p>
            <a:pPr marL="0" marR="0">
              <a:lnSpc>
                <a:spcPct val="107000"/>
              </a:lnSpc>
              <a:spcBef>
                <a:spcPts val="800"/>
              </a:spcBef>
              <a:spcAft>
                <a:spcPts val="0"/>
              </a:spcAft>
            </a:pPr>
            <a:endParaRPr lang="en-US" sz="1100" dirty="0">
              <a:solidFill>
                <a:schemeClr val="tx1"/>
              </a:solidFill>
              <a:latin typeface="Helvetica" pitchFamily="2" charset="0"/>
              <a:ea typeface="Segoe UI" panose="020B0502040204020203" pitchFamily="34" charset="0"/>
              <a:cs typeface="Times New Roman" panose="02020603050405020304" pitchFamily="18" charset="0"/>
            </a:endParaRPr>
          </a:p>
          <a:p>
            <a:pPr marL="0" marR="0">
              <a:lnSpc>
                <a:spcPct val="107000"/>
              </a:lnSpc>
              <a:spcBef>
                <a:spcPts val="800"/>
              </a:spcBef>
              <a:spcAft>
                <a:spcPts val="0"/>
              </a:spcAft>
            </a:pPr>
            <a:r>
              <a:rPr lang="en-US" sz="1100" dirty="0">
                <a:solidFill>
                  <a:schemeClr val="tx1"/>
                </a:solidFill>
                <a:latin typeface="Helvetica" pitchFamily="2" charset="0"/>
                <a:ea typeface="Segoe UI" panose="020B0502040204020203" pitchFamily="34" charset="0"/>
                <a:cs typeface="Times New Roman" panose="02020603050405020304" pitchFamily="18" charset="0"/>
              </a:rPr>
              <a:t>Wheelbase: 405mm</a:t>
            </a:r>
          </a:p>
          <a:p>
            <a:pPr marL="0" marR="0">
              <a:lnSpc>
                <a:spcPct val="107000"/>
              </a:lnSpc>
              <a:spcBef>
                <a:spcPts val="800"/>
              </a:spcBef>
              <a:spcAft>
                <a:spcPts val="0"/>
              </a:spcAft>
            </a:pPr>
            <a:endParaRPr lang="en-MY" sz="1400" dirty="0">
              <a:solidFill>
                <a:schemeClr val="tx1"/>
              </a:solidFill>
              <a:effectLst/>
              <a:latin typeface="Helvetica" pitchFamily="2" charset="0"/>
              <a:ea typeface="Segoe UI" panose="020B0502040204020203" pitchFamily="34" charset="0"/>
              <a:cs typeface="Times New Roman" panose="02020603050405020304" pitchFamily="18" charset="0"/>
            </a:endParaRPr>
          </a:p>
        </p:txBody>
      </p:sp>
      <p:pic>
        <p:nvPicPr>
          <p:cNvPr id="7" name="Graphic 6" descr="Gears">
            <a:extLst>
              <a:ext uri="{FF2B5EF4-FFF2-40B4-BE49-F238E27FC236}">
                <a16:creationId xmlns:a16="http://schemas.microsoft.com/office/drawing/2014/main" id="{706C4E0F-23A0-460E-A015-3E2BC319ED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0133" y="4711645"/>
            <a:ext cx="606549" cy="606549"/>
          </a:xfrm>
          <a:prstGeom prst="rect">
            <a:avLst/>
          </a:prstGeom>
        </p:spPr>
      </p:pic>
      <p:pic>
        <p:nvPicPr>
          <p:cNvPr id="9" name="Graphic 8" descr="Battery charging">
            <a:extLst>
              <a:ext uri="{FF2B5EF4-FFF2-40B4-BE49-F238E27FC236}">
                <a16:creationId xmlns:a16="http://schemas.microsoft.com/office/drawing/2014/main" id="{B8390124-27CF-4E33-AF63-6D1215A53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7767" y="3096999"/>
            <a:ext cx="601130" cy="601130"/>
          </a:xfrm>
          <a:prstGeom prst="rect">
            <a:avLst/>
          </a:prstGeom>
        </p:spPr>
      </p:pic>
      <p:pic>
        <p:nvPicPr>
          <p:cNvPr id="11" name="Graphic 10" descr="Statistics">
            <a:extLst>
              <a:ext uri="{FF2B5EF4-FFF2-40B4-BE49-F238E27FC236}">
                <a16:creationId xmlns:a16="http://schemas.microsoft.com/office/drawing/2014/main" id="{699F2059-5666-4910-8880-37F1BD97A7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8310" y="341489"/>
            <a:ext cx="914400" cy="914400"/>
          </a:xfrm>
          <a:prstGeom prst="rect">
            <a:avLst/>
          </a:prstGeom>
        </p:spPr>
      </p:pic>
      <p:pic>
        <p:nvPicPr>
          <p:cNvPr id="13" name="Graphic 12" descr="Life ring">
            <a:extLst>
              <a:ext uri="{FF2B5EF4-FFF2-40B4-BE49-F238E27FC236}">
                <a16:creationId xmlns:a16="http://schemas.microsoft.com/office/drawing/2014/main" id="{1BB200A6-B079-44CF-8CB9-4B4D6A93B98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3948" y="4214259"/>
            <a:ext cx="593054" cy="593054"/>
          </a:xfrm>
          <a:prstGeom prst="rect">
            <a:avLst/>
          </a:prstGeom>
        </p:spPr>
      </p:pic>
      <p:pic>
        <p:nvPicPr>
          <p:cNvPr id="15" name="Picture 14">
            <a:extLst>
              <a:ext uri="{FF2B5EF4-FFF2-40B4-BE49-F238E27FC236}">
                <a16:creationId xmlns:a16="http://schemas.microsoft.com/office/drawing/2014/main" id="{97D75A8F-52AC-46B8-A5DE-6B1F5F58678F}"/>
              </a:ext>
            </a:extLst>
          </p:cNvPr>
          <p:cNvPicPr>
            <a:picLocks noChangeAspect="1"/>
          </p:cNvPicPr>
          <p:nvPr/>
        </p:nvPicPr>
        <p:blipFill>
          <a:blip r:embed="rId11" cstate="print">
            <a:biLevel thresh="50000"/>
            <a:extLst>
              <a:ext uri="{28A0092B-C50C-407E-A947-70E740481C1C}">
                <a14:useLocalDpi xmlns:a14="http://schemas.microsoft.com/office/drawing/2010/main" val="0"/>
              </a:ext>
            </a:extLst>
          </a:blip>
          <a:stretch>
            <a:fillRect/>
          </a:stretch>
        </p:blipFill>
        <p:spPr>
          <a:xfrm>
            <a:off x="515353" y="3535815"/>
            <a:ext cx="845957" cy="845957"/>
          </a:xfrm>
          <a:prstGeom prst="rect">
            <a:avLst/>
          </a:prstGeom>
        </p:spPr>
      </p:pic>
      <p:sp>
        <p:nvSpPr>
          <p:cNvPr id="17" name="TextBox 16">
            <a:extLst>
              <a:ext uri="{FF2B5EF4-FFF2-40B4-BE49-F238E27FC236}">
                <a16:creationId xmlns:a16="http://schemas.microsoft.com/office/drawing/2014/main" id="{1D3F8118-05A1-4237-8D89-5AF223068428}"/>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grpSp>
        <p:nvGrpSpPr>
          <p:cNvPr id="18" name="Group 17">
            <a:extLst>
              <a:ext uri="{FF2B5EF4-FFF2-40B4-BE49-F238E27FC236}">
                <a16:creationId xmlns:a16="http://schemas.microsoft.com/office/drawing/2014/main" id="{F47CF694-47C3-4199-91E8-0D92411ED15A}"/>
              </a:ext>
            </a:extLst>
          </p:cNvPr>
          <p:cNvGrpSpPr/>
          <p:nvPr/>
        </p:nvGrpSpPr>
        <p:grpSpPr>
          <a:xfrm>
            <a:off x="686763" y="5575853"/>
            <a:ext cx="410120" cy="212231"/>
            <a:chOff x="8525369" y="5530520"/>
            <a:chExt cx="869643" cy="430306"/>
          </a:xfrm>
        </p:grpSpPr>
        <p:sp>
          <p:nvSpPr>
            <p:cNvPr id="6" name="Rectangle: Rounded Corners 5">
              <a:extLst>
                <a:ext uri="{FF2B5EF4-FFF2-40B4-BE49-F238E27FC236}">
                  <a16:creationId xmlns:a16="http://schemas.microsoft.com/office/drawing/2014/main" id="{451073D6-7A1F-465A-87A5-DE4C6AC7B4BC}"/>
                </a:ext>
              </a:extLst>
            </p:cNvPr>
            <p:cNvSpPr/>
            <p:nvPr/>
          </p:nvSpPr>
          <p:spPr>
            <a:xfrm>
              <a:off x="8525369" y="5530520"/>
              <a:ext cx="161431" cy="430306"/>
            </a:xfrm>
            <a:prstGeom prst="round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MY"/>
            </a:p>
          </p:txBody>
        </p:sp>
        <p:sp>
          <p:nvSpPr>
            <p:cNvPr id="14" name="Rectangle: Rounded Corners 13">
              <a:extLst>
                <a:ext uri="{FF2B5EF4-FFF2-40B4-BE49-F238E27FC236}">
                  <a16:creationId xmlns:a16="http://schemas.microsoft.com/office/drawing/2014/main" id="{8D9FE5CB-9C30-42F2-B20F-8DE70C0F67D6}"/>
                </a:ext>
              </a:extLst>
            </p:cNvPr>
            <p:cNvSpPr/>
            <p:nvPr/>
          </p:nvSpPr>
          <p:spPr>
            <a:xfrm>
              <a:off x="9233581" y="5530520"/>
              <a:ext cx="161431" cy="430306"/>
            </a:xfrm>
            <a:prstGeom prst="round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MY"/>
            </a:p>
          </p:txBody>
        </p:sp>
        <p:sp>
          <p:nvSpPr>
            <p:cNvPr id="8" name="Rectangle 7">
              <a:extLst>
                <a:ext uri="{FF2B5EF4-FFF2-40B4-BE49-F238E27FC236}">
                  <a16:creationId xmlns:a16="http://schemas.microsoft.com/office/drawing/2014/main" id="{42599915-189C-4080-B56A-519A8254EDC3}"/>
                </a:ext>
              </a:extLst>
            </p:cNvPr>
            <p:cNvSpPr/>
            <p:nvPr/>
          </p:nvSpPr>
          <p:spPr>
            <a:xfrm>
              <a:off x="8686800" y="5703832"/>
              <a:ext cx="546847" cy="873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31CB1566-C3E7-4DE8-A1A0-EDF79111E2CB}"/>
                </a:ext>
              </a:extLst>
            </p:cNvPr>
            <p:cNvSpPr/>
            <p:nvPr/>
          </p:nvSpPr>
          <p:spPr>
            <a:xfrm>
              <a:off x="8848165" y="5657868"/>
              <a:ext cx="240719" cy="16136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MY"/>
            </a:p>
          </p:txBody>
        </p:sp>
      </p:grpSp>
    </p:spTree>
    <p:extLst>
      <p:ext uri="{BB962C8B-B14F-4D97-AF65-F5344CB8AC3E}">
        <p14:creationId xmlns:p14="http://schemas.microsoft.com/office/powerpoint/2010/main" val="224083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 y="214923"/>
            <a:ext cx="9216390" cy="900886"/>
          </a:xfrm>
        </p:spPr>
        <p:txBody>
          <a:bodyPr lIns="0" tIns="0" rIns="0" bIns="0">
            <a:normAutofit/>
          </a:bodyPr>
          <a:lstStyle/>
          <a:p>
            <a:pPr algn="l"/>
            <a:r>
              <a:rPr lang="en-US"/>
              <a:t>Software Architecture</a:t>
            </a:r>
            <a:endParaRPr lang="en-US" dirty="0"/>
          </a:p>
        </p:txBody>
      </p:sp>
      <p:sp>
        <p:nvSpPr>
          <p:cNvPr id="6" name="TextBox 5">
            <a:extLst>
              <a:ext uri="{FF2B5EF4-FFF2-40B4-BE49-F238E27FC236}">
                <a16:creationId xmlns:a16="http://schemas.microsoft.com/office/drawing/2014/main" id="{C57D1FBB-A58E-4C6E-A4AC-1BF1AFE18E57}"/>
              </a:ext>
            </a:extLst>
          </p:cNvPr>
          <p:cNvSpPr txBox="1"/>
          <p:nvPr/>
        </p:nvSpPr>
        <p:spPr>
          <a:xfrm>
            <a:off x="2299823" y="2667020"/>
            <a:ext cx="5681662" cy="1600200"/>
          </a:xfrm>
          <a:prstGeom prst="roundRect">
            <a:avLst>
              <a:gd name="adj" fmla="val 7576"/>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a:lnSpc>
                <a:spcPct val="107000"/>
              </a:lnSpc>
              <a:spcBef>
                <a:spcPts val="800"/>
              </a:spcBef>
              <a:spcAft>
                <a:spcPts val="0"/>
              </a:spcAft>
            </a:pPr>
            <a:r>
              <a:rPr lang="en-US" sz="1400" dirty="0">
                <a:effectLst/>
                <a:latin typeface="Helvetica" pitchFamily="2" charset="0"/>
                <a:ea typeface="Segoe UI" panose="020B0502040204020203" pitchFamily="34" charset="0"/>
                <a:cs typeface="Times New Roman" panose="02020603050405020304" pitchFamily="18" charset="0"/>
              </a:rPr>
              <a:t>The SCUTTLE robot software has been programmed in Python3 on an embedded Linux platform. Both Beaglebone Blue and Raspberry Pi have been tested successfully. The software has been architected to make a robust starting point for students to create their own autonomous missions. </a:t>
            </a:r>
            <a:r>
              <a:rPr lang="en-US" sz="1400" u="sng" dirty="0">
                <a:solidFill>
                  <a:srgbClr val="0563C1"/>
                </a:solidFill>
                <a:effectLst/>
                <a:latin typeface="Helvetica" pitchFamily="2" charset="0"/>
                <a:ea typeface="Segoe UI" panose="020B0502040204020203" pitchFamily="34" charset="0"/>
                <a:cs typeface="Times New Roman" panose="02020603050405020304" pitchFamily="18" charset="0"/>
                <a:hlinkClick r:id="rId2"/>
              </a:rPr>
              <a:t>These slides</a:t>
            </a:r>
            <a:r>
              <a:rPr lang="en-US" sz="1400" dirty="0">
                <a:effectLst/>
                <a:latin typeface="Helvetica" pitchFamily="2" charset="0"/>
                <a:ea typeface="Segoe UI" panose="020B0502040204020203" pitchFamily="34" charset="0"/>
                <a:cs typeface="Times New Roman" panose="02020603050405020304" pitchFamily="18" charset="0"/>
              </a:rPr>
              <a:t> detail the software architecture.</a:t>
            </a:r>
            <a:endParaRPr lang="en-MY" sz="1400" dirty="0">
              <a:effectLst/>
              <a:latin typeface="Helvetica" pitchFamily="2" charset="0"/>
              <a:ea typeface="Segoe UI" panose="020B0502040204020203"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72AD93BD-A6CB-45A1-8EA0-61837EA94C31}"/>
              </a:ext>
            </a:extLst>
          </p:cNvPr>
          <p:cNvSpPr txBox="1"/>
          <p:nvPr/>
        </p:nvSpPr>
        <p:spPr>
          <a:xfrm>
            <a:off x="771525" y="1043000"/>
            <a:ext cx="1371600" cy="1371600"/>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a:noAutofit/>
          </a:bodyPr>
          <a:lstStyle/>
          <a:p>
            <a:pPr marL="0" marR="0" algn="ctr">
              <a:lnSpc>
                <a:spcPct val="107000"/>
              </a:lnSpc>
              <a:spcBef>
                <a:spcPts val="800"/>
              </a:spcBef>
              <a:spcAft>
                <a:spcPts val="0"/>
              </a:spcAft>
            </a:pPr>
            <a:r>
              <a:rPr lang="en-US" sz="1400" dirty="0">
                <a:latin typeface="Helvetica" pitchFamily="2" charset="0"/>
                <a:ea typeface="Segoe UI" panose="020B0502040204020203" pitchFamily="34" charset="0"/>
                <a:cs typeface="Times New Roman" panose="02020603050405020304" pitchFamily="18" charset="0"/>
              </a:rPr>
              <a:t>CONTENTS</a:t>
            </a:r>
            <a:endParaRPr lang="en-MY" sz="1400" dirty="0">
              <a:effectLst/>
              <a:latin typeface="Helvetica" pitchFamily="2" charset="0"/>
              <a:ea typeface="Segoe UI" panose="020B0502040204020203"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88439BD-7041-4C71-BCAF-1D930F869E96}"/>
              </a:ext>
            </a:extLst>
          </p:cNvPr>
          <p:cNvSpPr txBox="1"/>
          <p:nvPr/>
        </p:nvSpPr>
        <p:spPr>
          <a:xfrm>
            <a:off x="771524" y="2667020"/>
            <a:ext cx="1371600" cy="1600200"/>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45720" rIns="45720">
            <a:noAutofit/>
          </a:bodyPr>
          <a:lstStyle/>
          <a:p>
            <a:pPr marL="0" marR="0" algn="ctr">
              <a:lnSpc>
                <a:spcPct val="107000"/>
              </a:lnSpc>
              <a:spcBef>
                <a:spcPts val="800"/>
              </a:spcBef>
              <a:spcAft>
                <a:spcPts val="0"/>
              </a:spcAft>
            </a:pPr>
            <a:r>
              <a:rPr lang="en-US" sz="1400" dirty="0">
                <a:latin typeface="Helvetica" pitchFamily="2" charset="0"/>
                <a:ea typeface="Segoe UI" panose="020B0502040204020203" pitchFamily="34" charset="0"/>
                <a:cs typeface="Times New Roman" panose="02020603050405020304" pitchFamily="18" charset="0"/>
              </a:rPr>
              <a:t>LANGUAGE</a:t>
            </a:r>
            <a:endParaRPr lang="en-MY" sz="1400" dirty="0">
              <a:effectLst/>
              <a:latin typeface="Helvetica" pitchFamily="2" charset="0"/>
              <a:ea typeface="Segoe UI" panose="020B0502040204020203"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6277E5A-702F-4017-8912-8B11D912F4DE}"/>
              </a:ext>
            </a:extLst>
          </p:cNvPr>
          <p:cNvSpPr txBox="1"/>
          <p:nvPr/>
        </p:nvSpPr>
        <p:spPr>
          <a:xfrm>
            <a:off x="771524" y="4517432"/>
            <a:ext cx="1371600" cy="1371600"/>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a:spAutoFit/>
          </a:bodyPr>
          <a:lstStyle/>
          <a:p>
            <a:pPr marL="0" marR="0" algn="ctr">
              <a:lnSpc>
                <a:spcPct val="107000"/>
              </a:lnSpc>
              <a:spcBef>
                <a:spcPts val="800"/>
              </a:spcBef>
              <a:spcAft>
                <a:spcPts val="0"/>
              </a:spcAft>
            </a:pPr>
            <a:r>
              <a:rPr lang="en-US" sz="1400" dirty="0">
                <a:latin typeface="Helvetica" pitchFamily="2" charset="0"/>
                <a:ea typeface="Segoe UI" panose="020B0502040204020203" pitchFamily="34" charset="0"/>
                <a:cs typeface="Times New Roman" panose="02020603050405020304" pitchFamily="18" charset="0"/>
              </a:rPr>
              <a:t>FUTURE OUTLOOK</a:t>
            </a:r>
            <a:endParaRPr lang="en-MY" sz="1400" dirty="0">
              <a:effectLst/>
              <a:latin typeface="Helvetica" pitchFamily="2" charset="0"/>
              <a:ea typeface="Segoe UI" panose="020B0502040204020203"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725C9B27-3078-4D9A-8B50-E615C349216B}"/>
              </a:ext>
            </a:extLst>
          </p:cNvPr>
          <p:cNvSpPr txBox="1"/>
          <p:nvPr/>
        </p:nvSpPr>
        <p:spPr>
          <a:xfrm>
            <a:off x="2299823" y="1064788"/>
            <a:ext cx="5681662" cy="1371600"/>
          </a:xfrm>
          <a:prstGeom prst="roundRect">
            <a:avLst>
              <a:gd name="adj" fmla="val 7576"/>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a:lnSpc>
                <a:spcPct val="107000"/>
              </a:lnSpc>
              <a:spcBef>
                <a:spcPts val="800"/>
              </a:spcBef>
              <a:spcAft>
                <a:spcPts val="0"/>
              </a:spcAft>
            </a:pPr>
            <a:r>
              <a:rPr lang="en-US" sz="1400" dirty="0">
                <a:latin typeface="Helvetica" pitchFamily="2" charset="0"/>
                <a:ea typeface="Segoe UI" panose="020B0502040204020203" pitchFamily="34" charset="0"/>
                <a:cs typeface="Times New Roman" panose="02020603050405020304" pitchFamily="18" charset="0"/>
              </a:rPr>
              <a:t>T</a:t>
            </a:r>
            <a:r>
              <a:rPr lang="en-US" sz="1400" dirty="0">
                <a:effectLst/>
                <a:latin typeface="Helvetica" pitchFamily="2" charset="0"/>
                <a:ea typeface="Segoe UI" panose="020B0502040204020203" pitchFamily="34" charset="0"/>
                <a:cs typeface="Times New Roman" panose="02020603050405020304" pitchFamily="18" charset="0"/>
              </a:rPr>
              <a:t>his </a:t>
            </a:r>
            <a:r>
              <a:rPr lang="en-US" sz="1400" dirty="0">
                <a:latin typeface="Helvetica" pitchFamily="2" charset="0"/>
                <a:ea typeface="Segoe UI" panose="020B0502040204020203" pitchFamily="34" charset="0"/>
                <a:cs typeface="Times New Roman" panose="02020603050405020304" pitchFamily="18" charset="0"/>
              </a:rPr>
              <a:t>guide covers</a:t>
            </a:r>
          </a:p>
          <a:p>
            <a:pPr marL="285750" indent="-285750">
              <a:buFont typeface="Arial" panose="020B0604020202020204" pitchFamily="34" charset="0"/>
              <a:buChar char="•"/>
            </a:pPr>
            <a:r>
              <a:rPr lang="en-US" sz="1400" dirty="0">
                <a:latin typeface="Helvetica" pitchFamily="2" charset="0"/>
              </a:rPr>
              <a:t>The parts of each software file</a:t>
            </a:r>
          </a:p>
          <a:p>
            <a:pPr marL="285750" indent="-285750">
              <a:buFont typeface="Arial" panose="020B0604020202020204" pitchFamily="34" charset="0"/>
              <a:buChar char="•"/>
            </a:pPr>
            <a:r>
              <a:rPr lang="en-US" sz="1400" dirty="0">
                <a:latin typeface="Helvetica" pitchFamily="2" charset="0"/>
              </a:rPr>
              <a:t>How the programs interact with each other</a:t>
            </a:r>
          </a:p>
          <a:p>
            <a:pPr marL="285750" indent="-285750">
              <a:buFont typeface="Arial" panose="020B0604020202020204" pitchFamily="34" charset="0"/>
              <a:buChar char="•"/>
            </a:pPr>
            <a:r>
              <a:rPr lang="en-US" sz="1400" dirty="0">
                <a:latin typeface="Helvetica" pitchFamily="2" charset="0"/>
              </a:rPr>
              <a:t>How the programs interact with hardware</a:t>
            </a:r>
          </a:p>
          <a:p>
            <a:pPr marL="285750" indent="-285750">
              <a:buFont typeface="Arial" panose="020B0604020202020204" pitchFamily="34" charset="0"/>
              <a:buChar char="•"/>
            </a:pPr>
            <a:r>
              <a:rPr lang="en-US" sz="1400" dirty="0">
                <a:latin typeface="Helvetica" pitchFamily="2" charset="0"/>
              </a:rPr>
              <a:t>Sensor software vs actuator software</a:t>
            </a:r>
          </a:p>
        </p:txBody>
      </p:sp>
      <p:sp>
        <p:nvSpPr>
          <p:cNvPr id="12" name="TextBox 11">
            <a:extLst>
              <a:ext uri="{FF2B5EF4-FFF2-40B4-BE49-F238E27FC236}">
                <a16:creationId xmlns:a16="http://schemas.microsoft.com/office/drawing/2014/main" id="{D2E44596-002B-4F5C-BC14-500EAA5137A8}"/>
              </a:ext>
            </a:extLst>
          </p:cNvPr>
          <p:cNvSpPr txBox="1"/>
          <p:nvPr/>
        </p:nvSpPr>
        <p:spPr>
          <a:xfrm>
            <a:off x="2299823" y="4517431"/>
            <a:ext cx="5681662" cy="1371600"/>
          </a:xfrm>
          <a:prstGeom prst="roundRect">
            <a:avLst>
              <a:gd name="adj" fmla="val 7576"/>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800"/>
              </a:spcBef>
            </a:pPr>
            <a:r>
              <a:rPr lang="en-US" sz="1400" dirty="0">
                <a:latin typeface="Helvetica" pitchFamily="2" charset="0"/>
              </a:rPr>
              <a:t>Next Steps:  Robotic Operating System 2 (ROS2) is quickly becoming a reliable, versatile software platform for mobile robots.  During 2021 the SCUTTLE team will aim to create a new ROS2 version of the software.</a:t>
            </a:r>
            <a:endParaRPr lang="en-MY" sz="1400" dirty="0">
              <a:latin typeface="Helvetica" pitchFamily="2" charset="0"/>
            </a:endParaRPr>
          </a:p>
        </p:txBody>
      </p:sp>
      <p:pic>
        <p:nvPicPr>
          <p:cNvPr id="13" name="Graphic 12" descr="Database">
            <a:extLst>
              <a:ext uri="{FF2B5EF4-FFF2-40B4-BE49-F238E27FC236}">
                <a16:creationId xmlns:a16="http://schemas.microsoft.com/office/drawing/2014/main" id="{0ECFCF97-252D-4ED1-8C96-D4416BF4A3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5853" y="1426168"/>
            <a:ext cx="914400" cy="914400"/>
          </a:xfrm>
          <a:prstGeom prst="rect">
            <a:avLst/>
          </a:prstGeom>
        </p:spPr>
      </p:pic>
      <p:pic>
        <p:nvPicPr>
          <p:cNvPr id="15" name="Graphic 14" descr="Web design">
            <a:extLst>
              <a:ext uri="{FF2B5EF4-FFF2-40B4-BE49-F238E27FC236}">
                <a16:creationId xmlns:a16="http://schemas.microsoft.com/office/drawing/2014/main" id="{D4E2007E-266F-464B-A150-F040976674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5853" y="3124220"/>
            <a:ext cx="914400" cy="914400"/>
          </a:xfrm>
          <a:prstGeom prst="rect">
            <a:avLst/>
          </a:prstGeom>
        </p:spPr>
      </p:pic>
      <p:pic>
        <p:nvPicPr>
          <p:cNvPr id="17" name="Graphic 16" descr="Rocket">
            <a:extLst>
              <a:ext uri="{FF2B5EF4-FFF2-40B4-BE49-F238E27FC236}">
                <a16:creationId xmlns:a16="http://schemas.microsoft.com/office/drawing/2014/main" id="{A7756B58-FA5D-4240-ADB3-C45B27A1BB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0124" y="4974632"/>
            <a:ext cx="914400" cy="914400"/>
          </a:xfrm>
          <a:prstGeom prst="rect">
            <a:avLst/>
          </a:prstGeom>
        </p:spPr>
      </p:pic>
      <p:sp>
        <p:nvSpPr>
          <p:cNvPr id="18" name="TextBox 17">
            <a:extLst>
              <a:ext uri="{FF2B5EF4-FFF2-40B4-BE49-F238E27FC236}">
                <a16:creationId xmlns:a16="http://schemas.microsoft.com/office/drawing/2014/main" id="{31DF09C2-9209-4D15-AD62-5CAEA2CD58AC}"/>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630163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1AFD3BB9-B6CD-4CEF-A5B2-D73FDD3D1BA3}"/>
              </a:ext>
            </a:extLst>
          </p:cNvPr>
          <p:cNvSpPr/>
          <p:nvPr/>
        </p:nvSpPr>
        <p:spPr>
          <a:xfrm>
            <a:off x="562684" y="2912213"/>
            <a:ext cx="695265" cy="3309293"/>
          </a:xfrm>
          <a:prstGeom prst="roundRect">
            <a:avLst>
              <a:gd name="adj" fmla="val 47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800"/>
              </a:spcBef>
              <a:spcAft>
                <a:spcPts val="0"/>
              </a:spcAft>
            </a:pPr>
            <a:endParaRPr lang="en-MY" sz="1400" dirty="0">
              <a:solidFill>
                <a:schemeClr val="tx1"/>
              </a:solidFill>
              <a:effectLst/>
              <a:latin typeface="Helvetica" pitchFamily="2" charset="0"/>
              <a:ea typeface="Segoe UI" panose="020B0502040204020203" pitchFamily="34" charset="0"/>
              <a:cs typeface="Times New Roman" panose="02020603050405020304" pitchFamily="18" charset="0"/>
            </a:endParaRPr>
          </a:p>
        </p:txBody>
      </p:sp>
      <p:sp>
        <p:nvSpPr>
          <p:cNvPr id="2" name="Title 1"/>
          <p:cNvSpPr>
            <a:spLocks noGrp="1"/>
          </p:cNvSpPr>
          <p:nvPr>
            <p:ph type="title"/>
          </p:nvPr>
        </p:nvSpPr>
        <p:spPr>
          <a:xfrm>
            <a:off x="1512710" y="479779"/>
            <a:ext cx="3409244" cy="745067"/>
          </a:xfrm>
        </p:spPr>
        <p:txBody>
          <a:bodyPr/>
          <a:lstStyle/>
          <a:p>
            <a:r>
              <a:rPr lang="en-US" dirty="0"/>
              <a:t>Speeds Tuning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3556" y="1380129"/>
                <a:ext cx="5633156" cy="4323703"/>
              </a:xfrm>
            </p:spPr>
            <p:txBody>
              <a:bodyPr/>
              <a:lstStyle/>
              <a:p>
                <a:r>
                  <a:rPr lang="en-US" sz="2000" dirty="0">
                    <a:latin typeface="+mj-lt"/>
                  </a:rPr>
                  <a:t>V</a:t>
                </a:r>
                <a:r>
                  <a:rPr lang="en-US" sz="2000" baseline="-25000" dirty="0">
                    <a:latin typeface="+mj-lt"/>
                  </a:rPr>
                  <a:t>max</a:t>
                </a:r>
                <a:r>
                  <a:rPr lang="en-US" sz="2000" dirty="0">
                    <a:latin typeface="+mj-lt"/>
                  </a:rPr>
                  <a:t> = 0.4</a:t>
                </a:r>
                <a:r>
                  <a:rPr lang="en-US" sz="1400" dirty="0">
                    <a:latin typeface="+mj-lt"/>
                  </a:rPr>
                  <a:t>m/s (measured by wheel speed)</a:t>
                </a:r>
                <a:endParaRPr lang="en-US" sz="2000" dirty="0">
                  <a:latin typeface="+mj-lt"/>
                </a:endParaRPr>
              </a:p>
              <a:p>
                <a:pPr marL="0" indent="0" algn="ctr">
                  <a:buNone/>
                </a:pPr>
                <a:r>
                  <a:rPr lang="en-US" sz="2600" dirty="0">
                    <a:latin typeface="+mj-lt"/>
                  </a:rPr>
                  <a:t>v = </a:t>
                </a:r>
                <a:r>
                  <a:rPr lang="el-GR" sz="2600" dirty="0">
                    <a:latin typeface="+mj-lt"/>
                  </a:rPr>
                  <a:t>ω </a:t>
                </a:r>
                <a:r>
                  <a:rPr lang="en-US" sz="2600" dirty="0">
                    <a:latin typeface="+mj-lt"/>
                  </a:rPr>
                  <a:t>*r</a:t>
                </a:r>
              </a:p>
              <a:p>
                <a:r>
                  <a:rPr lang="el-GR" sz="2600" dirty="0">
                    <a:latin typeface="+mj-lt"/>
                  </a:rPr>
                  <a:t>ω</a:t>
                </a:r>
                <a:r>
                  <a:rPr lang="en-US" baseline="-25000" dirty="0">
                    <a:latin typeface="+mj-lt"/>
                  </a:rPr>
                  <a:t>max, motor pulley</a:t>
                </a:r>
                <a:r>
                  <a:rPr lang="el-GR" baseline="-25000" dirty="0">
                    <a:latin typeface="+mj-lt"/>
                  </a:rPr>
                  <a:t> </a:t>
                </a:r>
                <a:r>
                  <a:rPr lang="en-US" baseline="-25000" dirty="0">
                    <a:latin typeface="+mj-lt"/>
                  </a:rPr>
                  <a:t> </a:t>
                </a:r>
                <a:r>
                  <a:rPr lang="en-US" sz="2600" dirty="0">
                    <a:latin typeface="+mj-lt"/>
                  </a:rPr>
                  <a:t>= 19.5 </a:t>
                </a:r>
                <a:r>
                  <a:rPr lang="en-US" dirty="0">
                    <a:latin typeface="+mj-lt"/>
                  </a:rPr>
                  <a:t>rad/s</a:t>
                </a:r>
              </a:p>
              <a:p>
                <a:r>
                  <a:rPr lang="el-GR" sz="2600" dirty="0">
                    <a:latin typeface="+mj-lt"/>
                  </a:rPr>
                  <a:t>ω</a:t>
                </a:r>
                <a:r>
                  <a:rPr lang="en-US" sz="2000" baseline="-25000" dirty="0">
                    <a:latin typeface="+mj-lt"/>
                  </a:rPr>
                  <a:t>max, wheel</a:t>
                </a:r>
                <a:r>
                  <a:rPr lang="en-US" sz="2600" dirty="0">
                    <a:latin typeface="+mj-lt"/>
                  </a:rPr>
                  <a:t>= 9.75 </a:t>
                </a:r>
                <a:r>
                  <a:rPr lang="en-US" dirty="0">
                    <a:latin typeface="+mj-lt"/>
                  </a:rPr>
                  <a:t>rad/s</a:t>
                </a:r>
              </a:p>
              <a:p>
                <a:r>
                  <a:rPr lang="en-US" sz="2000" dirty="0">
                    <a:latin typeface="+mj-lt"/>
                  </a:rPr>
                  <a:t>With 1 wheel stopped and 1 wheel moving:</a:t>
                </a:r>
              </a:p>
              <a:p>
                <a:pPr marL="457200" lvl="1" indent="0">
                  <a:buNone/>
                </a:pPr>
                <a14:m>
                  <m:oMathPara xmlns:m="http://schemas.openxmlformats.org/officeDocument/2006/math">
                    <m:oMathParaPr>
                      <m:jc m:val="centerGroup"/>
                    </m:oMathParaPr>
                    <m:oMath xmlns:m="http://schemas.openxmlformats.org/officeDocument/2006/math">
                      <m:acc>
                        <m:accPr>
                          <m:chr m:val="̇"/>
                          <m:ctrlPr>
                            <a:rPr lang="el-GR" sz="2600" i="1" smtClean="0">
                              <a:latin typeface="Cambria Math" panose="02040503050406030204" pitchFamily="18" charset="0"/>
                            </a:rPr>
                          </m:ctrlPr>
                        </m:accPr>
                        <m:e>
                          <m:r>
                            <m:rPr>
                              <m:nor/>
                            </m:rPr>
                            <a:rPr lang="el-GR" sz="2600">
                              <a:latin typeface="+mj-lt"/>
                            </a:rPr>
                            <m:t>Θ</m:t>
                          </m:r>
                        </m:e>
                      </m:acc>
                      <m:r>
                        <m:rPr>
                          <m:nor/>
                        </m:rPr>
                        <a:rPr lang="en-US" sz="2600" b="0" i="0" smtClean="0">
                          <a:latin typeface="+mj-lt"/>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𝑣</m:t>
                          </m:r>
                        </m:num>
                        <m:den>
                          <m:r>
                            <a:rPr lang="en-US" sz="2600" b="0" i="1" smtClean="0">
                              <a:latin typeface="Cambria Math" panose="02040503050406030204" pitchFamily="18" charset="0"/>
                            </a:rPr>
                            <m:t>𝐿</m:t>
                          </m:r>
                        </m:den>
                      </m:f>
                    </m:oMath>
                  </m:oMathPara>
                </a14:m>
                <a:endParaRPr lang="en-US" sz="2600" dirty="0">
                  <a:latin typeface="+mj-lt"/>
                </a:endParaRPr>
              </a:p>
              <a:p>
                <a:pPr marL="457200" lvl="1" indent="0">
                  <a:buNone/>
                </a:pPr>
                <a:r>
                  <a:rPr lang="en-US" sz="1400" dirty="0">
                    <a:latin typeface="+mj-lt"/>
                  </a:rPr>
                  <a:t>(where L = wheelbase)</a:t>
                </a:r>
              </a:p>
              <a:p>
                <a14:m>
                  <m:oMath xmlns:m="http://schemas.openxmlformats.org/officeDocument/2006/math">
                    <m:acc>
                      <m:accPr>
                        <m:chr m:val="̇"/>
                        <m:ctrlPr>
                          <a:rPr lang="el-GR" sz="2000" i="1" smtClean="0">
                            <a:latin typeface="Cambria Math" panose="02040503050406030204" pitchFamily="18" charset="0"/>
                          </a:rPr>
                        </m:ctrlPr>
                      </m:accPr>
                      <m:e>
                        <m:r>
                          <m:rPr>
                            <m:nor/>
                          </m:rPr>
                          <a:rPr lang="el-GR" sz="2000">
                            <a:latin typeface="+mj-lt"/>
                          </a:rPr>
                          <m:t>Θ</m:t>
                        </m:r>
                      </m:e>
                    </m:acc>
                    <m:r>
                      <a:rPr lang="el-GR" sz="2000" i="1">
                        <a:latin typeface="Cambria Math" panose="02040503050406030204" pitchFamily="18" charset="0"/>
                      </a:rPr>
                      <m:t> </m:t>
                    </m:r>
                  </m:oMath>
                </a14:m>
                <a:r>
                  <a:rPr lang="en-US" sz="2000" baseline="-25000" dirty="0">
                    <a:latin typeface="+mj-lt"/>
                  </a:rPr>
                  <a:t>max, chassis</a:t>
                </a:r>
                <a:r>
                  <a:rPr lang="en-US" sz="2000" dirty="0">
                    <a:latin typeface="+mj-lt"/>
                  </a:rPr>
                  <a:t>= 1.98 rad/s </a:t>
                </a:r>
                <a:r>
                  <a:rPr lang="en-US" sz="1200" dirty="0">
                    <a:latin typeface="+mj-lt"/>
                  </a:rPr>
                  <a:t>(0.32 turns/sec)</a:t>
                </a:r>
                <a:endParaRPr lang="en-US" sz="2000"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3556" y="1380129"/>
                <a:ext cx="5633156" cy="4323703"/>
              </a:xfrm>
              <a:blipFill>
                <a:blip r:embed="rId2"/>
                <a:stretch>
                  <a:fillRect l="-1082" t="-704"/>
                </a:stretch>
              </a:blipFill>
            </p:spPr>
            <p:txBody>
              <a:bodyPr/>
              <a:lstStyle/>
              <a:p>
                <a:r>
                  <a:rPr lang="en-MY">
                    <a:noFill/>
                  </a:rPr>
                  <a:t> </a:t>
                </a:r>
              </a:p>
            </p:txBody>
          </p:sp>
        </mc:Fallback>
      </mc:AlternateContent>
      <p:sp>
        <p:nvSpPr>
          <p:cNvPr id="4" name="Rectangle: Rounded Corners 3">
            <a:extLst>
              <a:ext uri="{FF2B5EF4-FFF2-40B4-BE49-F238E27FC236}">
                <a16:creationId xmlns:a16="http://schemas.microsoft.com/office/drawing/2014/main" id="{E7E4B87E-190C-4489-8A0D-3F193A63B1BB}"/>
              </a:ext>
            </a:extLst>
          </p:cNvPr>
          <p:cNvSpPr/>
          <p:nvPr/>
        </p:nvSpPr>
        <p:spPr>
          <a:xfrm>
            <a:off x="562684" y="1467557"/>
            <a:ext cx="4031894" cy="1253065"/>
          </a:xfrm>
          <a:prstGeom prst="roundRect">
            <a:avLst>
              <a:gd name="adj" fmla="val 828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800"/>
              </a:spcBef>
              <a:spcAft>
                <a:spcPts val="0"/>
              </a:spcAft>
            </a:pPr>
            <a:r>
              <a:rPr lang="en-US" sz="1400" dirty="0">
                <a:solidFill>
                  <a:schemeClr val="tx1"/>
                </a:solidFill>
                <a:effectLst/>
                <a:latin typeface="Helvetica" pitchFamily="2" charset="0"/>
                <a:ea typeface="Segoe UI" panose="020B0502040204020203" pitchFamily="34" charset="0"/>
                <a:cs typeface="Times New Roman" panose="02020603050405020304" pitchFamily="18" charset="0"/>
              </a:rPr>
              <a:t>These are general performance characteristics you can expect when using the standard SCUTTLE hardware:</a:t>
            </a:r>
            <a:endParaRPr lang="en-MY" sz="1400" dirty="0">
              <a:solidFill>
                <a:schemeClr val="tx1"/>
              </a:solidFill>
              <a:effectLst/>
              <a:latin typeface="Helvetica" pitchFamily="2" charset="0"/>
              <a:ea typeface="Segoe UI" panose="020B0502040204020203"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78E2CD19-4333-4C5C-806A-FEC547E8DFCA}"/>
              </a:ext>
            </a:extLst>
          </p:cNvPr>
          <p:cNvSpPr/>
          <p:nvPr/>
        </p:nvSpPr>
        <p:spPr>
          <a:xfrm>
            <a:off x="1320801" y="2912213"/>
            <a:ext cx="3273777" cy="3309293"/>
          </a:xfrm>
          <a:prstGeom prst="roundRect">
            <a:avLst>
              <a:gd name="adj" fmla="val 243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800"/>
              </a:spcBef>
              <a:spcAft>
                <a:spcPts val="0"/>
              </a:spcAft>
            </a:pPr>
            <a:r>
              <a:rPr lang="en-US" sz="1400" u="sng" dirty="0">
                <a:solidFill>
                  <a:schemeClr val="tx1"/>
                </a:solidFill>
                <a:effectLst/>
                <a:latin typeface="Helvetica" pitchFamily="2" charset="0"/>
                <a:ea typeface="Segoe UI" panose="020B0502040204020203" pitchFamily="34" charset="0"/>
                <a:cs typeface="Times New Roman" panose="02020603050405020304" pitchFamily="18" charset="0"/>
              </a:rPr>
              <a:t>Nominal conditions:</a:t>
            </a:r>
          </a:p>
          <a:p>
            <a:pPr marL="0" marR="0">
              <a:lnSpc>
                <a:spcPct val="107000"/>
              </a:lnSpc>
              <a:spcBef>
                <a:spcPts val="800"/>
              </a:spcBef>
              <a:spcAft>
                <a:spcPts val="0"/>
              </a:spcAft>
            </a:pPr>
            <a:r>
              <a:rPr lang="en-US" sz="1100" dirty="0">
                <a:solidFill>
                  <a:schemeClr val="tx1"/>
                </a:solidFill>
                <a:latin typeface="Helvetica" pitchFamily="2" charset="0"/>
                <a:ea typeface="Segoe UI" panose="020B0502040204020203" pitchFamily="34" charset="0"/>
                <a:cs typeface="Times New Roman" panose="02020603050405020304" pitchFamily="18" charset="0"/>
              </a:rPr>
              <a:t>Battery: 11.5 volts OC</a:t>
            </a:r>
          </a:p>
          <a:p>
            <a:pPr marL="0" marR="0">
              <a:lnSpc>
                <a:spcPct val="107000"/>
              </a:lnSpc>
              <a:spcBef>
                <a:spcPts val="800"/>
              </a:spcBef>
              <a:spcAft>
                <a:spcPts val="0"/>
              </a:spcAft>
            </a:pPr>
            <a:endParaRPr lang="en-US" sz="1100" dirty="0">
              <a:solidFill>
                <a:schemeClr val="tx1"/>
              </a:solidFill>
              <a:latin typeface="Helvetica" pitchFamily="2" charset="0"/>
              <a:ea typeface="Segoe UI" panose="020B0502040204020203" pitchFamily="34" charset="0"/>
              <a:cs typeface="Times New Roman" panose="02020603050405020304" pitchFamily="18" charset="0"/>
            </a:endParaRPr>
          </a:p>
          <a:p>
            <a:pPr marL="0" marR="0">
              <a:lnSpc>
                <a:spcPct val="107000"/>
              </a:lnSpc>
              <a:spcBef>
                <a:spcPts val="800"/>
              </a:spcBef>
              <a:spcAft>
                <a:spcPts val="0"/>
              </a:spcAft>
            </a:pPr>
            <a:r>
              <a:rPr lang="en-US" sz="1100" dirty="0">
                <a:solidFill>
                  <a:schemeClr val="tx1"/>
                </a:solidFill>
                <a:effectLst/>
                <a:latin typeface="Helvetica" pitchFamily="2" charset="0"/>
                <a:ea typeface="Segoe UI" panose="020B0502040204020203" pitchFamily="34" charset="0"/>
                <a:cs typeface="Times New Roman" panose="02020603050405020304" pitchFamily="18" charset="0"/>
              </a:rPr>
              <a:t>Motors: equipped with standard 200 rpm gearbox</a:t>
            </a:r>
          </a:p>
          <a:p>
            <a:pPr marL="0" marR="0">
              <a:lnSpc>
                <a:spcPct val="107000"/>
              </a:lnSpc>
              <a:spcBef>
                <a:spcPts val="800"/>
              </a:spcBef>
              <a:spcAft>
                <a:spcPts val="0"/>
              </a:spcAft>
            </a:pPr>
            <a:endParaRPr lang="en-US" sz="1100" dirty="0">
              <a:solidFill>
                <a:schemeClr val="tx1"/>
              </a:solidFill>
              <a:effectLst/>
              <a:latin typeface="Helvetica" pitchFamily="2" charset="0"/>
              <a:ea typeface="Segoe UI" panose="020B0502040204020203" pitchFamily="34" charset="0"/>
              <a:cs typeface="Times New Roman" panose="02020603050405020304" pitchFamily="18" charset="0"/>
            </a:endParaRPr>
          </a:p>
          <a:p>
            <a:pPr marL="0" marR="0">
              <a:lnSpc>
                <a:spcPct val="107000"/>
              </a:lnSpc>
              <a:spcBef>
                <a:spcPts val="800"/>
              </a:spcBef>
              <a:spcAft>
                <a:spcPts val="0"/>
              </a:spcAft>
            </a:pPr>
            <a:r>
              <a:rPr lang="en-US" sz="1100" dirty="0">
                <a:solidFill>
                  <a:schemeClr val="tx1"/>
                </a:solidFill>
                <a:latin typeface="Helvetica" pitchFamily="2" charset="0"/>
                <a:ea typeface="Segoe UI" panose="020B0502040204020203" pitchFamily="34" charset="0"/>
                <a:cs typeface="Times New Roman" panose="02020603050405020304" pitchFamily="18" charset="0"/>
              </a:rPr>
              <a:t>Wheels: 83mm diameter urethane wheels</a:t>
            </a:r>
          </a:p>
          <a:p>
            <a:pPr marL="0" marR="0">
              <a:lnSpc>
                <a:spcPct val="107000"/>
              </a:lnSpc>
              <a:spcBef>
                <a:spcPts val="800"/>
              </a:spcBef>
              <a:spcAft>
                <a:spcPts val="0"/>
              </a:spcAft>
            </a:pPr>
            <a:endParaRPr lang="en-US" sz="1100" dirty="0">
              <a:solidFill>
                <a:schemeClr val="tx1"/>
              </a:solidFill>
              <a:latin typeface="Helvetica" pitchFamily="2" charset="0"/>
              <a:ea typeface="Segoe UI" panose="020B0502040204020203" pitchFamily="34" charset="0"/>
              <a:cs typeface="Times New Roman" panose="02020603050405020304" pitchFamily="18" charset="0"/>
            </a:endParaRPr>
          </a:p>
          <a:p>
            <a:pPr marL="0" marR="0">
              <a:lnSpc>
                <a:spcPct val="107000"/>
              </a:lnSpc>
              <a:spcBef>
                <a:spcPts val="800"/>
              </a:spcBef>
              <a:spcAft>
                <a:spcPts val="0"/>
              </a:spcAft>
            </a:pPr>
            <a:r>
              <a:rPr lang="en-US" sz="1100" dirty="0">
                <a:solidFill>
                  <a:schemeClr val="tx1"/>
                </a:solidFill>
                <a:latin typeface="Helvetica" pitchFamily="2" charset="0"/>
                <a:ea typeface="Segoe UI" panose="020B0502040204020203" pitchFamily="34" charset="0"/>
                <a:cs typeface="Times New Roman" panose="02020603050405020304" pitchFamily="18" charset="0"/>
              </a:rPr>
              <a:t>Pulleys: motor = 15 teeth, wheel = 30 teeth</a:t>
            </a:r>
          </a:p>
          <a:p>
            <a:pPr marL="0" marR="0">
              <a:lnSpc>
                <a:spcPct val="107000"/>
              </a:lnSpc>
              <a:spcBef>
                <a:spcPts val="800"/>
              </a:spcBef>
              <a:spcAft>
                <a:spcPts val="0"/>
              </a:spcAft>
            </a:pPr>
            <a:endParaRPr lang="en-US" sz="1100" dirty="0">
              <a:solidFill>
                <a:schemeClr val="tx1"/>
              </a:solidFill>
              <a:latin typeface="Helvetica" pitchFamily="2" charset="0"/>
              <a:ea typeface="Segoe UI" panose="020B0502040204020203" pitchFamily="34" charset="0"/>
              <a:cs typeface="Times New Roman" panose="02020603050405020304" pitchFamily="18" charset="0"/>
            </a:endParaRPr>
          </a:p>
          <a:p>
            <a:pPr marL="0" marR="0">
              <a:lnSpc>
                <a:spcPct val="107000"/>
              </a:lnSpc>
              <a:spcBef>
                <a:spcPts val="800"/>
              </a:spcBef>
              <a:spcAft>
                <a:spcPts val="0"/>
              </a:spcAft>
            </a:pPr>
            <a:r>
              <a:rPr lang="en-US" sz="1100" dirty="0">
                <a:solidFill>
                  <a:schemeClr val="tx1"/>
                </a:solidFill>
                <a:latin typeface="Helvetica" pitchFamily="2" charset="0"/>
                <a:ea typeface="Segoe UI" panose="020B0502040204020203" pitchFamily="34" charset="0"/>
                <a:cs typeface="Times New Roman" panose="02020603050405020304" pitchFamily="18" charset="0"/>
              </a:rPr>
              <a:t>Wheelbase: 405mm</a:t>
            </a:r>
          </a:p>
          <a:p>
            <a:pPr marL="0" marR="0">
              <a:lnSpc>
                <a:spcPct val="107000"/>
              </a:lnSpc>
              <a:spcBef>
                <a:spcPts val="800"/>
              </a:spcBef>
              <a:spcAft>
                <a:spcPts val="0"/>
              </a:spcAft>
            </a:pPr>
            <a:endParaRPr lang="en-MY" sz="1400" dirty="0">
              <a:solidFill>
                <a:schemeClr val="tx1"/>
              </a:solidFill>
              <a:effectLst/>
              <a:latin typeface="Helvetica" pitchFamily="2" charset="0"/>
              <a:ea typeface="Segoe UI" panose="020B0502040204020203" pitchFamily="34" charset="0"/>
              <a:cs typeface="Times New Roman" panose="02020603050405020304" pitchFamily="18" charset="0"/>
            </a:endParaRPr>
          </a:p>
        </p:txBody>
      </p:sp>
      <p:pic>
        <p:nvPicPr>
          <p:cNvPr id="7" name="Graphic 6" descr="Gears">
            <a:extLst>
              <a:ext uri="{FF2B5EF4-FFF2-40B4-BE49-F238E27FC236}">
                <a16:creationId xmlns:a16="http://schemas.microsoft.com/office/drawing/2014/main" id="{706C4E0F-23A0-460E-A015-3E2BC319ED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0133" y="4711645"/>
            <a:ext cx="606549" cy="606549"/>
          </a:xfrm>
          <a:prstGeom prst="rect">
            <a:avLst/>
          </a:prstGeom>
        </p:spPr>
      </p:pic>
      <p:pic>
        <p:nvPicPr>
          <p:cNvPr id="9" name="Graphic 8" descr="Battery charging">
            <a:extLst>
              <a:ext uri="{FF2B5EF4-FFF2-40B4-BE49-F238E27FC236}">
                <a16:creationId xmlns:a16="http://schemas.microsoft.com/office/drawing/2014/main" id="{B8390124-27CF-4E33-AF63-6D1215A53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7767" y="3096999"/>
            <a:ext cx="601130" cy="601130"/>
          </a:xfrm>
          <a:prstGeom prst="rect">
            <a:avLst/>
          </a:prstGeom>
        </p:spPr>
      </p:pic>
      <p:pic>
        <p:nvPicPr>
          <p:cNvPr id="11" name="Graphic 10" descr="Statistics">
            <a:extLst>
              <a:ext uri="{FF2B5EF4-FFF2-40B4-BE49-F238E27FC236}">
                <a16:creationId xmlns:a16="http://schemas.microsoft.com/office/drawing/2014/main" id="{699F2059-5666-4910-8880-37F1BD97A7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8310" y="341489"/>
            <a:ext cx="914400" cy="914400"/>
          </a:xfrm>
          <a:prstGeom prst="rect">
            <a:avLst/>
          </a:prstGeom>
        </p:spPr>
      </p:pic>
      <p:pic>
        <p:nvPicPr>
          <p:cNvPr id="13" name="Graphic 12" descr="Life ring">
            <a:extLst>
              <a:ext uri="{FF2B5EF4-FFF2-40B4-BE49-F238E27FC236}">
                <a16:creationId xmlns:a16="http://schemas.microsoft.com/office/drawing/2014/main" id="{1BB200A6-B079-44CF-8CB9-4B4D6A93B98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3948" y="4214259"/>
            <a:ext cx="593054" cy="593054"/>
          </a:xfrm>
          <a:prstGeom prst="rect">
            <a:avLst/>
          </a:prstGeom>
        </p:spPr>
      </p:pic>
      <p:pic>
        <p:nvPicPr>
          <p:cNvPr id="15" name="Picture 14">
            <a:extLst>
              <a:ext uri="{FF2B5EF4-FFF2-40B4-BE49-F238E27FC236}">
                <a16:creationId xmlns:a16="http://schemas.microsoft.com/office/drawing/2014/main" id="{97D75A8F-52AC-46B8-A5DE-6B1F5F58678F}"/>
              </a:ext>
            </a:extLst>
          </p:cNvPr>
          <p:cNvPicPr>
            <a:picLocks noChangeAspect="1"/>
          </p:cNvPicPr>
          <p:nvPr/>
        </p:nvPicPr>
        <p:blipFill>
          <a:blip r:embed="rId11" cstate="print">
            <a:biLevel thresh="50000"/>
            <a:extLst>
              <a:ext uri="{28A0092B-C50C-407E-A947-70E740481C1C}">
                <a14:useLocalDpi xmlns:a14="http://schemas.microsoft.com/office/drawing/2010/main" val="0"/>
              </a:ext>
            </a:extLst>
          </a:blip>
          <a:stretch>
            <a:fillRect/>
          </a:stretch>
        </p:blipFill>
        <p:spPr>
          <a:xfrm>
            <a:off x="515353" y="3535815"/>
            <a:ext cx="845957" cy="845957"/>
          </a:xfrm>
          <a:prstGeom prst="rect">
            <a:avLst/>
          </a:prstGeom>
        </p:spPr>
      </p:pic>
      <p:sp>
        <p:nvSpPr>
          <p:cNvPr id="17" name="TextBox 16">
            <a:extLst>
              <a:ext uri="{FF2B5EF4-FFF2-40B4-BE49-F238E27FC236}">
                <a16:creationId xmlns:a16="http://schemas.microsoft.com/office/drawing/2014/main" id="{1D3F8118-05A1-4237-8D89-5AF223068428}"/>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grpSp>
        <p:nvGrpSpPr>
          <p:cNvPr id="18" name="Group 17">
            <a:extLst>
              <a:ext uri="{FF2B5EF4-FFF2-40B4-BE49-F238E27FC236}">
                <a16:creationId xmlns:a16="http://schemas.microsoft.com/office/drawing/2014/main" id="{F47CF694-47C3-4199-91E8-0D92411ED15A}"/>
              </a:ext>
            </a:extLst>
          </p:cNvPr>
          <p:cNvGrpSpPr/>
          <p:nvPr/>
        </p:nvGrpSpPr>
        <p:grpSpPr>
          <a:xfrm>
            <a:off x="686763" y="5575853"/>
            <a:ext cx="410120" cy="212231"/>
            <a:chOff x="8525369" y="5530520"/>
            <a:chExt cx="869643" cy="430306"/>
          </a:xfrm>
        </p:grpSpPr>
        <p:sp>
          <p:nvSpPr>
            <p:cNvPr id="6" name="Rectangle: Rounded Corners 5">
              <a:extLst>
                <a:ext uri="{FF2B5EF4-FFF2-40B4-BE49-F238E27FC236}">
                  <a16:creationId xmlns:a16="http://schemas.microsoft.com/office/drawing/2014/main" id="{451073D6-7A1F-465A-87A5-DE4C6AC7B4BC}"/>
                </a:ext>
              </a:extLst>
            </p:cNvPr>
            <p:cNvSpPr/>
            <p:nvPr/>
          </p:nvSpPr>
          <p:spPr>
            <a:xfrm>
              <a:off x="8525369" y="5530520"/>
              <a:ext cx="161431" cy="430306"/>
            </a:xfrm>
            <a:prstGeom prst="round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MY"/>
            </a:p>
          </p:txBody>
        </p:sp>
        <p:sp>
          <p:nvSpPr>
            <p:cNvPr id="14" name="Rectangle: Rounded Corners 13">
              <a:extLst>
                <a:ext uri="{FF2B5EF4-FFF2-40B4-BE49-F238E27FC236}">
                  <a16:creationId xmlns:a16="http://schemas.microsoft.com/office/drawing/2014/main" id="{8D9FE5CB-9C30-42F2-B20F-8DE70C0F67D6}"/>
                </a:ext>
              </a:extLst>
            </p:cNvPr>
            <p:cNvSpPr/>
            <p:nvPr/>
          </p:nvSpPr>
          <p:spPr>
            <a:xfrm>
              <a:off x="9233581" y="5530520"/>
              <a:ext cx="161431" cy="430306"/>
            </a:xfrm>
            <a:prstGeom prst="round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MY"/>
            </a:p>
          </p:txBody>
        </p:sp>
        <p:sp>
          <p:nvSpPr>
            <p:cNvPr id="8" name="Rectangle 7">
              <a:extLst>
                <a:ext uri="{FF2B5EF4-FFF2-40B4-BE49-F238E27FC236}">
                  <a16:creationId xmlns:a16="http://schemas.microsoft.com/office/drawing/2014/main" id="{42599915-189C-4080-B56A-519A8254EDC3}"/>
                </a:ext>
              </a:extLst>
            </p:cNvPr>
            <p:cNvSpPr/>
            <p:nvPr/>
          </p:nvSpPr>
          <p:spPr>
            <a:xfrm>
              <a:off x="8686800" y="5703832"/>
              <a:ext cx="546847" cy="873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31CB1566-C3E7-4DE8-A1A0-EDF79111E2CB}"/>
                </a:ext>
              </a:extLst>
            </p:cNvPr>
            <p:cNvSpPr/>
            <p:nvPr/>
          </p:nvSpPr>
          <p:spPr>
            <a:xfrm>
              <a:off x="8848165" y="5657868"/>
              <a:ext cx="240719" cy="16136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MY"/>
            </a:p>
          </p:txBody>
        </p:sp>
      </p:grpSp>
    </p:spTree>
    <p:extLst>
      <p:ext uri="{BB962C8B-B14F-4D97-AF65-F5344CB8AC3E}">
        <p14:creationId xmlns:p14="http://schemas.microsoft.com/office/powerpoint/2010/main" val="1135201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SCUTTLE Driving</a:t>
            </a:r>
          </a:p>
        </p:txBody>
      </p:sp>
      <p:sp>
        <p:nvSpPr>
          <p:cNvPr id="5" name="Content Placeholder 2"/>
          <p:cNvSpPr txBox="1">
            <a:spLocks/>
          </p:cNvSpPr>
          <p:nvPr/>
        </p:nvSpPr>
        <p:spPr>
          <a:xfrm>
            <a:off x="656501" y="1373532"/>
            <a:ext cx="2519845" cy="1289354"/>
          </a:xfrm>
          <a:prstGeom prst="rect">
            <a:avLst/>
          </a:prstGeom>
        </p:spPr>
        <p:txBody>
          <a:bodyPr vert="horz" lIns="91440" tIns="45720" rIns="91440" bIns="45720" rtlCol="0">
            <a:normAutofit fontScale="4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The left joystick operates the robot wheels</a:t>
            </a:r>
          </a:p>
          <a:p>
            <a:r>
              <a:rPr lang="en-US" sz="2800" dirty="0"/>
              <a:t>The forward/backward axis will request a speed</a:t>
            </a:r>
          </a:p>
          <a:p>
            <a:pPr lvl="1"/>
            <a:r>
              <a:rPr lang="en-US" sz="2400" dirty="0"/>
              <a:t>(A.K.A movement in x)</a:t>
            </a:r>
          </a:p>
          <a:p>
            <a:r>
              <a:rPr lang="en-US" sz="2800" dirty="0"/>
              <a:t>The left/right axis will request an angular velocity</a:t>
            </a:r>
          </a:p>
          <a:p>
            <a:pPr lvl="1"/>
            <a:r>
              <a:rPr lang="en-US" sz="2400" dirty="0"/>
              <a:t>(A.K.A movement in theta) </a:t>
            </a:r>
            <a:endParaRPr lang="en-US" sz="1600" dirty="0"/>
          </a:p>
        </p:txBody>
      </p:sp>
      <p:pic>
        <p:nvPicPr>
          <p:cNvPr id="1026" name="Picture 2" descr="https://images-na.ssl-images-amazon.com/images/I/71%2ByeyZ8GVL._SL1500_.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7867" b="24441"/>
          <a:stretch/>
        </p:blipFill>
        <p:spPr bwMode="auto">
          <a:xfrm>
            <a:off x="5229422" y="1842134"/>
            <a:ext cx="3750644" cy="223591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V="1">
            <a:off x="6278574" y="1928761"/>
            <a:ext cx="0" cy="935923"/>
          </a:xfrm>
          <a:prstGeom prst="straightConnector1">
            <a:avLst/>
          </a:prstGeom>
          <a:ln w="38100">
            <a:solidFill>
              <a:srgbClr val="0070C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5740361" y="2396722"/>
            <a:ext cx="1076425" cy="1"/>
          </a:xfrm>
          <a:prstGeom prst="straightConnector1">
            <a:avLst/>
          </a:prstGeom>
          <a:ln w="38100">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Content Placeholder 2"/>
              <p:cNvSpPr txBox="1">
                <a:spLocks/>
              </p:cNvSpPr>
              <p:nvPr/>
            </p:nvSpPr>
            <p:spPr>
              <a:xfrm>
                <a:off x="5816143" y="1706398"/>
                <a:ext cx="1000643" cy="310453"/>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solidFill>
                      <a:sysClr val="windowText" lastClr="000000"/>
                    </a:solidFill>
                  </a:rPr>
                  <a:t>requests </a:t>
                </a:r>
                <a14:m>
                  <m:oMath xmlns:m="http://schemas.openxmlformats.org/officeDocument/2006/math">
                    <m:acc>
                      <m:accPr>
                        <m:chr m:val="̇"/>
                        <m:ctrlPr>
                          <a:rPr lang="en-US" sz="1400" i="1" dirty="0" smtClean="0">
                            <a:solidFill>
                              <a:sysClr val="windowText" lastClr="000000"/>
                            </a:solidFill>
                            <a:latin typeface="Cambria Math" panose="02040503050406030204" pitchFamily="18" charset="0"/>
                          </a:rPr>
                        </m:ctrlPr>
                      </m:accPr>
                      <m:e>
                        <m:r>
                          <a:rPr lang="en-US" sz="1400" b="0" i="1" dirty="0" smtClean="0">
                            <a:solidFill>
                              <a:sysClr val="windowText" lastClr="000000"/>
                            </a:solidFill>
                            <a:latin typeface="Cambria Math" panose="02040503050406030204" pitchFamily="18" charset="0"/>
                          </a:rPr>
                          <m:t>𝑥</m:t>
                        </m:r>
                      </m:e>
                    </m:acc>
                  </m:oMath>
                </a14:m>
                <a:endParaRPr lang="en-US" sz="1200" dirty="0">
                  <a:solidFill>
                    <a:sysClr val="windowText" lastClr="000000"/>
                  </a:solidFill>
                </a:endParaRPr>
              </a:p>
            </p:txBody>
          </p:sp>
        </mc:Choice>
        <mc:Fallback xmlns="">
          <p:sp>
            <p:nvSpPr>
              <p:cNvPr id="19" name="Content Placeholder 2"/>
              <p:cNvSpPr txBox="1">
                <a:spLocks noRot="1" noChangeAspect="1" noMove="1" noResize="1" noEditPoints="1" noAdjustHandles="1" noChangeArrowheads="1" noChangeShapeType="1" noTextEdit="1"/>
              </p:cNvSpPr>
              <p:nvPr/>
            </p:nvSpPr>
            <p:spPr>
              <a:xfrm>
                <a:off x="5816143" y="1706398"/>
                <a:ext cx="1000643" cy="310453"/>
              </a:xfrm>
              <a:prstGeom prst="rect">
                <a:avLst/>
              </a:prstGeom>
              <a:blipFill>
                <a:blip r:embed="rId3"/>
                <a:stretch>
                  <a:fillRect l="-10976" t="-17647" b="-39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Content Placeholder 2"/>
              <p:cNvSpPr txBox="1">
                <a:spLocks/>
              </p:cNvSpPr>
              <p:nvPr/>
            </p:nvSpPr>
            <p:spPr>
              <a:xfrm>
                <a:off x="4799766" y="2284465"/>
                <a:ext cx="954232" cy="442331"/>
              </a:xfrm>
              <a:prstGeom prst="rect">
                <a:avLst/>
              </a:prstGeom>
            </p:spPr>
            <p:txBody>
              <a:bodyPr vert="horz" lIns="0" tIns="0" rIns="0" bIns="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solidFill>
                      <a:sysClr val="windowText" lastClr="000000"/>
                    </a:solidFill>
                  </a:rPr>
                  <a:t>requests </a:t>
                </a:r>
                <a14:m>
                  <m:oMath xmlns:m="http://schemas.openxmlformats.org/officeDocument/2006/math">
                    <m:acc>
                      <m:accPr>
                        <m:chr m:val="̇"/>
                        <m:ctrlPr>
                          <a:rPr lang="en-US" sz="1400" i="1" dirty="0" smtClean="0">
                            <a:solidFill>
                              <a:sysClr val="windowText" lastClr="000000"/>
                            </a:solidFill>
                            <a:latin typeface="Cambria Math" panose="02040503050406030204" pitchFamily="18" charset="0"/>
                          </a:rPr>
                        </m:ctrlPr>
                      </m:accPr>
                      <m:e>
                        <m:r>
                          <m:rPr>
                            <m:nor/>
                          </m:rPr>
                          <a:rPr lang="el-GR" sz="1400" dirty="0" smtClean="0">
                            <a:solidFill>
                              <a:sysClr val="windowText" lastClr="000000"/>
                            </a:solidFill>
                          </a:rPr>
                          <m:t>ϴ</m:t>
                        </m:r>
                        <m:r>
                          <m:rPr>
                            <m:nor/>
                          </m:rPr>
                          <a:rPr lang="en-US" sz="1200" dirty="0">
                            <a:solidFill>
                              <a:sysClr val="windowText" lastClr="000000"/>
                            </a:solidFill>
                          </a:rPr>
                          <m:t> </m:t>
                        </m:r>
                      </m:e>
                    </m:acc>
                  </m:oMath>
                </a14:m>
                <a:endParaRPr lang="en-US" sz="1200" dirty="0">
                  <a:solidFill>
                    <a:sysClr val="windowText" lastClr="000000"/>
                  </a:solidFill>
                </a:endParaRPr>
              </a:p>
            </p:txBody>
          </p:sp>
        </mc:Choice>
        <mc:Fallback>
          <p:sp>
            <p:nvSpPr>
              <p:cNvPr id="20" name="Content Placeholder 2"/>
              <p:cNvSpPr txBox="1">
                <a:spLocks noRot="1" noChangeAspect="1" noMove="1" noResize="1" noEditPoints="1" noAdjustHandles="1" noChangeArrowheads="1" noChangeShapeType="1" noTextEdit="1"/>
              </p:cNvSpPr>
              <p:nvPr/>
            </p:nvSpPr>
            <p:spPr>
              <a:xfrm>
                <a:off x="4799766" y="2284465"/>
                <a:ext cx="954232" cy="442331"/>
              </a:xfrm>
              <a:prstGeom prst="rect">
                <a:avLst/>
              </a:prstGeom>
              <a:blipFill>
                <a:blip r:embed="rId4"/>
                <a:stretch>
                  <a:fillRect l="-10191" t="-8333"/>
                </a:stretch>
              </a:blipFill>
            </p:spPr>
            <p:txBody>
              <a:bodyPr/>
              <a:lstStyle/>
              <a:p>
                <a:r>
                  <a:rPr lang="en-MY">
                    <a:noFill/>
                  </a:rPr>
                  <a:t> </a:t>
                </a:r>
              </a:p>
            </p:txBody>
          </p:sp>
        </mc:Fallback>
      </mc:AlternateContent>
      <p:grpSp>
        <p:nvGrpSpPr>
          <p:cNvPr id="6" name="Group 5"/>
          <p:cNvGrpSpPr/>
          <p:nvPr/>
        </p:nvGrpSpPr>
        <p:grpSpPr>
          <a:xfrm>
            <a:off x="609600" y="3562350"/>
            <a:ext cx="4133850" cy="2914650"/>
            <a:chOff x="609600" y="3562350"/>
            <a:chExt cx="4133850" cy="2914650"/>
          </a:xfrm>
        </p:grpSpPr>
        <p:sp>
          <p:nvSpPr>
            <p:cNvPr id="37" name="Rounded Rectangle 36"/>
            <p:cNvSpPr/>
            <p:nvPr/>
          </p:nvSpPr>
          <p:spPr>
            <a:xfrm>
              <a:off x="609600" y="3562350"/>
              <a:ext cx="4133850" cy="2914650"/>
            </a:xfrm>
            <a:prstGeom prst="roundRect">
              <a:avLst>
                <a:gd name="adj" fmla="val 2942"/>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2" descr="https://images-na.ssl-images-amazon.com/images/I/71%2ByeyZ8GVL._SL1500_.jp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t="27867" b="24441"/>
            <a:stretch/>
          </p:blipFill>
          <p:spPr bwMode="auto">
            <a:xfrm>
              <a:off x="744717" y="4088285"/>
              <a:ext cx="3750644" cy="2235913"/>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p:cNvSpPr txBox="1">
              <a:spLocks/>
            </p:cNvSpPr>
            <p:nvPr/>
          </p:nvSpPr>
          <p:spPr>
            <a:xfrm>
              <a:off x="1629810" y="4864031"/>
              <a:ext cx="364337" cy="160825"/>
            </a:xfrm>
            <a:prstGeom prst="rect">
              <a:avLst/>
            </a:prstGeom>
            <a:ln>
              <a:noFill/>
            </a:ln>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solidFill>
                    <a:srgbClr val="FFC000"/>
                  </a:solidFill>
                  <a:latin typeface="Corbel" panose="020B0503020204020204" pitchFamily="34" charset="0"/>
                </a:rPr>
                <a:t>axis 1+</a:t>
              </a:r>
            </a:p>
          </p:txBody>
        </p:sp>
        <p:cxnSp>
          <p:nvCxnSpPr>
            <p:cNvPr id="4" name="Straight Arrow Connector 3"/>
            <p:cNvCxnSpPr/>
            <p:nvPr/>
          </p:nvCxnSpPr>
          <p:spPr>
            <a:xfrm>
              <a:off x="1799343" y="4548504"/>
              <a:ext cx="0" cy="316406"/>
            </a:xfrm>
            <a:prstGeom prst="straightConnector1">
              <a:avLst/>
            </a:prstGeom>
            <a:ln>
              <a:solidFill>
                <a:srgbClr val="FFC000"/>
              </a:solidFill>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a:off x="3029966" y="5087057"/>
              <a:ext cx="0" cy="316406"/>
            </a:xfrm>
            <a:prstGeom prst="straightConnector1">
              <a:avLst/>
            </a:prstGeom>
            <a:ln>
              <a:solidFill>
                <a:srgbClr val="FFC000"/>
              </a:solidFill>
              <a:tailEnd type="triangle"/>
            </a:ln>
          </p:spPr>
          <p:style>
            <a:lnRef idx="1">
              <a:schemeClr val="accent6"/>
            </a:lnRef>
            <a:fillRef idx="0">
              <a:schemeClr val="accent6"/>
            </a:fillRef>
            <a:effectRef idx="0">
              <a:schemeClr val="accent6"/>
            </a:effectRef>
            <a:fontRef idx="minor">
              <a:schemeClr val="tx1"/>
            </a:fontRef>
          </p:style>
        </p:cxnSp>
        <p:sp>
          <p:nvSpPr>
            <p:cNvPr id="22" name="Content Placeholder 2"/>
            <p:cNvSpPr txBox="1">
              <a:spLocks/>
            </p:cNvSpPr>
            <p:nvPr/>
          </p:nvSpPr>
          <p:spPr>
            <a:xfrm>
              <a:off x="2890838" y="5437019"/>
              <a:ext cx="364337" cy="153847"/>
            </a:xfrm>
            <a:prstGeom prst="rect">
              <a:avLst/>
            </a:prstGeom>
            <a:solidFill>
              <a:srgbClr val="2C2C2B">
                <a:alpha val="82000"/>
              </a:srgbClr>
            </a:solidFill>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solidFill>
                    <a:srgbClr val="FFC000"/>
                  </a:solidFill>
                  <a:latin typeface="Corbel" panose="020B0503020204020204" pitchFamily="34" charset="0"/>
                </a:rPr>
                <a:t>axis 3+</a:t>
              </a:r>
            </a:p>
          </p:txBody>
        </p:sp>
        <p:cxnSp>
          <p:nvCxnSpPr>
            <p:cNvPr id="23" name="Straight Arrow Connector 22"/>
            <p:cNvCxnSpPr/>
            <p:nvPr/>
          </p:nvCxnSpPr>
          <p:spPr>
            <a:xfrm>
              <a:off x="1715445" y="4623379"/>
              <a:ext cx="266700" cy="0"/>
            </a:xfrm>
            <a:prstGeom prst="straightConnector1">
              <a:avLst/>
            </a:prstGeom>
            <a:ln>
              <a:solidFill>
                <a:srgbClr val="FFC000"/>
              </a:solidFill>
              <a:tailEnd type="triangle"/>
            </a:ln>
          </p:spPr>
          <p:style>
            <a:lnRef idx="1">
              <a:schemeClr val="accent6"/>
            </a:lnRef>
            <a:fillRef idx="0">
              <a:schemeClr val="accent6"/>
            </a:fillRef>
            <a:effectRef idx="0">
              <a:schemeClr val="accent6"/>
            </a:effectRef>
            <a:fontRef idx="minor">
              <a:schemeClr val="tx1"/>
            </a:fontRef>
          </p:style>
        </p:cxnSp>
        <p:sp>
          <p:nvSpPr>
            <p:cNvPr id="24" name="Content Placeholder 2"/>
            <p:cNvSpPr txBox="1">
              <a:spLocks/>
            </p:cNvSpPr>
            <p:nvPr/>
          </p:nvSpPr>
          <p:spPr>
            <a:xfrm>
              <a:off x="1993075" y="4500563"/>
              <a:ext cx="364337" cy="140194"/>
            </a:xfrm>
            <a:prstGeom prst="rect">
              <a:avLst/>
            </a:prstGeom>
            <a:solidFill>
              <a:srgbClr val="2C2C2B">
                <a:alpha val="82000"/>
              </a:srgbClr>
            </a:solidFill>
            <a:ln>
              <a:noFill/>
            </a:ln>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solidFill>
                    <a:srgbClr val="FFC000"/>
                  </a:solidFill>
                  <a:latin typeface="Corbel" panose="020B0503020204020204" pitchFamily="34" charset="0"/>
                </a:rPr>
                <a:t>axis 0+</a:t>
              </a:r>
            </a:p>
          </p:txBody>
        </p:sp>
        <p:sp>
          <p:nvSpPr>
            <p:cNvPr id="25" name="Content Placeholder 2"/>
            <p:cNvSpPr txBox="1">
              <a:spLocks/>
            </p:cNvSpPr>
            <p:nvPr/>
          </p:nvSpPr>
          <p:spPr>
            <a:xfrm>
              <a:off x="3535252" y="5004679"/>
              <a:ext cx="158068" cy="134059"/>
            </a:xfrm>
            <a:prstGeom prst="rect">
              <a:avLst/>
            </a:prstGeom>
            <a:solidFill>
              <a:srgbClr val="2C2C2B">
                <a:alpha val="82000"/>
              </a:srgbClr>
            </a:solidFill>
          </p:spPr>
          <p:txBody>
            <a:bodyPr vert="horz" lIns="0" tIns="0" rIns="0" bIns="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solidFill>
                    <a:srgbClr val="FFC000"/>
                  </a:solidFill>
                  <a:latin typeface="Corbel" panose="020B0503020204020204" pitchFamily="34" charset="0"/>
                </a:rPr>
                <a:t>B2</a:t>
              </a:r>
            </a:p>
          </p:txBody>
        </p:sp>
        <p:sp>
          <p:nvSpPr>
            <p:cNvPr id="26" name="Content Placeholder 2"/>
            <p:cNvSpPr txBox="1">
              <a:spLocks/>
            </p:cNvSpPr>
            <p:nvPr/>
          </p:nvSpPr>
          <p:spPr>
            <a:xfrm>
              <a:off x="3766686" y="4776079"/>
              <a:ext cx="158068" cy="134059"/>
            </a:xfrm>
            <a:prstGeom prst="rect">
              <a:avLst/>
            </a:prstGeom>
            <a:solidFill>
              <a:srgbClr val="2C2C2B">
                <a:alpha val="82000"/>
              </a:srgbClr>
            </a:solidFill>
          </p:spPr>
          <p:txBody>
            <a:bodyPr vert="horz" lIns="0" tIns="0" rIns="0" bIns="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solidFill>
                    <a:srgbClr val="FFC000"/>
                  </a:solidFill>
                  <a:latin typeface="Corbel" panose="020B0503020204020204" pitchFamily="34" charset="0"/>
                </a:rPr>
                <a:t>B1</a:t>
              </a:r>
            </a:p>
          </p:txBody>
        </p:sp>
        <p:sp>
          <p:nvSpPr>
            <p:cNvPr id="27" name="Content Placeholder 2"/>
            <p:cNvSpPr txBox="1">
              <a:spLocks/>
            </p:cNvSpPr>
            <p:nvPr/>
          </p:nvSpPr>
          <p:spPr>
            <a:xfrm>
              <a:off x="3582877" y="4520111"/>
              <a:ext cx="158068" cy="134059"/>
            </a:xfrm>
            <a:prstGeom prst="rect">
              <a:avLst/>
            </a:prstGeom>
            <a:solidFill>
              <a:srgbClr val="2C2C2B">
                <a:alpha val="82000"/>
              </a:srgbClr>
            </a:solidFill>
          </p:spPr>
          <p:txBody>
            <a:bodyPr vert="horz" lIns="0" tIns="0" rIns="0" bIns="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solidFill>
                    <a:srgbClr val="FFC000"/>
                  </a:solidFill>
                  <a:latin typeface="Corbel" panose="020B0503020204020204" pitchFamily="34" charset="0"/>
                </a:rPr>
                <a:t>B0</a:t>
              </a:r>
            </a:p>
          </p:txBody>
        </p:sp>
        <p:sp>
          <p:nvSpPr>
            <p:cNvPr id="28" name="Content Placeholder 2"/>
            <p:cNvSpPr txBox="1">
              <a:spLocks/>
            </p:cNvSpPr>
            <p:nvPr/>
          </p:nvSpPr>
          <p:spPr>
            <a:xfrm>
              <a:off x="3339908" y="4662177"/>
              <a:ext cx="158068" cy="134059"/>
            </a:xfrm>
            <a:prstGeom prst="rect">
              <a:avLst/>
            </a:prstGeom>
            <a:solidFill>
              <a:srgbClr val="2C2C2B">
                <a:alpha val="82000"/>
              </a:srgbClr>
            </a:solidFill>
          </p:spPr>
          <p:txBody>
            <a:bodyPr vert="horz" lIns="0" tIns="0" rIns="0" bIns="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solidFill>
                    <a:srgbClr val="FFC000"/>
                  </a:solidFill>
                  <a:latin typeface="Corbel" panose="020B0503020204020204" pitchFamily="34" charset="0"/>
                </a:rPr>
                <a:t>B3</a:t>
              </a:r>
            </a:p>
          </p:txBody>
        </p:sp>
        <p:cxnSp>
          <p:nvCxnSpPr>
            <p:cNvPr id="29" name="Straight Arrow Connector 28"/>
            <p:cNvCxnSpPr/>
            <p:nvPr/>
          </p:nvCxnSpPr>
          <p:spPr>
            <a:xfrm>
              <a:off x="2890838" y="5240904"/>
              <a:ext cx="317722" cy="0"/>
            </a:xfrm>
            <a:prstGeom prst="straightConnector1">
              <a:avLst/>
            </a:prstGeom>
            <a:ln>
              <a:solidFill>
                <a:srgbClr val="FFC000"/>
              </a:solidFill>
              <a:tailEnd type="triangle"/>
            </a:ln>
          </p:spPr>
          <p:style>
            <a:lnRef idx="1">
              <a:schemeClr val="accent6"/>
            </a:lnRef>
            <a:fillRef idx="0">
              <a:schemeClr val="accent6"/>
            </a:fillRef>
            <a:effectRef idx="0">
              <a:schemeClr val="accent6"/>
            </a:effectRef>
            <a:fontRef idx="minor">
              <a:schemeClr val="tx1"/>
            </a:fontRef>
          </p:style>
        </p:cxnSp>
        <p:sp>
          <p:nvSpPr>
            <p:cNvPr id="30" name="Content Placeholder 2"/>
            <p:cNvSpPr txBox="1">
              <a:spLocks/>
            </p:cNvSpPr>
            <p:nvPr/>
          </p:nvSpPr>
          <p:spPr>
            <a:xfrm>
              <a:off x="3255175" y="5196439"/>
              <a:ext cx="364337" cy="138414"/>
            </a:xfrm>
            <a:prstGeom prst="rect">
              <a:avLst/>
            </a:prstGeom>
            <a:solidFill>
              <a:srgbClr val="2C2C2B">
                <a:alpha val="82000"/>
              </a:srgbClr>
            </a:solidFill>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solidFill>
                    <a:srgbClr val="FFC000"/>
                  </a:solidFill>
                  <a:latin typeface="Corbel" panose="020B0503020204020204" pitchFamily="34" charset="0"/>
                </a:rPr>
                <a:t>axis 2+</a:t>
              </a:r>
            </a:p>
            <a:p>
              <a:pPr marL="0" indent="0">
                <a:buNone/>
              </a:pPr>
              <a:endParaRPr lang="en-US" sz="900" dirty="0">
                <a:solidFill>
                  <a:srgbClr val="FFC000"/>
                </a:solidFill>
                <a:latin typeface="Corbel" panose="020B0503020204020204" pitchFamily="34" charset="0"/>
              </a:endParaRPr>
            </a:p>
          </p:txBody>
        </p:sp>
        <p:sp>
          <p:nvSpPr>
            <p:cNvPr id="31" name="Content Placeholder 2"/>
            <p:cNvSpPr txBox="1">
              <a:spLocks/>
            </p:cNvSpPr>
            <p:nvPr/>
          </p:nvSpPr>
          <p:spPr>
            <a:xfrm>
              <a:off x="1862730" y="4207678"/>
              <a:ext cx="158068" cy="134059"/>
            </a:xfrm>
            <a:prstGeom prst="rect">
              <a:avLst/>
            </a:prstGeom>
            <a:solidFill>
              <a:srgbClr val="2C2C2B">
                <a:alpha val="82000"/>
              </a:srgbClr>
            </a:solidFill>
          </p:spPr>
          <p:txBody>
            <a:bodyPr vert="horz" lIns="0" tIns="0" rIns="0" bIns="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solidFill>
                    <a:srgbClr val="FFC000"/>
                  </a:solidFill>
                  <a:latin typeface="Corbel" panose="020B0503020204020204" pitchFamily="34" charset="0"/>
                </a:rPr>
                <a:t>B4</a:t>
              </a:r>
            </a:p>
          </p:txBody>
        </p:sp>
        <p:sp>
          <p:nvSpPr>
            <p:cNvPr id="32" name="Content Placeholder 2"/>
            <p:cNvSpPr txBox="1">
              <a:spLocks/>
            </p:cNvSpPr>
            <p:nvPr/>
          </p:nvSpPr>
          <p:spPr>
            <a:xfrm>
              <a:off x="3285514" y="4218755"/>
              <a:ext cx="158068" cy="134059"/>
            </a:xfrm>
            <a:prstGeom prst="rect">
              <a:avLst/>
            </a:prstGeom>
            <a:solidFill>
              <a:srgbClr val="2C2C2B">
                <a:alpha val="82000"/>
              </a:srgbClr>
            </a:solidFill>
          </p:spPr>
          <p:txBody>
            <a:bodyPr vert="horz" lIns="0" tIns="0" rIns="0" bIns="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solidFill>
                    <a:srgbClr val="FFC000"/>
                  </a:solidFill>
                  <a:latin typeface="Corbel" panose="020B0503020204020204" pitchFamily="34" charset="0"/>
                </a:rPr>
                <a:t>B5</a:t>
              </a:r>
            </a:p>
          </p:txBody>
        </p:sp>
        <p:sp>
          <p:nvSpPr>
            <p:cNvPr id="33" name="Content Placeholder 2"/>
            <p:cNvSpPr txBox="1">
              <a:spLocks/>
            </p:cNvSpPr>
            <p:nvPr/>
          </p:nvSpPr>
          <p:spPr>
            <a:xfrm>
              <a:off x="1629810" y="4500563"/>
              <a:ext cx="158068" cy="95883"/>
            </a:xfrm>
            <a:prstGeom prst="rect">
              <a:avLst/>
            </a:prstGeom>
          </p:spPr>
          <p:txBody>
            <a:bodyPr vert="horz" lIns="0" tIns="0" rIns="0" bIns="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solidFill>
                    <a:srgbClr val="FFC000"/>
                  </a:solidFill>
                  <a:latin typeface="Corbel" panose="020B0503020204020204" pitchFamily="34" charset="0"/>
                </a:rPr>
                <a:t>B10</a:t>
              </a:r>
            </a:p>
          </p:txBody>
        </p:sp>
        <p:sp>
          <p:nvSpPr>
            <p:cNvPr id="34" name="Content Placeholder 2"/>
            <p:cNvSpPr txBox="1">
              <a:spLocks/>
            </p:cNvSpPr>
            <p:nvPr/>
          </p:nvSpPr>
          <p:spPr>
            <a:xfrm>
              <a:off x="2864601" y="5128243"/>
              <a:ext cx="158068" cy="95883"/>
            </a:xfrm>
            <a:prstGeom prst="rect">
              <a:avLst/>
            </a:prstGeom>
            <a:solidFill>
              <a:srgbClr val="2C2C2B">
                <a:alpha val="82000"/>
              </a:srgbClr>
            </a:solidFill>
          </p:spPr>
          <p:txBody>
            <a:bodyPr vert="horz" lIns="0" tIns="0" rIns="0" bIns="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solidFill>
                    <a:srgbClr val="FFC000"/>
                  </a:solidFill>
                  <a:latin typeface="Corbel" panose="020B0503020204020204" pitchFamily="34" charset="0"/>
                </a:rPr>
                <a:t>B11</a:t>
              </a:r>
            </a:p>
          </p:txBody>
        </p:sp>
        <p:sp>
          <p:nvSpPr>
            <p:cNvPr id="35" name="Content Placeholder 2"/>
            <p:cNvSpPr txBox="1">
              <a:spLocks/>
            </p:cNvSpPr>
            <p:nvPr/>
          </p:nvSpPr>
          <p:spPr>
            <a:xfrm>
              <a:off x="2263489" y="4689816"/>
              <a:ext cx="158068" cy="134059"/>
            </a:xfrm>
            <a:prstGeom prst="rect">
              <a:avLst/>
            </a:prstGeom>
            <a:solidFill>
              <a:srgbClr val="2C2C2B">
                <a:alpha val="82000"/>
              </a:srgbClr>
            </a:solidFill>
          </p:spPr>
          <p:txBody>
            <a:bodyPr vert="horz" lIns="0" tIns="0" rIns="0" bIns="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solidFill>
                    <a:srgbClr val="FFC000"/>
                  </a:solidFill>
                  <a:latin typeface="Corbel" panose="020B0503020204020204" pitchFamily="34" charset="0"/>
                </a:rPr>
                <a:t>B8</a:t>
              </a:r>
            </a:p>
          </p:txBody>
        </p:sp>
        <p:sp>
          <p:nvSpPr>
            <p:cNvPr id="36" name="Content Placeholder 2"/>
            <p:cNvSpPr txBox="1">
              <a:spLocks/>
            </p:cNvSpPr>
            <p:nvPr/>
          </p:nvSpPr>
          <p:spPr>
            <a:xfrm>
              <a:off x="2901840" y="4706707"/>
              <a:ext cx="158068" cy="134059"/>
            </a:xfrm>
            <a:prstGeom prst="rect">
              <a:avLst/>
            </a:prstGeom>
            <a:solidFill>
              <a:srgbClr val="2C2C2B">
                <a:alpha val="82000"/>
              </a:srgbClr>
            </a:solidFill>
          </p:spPr>
          <p:txBody>
            <a:bodyPr vert="horz" lIns="0" tIns="0" rIns="0" bIns="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solidFill>
                    <a:srgbClr val="FFC000"/>
                  </a:solidFill>
                  <a:latin typeface="Corbel" panose="020B0503020204020204" pitchFamily="34" charset="0"/>
                </a:rPr>
                <a:t>B9</a:t>
              </a:r>
            </a:p>
          </p:txBody>
        </p:sp>
        <p:sp>
          <p:nvSpPr>
            <p:cNvPr id="18" name="Block Arc 17"/>
            <p:cNvSpPr/>
            <p:nvPr/>
          </p:nvSpPr>
          <p:spPr>
            <a:xfrm rot="16719214">
              <a:off x="2429965" y="4586320"/>
              <a:ext cx="377675" cy="377675"/>
            </a:xfrm>
            <a:prstGeom prst="blockArc">
              <a:avLst>
                <a:gd name="adj1" fmla="val 15579488"/>
                <a:gd name="adj2" fmla="val 21371873"/>
                <a:gd name="adj3" fmla="val 11661"/>
              </a:avLst>
            </a:prstGeom>
            <a:solidFill>
              <a:schemeClr val="accent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8" name="Block Arc 37"/>
            <p:cNvSpPr/>
            <p:nvPr/>
          </p:nvSpPr>
          <p:spPr>
            <a:xfrm rot="11411535">
              <a:off x="2429298" y="4584898"/>
              <a:ext cx="377675" cy="377675"/>
            </a:xfrm>
            <a:prstGeom prst="blockArc">
              <a:avLst>
                <a:gd name="adj1" fmla="val 15579488"/>
                <a:gd name="adj2" fmla="val 20556132"/>
                <a:gd name="adj3" fmla="val 12535"/>
              </a:avLst>
            </a:prstGeom>
            <a:solidFill>
              <a:schemeClr val="accent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9" name="Content Placeholder 2"/>
            <p:cNvSpPr txBox="1">
              <a:spLocks/>
            </p:cNvSpPr>
            <p:nvPr/>
          </p:nvSpPr>
          <p:spPr>
            <a:xfrm>
              <a:off x="2469566" y="4460420"/>
              <a:ext cx="364337" cy="140194"/>
            </a:xfrm>
            <a:prstGeom prst="rect">
              <a:avLst/>
            </a:prstGeom>
            <a:ln>
              <a:noFill/>
            </a:ln>
          </p:spPr>
          <p:txBody>
            <a:bodyPr vert="horz" lIns="0" tIns="0" rIns="0" bIns="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solidFill>
                    <a:srgbClr val="FF0000"/>
                  </a:solidFill>
                  <a:latin typeface="Corbel" panose="020B0503020204020204" pitchFamily="34" charset="0"/>
                </a:rPr>
                <a:t>select proper mode</a:t>
              </a:r>
            </a:p>
          </p:txBody>
        </p:sp>
        <p:sp>
          <p:nvSpPr>
            <p:cNvPr id="41" name="Content Placeholder 2"/>
            <p:cNvSpPr txBox="1">
              <a:spLocks/>
            </p:cNvSpPr>
            <p:nvPr/>
          </p:nvSpPr>
          <p:spPr>
            <a:xfrm>
              <a:off x="956125" y="3701650"/>
              <a:ext cx="2173796" cy="271343"/>
            </a:xfrm>
            <a:prstGeom prst="rect">
              <a:avLst/>
            </a:prstGeom>
          </p:spPr>
          <p:txBody>
            <a:bodyPr vert="horz" lIns="0" tIns="0" rIns="0" bIns="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rgbClr val="C00000"/>
                  </a:solidFill>
                </a:rPr>
                <a:t>Gamepad Controls Mapping</a:t>
              </a:r>
              <a:endParaRPr lang="en-US" sz="2400" dirty="0">
                <a:solidFill>
                  <a:srgbClr val="C00000"/>
                </a:solidFill>
              </a:endParaRPr>
            </a:p>
          </p:txBody>
        </p:sp>
        <p:sp>
          <p:nvSpPr>
            <p:cNvPr id="42" name="Content Placeholder 2"/>
            <p:cNvSpPr txBox="1">
              <a:spLocks/>
            </p:cNvSpPr>
            <p:nvPr/>
          </p:nvSpPr>
          <p:spPr>
            <a:xfrm>
              <a:off x="1557831" y="4088285"/>
              <a:ext cx="366219" cy="106660"/>
            </a:xfrm>
            <a:prstGeom prst="rect">
              <a:avLst/>
            </a:prstGeom>
          </p:spPr>
          <p:txBody>
            <a:bodyPr vert="horz" lIns="0" tIns="0" rIns="0" bIns="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latin typeface="Corbel" panose="020B0503020204020204" pitchFamily="34" charset="0"/>
                </a:rPr>
                <a:t>Trigger: B6</a:t>
              </a:r>
            </a:p>
          </p:txBody>
        </p:sp>
        <p:sp>
          <p:nvSpPr>
            <p:cNvPr id="43" name="Content Placeholder 2"/>
            <p:cNvSpPr txBox="1">
              <a:spLocks/>
            </p:cNvSpPr>
            <p:nvPr/>
          </p:nvSpPr>
          <p:spPr>
            <a:xfrm>
              <a:off x="3176346" y="4078452"/>
              <a:ext cx="406531" cy="116493"/>
            </a:xfrm>
            <a:prstGeom prst="rect">
              <a:avLst/>
            </a:prstGeom>
          </p:spPr>
          <p:txBody>
            <a:bodyPr vert="horz" lIns="0" tIns="0" rIns="0" bIns="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latin typeface="Corbel" panose="020B0503020204020204" pitchFamily="34" charset="0"/>
                </a:rPr>
                <a:t>Trigger: B7</a:t>
              </a:r>
            </a:p>
          </p:txBody>
        </p:sp>
      </p:grpSp>
      <p:pic>
        <p:nvPicPr>
          <p:cNvPr id="3" name="Picture 2"/>
          <p:cNvPicPr>
            <a:picLocks noChangeAspect="1"/>
          </p:cNvPicPr>
          <p:nvPr/>
        </p:nvPicPr>
        <p:blipFill>
          <a:blip r:embed="rId7"/>
          <a:stretch>
            <a:fillRect/>
          </a:stretch>
        </p:blipFill>
        <p:spPr>
          <a:xfrm>
            <a:off x="5149639" y="4697705"/>
            <a:ext cx="5695950" cy="438150"/>
          </a:xfrm>
          <a:prstGeom prst="rect">
            <a:avLst/>
          </a:prstGeom>
        </p:spPr>
      </p:pic>
      <p:graphicFrame>
        <p:nvGraphicFramePr>
          <p:cNvPr id="40" name="Table 39"/>
          <p:cNvGraphicFramePr>
            <a:graphicFrameLocks noGrp="1"/>
          </p:cNvGraphicFramePr>
          <p:nvPr/>
        </p:nvGraphicFramePr>
        <p:xfrm>
          <a:off x="8891171" y="2483560"/>
          <a:ext cx="2223942" cy="835754"/>
        </p:xfrm>
        <a:graphic>
          <a:graphicData uri="http://schemas.openxmlformats.org/drawingml/2006/table">
            <a:tbl>
              <a:tblPr firstRow="1" bandRow="1">
                <a:tableStyleId>{5C22544A-7EE6-4342-B048-85BDC9FD1C3A}</a:tableStyleId>
              </a:tblPr>
              <a:tblGrid>
                <a:gridCol w="571512">
                  <a:extLst>
                    <a:ext uri="{9D8B030D-6E8A-4147-A177-3AD203B41FA5}">
                      <a16:colId xmlns:a16="http://schemas.microsoft.com/office/drawing/2014/main" val="4125989163"/>
                    </a:ext>
                  </a:extLst>
                </a:gridCol>
                <a:gridCol w="679652">
                  <a:extLst>
                    <a:ext uri="{9D8B030D-6E8A-4147-A177-3AD203B41FA5}">
                      <a16:colId xmlns:a16="http://schemas.microsoft.com/office/drawing/2014/main" val="2467399619"/>
                    </a:ext>
                  </a:extLst>
                </a:gridCol>
                <a:gridCol w="486389">
                  <a:extLst>
                    <a:ext uri="{9D8B030D-6E8A-4147-A177-3AD203B41FA5}">
                      <a16:colId xmlns:a16="http://schemas.microsoft.com/office/drawing/2014/main" val="1014520269"/>
                    </a:ext>
                  </a:extLst>
                </a:gridCol>
                <a:gridCol w="486389">
                  <a:extLst>
                    <a:ext uri="{9D8B030D-6E8A-4147-A177-3AD203B41FA5}">
                      <a16:colId xmlns:a16="http://schemas.microsoft.com/office/drawing/2014/main" val="1621643784"/>
                    </a:ext>
                  </a:extLst>
                </a:gridCol>
              </a:tblGrid>
              <a:tr h="336046">
                <a:tc>
                  <a:txBody>
                    <a:bodyPr/>
                    <a:lstStyle/>
                    <a:p>
                      <a:pPr algn="ctr"/>
                      <a:r>
                        <a:rPr lang="en-US" sz="1200" dirty="0">
                          <a:latin typeface="Bahnschrift" panose="020B0502040204020203" pitchFamily="34" charset="0"/>
                        </a:rPr>
                        <a:t>Move</a:t>
                      </a:r>
                    </a:p>
                  </a:txBody>
                  <a:tcPr marL="45720" marR="0" marT="0" marB="0"/>
                </a:tc>
                <a:tc>
                  <a:txBody>
                    <a:bodyPr/>
                    <a:lstStyle/>
                    <a:p>
                      <a:pPr algn="ctr"/>
                      <a:r>
                        <a:rPr lang="en-US" sz="1200" dirty="0">
                          <a:latin typeface="Bahnschrift" panose="020B0502040204020203" pitchFamily="34" charset="0"/>
                        </a:rPr>
                        <a:t>Theta_dot</a:t>
                      </a:r>
                    </a:p>
                    <a:p>
                      <a:pPr algn="ctr"/>
                      <a:r>
                        <a:rPr lang="en-US" sz="1200" dirty="0">
                          <a:latin typeface="Bahnschrift" panose="020B0502040204020203" pitchFamily="34" charset="0"/>
                        </a:rPr>
                        <a:t>(rad/s)</a:t>
                      </a:r>
                    </a:p>
                  </a:txBody>
                  <a:tcPr marL="45720" marR="0"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X_dot (m/s)</a:t>
                      </a:r>
                    </a:p>
                  </a:txBody>
                  <a:tcPr marL="45720" marR="0"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err="1">
                          <a:latin typeface="Bahnschrift" panose="020B0502040204020203" pitchFamily="34" charset="0"/>
                        </a:rPr>
                        <a:t>Phi_dot</a:t>
                      </a:r>
                      <a:endParaRPr lang="en-US" sz="1200" dirty="0">
                        <a:latin typeface="Bahnschrift" panose="020B0502040204020203" pitchFamily="34" charset="0"/>
                      </a:endParaRPr>
                    </a:p>
                  </a:txBody>
                  <a:tcPr marL="45720" marR="0" marT="0" marB="0"/>
                </a:tc>
                <a:extLst>
                  <a:ext uri="{0D108BD9-81ED-4DB2-BD59-A6C34878D82A}">
                    <a16:rowId xmlns:a16="http://schemas.microsoft.com/office/drawing/2014/main" val="2700294667"/>
                  </a:ext>
                </a:extLst>
              </a:tr>
              <a:tr h="287114">
                <a:tc>
                  <a:txBody>
                    <a:bodyPr/>
                    <a:lstStyle/>
                    <a:p>
                      <a:pPr algn="ctr"/>
                      <a:r>
                        <a:rPr lang="en-US" sz="1200" dirty="0">
                          <a:latin typeface="Bahnschrift" panose="020B0502040204020203" pitchFamily="34" charset="0"/>
                        </a:rPr>
                        <a:t>max</a:t>
                      </a:r>
                    </a:p>
                  </a:txBody>
                  <a:tcPr marL="45720" marR="0" marT="0" marB="0"/>
                </a:tc>
                <a:tc>
                  <a:txBody>
                    <a:bodyPr/>
                    <a:lstStyle/>
                    <a:p>
                      <a:pPr algn="ctr"/>
                      <a:r>
                        <a:rPr lang="en-US" sz="1200" dirty="0">
                          <a:latin typeface="Bahnschrift" panose="020B0502040204020203" pitchFamily="34" charset="0"/>
                        </a:rPr>
                        <a:t>1.99</a:t>
                      </a:r>
                    </a:p>
                  </a:txBody>
                  <a:tcPr marL="45720" marR="0" marT="0" marB="0"/>
                </a:tc>
                <a:tc>
                  <a:txBody>
                    <a:bodyPr/>
                    <a:lstStyle/>
                    <a:p>
                      <a:pPr algn="ctr"/>
                      <a:r>
                        <a:rPr lang="en-US" sz="1200" dirty="0">
                          <a:latin typeface="Bahnschrift" panose="020B0502040204020203" pitchFamily="34" charset="0"/>
                        </a:rPr>
                        <a:t>0.4</a:t>
                      </a:r>
                    </a:p>
                  </a:txBody>
                  <a:tcPr marL="45720" marR="0" marT="0" marB="0"/>
                </a:tc>
                <a:tc>
                  <a:txBody>
                    <a:bodyPr/>
                    <a:lstStyle/>
                    <a:p>
                      <a:pPr algn="ctr"/>
                      <a:r>
                        <a:rPr lang="en-US" sz="1200" dirty="0">
                          <a:latin typeface="Bahnschrift" panose="020B0502040204020203" pitchFamily="34" charset="0"/>
                        </a:rPr>
                        <a:t>9.75</a:t>
                      </a:r>
                    </a:p>
                  </a:txBody>
                  <a:tcPr marL="45720" marR="0" marT="0" marB="0"/>
                </a:tc>
                <a:extLst>
                  <a:ext uri="{0D108BD9-81ED-4DB2-BD59-A6C34878D82A}">
                    <a16:rowId xmlns:a16="http://schemas.microsoft.com/office/drawing/2014/main" val="3708405470"/>
                  </a:ext>
                </a:extLst>
              </a:tr>
            </a:tbl>
          </a:graphicData>
        </a:graphic>
      </p:graphicFrame>
      <p:sp>
        <p:nvSpPr>
          <p:cNvPr id="44" name="Content Placeholder 2"/>
          <p:cNvSpPr txBox="1">
            <a:spLocks/>
          </p:cNvSpPr>
          <p:nvPr/>
        </p:nvSpPr>
        <p:spPr>
          <a:xfrm>
            <a:off x="8769295" y="2068251"/>
            <a:ext cx="2519845" cy="43242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dirty="0"/>
              <a:t>Given a measured max forward velocity of 0.4m/s, the other maximums are calculated. </a:t>
            </a:r>
          </a:p>
        </p:txBody>
      </p:sp>
      <p:sp>
        <p:nvSpPr>
          <p:cNvPr id="45" name="TextBox 44">
            <a:extLst>
              <a:ext uri="{FF2B5EF4-FFF2-40B4-BE49-F238E27FC236}">
                <a16:creationId xmlns:a16="http://schemas.microsoft.com/office/drawing/2014/main" id="{6D6444FE-12FB-4CAF-A5B6-27FCFA8BBFE5}"/>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1654504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SCUTTLE Movement Example</a:t>
            </a:r>
          </a:p>
        </p:txBody>
      </p:sp>
      <p:sp>
        <p:nvSpPr>
          <p:cNvPr id="40" name="Rounded Rectangle 39"/>
          <p:cNvSpPr/>
          <p:nvPr/>
        </p:nvSpPr>
        <p:spPr>
          <a:xfrm>
            <a:off x="5531399" y="1859967"/>
            <a:ext cx="935142" cy="442331"/>
          </a:xfrm>
          <a:prstGeom prst="roundRect">
            <a:avLst/>
          </a:prstGeom>
          <a:solidFill>
            <a:srgbClr val="495D8E"/>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solidFill>
                  <a:srgbClr val="FFC000"/>
                </a:solidFill>
              </a:rPr>
              <a:t>right</a:t>
            </a:r>
            <a:r>
              <a:rPr lang="en-US" sz="1050" dirty="0"/>
              <a:t> turn on joystick</a:t>
            </a:r>
            <a:endParaRPr lang="en-US" sz="900" i="1" dirty="0"/>
          </a:p>
        </p:txBody>
      </p:sp>
      <p:sp>
        <p:nvSpPr>
          <p:cNvPr id="44" name="Rounded Rectangle 43"/>
          <p:cNvSpPr/>
          <p:nvPr/>
        </p:nvSpPr>
        <p:spPr>
          <a:xfrm>
            <a:off x="5809860" y="2658812"/>
            <a:ext cx="935142" cy="442331"/>
          </a:xfrm>
          <a:prstGeom prst="roundRect">
            <a:avLst/>
          </a:prstGeom>
          <a:solidFill>
            <a:srgbClr val="495D8E"/>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t>outputs </a:t>
            </a:r>
            <a:r>
              <a:rPr lang="en-US" sz="1050" dirty="0">
                <a:solidFill>
                  <a:srgbClr val="FFC000"/>
                </a:solidFill>
              </a:rPr>
              <a:t>positive</a:t>
            </a:r>
            <a:r>
              <a:rPr lang="en-US" sz="1050" dirty="0"/>
              <a:t>  value on axis_1</a:t>
            </a:r>
            <a:endParaRPr lang="en-US" sz="900" i="1" dirty="0"/>
          </a:p>
        </p:txBody>
      </p:sp>
      <p:sp>
        <p:nvSpPr>
          <p:cNvPr id="45" name="Rounded Rectangle 44"/>
          <p:cNvSpPr/>
          <p:nvPr/>
        </p:nvSpPr>
        <p:spPr>
          <a:xfrm>
            <a:off x="6161054" y="3413749"/>
            <a:ext cx="935142" cy="442331"/>
          </a:xfrm>
          <a:prstGeom prst="roundRect">
            <a:avLst/>
          </a:prstGeom>
          <a:solidFill>
            <a:srgbClr val="495D8E"/>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fontScale="92500" lnSpcReduction="20000"/>
          </a:bodyPr>
          <a:lstStyle/>
          <a:p>
            <a:pPr algn="ctr"/>
            <a:r>
              <a:rPr lang="en-US" sz="1050" dirty="0"/>
              <a:t>interpret as </a:t>
            </a:r>
            <a:r>
              <a:rPr lang="en-US" sz="1050" dirty="0">
                <a:solidFill>
                  <a:srgbClr val="FFC000"/>
                </a:solidFill>
              </a:rPr>
              <a:t>negative</a:t>
            </a:r>
            <a:r>
              <a:rPr lang="en-US" sz="1050" dirty="0"/>
              <a:t> theta movement</a:t>
            </a:r>
            <a:endParaRPr lang="en-US" sz="900" i="1" dirty="0"/>
          </a:p>
        </p:txBody>
      </p:sp>
      <p:sp>
        <p:nvSpPr>
          <p:cNvPr id="46" name="Rounded Rectangle 45"/>
          <p:cNvSpPr/>
          <p:nvPr/>
        </p:nvSpPr>
        <p:spPr>
          <a:xfrm>
            <a:off x="6338389" y="4242476"/>
            <a:ext cx="1217876" cy="437388"/>
          </a:xfrm>
          <a:prstGeom prst="roundRect">
            <a:avLst/>
          </a:prstGeom>
          <a:solidFill>
            <a:srgbClr val="495D8E"/>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fontScale="85000" lnSpcReduction="10000"/>
          </a:bodyPr>
          <a:lstStyle/>
          <a:p>
            <a:pPr algn="ctr"/>
            <a:r>
              <a:rPr lang="en-US" sz="1050" dirty="0"/>
              <a:t>performs </a:t>
            </a:r>
          </a:p>
          <a:p>
            <a:pPr algn="ctr"/>
            <a:r>
              <a:rPr lang="en-US" sz="1050" dirty="0">
                <a:solidFill>
                  <a:srgbClr val="FFC000"/>
                </a:solidFill>
              </a:rPr>
              <a:t>POSTIVE</a:t>
            </a:r>
            <a:r>
              <a:rPr lang="en-US" sz="1050" dirty="0"/>
              <a:t> phi_dot_l and </a:t>
            </a:r>
            <a:r>
              <a:rPr lang="en-US" sz="1050" dirty="0">
                <a:solidFill>
                  <a:srgbClr val="FFC000"/>
                </a:solidFill>
              </a:rPr>
              <a:t>NEGATIVE</a:t>
            </a:r>
            <a:r>
              <a:rPr lang="en-US" sz="1050" dirty="0"/>
              <a:t> phi_dot_R</a:t>
            </a:r>
            <a:endParaRPr lang="en-US" sz="900" i="1" dirty="0"/>
          </a:p>
        </p:txBody>
      </p:sp>
      <p:grpSp>
        <p:nvGrpSpPr>
          <p:cNvPr id="1024" name="Group 1023"/>
          <p:cNvGrpSpPr/>
          <p:nvPr/>
        </p:nvGrpSpPr>
        <p:grpSpPr>
          <a:xfrm>
            <a:off x="1493816" y="1574285"/>
            <a:ext cx="1744160" cy="1039765"/>
            <a:chOff x="911001" y="1450460"/>
            <a:chExt cx="2279350" cy="1358814"/>
          </a:xfrm>
        </p:grpSpPr>
        <p:pic>
          <p:nvPicPr>
            <p:cNvPr id="1026" name="Picture 2" descr="https://images-na.ssl-images-amazon.com/images/I/71%2ByeyZ8GVL._SL1500_.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7867" b="24441"/>
            <a:stretch/>
          </p:blipFill>
          <p:spPr bwMode="auto">
            <a:xfrm>
              <a:off x="911001" y="1450460"/>
              <a:ext cx="2279350" cy="13588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p:cNvCxnSpPr/>
            <p:nvPr/>
          </p:nvCxnSpPr>
          <p:spPr>
            <a:xfrm>
              <a:off x="1352698" y="1789371"/>
              <a:ext cx="474289"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47" name="Rounded Rectangle 46"/>
          <p:cNvSpPr/>
          <p:nvPr/>
        </p:nvSpPr>
        <p:spPr>
          <a:xfrm>
            <a:off x="4817623" y="1859968"/>
            <a:ext cx="655340" cy="442331"/>
          </a:xfrm>
          <a:prstGeom prst="roundRect">
            <a:avLst/>
          </a:prstGeom>
          <a:solidFill>
            <a:schemeClr val="accent6">
              <a:lumMod val="50000"/>
              <a:lumOff val="50000"/>
            </a:schemeClr>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t>USER SAYS</a:t>
            </a:r>
            <a:endParaRPr lang="en-US" sz="900" i="1" dirty="0"/>
          </a:p>
        </p:txBody>
      </p:sp>
      <p:sp>
        <p:nvSpPr>
          <p:cNvPr id="48" name="Rounded Rectangle 47"/>
          <p:cNvSpPr/>
          <p:nvPr/>
        </p:nvSpPr>
        <p:spPr>
          <a:xfrm>
            <a:off x="5004262" y="2658811"/>
            <a:ext cx="766860" cy="442331"/>
          </a:xfrm>
          <a:prstGeom prst="roundRect">
            <a:avLst/>
          </a:prstGeom>
          <a:solidFill>
            <a:schemeClr val="accent6">
              <a:lumMod val="50000"/>
              <a:lumOff val="50000"/>
            </a:schemeClr>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t>GAMEPAD SAYS</a:t>
            </a:r>
            <a:endParaRPr lang="en-US" sz="900" i="1" dirty="0"/>
          </a:p>
        </p:txBody>
      </p:sp>
      <p:sp>
        <p:nvSpPr>
          <p:cNvPr id="49" name="Rounded Rectangle 48"/>
          <p:cNvSpPr/>
          <p:nvPr/>
        </p:nvSpPr>
        <p:spPr>
          <a:xfrm>
            <a:off x="5195459" y="3425327"/>
            <a:ext cx="936930" cy="442331"/>
          </a:xfrm>
          <a:prstGeom prst="roundRect">
            <a:avLst/>
          </a:prstGeom>
          <a:solidFill>
            <a:schemeClr val="accent6">
              <a:lumMod val="50000"/>
              <a:lumOff val="50000"/>
            </a:schemeClr>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t>KINEMATICS SAYS</a:t>
            </a:r>
            <a:endParaRPr lang="en-US" sz="900" i="1" dirty="0"/>
          </a:p>
        </p:txBody>
      </p:sp>
      <p:cxnSp>
        <p:nvCxnSpPr>
          <p:cNvPr id="50" name="Straight Arrow Connector 49"/>
          <p:cNvCxnSpPr>
            <a:stCxn id="40" idx="2"/>
            <a:endCxn id="44" idx="0"/>
          </p:cNvCxnSpPr>
          <p:nvPr/>
        </p:nvCxnSpPr>
        <p:spPr>
          <a:xfrm>
            <a:off x="5998970" y="2302298"/>
            <a:ext cx="278461" cy="356514"/>
          </a:xfrm>
          <a:prstGeom prst="straightConnector1">
            <a:avLst/>
          </a:prstGeom>
          <a:ln w="571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44" idx="2"/>
            <a:endCxn id="45" idx="0"/>
          </p:cNvCxnSpPr>
          <p:nvPr/>
        </p:nvCxnSpPr>
        <p:spPr>
          <a:xfrm>
            <a:off x="6277431" y="3101143"/>
            <a:ext cx="351194" cy="312606"/>
          </a:xfrm>
          <a:prstGeom prst="straightConnector1">
            <a:avLst/>
          </a:prstGeom>
          <a:ln w="571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45" idx="2"/>
            <a:endCxn id="46" idx="0"/>
          </p:cNvCxnSpPr>
          <p:nvPr/>
        </p:nvCxnSpPr>
        <p:spPr>
          <a:xfrm>
            <a:off x="6628625" y="3856080"/>
            <a:ext cx="318702" cy="386396"/>
          </a:xfrm>
          <a:prstGeom prst="straightConnector1">
            <a:avLst/>
          </a:prstGeom>
          <a:ln w="571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56" name="Rounded Rectangle 55"/>
          <p:cNvSpPr/>
          <p:nvPr/>
        </p:nvSpPr>
        <p:spPr>
          <a:xfrm>
            <a:off x="5372609" y="4237532"/>
            <a:ext cx="936930" cy="442331"/>
          </a:xfrm>
          <a:prstGeom prst="roundRect">
            <a:avLst/>
          </a:prstGeom>
          <a:solidFill>
            <a:schemeClr val="accent6">
              <a:lumMod val="50000"/>
              <a:lumOff val="50000"/>
            </a:schemeClr>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t>KINEMATICS SAYS</a:t>
            </a:r>
            <a:endParaRPr lang="en-US" sz="900" i="1" dirty="0"/>
          </a:p>
        </p:txBody>
      </p:sp>
      <p:pic>
        <p:nvPicPr>
          <p:cNvPr id="59" name="Picture 58"/>
          <p:cNvPicPr>
            <a:picLocks noChangeAspect="1"/>
          </p:cNvPicPr>
          <p:nvPr/>
        </p:nvPicPr>
        <p:blipFill>
          <a:blip r:embed="rId3"/>
          <a:stretch>
            <a:fillRect/>
          </a:stretch>
        </p:blipFill>
        <p:spPr>
          <a:xfrm>
            <a:off x="8807590" y="2442039"/>
            <a:ext cx="1419020" cy="1320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1" name="Straight Arrow Connector 60"/>
          <p:cNvCxnSpPr/>
          <p:nvPr/>
        </p:nvCxnSpPr>
        <p:spPr>
          <a:xfrm>
            <a:off x="7132190" y="3644232"/>
            <a:ext cx="1492548" cy="2260"/>
          </a:xfrm>
          <a:prstGeom prst="straightConnector1">
            <a:avLst/>
          </a:prstGeom>
          <a:ln w="2857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Arrow Connector 65"/>
          <p:cNvCxnSpPr/>
          <p:nvPr/>
        </p:nvCxnSpPr>
        <p:spPr>
          <a:xfrm>
            <a:off x="3351032" y="2094117"/>
            <a:ext cx="1390303" cy="2260"/>
          </a:xfrm>
          <a:prstGeom prst="straightConnector1">
            <a:avLst/>
          </a:prstGeom>
          <a:ln w="2857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8" name="Rounded Rectangle 67"/>
          <p:cNvSpPr/>
          <p:nvPr/>
        </p:nvSpPr>
        <p:spPr>
          <a:xfrm>
            <a:off x="5742467" y="5157699"/>
            <a:ext cx="936930" cy="442331"/>
          </a:xfrm>
          <a:prstGeom prst="roundRect">
            <a:avLst/>
          </a:prstGeom>
          <a:solidFill>
            <a:schemeClr val="accent6">
              <a:lumMod val="50000"/>
              <a:lumOff val="50000"/>
            </a:schemeClr>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fontScale="92500" lnSpcReduction="20000"/>
          </a:bodyPr>
          <a:lstStyle/>
          <a:p>
            <a:pPr algn="ctr"/>
            <a:r>
              <a:rPr lang="en-US" sz="1050" dirty="0"/>
              <a:t>MOTOR PROGRAM SAYS</a:t>
            </a:r>
            <a:endParaRPr lang="en-US" sz="900" i="1" dirty="0"/>
          </a:p>
        </p:txBody>
      </p:sp>
      <p:sp>
        <p:nvSpPr>
          <p:cNvPr id="69" name="Rounded Rectangle 68"/>
          <p:cNvSpPr/>
          <p:nvPr/>
        </p:nvSpPr>
        <p:spPr>
          <a:xfrm>
            <a:off x="6710466" y="5157699"/>
            <a:ext cx="1217876" cy="437388"/>
          </a:xfrm>
          <a:prstGeom prst="roundRect">
            <a:avLst/>
          </a:prstGeom>
          <a:solidFill>
            <a:srgbClr val="495D8E"/>
          </a:solidFill>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fontScale="85000" lnSpcReduction="10000"/>
          </a:bodyPr>
          <a:lstStyle/>
          <a:p>
            <a:pPr algn="ctr"/>
            <a:r>
              <a:rPr lang="en-US" sz="1050" dirty="0"/>
              <a:t>performs </a:t>
            </a:r>
          </a:p>
          <a:p>
            <a:pPr algn="ctr"/>
            <a:r>
              <a:rPr lang="en-US" sz="1050" dirty="0">
                <a:solidFill>
                  <a:srgbClr val="FFC000"/>
                </a:solidFill>
              </a:rPr>
              <a:t>POSTIVE</a:t>
            </a:r>
            <a:r>
              <a:rPr lang="en-US" sz="1050" dirty="0"/>
              <a:t> differential on </a:t>
            </a:r>
            <a:r>
              <a:rPr lang="en-US" sz="1050" dirty="0">
                <a:solidFill>
                  <a:srgbClr val="FFC000"/>
                </a:solidFill>
              </a:rPr>
              <a:t>NEGATIVE</a:t>
            </a:r>
            <a:r>
              <a:rPr lang="en-US" sz="1050" dirty="0"/>
              <a:t> phi_dot_R</a:t>
            </a:r>
            <a:endParaRPr lang="en-US" sz="900" i="1" dirty="0"/>
          </a:p>
        </p:txBody>
      </p:sp>
      <p:cxnSp>
        <p:nvCxnSpPr>
          <p:cNvPr id="70" name="Straight Arrow Connector 69"/>
          <p:cNvCxnSpPr>
            <a:stCxn id="46" idx="2"/>
            <a:endCxn id="69" idx="0"/>
          </p:cNvCxnSpPr>
          <p:nvPr/>
        </p:nvCxnSpPr>
        <p:spPr>
          <a:xfrm>
            <a:off x="6947327" y="4679864"/>
            <a:ext cx="372077" cy="477835"/>
          </a:xfrm>
          <a:prstGeom prst="straightConnector1">
            <a:avLst/>
          </a:prstGeom>
          <a:ln w="5715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73" name="Table 72"/>
          <p:cNvGraphicFramePr>
            <a:graphicFrameLocks noGrp="1"/>
          </p:cNvGraphicFramePr>
          <p:nvPr/>
        </p:nvGraphicFramePr>
        <p:xfrm>
          <a:off x="823676" y="3709584"/>
          <a:ext cx="3341112" cy="1305476"/>
        </p:xfrm>
        <a:graphic>
          <a:graphicData uri="http://schemas.openxmlformats.org/drawingml/2006/table">
            <a:tbl>
              <a:tblPr firstRow="1" bandRow="1">
                <a:tableStyleId>{5C22544A-7EE6-4342-B048-85BDC9FD1C3A}</a:tableStyleId>
              </a:tblPr>
              <a:tblGrid>
                <a:gridCol w="631365">
                  <a:extLst>
                    <a:ext uri="{9D8B030D-6E8A-4147-A177-3AD203B41FA5}">
                      <a16:colId xmlns:a16="http://schemas.microsoft.com/office/drawing/2014/main" val="4125989163"/>
                    </a:ext>
                  </a:extLst>
                </a:gridCol>
                <a:gridCol w="750831">
                  <a:extLst>
                    <a:ext uri="{9D8B030D-6E8A-4147-A177-3AD203B41FA5}">
                      <a16:colId xmlns:a16="http://schemas.microsoft.com/office/drawing/2014/main" val="2467399619"/>
                    </a:ext>
                  </a:extLst>
                </a:gridCol>
                <a:gridCol w="537328">
                  <a:extLst>
                    <a:ext uri="{9D8B030D-6E8A-4147-A177-3AD203B41FA5}">
                      <a16:colId xmlns:a16="http://schemas.microsoft.com/office/drawing/2014/main" val="1014520269"/>
                    </a:ext>
                  </a:extLst>
                </a:gridCol>
                <a:gridCol w="716437">
                  <a:extLst>
                    <a:ext uri="{9D8B030D-6E8A-4147-A177-3AD203B41FA5}">
                      <a16:colId xmlns:a16="http://schemas.microsoft.com/office/drawing/2014/main" val="2120408460"/>
                    </a:ext>
                  </a:extLst>
                </a:gridCol>
                <a:gridCol w="705151">
                  <a:extLst>
                    <a:ext uri="{9D8B030D-6E8A-4147-A177-3AD203B41FA5}">
                      <a16:colId xmlns:a16="http://schemas.microsoft.com/office/drawing/2014/main" val="1515652625"/>
                    </a:ext>
                  </a:extLst>
                </a:gridCol>
              </a:tblGrid>
              <a:tr h="336046">
                <a:tc>
                  <a:txBody>
                    <a:bodyPr/>
                    <a:lstStyle/>
                    <a:p>
                      <a:pPr algn="ctr"/>
                      <a:r>
                        <a:rPr lang="en-US" sz="1200" dirty="0">
                          <a:latin typeface="Bahnschrift" panose="020B0502040204020203" pitchFamily="34" charset="0"/>
                        </a:rPr>
                        <a:t>Move</a:t>
                      </a:r>
                    </a:p>
                  </a:txBody>
                  <a:tcPr marL="45720" marR="0" marT="0" marB="0"/>
                </a:tc>
                <a:tc>
                  <a:txBody>
                    <a:bodyPr/>
                    <a:lstStyle/>
                    <a:p>
                      <a:pPr algn="ctr"/>
                      <a:r>
                        <a:rPr lang="en-US" sz="1200" dirty="0">
                          <a:latin typeface="Bahnschrift" panose="020B0502040204020203" pitchFamily="34" charset="0"/>
                        </a:rPr>
                        <a:t>Theta_dot</a:t>
                      </a:r>
                    </a:p>
                  </a:txBody>
                  <a:tcPr marL="45720" marR="0"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X_dot</a:t>
                      </a:r>
                    </a:p>
                  </a:txBody>
                  <a:tcPr marL="45720" marR="0" marT="0" marB="0"/>
                </a:tc>
                <a:tc>
                  <a:txBody>
                    <a:bodyPr/>
                    <a:lstStyle/>
                    <a:p>
                      <a:pPr algn="ctr"/>
                      <a:r>
                        <a:rPr lang="en-US" sz="1200" dirty="0">
                          <a:latin typeface="Bahnschrift" panose="020B0502040204020203" pitchFamily="34" charset="0"/>
                        </a:rPr>
                        <a:t>Duty_r</a:t>
                      </a:r>
                    </a:p>
                  </a:txBody>
                  <a:tcPr marL="45720" marR="0" marT="0" marB="0"/>
                </a:tc>
                <a:tc>
                  <a:txBody>
                    <a:bodyPr/>
                    <a:lstStyle/>
                    <a:p>
                      <a:pPr algn="ctr"/>
                      <a:r>
                        <a:rPr lang="en-US" sz="1200" dirty="0">
                          <a:latin typeface="Bahnschrift" panose="020B0502040204020203" pitchFamily="34" charset="0"/>
                        </a:rPr>
                        <a:t>Duty_l</a:t>
                      </a:r>
                    </a:p>
                  </a:txBody>
                  <a:tcPr marL="45720" marR="0" marT="0" marB="0"/>
                </a:tc>
                <a:extLst>
                  <a:ext uri="{0D108BD9-81ED-4DB2-BD59-A6C34878D82A}">
                    <a16:rowId xmlns:a16="http://schemas.microsoft.com/office/drawing/2014/main" val="2700294667"/>
                  </a:ext>
                </a:extLst>
              </a:tr>
              <a:tr h="214810">
                <a:tc>
                  <a:txBody>
                    <a:bodyPr/>
                    <a:lstStyle/>
                    <a:p>
                      <a:pPr algn="ctr"/>
                      <a:r>
                        <a:rPr lang="en-US" sz="1200" dirty="0">
                          <a:latin typeface="Bahnschrift" panose="020B0502040204020203" pitchFamily="34" charset="0"/>
                        </a:rPr>
                        <a:t>Fwd</a:t>
                      </a:r>
                    </a:p>
                  </a:txBody>
                  <a:tcPr marL="45720" marR="0" marT="0" marB="0"/>
                </a:tc>
                <a:tc>
                  <a:txBody>
                    <a:bodyPr/>
                    <a:lstStyle/>
                    <a:p>
                      <a:pPr algn="ctr"/>
                      <a:r>
                        <a:rPr lang="en-US" sz="1200" dirty="0">
                          <a:latin typeface="Bahnschrift" panose="020B0502040204020203" pitchFamily="34" charset="0"/>
                        </a:rPr>
                        <a:t>0</a:t>
                      </a:r>
                    </a:p>
                  </a:txBody>
                  <a:tcPr marL="45720" marR="0" marT="0" marB="0"/>
                </a:tc>
                <a:tc>
                  <a:txBody>
                    <a:bodyPr/>
                    <a:lstStyle/>
                    <a:p>
                      <a:pPr algn="ctr"/>
                      <a:r>
                        <a:rPr lang="en-US" sz="1200" dirty="0">
                          <a:latin typeface="Bahnschrift" panose="020B0502040204020203" pitchFamily="34" charset="0"/>
                        </a:rPr>
                        <a:t>1</a:t>
                      </a:r>
                    </a:p>
                  </a:txBody>
                  <a:tcPr marL="45720" marR="0" marT="0" marB="0"/>
                </a:tc>
                <a:tc>
                  <a:txBody>
                    <a:bodyPr/>
                    <a:lstStyle/>
                    <a:p>
                      <a:pPr algn="ctr"/>
                      <a:r>
                        <a:rPr lang="en-US" sz="1200" dirty="0">
                          <a:latin typeface="Bahnschrift" panose="020B0502040204020203" pitchFamily="34" charset="0"/>
                        </a:rPr>
                        <a:t>1</a:t>
                      </a:r>
                    </a:p>
                  </a:txBody>
                  <a:tcPr marL="45720" marR="0" marT="0" marB="0"/>
                </a:tc>
                <a:tc>
                  <a:txBody>
                    <a:bodyPr/>
                    <a:lstStyle/>
                    <a:p>
                      <a:pPr algn="ctr"/>
                      <a:r>
                        <a:rPr lang="en-US" sz="1200" dirty="0">
                          <a:latin typeface="Bahnschrift" panose="020B0502040204020203" pitchFamily="34" charset="0"/>
                        </a:rPr>
                        <a:t>1</a:t>
                      </a:r>
                    </a:p>
                  </a:txBody>
                  <a:tcPr marL="45720" marR="0" marT="0" marB="0"/>
                </a:tc>
                <a:extLst>
                  <a:ext uri="{0D108BD9-81ED-4DB2-BD59-A6C34878D82A}">
                    <a16:rowId xmlns:a16="http://schemas.microsoft.com/office/drawing/2014/main" val="3708405470"/>
                  </a:ext>
                </a:extLst>
              </a:tr>
              <a:tr h="213558">
                <a:tc>
                  <a:txBody>
                    <a:bodyPr/>
                    <a:lstStyle/>
                    <a:p>
                      <a:pPr algn="ctr"/>
                      <a:r>
                        <a:rPr lang="en-US" sz="1200" dirty="0">
                          <a:latin typeface="Bahnschrift" panose="020B0502040204020203" pitchFamily="34" charset="0"/>
                        </a:rPr>
                        <a:t>Rev</a:t>
                      </a:r>
                    </a:p>
                  </a:txBody>
                  <a:tcPr marL="45720" marR="0" marT="0" marB="0"/>
                </a:tc>
                <a:tc>
                  <a:txBody>
                    <a:bodyPr/>
                    <a:lstStyle/>
                    <a:p>
                      <a:pPr algn="ctr"/>
                      <a:r>
                        <a:rPr lang="en-US" sz="1200" dirty="0">
                          <a:latin typeface="Bahnschrift" panose="020B0502040204020203" pitchFamily="34" charset="0"/>
                        </a:rPr>
                        <a:t>0</a:t>
                      </a:r>
                    </a:p>
                  </a:txBody>
                  <a:tcPr marL="45720" marR="0" marT="0" marB="0"/>
                </a:tc>
                <a:tc>
                  <a:txBody>
                    <a:bodyPr/>
                    <a:lstStyle/>
                    <a:p>
                      <a:pPr algn="ctr"/>
                      <a:r>
                        <a:rPr lang="en-US" sz="1200" dirty="0">
                          <a:latin typeface="Bahnschrift" panose="020B0502040204020203" pitchFamily="34" charset="0"/>
                        </a:rPr>
                        <a:t>-1</a:t>
                      </a:r>
                    </a:p>
                  </a:txBody>
                  <a:tcPr marL="45720" marR="0" marT="0" marB="0"/>
                </a:tc>
                <a:tc>
                  <a:txBody>
                    <a:bodyPr/>
                    <a:lstStyle/>
                    <a:p>
                      <a:pPr algn="ctr"/>
                      <a:r>
                        <a:rPr lang="en-US" sz="1200" dirty="0">
                          <a:latin typeface="Bahnschrift" panose="020B0502040204020203" pitchFamily="34" charset="0"/>
                        </a:rPr>
                        <a:t>-1</a:t>
                      </a:r>
                    </a:p>
                  </a:txBody>
                  <a:tcPr marL="45720" marR="0" marT="0" marB="0"/>
                </a:tc>
                <a:tc>
                  <a:txBody>
                    <a:bodyPr/>
                    <a:lstStyle/>
                    <a:p>
                      <a:pPr algn="ctr"/>
                      <a:r>
                        <a:rPr lang="en-US" sz="1200" dirty="0">
                          <a:latin typeface="Bahnschrift" panose="020B0502040204020203" pitchFamily="34" charset="0"/>
                        </a:rPr>
                        <a:t>-1</a:t>
                      </a:r>
                    </a:p>
                  </a:txBody>
                  <a:tcPr marL="45720" marR="0" marT="0" marB="0"/>
                </a:tc>
                <a:extLst>
                  <a:ext uri="{0D108BD9-81ED-4DB2-BD59-A6C34878D82A}">
                    <a16:rowId xmlns:a16="http://schemas.microsoft.com/office/drawing/2014/main" val="3042258082"/>
                  </a:ext>
                </a:extLst>
              </a:tr>
              <a:tr h="205016">
                <a:tc>
                  <a:txBody>
                    <a:bodyPr/>
                    <a:lstStyle/>
                    <a:p>
                      <a:pPr algn="ctr"/>
                      <a:r>
                        <a:rPr lang="en-US" sz="1200" dirty="0">
                          <a:latin typeface="Bahnschrift" panose="020B0502040204020203" pitchFamily="34" charset="0"/>
                        </a:rPr>
                        <a:t>right</a:t>
                      </a:r>
                    </a:p>
                  </a:txBody>
                  <a:tcPr marL="45720" marR="0" marT="0" marB="0"/>
                </a:tc>
                <a:tc>
                  <a:txBody>
                    <a:bodyPr/>
                    <a:lstStyle/>
                    <a:p>
                      <a:pPr algn="ctr"/>
                      <a:r>
                        <a:rPr lang="en-US" sz="1200" dirty="0">
                          <a:latin typeface="Bahnschrift" panose="020B0502040204020203" pitchFamily="34" charset="0"/>
                        </a:rPr>
                        <a:t>-1</a:t>
                      </a:r>
                    </a:p>
                  </a:txBody>
                  <a:tcPr marL="45720" marR="0" marT="0" marB="0"/>
                </a:tc>
                <a:tc>
                  <a:txBody>
                    <a:bodyPr/>
                    <a:lstStyle/>
                    <a:p>
                      <a:pPr algn="ctr"/>
                      <a:r>
                        <a:rPr lang="en-US" sz="1200" dirty="0">
                          <a:latin typeface="Bahnschrift" panose="020B0502040204020203" pitchFamily="34" charset="0"/>
                        </a:rPr>
                        <a:t>0</a:t>
                      </a:r>
                    </a:p>
                  </a:txBody>
                  <a:tcPr marL="45720" marR="0" marT="0" marB="0"/>
                </a:tc>
                <a:tc>
                  <a:txBody>
                    <a:bodyPr/>
                    <a:lstStyle/>
                    <a:p>
                      <a:pPr algn="ctr"/>
                      <a:r>
                        <a:rPr lang="en-US" sz="1200" dirty="0">
                          <a:latin typeface="Bahnschrift" panose="020B0502040204020203" pitchFamily="34" charset="0"/>
                        </a:rPr>
                        <a:t>-1</a:t>
                      </a:r>
                    </a:p>
                  </a:txBody>
                  <a:tcPr marL="45720" marR="0" marT="0" marB="0"/>
                </a:tc>
                <a:tc>
                  <a:txBody>
                    <a:bodyPr/>
                    <a:lstStyle/>
                    <a:p>
                      <a:pPr algn="ctr"/>
                      <a:r>
                        <a:rPr lang="en-US" sz="1200" dirty="0">
                          <a:latin typeface="Bahnschrift" panose="020B0502040204020203" pitchFamily="34" charset="0"/>
                        </a:rPr>
                        <a:t>1</a:t>
                      </a:r>
                    </a:p>
                  </a:txBody>
                  <a:tcPr marL="45720" marR="0" marT="0" marB="0"/>
                </a:tc>
                <a:extLst>
                  <a:ext uri="{0D108BD9-81ED-4DB2-BD59-A6C34878D82A}">
                    <a16:rowId xmlns:a16="http://schemas.microsoft.com/office/drawing/2014/main" val="3267554937"/>
                  </a:ext>
                </a:extLst>
              </a:tr>
              <a:tr h="336046">
                <a:tc>
                  <a:txBody>
                    <a:bodyPr/>
                    <a:lstStyle/>
                    <a:p>
                      <a:pPr algn="ctr"/>
                      <a:r>
                        <a:rPr lang="en-US" sz="1200" dirty="0">
                          <a:latin typeface="Bahnschrift" panose="020B0502040204020203" pitchFamily="34" charset="0"/>
                        </a:rPr>
                        <a:t>left</a:t>
                      </a:r>
                    </a:p>
                  </a:txBody>
                  <a:tcPr marL="45720" marR="0" marT="0" marB="0"/>
                </a:tc>
                <a:tc>
                  <a:txBody>
                    <a:bodyPr/>
                    <a:lstStyle/>
                    <a:p>
                      <a:pPr algn="ctr"/>
                      <a:r>
                        <a:rPr lang="en-US" sz="1200" dirty="0">
                          <a:latin typeface="Bahnschrift" panose="020B0502040204020203" pitchFamily="34" charset="0"/>
                        </a:rPr>
                        <a:t>+1</a:t>
                      </a:r>
                    </a:p>
                  </a:txBody>
                  <a:tcPr marL="45720" marR="0" marT="0" marB="0"/>
                </a:tc>
                <a:tc>
                  <a:txBody>
                    <a:bodyPr/>
                    <a:lstStyle/>
                    <a:p>
                      <a:pPr algn="ctr"/>
                      <a:r>
                        <a:rPr lang="en-US" sz="1200" dirty="0">
                          <a:latin typeface="Bahnschrift" panose="020B0502040204020203" pitchFamily="34" charset="0"/>
                        </a:rPr>
                        <a:t>0</a:t>
                      </a:r>
                    </a:p>
                  </a:txBody>
                  <a:tcPr marL="45720" marR="0" marT="0" marB="0"/>
                </a:tc>
                <a:tc>
                  <a:txBody>
                    <a:bodyPr/>
                    <a:lstStyle/>
                    <a:p>
                      <a:pPr algn="ctr"/>
                      <a:r>
                        <a:rPr lang="en-US" sz="1200" dirty="0">
                          <a:latin typeface="Bahnschrift" panose="020B0502040204020203" pitchFamily="34" charset="0"/>
                        </a:rPr>
                        <a:t>1</a:t>
                      </a:r>
                    </a:p>
                  </a:txBody>
                  <a:tcPr marL="45720" marR="0" marT="0" marB="0"/>
                </a:tc>
                <a:tc>
                  <a:txBody>
                    <a:bodyPr/>
                    <a:lstStyle/>
                    <a:p>
                      <a:pPr algn="ctr"/>
                      <a:r>
                        <a:rPr lang="en-US" sz="1200" dirty="0">
                          <a:latin typeface="Bahnschrift" panose="020B0502040204020203" pitchFamily="34" charset="0"/>
                        </a:rPr>
                        <a:t>-1</a:t>
                      </a:r>
                    </a:p>
                  </a:txBody>
                  <a:tcPr marL="45720" marR="0" marT="0" marB="0"/>
                </a:tc>
                <a:extLst>
                  <a:ext uri="{0D108BD9-81ED-4DB2-BD59-A6C34878D82A}">
                    <a16:rowId xmlns:a16="http://schemas.microsoft.com/office/drawing/2014/main" val="446920650"/>
                  </a:ext>
                </a:extLst>
              </a:tr>
            </a:tbl>
          </a:graphicData>
        </a:graphic>
      </p:graphicFrame>
      <p:pic>
        <p:nvPicPr>
          <p:cNvPr id="1029" name="Picture 1028"/>
          <p:cNvPicPr>
            <a:picLocks noChangeAspect="1"/>
          </p:cNvPicPr>
          <p:nvPr/>
        </p:nvPicPr>
        <p:blipFill>
          <a:blip r:embed="rId4"/>
          <a:stretch>
            <a:fillRect/>
          </a:stretch>
        </p:blipFill>
        <p:spPr>
          <a:xfrm>
            <a:off x="8820371" y="4298871"/>
            <a:ext cx="1399157" cy="13377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75" name="Straight Arrow Connector 74"/>
          <p:cNvCxnSpPr>
            <a:cxnSpLocks/>
          </p:cNvCxnSpPr>
          <p:nvPr/>
        </p:nvCxnSpPr>
        <p:spPr>
          <a:xfrm>
            <a:off x="8030864" y="5383450"/>
            <a:ext cx="593874" cy="0"/>
          </a:xfrm>
          <a:prstGeom prst="straightConnector1">
            <a:avLst/>
          </a:prstGeom>
          <a:ln w="2857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E8E37D02-6130-4D49-9F29-81C6EA06F4EE}"/>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3147109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06A6-257C-4E74-9929-2D746BC92D8C}"/>
              </a:ext>
            </a:extLst>
          </p:cNvPr>
          <p:cNvSpPr>
            <a:spLocks noGrp="1"/>
          </p:cNvSpPr>
          <p:nvPr>
            <p:ph type="title"/>
          </p:nvPr>
        </p:nvSpPr>
        <p:spPr>
          <a:xfrm>
            <a:off x="677334" y="609600"/>
            <a:ext cx="8596668" cy="900694"/>
          </a:xfrm>
        </p:spPr>
        <p:txBody>
          <a:bodyPr/>
          <a:lstStyle/>
          <a:p>
            <a:r>
              <a:rPr lang="en-US" dirty="0"/>
              <a:t>SCUTTLE Color Tracking</a:t>
            </a:r>
          </a:p>
        </p:txBody>
      </p:sp>
      <p:pic>
        <p:nvPicPr>
          <p:cNvPr id="4" name="Content Placeholder 3">
            <a:extLst>
              <a:ext uri="{FF2B5EF4-FFF2-40B4-BE49-F238E27FC236}">
                <a16:creationId xmlns:a16="http://schemas.microsoft.com/office/drawing/2014/main" id="{FA0E7FB4-B498-4FE3-A22F-792F027D8001}"/>
              </a:ext>
            </a:extLst>
          </p:cNvPr>
          <p:cNvPicPr>
            <a:picLocks noGrp="1" noChangeAspect="1"/>
          </p:cNvPicPr>
          <p:nvPr>
            <p:ph idx="1"/>
          </p:nvPr>
        </p:nvPicPr>
        <p:blipFill>
          <a:blip r:embed="rId2"/>
          <a:stretch>
            <a:fillRect/>
          </a:stretch>
        </p:blipFill>
        <p:spPr>
          <a:xfrm rot="16200000">
            <a:off x="2019392" y="3700086"/>
            <a:ext cx="1838777" cy="2338759"/>
          </a:xfrm>
          <a:prstGeom prst="rect">
            <a:avLst/>
          </a:prstGeom>
        </p:spPr>
      </p:pic>
      <p:sp>
        <p:nvSpPr>
          <p:cNvPr id="6" name="Oval 5">
            <a:extLst>
              <a:ext uri="{FF2B5EF4-FFF2-40B4-BE49-F238E27FC236}">
                <a16:creationId xmlns:a16="http://schemas.microsoft.com/office/drawing/2014/main" id="{8C7EB56D-015F-45C0-B7BE-78505E0F57F8}"/>
              </a:ext>
            </a:extLst>
          </p:cNvPr>
          <p:cNvSpPr/>
          <p:nvPr/>
        </p:nvSpPr>
        <p:spPr>
          <a:xfrm>
            <a:off x="2845371" y="5583626"/>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peech Bubble: Rectangle 7">
            <a:extLst>
              <a:ext uri="{FF2B5EF4-FFF2-40B4-BE49-F238E27FC236}">
                <a16:creationId xmlns:a16="http://schemas.microsoft.com/office/drawing/2014/main" id="{7B560A81-4105-4FC8-8EC7-B10B5735BFED}"/>
              </a:ext>
            </a:extLst>
          </p:cNvPr>
          <p:cNvSpPr/>
          <p:nvPr/>
        </p:nvSpPr>
        <p:spPr>
          <a:xfrm>
            <a:off x="3158837" y="5856800"/>
            <a:ext cx="852054" cy="324284"/>
          </a:xfrm>
          <a:prstGeom prst="wedgeRectCallout">
            <a:avLst>
              <a:gd name="adj1" fmla="val -62075"/>
              <a:gd name="adj2" fmla="val -1106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dirty="0"/>
              <a:t>Wide-Angle</a:t>
            </a:r>
          </a:p>
          <a:p>
            <a:pPr algn="ctr"/>
            <a:r>
              <a:rPr lang="en-US" sz="1100" i="1" dirty="0"/>
              <a:t>Camera</a:t>
            </a:r>
            <a:endParaRPr lang="en-US" sz="1200" i="1" dirty="0"/>
          </a:p>
        </p:txBody>
      </p:sp>
      <p:sp>
        <p:nvSpPr>
          <p:cNvPr id="9" name="Pie 7">
            <a:extLst>
              <a:ext uri="{FF2B5EF4-FFF2-40B4-BE49-F238E27FC236}">
                <a16:creationId xmlns:a16="http://schemas.microsoft.com/office/drawing/2014/main" id="{D64C26EB-DF85-4398-A686-331A64546822}"/>
              </a:ext>
            </a:extLst>
          </p:cNvPr>
          <p:cNvSpPr/>
          <p:nvPr/>
        </p:nvSpPr>
        <p:spPr>
          <a:xfrm rot="8194452">
            <a:off x="-184147" y="2432620"/>
            <a:ext cx="6261530" cy="6302010"/>
          </a:xfrm>
          <a:prstGeom prst="pie">
            <a:avLst>
              <a:gd name="adj1" fmla="val 4506717"/>
              <a:gd name="adj2" fmla="val 11334473"/>
            </a:avLst>
          </a:prstGeom>
          <a:solidFill>
            <a:srgbClr val="FFFFFF">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DBEC2736-A4BC-4DBB-A1B3-3B218EB4F293}"/>
              </a:ext>
            </a:extLst>
          </p:cNvPr>
          <p:cNvSpPr txBox="1"/>
          <p:nvPr/>
        </p:nvSpPr>
        <p:spPr>
          <a:xfrm flipH="1">
            <a:off x="3099071" y="4818780"/>
            <a:ext cx="706583" cy="369332"/>
          </a:xfrm>
          <a:prstGeom prst="rect">
            <a:avLst/>
          </a:prstGeom>
          <a:noFill/>
        </p:spPr>
        <p:txBody>
          <a:bodyPr wrap="square" rtlCol="0">
            <a:spAutoFit/>
          </a:bodyPr>
          <a:lstStyle/>
          <a:p>
            <a:r>
              <a:rPr lang="en-US" dirty="0">
                <a:latin typeface="+mj-lt"/>
              </a:rPr>
              <a:t>150</a:t>
            </a:r>
            <a:r>
              <a:rPr lang="en-US" dirty="0"/>
              <a:t>˚</a:t>
            </a:r>
          </a:p>
        </p:txBody>
      </p:sp>
      <p:sp>
        <p:nvSpPr>
          <p:cNvPr id="13" name="Isosceles Triangle 12">
            <a:extLst>
              <a:ext uri="{FF2B5EF4-FFF2-40B4-BE49-F238E27FC236}">
                <a16:creationId xmlns:a16="http://schemas.microsoft.com/office/drawing/2014/main" id="{7B9FB23C-E89D-4921-B700-7408C9D259CC}"/>
              </a:ext>
            </a:extLst>
          </p:cNvPr>
          <p:cNvSpPr/>
          <p:nvPr/>
        </p:nvSpPr>
        <p:spPr>
          <a:xfrm rot="10800000">
            <a:off x="2472913" y="2463826"/>
            <a:ext cx="947414" cy="3037750"/>
          </a:xfrm>
          <a:prstGeom prst="triangl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0FF5420-2FC9-40A6-A002-92DF05167A53}"/>
              </a:ext>
            </a:extLst>
          </p:cNvPr>
          <p:cNvSpPr txBox="1"/>
          <p:nvPr/>
        </p:nvSpPr>
        <p:spPr>
          <a:xfrm>
            <a:off x="2560936" y="2463826"/>
            <a:ext cx="771365" cy="430887"/>
          </a:xfrm>
          <a:prstGeom prst="rect">
            <a:avLst/>
          </a:prstGeom>
          <a:noFill/>
        </p:spPr>
        <p:txBody>
          <a:bodyPr wrap="none" rtlCol="0">
            <a:spAutoFit/>
          </a:bodyPr>
          <a:lstStyle/>
          <a:p>
            <a:pPr algn="ctr"/>
            <a:r>
              <a:rPr lang="en-US" sz="1100" i="1" dirty="0">
                <a:solidFill>
                  <a:schemeClr val="accent2"/>
                </a:solidFill>
              </a:rPr>
              <a:t>Center </a:t>
            </a:r>
          </a:p>
          <a:p>
            <a:pPr algn="ctr"/>
            <a:r>
              <a:rPr lang="en-US" sz="1100" i="1" dirty="0">
                <a:solidFill>
                  <a:schemeClr val="accent2"/>
                </a:solidFill>
              </a:rPr>
              <a:t>Threshold</a:t>
            </a:r>
          </a:p>
        </p:txBody>
      </p:sp>
      <p:sp>
        <p:nvSpPr>
          <p:cNvPr id="10" name="Arrow: Curved Up 9">
            <a:extLst>
              <a:ext uri="{FF2B5EF4-FFF2-40B4-BE49-F238E27FC236}">
                <a16:creationId xmlns:a16="http://schemas.microsoft.com/office/drawing/2014/main" id="{3DCFFCAE-9238-41C6-B889-8AE8EBAFF841}"/>
              </a:ext>
            </a:extLst>
          </p:cNvPr>
          <p:cNvSpPr/>
          <p:nvPr/>
        </p:nvSpPr>
        <p:spPr>
          <a:xfrm flipV="1">
            <a:off x="2524983" y="5064928"/>
            <a:ext cx="831273" cy="1905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Isosceles Triangle 15">
            <a:extLst>
              <a:ext uri="{FF2B5EF4-FFF2-40B4-BE49-F238E27FC236}">
                <a16:creationId xmlns:a16="http://schemas.microsoft.com/office/drawing/2014/main" id="{2CBEC185-B18A-4C0C-A9A3-696BE11AB9AC}"/>
              </a:ext>
            </a:extLst>
          </p:cNvPr>
          <p:cNvSpPr/>
          <p:nvPr/>
        </p:nvSpPr>
        <p:spPr>
          <a:xfrm rot="10800000">
            <a:off x="6890343" y="2463826"/>
            <a:ext cx="1455905" cy="3947365"/>
          </a:xfrm>
          <a:prstGeom prst="triangl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Basketball with solid fill">
            <a:extLst>
              <a:ext uri="{FF2B5EF4-FFF2-40B4-BE49-F238E27FC236}">
                <a16:creationId xmlns:a16="http://schemas.microsoft.com/office/drawing/2014/main" id="{6F4B1C11-100B-4DA3-B326-5B33AC2356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82716" y="4298992"/>
            <a:ext cx="868703" cy="868703"/>
          </a:xfrm>
          <a:prstGeom prst="rect">
            <a:avLst/>
          </a:prstGeom>
        </p:spPr>
      </p:pic>
      <p:sp>
        <p:nvSpPr>
          <p:cNvPr id="20" name="Speech Bubble: Rectangle 19">
            <a:extLst>
              <a:ext uri="{FF2B5EF4-FFF2-40B4-BE49-F238E27FC236}">
                <a16:creationId xmlns:a16="http://schemas.microsoft.com/office/drawing/2014/main" id="{FC869DC3-3491-4901-A7D7-F29D4C01597C}"/>
              </a:ext>
            </a:extLst>
          </p:cNvPr>
          <p:cNvSpPr/>
          <p:nvPr/>
        </p:nvSpPr>
        <p:spPr>
          <a:xfrm>
            <a:off x="8291749" y="2793436"/>
            <a:ext cx="1165114" cy="311727"/>
          </a:xfrm>
          <a:prstGeom prst="wedgeRectCallout">
            <a:avLst>
              <a:gd name="adj1" fmla="val -74321"/>
              <a:gd name="adj2" fmla="val 10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Radius=15 pixels</a:t>
            </a:r>
          </a:p>
        </p:txBody>
      </p:sp>
      <p:sp>
        <p:nvSpPr>
          <p:cNvPr id="21" name="Speech Bubble: Rectangle 20">
            <a:extLst>
              <a:ext uri="{FF2B5EF4-FFF2-40B4-BE49-F238E27FC236}">
                <a16:creationId xmlns:a16="http://schemas.microsoft.com/office/drawing/2014/main" id="{5F57B625-0C60-4419-BD7B-F304F10342E9}"/>
              </a:ext>
            </a:extLst>
          </p:cNvPr>
          <p:cNvSpPr/>
          <p:nvPr/>
        </p:nvSpPr>
        <p:spPr>
          <a:xfrm>
            <a:off x="8291749" y="4147305"/>
            <a:ext cx="1165114" cy="311727"/>
          </a:xfrm>
          <a:prstGeom prst="wedgeRectCallout">
            <a:avLst>
              <a:gd name="adj1" fmla="val -74321"/>
              <a:gd name="adj2" fmla="val 10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Radius=20 pixels</a:t>
            </a:r>
          </a:p>
        </p:txBody>
      </p:sp>
      <p:pic>
        <p:nvPicPr>
          <p:cNvPr id="22" name="Graphic 21" descr="Basketball with solid fill">
            <a:extLst>
              <a:ext uri="{FF2B5EF4-FFF2-40B4-BE49-F238E27FC236}">
                <a16:creationId xmlns:a16="http://schemas.microsoft.com/office/drawing/2014/main" id="{39690349-4E18-4609-8FF8-785D535BD4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0936" y="3006969"/>
            <a:ext cx="771365" cy="771365"/>
          </a:xfrm>
          <a:prstGeom prst="rect">
            <a:avLst/>
          </a:prstGeom>
        </p:spPr>
      </p:pic>
      <p:pic>
        <p:nvPicPr>
          <p:cNvPr id="23" name="Graphic 22" descr="Basketball with solid fill">
            <a:extLst>
              <a:ext uri="{FF2B5EF4-FFF2-40B4-BE49-F238E27FC236}">
                <a16:creationId xmlns:a16="http://schemas.microsoft.com/office/drawing/2014/main" id="{7BDF2145-C6D3-42D6-AB85-A4B0CCB16C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68641" y="2909631"/>
            <a:ext cx="868703" cy="868703"/>
          </a:xfrm>
          <a:prstGeom prst="rect">
            <a:avLst/>
          </a:prstGeom>
        </p:spPr>
      </p:pic>
      <p:sp>
        <p:nvSpPr>
          <p:cNvPr id="24" name="Oval 23">
            <a:extLst>
              <a:ext uri="{FF2B5EF4-FFF2-40B4-BE49-F238E27FC236}">
                <a16:creationId xmlns:a16="http://schemas.microsoft.com/office/drawing/2014/main" id="{11E86549-3C56-4CE1-B8F6-5A5092150393}"/>
              </a:ext>
            </a:extLst>
          </p:cNvPr>
          <p:cNvSpPr/>
          <p:nvPr/>
        </p:nvSpPr>
        <p:spPr>
          <a:xfrm>
            <a:off x="7528425" y="6399832"/>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Speech Bubble: Rectangle 18">
            <a:extLst>
              <a:ext uri="{FF2B5EF4-FFF2-40B4-BE49-F238E27FC236}">
                <a16:creationId xmlns:a16="http://schemas.microsoft.com/office/drawing/2014/main" id="{426A8221-DD40-44D3-80A8-C780F2A2F1D7}"/>
              </a:ext>
            </a:extLst>
          </p:cNvPr>
          <p:cNvSpPr/>
          <p:nvPr/>
        </p:nvSpPr>
        <p:spPr>
          <a:xfrm>
            <a:off x="8062215" y="6222079"/>
            <a:ext cx="920420" cy="324284"/>
          </a:xfrm>
          <a:prstGeom prst="wedgeRectCallout">
            <a:avLst>
              <a:gd name="adj1" fmla="val -85222"/>
              <a:gd name="adj2" fmla="val 275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dirty="0"/>
              <a:t>Wide-Angle</a:t>
            </a:r>
          </a:p>
          <a:p>
            <a:pPr algn="ctr"/>
            <a:r>
              <a:rPr lang="en-US" sz="1100" i="1" dirty="0"/>
              <a:t>Camera</a:t>
            </a:r>
            <a:endParaRPr lang="en-US" sz="1200" i="1" dirty="0"/>
          </a:p>
        </p:txBody>
      </p:sp>
      <p:sp>
        <p:nvSpPr>
          <p:cNvPr id="25" name="Rectangle: Rounded Corners 24">
            <a:extLst>
              <a:ext uri="{FF2B5EF4-FFF2-40B4-BE49-F238E27FC236}">
                <a16:creationId xmlns:a16="http://schemas.microsoft.com/office/drawing/2014/main" id="{EBAE86C8-958D-450F-AF3A-845A35195EFE}"/>
              </a:ext>
            </a:extLst>
          </p:cNvPr>
          <p:cNvSpPr/>
          <p:nvPr/>
        </p:nvSpPr>
        <p:spPr>
          <a:xfrm>
            <a:off x="1075937" y="1439387"/>
            <a:ext cx="3538868" cy="549638"/>
          </a:xfrm>
          <a:prstGeom prst="roundRect">
            <a:avLst>
              <a:gd name="adj" fmla="val 828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800"/>
              </a:spcBef>
              <a:spcAft>
                <a:spcPts val="0"/>
              </a:spcAft>
            </a:pPr>
            <a:r>
              <a:rPr lang="en-US" sz="1200" dirty="0">
                <a:solidFill>
                  <a:schemeClr val="tx1"/>
                </a:solidFill>
                <a:effectLst/>
                <a:latin typeface="Helvetica" pitchFamily="2" charset="0"/>
                <a:ea typeface="Segoe UI" panose="020B0502040204020203" pitchFamily="34" charset="0"/>
                <a:cs typeface="Times New Roman" panose="02020603050405020304" pitchFamily="18" charset="0"/>
              </a:rPr>
              <a:t>1) SCUTTLE turns </a:t>
            </a:r>
            <a:r>
              <a:rPr lang="en-US" sz="1200" dirty="0">
                <a:solidFill>
                  <a:schemeClr val="tx1"/>
                </a:solidFill>
                <a:latin typeface="Helvetica" pitchFamily="2" charset="0"/>
                <a:ea typeface="Segoe UI" panose="020B0502040204020203" pitchFamily="34" charset="0"/>
                <a:cs typeface="Times New Roman" panose="02020603050405020304" pitchFamily="18" charset="0"/>
              </a:rPr>
              <a:t>until</a:t>
            </a:r>
            <a:r>
              <a:rPr lang="en-US" sz="1200" dirty="0">
                <a:solidFill>
                  <a:schemeClr val="tx1"/>
                </a:solidFill>
                <a:effectLst/>
                <a:latin typeface="Helvetica" pitchFamily="2" charset="0"/>
                <a:ea typeface="Segoe UI" panose="020B0502040204020203" pitchFamily="34" charset="0"/>
                <a:cs typeface="Times New Roman" panose="02020603050405020304" pitchFamily="18" charset="0"/>
              </a:rPr>
              <a:t> the target is detected within the threshold</a:t>
            </a:r>
            <a:endParaRPr lang="en-MY" sz="1200" dirty="0">
              <a:solidFill>
                <a:schemeClr val="tx1"/>
              </a:solidFill>
              <a:effectLst/>
              <a:latin typeface="Helvetica" pitchFamily="2" charset="0"/>
              <a:ea typeface="Segoe UI" panose="020B0502040204020203" pitchFamily="34" charset="0"/>
              <a:cs typeface="Times New Roman" panose="02020603050405020304" pitchFamily="18" charset="0"/>
            </a:endParaRPr>
          </a:p>
        </p:txBody>
      </p:sp>
      <p:sp>
        <p:nvSpPr>
          <p:cNvPr id="26" name="Rectangle: Rounded Corners 25">
            <a:extLst>
              <a:ext uri="{FF2B5EF4-FFF2-40B4-BE49-F238E27FC236}">
                <a16:creationId xmlns:a16="http://schemas.microsoft.com/office/drawing/2014/main" id="{F12F544C-369A-4322-8A3A-B4AB3846B916}"/>
              </a:ext>
            </a:extLst>
          </p:cNvPr>
          <p:cNvSpPr/>
          <p:nvPr/>
        </p:nvSpPr>
        <p:spPr>
          <a:xfrm>
            <a:off x="6096000" y="1439387"/>
            <a:ext cx="4312024" cy="549638"/>
          </a:xfrm>
          <a:prstGeom prst="roundRect">
            <a:avLst>
              <a:gd name="adj" fmla="val 828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800"/>
              </a:spcBef>
              <a:spcAft>
                <a:spcPts val="0"/>
              </a:spcAft>
            </a:pPr>
            <a:r>
              <a:rPr lang="en-US" sz="1200" dirty="0">
                <a:solidFill>
                  <a:schemeClr val="tx1"/>
                </a:solidFill>
                <a:effectLst/>
                <a:latin typeface="Helvetica" pitchFamily="2" charset="0"/>
                <a:ea typeface="Segoe UI" panose="020B0502040204020203" pitchFamily="34" charset="0"/>
                <a:cs typeface="Times New Roman" panose="02020603050405020304" pitchFamily="18" charset="0"/>
              </a:rPr>
              <a:t>2) After the target is in the center range, SCUTTLE drives forward or backwards to reach a target radius, in pixels.</a:t>
            </a:r>
            <a:endParaRPr lang="en-MY" sz="1200" dirty="0">
              <a:solidFill>
                <a:schemeClr val="tx1"/>
              </a:solidFill>
              <a:effectLst/>
              <a:latin typeface="Helvetica" pitchFamily="2" charset="0"/>
              <a:ea typeface="Segoe UI" panose="020B0502040204020203"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8FF1B98F-8C1B-480B-BCD6-5ED19735A7B7}"/>
              </a:ext>
            </a:extLst>
          </p:cNvPr>
          <p:cNvCxnSpPr>
            <a:cxnSpLocks/>
          </p:cNvCxnSpPr>
          <p:nvPr/>
        </p:nvCxnSpPr>
        <p:spPr>
          <a:xfrm>
            <a:off x="5835764" y="4261804"/>
            <a:ext cx="1458383" cy="0"/>
          </a:xfrm>
          <a:prstGeom prst="lin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a:extLst>
              <a:ext uri="{FF2B5EF4-FFF2-40B4-BE49-F238E27FC236}">
                <a16:creationId xmlns:a16="http://schemas.microsoft.com/office/drawing/2014/main" id="{870F5BE3-39C0-48A7-A352-59C5C19AFB6F}"/>
              </a:ext>
            </a:extLst>
          </p:cNvPr>
          <p:cNvCxnSpPr>
            <a:cxnSpLocks/>
          </p:cNvCxnSpPr>
          <p:nvPr/>
        </p:nvCxnSpPr>
        <p:spPr>
          <a:xfrm>
            <a:off x="5835764" y="5160178"/>
            <a:ext cx="1550667" cy="0"/>
          </a:xfrm>
          <a:prstGeom prst="lin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prstDash val="dash"/>
          </a:ln>
        </p:spPr>
        <p:style>
          <a:lnRef idx="2">
            <a:schemeClr val="accent1">
              <a:shade val="50000"/>
            </a:schemeClr>
          </a:lnRef>
          <a:fillRef idx="1">
            <a:schemeClr val="accent1"/>
          </a:fillRef>
          <a:effectRef idx="0">
            <a:schemeClr val="accent1"/>
          </a:effectRef>
          <a:fontRef idx="minor">
            <a:schemeClr val="lt1"/>
          </a:fontRef>
        </p:style>
      </p:cxnSp>
      <p:sp>
        <p:nvSpPr>
          <p:cNvPr id="29" name="Content Placeholder 2">
            <a:extLst>
              <a:ext uri="{FF2B5EF4-FFF2-40B4-BE49-F238E27FC236}">
                <a16:creationId xmlns:a16="http://schemas.microsoft.com/office/drawing/2014/main" id="{8CBBF4BE-9ED5-45CC-8EC7-75190D1639F5}"/>
              </a:ext>
            </a:extLst>
          </p:cNvPr>
          <p:cNvSpPr txBox="1">
            <a:spLocks/>
          </p:cNvSpPr>
          <p:nvPr/>
        </p:nvSpPr>
        <p:spPr>
          <a:xfrm>
            <a:off x="5862958" y="3778334"/>
            <a:ext cx="828880" cy="512363"/>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t>Drive forward</a:t>
            </a:r>
            <a:endParaRPr lang="en-US" sz="2400" i="1" dirty="0"/>
          </a:p>
        </p:txBody>
      </p:sp>
      <p:sp>
        <p:nvSpPr>
          <p:cNvPr id="30" name="Content Placeholder 2">
            <a:extLst>
              <a:ext uri="{FF2B5EF4-FFF2-40B4-BE49-F238E27FC236}">
                <a16:creationId xmlns:a16="http://schemas.microsoft.com/office/drawing/2014/main" id="{8BB1CB92-ED2F-4D07-B7AB-15058EC9C16C}"/>
              </a:ext>
            </a:extLst>
          </p:cNvPr>
          <p:cNvSpPr txBox="1">
            <a:spLocks/>
          </p:cNvSpPr>
          <p:nvPr/>
        </p:nvSpPr>
        <p:spPr>
          <a:xfrm>
            <a:off x="5944752" y="5255050"/>
            <a:ext cx="989394" cy="595511"/>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t>Drive backward</a:t>
            </a:r>
            <a:endParaRPr lang="en-US" sz="2400" i="1" dirty="0"/>
          </a:p>
        </p:txBody>
      </p:sp>
    </p:spTree>
    <p:extLst>
      <p:ext uri="{BB962C8B-B14F-4D97-AF65-F5344CB8AC3E}">
        <p14:creationId xmlns:p14="http://schemas.microsoft.com/office/powerpoint/2010/main" val="3709152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rot="16200000">
            <a:off x="7343368" y="3127439"/>
            <a:ext cx="2328319" cy="2961412"/>
          </a:xfrm>
          <a:prstGeom prst="rect">
            <a:avLst/>
          </a:prstGeom>
        </p:spPr>
      </p:pic>
      <p:sp>
        <p:nvSpPr>
          <p:cNvPr id="8" name="Pie 7"/>
          <p:cNvSpPr/>
          <p:nvPr/>
        </p:nvSpPr>
        <p:spPr>
          <a:xfrm rot="8194452">
            <a:off x="6542775" y="1615487"/>
            <a:ext cx="3902855" cy="3863879"/>
          </a:xfrm>
          <a:prstGeom prst="pie">
            <a:avLst/>
          </a:prstGeom>
          <a:solidFill>
            <a:srgbClr val="FFFFFF">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normAutofit/>
          </a:bodyPr>
          <a:lstStyle/>
          <a:p>
            <a:r>
              <a:rPr lang="en-US"/>
              <a:t>LIDAR Concept of Operation </a:t>
            </a:r>
            <a:endParaRPr lang="en-US" dirty="0"/>
          </a:p>
        </p:txBody>
      </p:sp>
      <p:sp>
        <p:nvSpPr>
          <p:cNvPr id="5" name="Content Placeholder 2"/>
          <p:cNvSpPr txBox="1">
            <a:spLocks/>
          </p:cNvSpPr>
          <p:nvPr/>
        </p:nvSpPr>
        <p:spPr>
          <a:xfrm>
            <a:off x="795707" y="1693798"/>
            <a:ext cx="4619432" cy="4021201"/>
          </a:xfrm>
          <a:prstGeom prst="rect">
            <a:avLst/>
          </a:prstGeom>
        </p:spPr>
        <p:txBody>
          <a:bodyPr vert="horz" lIns="91440" tIns="45720" rIns="91440" bIns="45720" rtlCol="0">
            <a:normAutofit fontScale="4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t>ANATOMY</a:t>
            </a:r>
          </a:p>
          <a:p>
            <a:pPr marL="0" indent="0">
              <a:buNone/>
            </a:pPr>
            <a:r>
              <a:rPr lang="en-US" sz="2800" dirty="0"/>
              <a:t>Lidar systems have a rotating sensor collecting multiple measurements to measure in a 2D plane.  (Some have 3D, by other methods).  </a:t>
            </a:r>
          </a:p>
          <a:p>
            <a:pPr marL="0" indent="0">
              <a:buNone/>
            </a:pPr>
            <a:endParaRPr lang="en-US" sz="2800" dirty="0"/>
          </a:p>
          <a:p>
            <a:pPr marL="0" indent="0">
              <a:buNone/>
            </a:pPr>
            <a:r>
              <a:rPr lang="en-US" sz="2800" b="1" dirty="0"/>
              <a:t>METHOD</a:t>
            </a:r>
          </a:p>
          <a:p>
            <a:pPr marL="0" indent="0">
              <a:buNone/>
            </a:pPr>
            <a:r>
              <a:rPr lang="en-US" sz="2800" dirty="0"/>
              <a:t>Lidar emits a beam of light and receives the reflection.  distance is based on Time of Flight concept.</a:t>
            </a:r>
          </a:p>
          <a:p>
            <a:pPr marL="0" indent="0">
              <a:buNone/>
            </a:pPr>
            <a:endParaRPr lang="en-US" sz="2800" dirty="0"/>
          </a:p>
          <a:p>
            <a:pPr marL="0" indent="0">
              <a:buNone/>
            </a:pPr>
            <a:r>
              <a:rPr lang="en-US" sz="2800" b="1" dirty="0"/>
              <a:t>POWER</a:t>
            </a:r>
          </a:p>
          <a:p>
            <a:pPr marL="0" indent="0">
              <a:buNone/>
            </a:pPr>
            <a:r>
              <a:rPr lang="en-US" sz="2800" dirty="0"/>
              <a:t>TiM561 uses about 2.1 watts during operation, mainly due to driving the motor and driving a strong IR emitter diode.</a:t>
            </a:r>
          </a:p>
          <a:p>
            <a:pPr marL="0" indent="0">
              <a:buNone/>
            </a:pPr>
            <a:endParaRPr lang="en-US" sz="2800" dirty="0"/>
          </a:p>
          <a:p>
            <a:pPr marL="0" indent="0">
              <a:buNone/>
            </a:pPr>
            <a:r>
              <a:rPr lang="en-US" sz="2800" b="1" dirty="0"/>
              <a:t>FAILURE MODES</a:t>
            </a:r>
          </a:p>
          <a:p>
            <a:pPr marL="0" indent="0">
              <a:buNone/>
            </a:pPr>
            <a:r>
              <a:rPr lang="en-US" sz="2800" dirty="0"/>
              <a:t>Just like light, a Lidar beam can be absorbed by very dark objects and can be mis-directed by highly reflective objects which are non-perpendicular to the beam. </a:t>
            </a:r>
          </a:p>
          <a:p>
            <a:pPr marL="0" indent="0">
              <a:buNone/>
            </a:pPr>
            <a:endParaRPr lang="en-US" sz="2800" dirty="0"/>
          </a:p>
          <a:p>
            <a:pPr marL="0" indent="0">
              <a:buNone/>
            </a:pPr>
            <a:r>
              <a:rPr lang="en-US" sz="2800" b="1" dirty="0"/>
              <a:t>DATA QUALITY</a:t>
            </a:r>
          </a:p>
          <a:p>
            <a:pPr marL="0" indent="0">
              <a:buNone/>
            </a:pPr>
            <a:r>
              <a:rPr lang="en-US" sz="2800" dirty="0"/>
              <a:t>The lidar has </a:t>
            </a:r>
            <a:r>
              <a:rPr lang="en-US" sz="2800" i="1" dirty="0"/>
              <a:t>variable resolution </a:t>
            </a:r>
            <a:r>
              <a:rPr lang="en-US" sz="2800" dirty="0"/>
              <a:t>in a sense!  0.33 degrees offers 5mm point spacing at a 1m distance, and at 10 meters, 50mm point spacing. </a:t>
            </a:r>
          </a:p>
          <a:p>
            <a:pPr marL="0" indent="0">
              <a:buNone/>
            </a:pPr>
            <a:endParaRPr lang="en-US" sz="2800" dirty="0"/>
          </a:p>
          <a:p>
            <a:pPr marL="0" indent="0">
              <a:buNone/>
            </a:pPr>
            <a:r>
              <a:rPr lang="en-US" sz="2800" b="1" dirty="0"/>
              <a:t>APPROPRIATE USE</a:t>
            </a:r>
          </a:p>
          <a:p>
            <a:pPr marL="0" indent="0">
              <a:buNone/>
            </a:pPr>
            <a:r>
              <a:rPr lang="en-US" sz="2800" dirty="0"/>
              <a:t>To be successful in using the device, you need to </a:t>
            </a:r>
            <a:r>
              <a:rPr lang="en-US" sz="2800" dirty="0">
                <a:hlinkClick r:id="rId3"/>
              </a:rPr>
              <a:t>see the datasheet </a:t>
            </a:r>
            <a:r>
              <a:rPr lang="en-US" sz="2800" dirty="0"/>
              <a:t>to understand the parameters of your device.</a:t>
            </a:r>
            <a:endParaRPr lang="en-US" sz="2400" dirty="0"/>
          </a:p>
        </p:txBody>
      </p:sp>
      <p:sp>
        <p:nvSpPr>
          <p:cNvPr id="4" name="Oval 3"/>
          <p:cNvSpPr/>
          <p:nvPr/>
        </p:nvSpPr>
        <p:spPr>
          <a:xfrm>
            <a:off x="8422888" y="3476625"/>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Content Placeholder 2"/>
          <p:cNvSpPr txBox="1">
            <a:spLocks/>
          </p:cNvSpPr>
          <p:nvPr/>
        </p:nvSpPr>
        <p:spPr>
          <a:xfrm>
            <a:off x="9696995" y="2277375"/>
            <a:ext cx="293161"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457200" lvl="1" indent="0">
              <a:buNone/>
            </a:pPr>
            <a:endParaRPr lang="en-US" sz="2400" dirty="0"/>
          </a:p>
        </p:txBody>
      </p:sp>
      <p:sp>
        <p:nvSpPr>
          <p:cNvPr id="19" name="Oval 18"/>
          <p:cNvSpPr/>
          <p:nvPr/>
        </p:nvSpPr>
        <p:spPr>
          <a:xfrm>
            <a:off x="7474843" y="2650129"/>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Oval 19"/>
          <p:cNvSpPr/>
          <p:nvPr/>
        </p:nvSpPr>
        <p:spPr>
          <a:xfrm>
            <a:off x="7190056" y="3047057"/>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Oval 21"/>
          <p:cNvSpPr/>
          <p:nvPr/>
        </p:nvSpPr>
        <p:spPr>
          <a:xfrm>
            <a:off x="6783661" y="3524250"/>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Oval 22"/>
          <p:cNvSpPr/>
          <p:nvPr/>
        </p:nvSpPr>
        <p:spPr>
          <a:xfrm>
            <a:off x="7020356" y="4841875"/>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Oval 23"/>
          <p:cNvSpPr/>
          <p:nvPr/>
        </p:nvSpPr>
        <p:spPr>
          <a:xfrm>
            <a:off x="8053656" y="2063598"/>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Oval 24"/>
          <p:cNvSpPr/>
          <p:nvPr/>
        </p:nvSpPr>
        <p:spPr>
          <a:xfrm>
            <a:off x="8508613" y="1556603"/>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Oval 5"/>
          <p:cNvSpPr/>
          <p:nvPr/>
        </p:nvSpPr>
        <p:spPr>
          <a:xfrm>
            <a:off x="6529656" y="1578540"/>
            <a:ext cx="3921399" cy="3921399"/>
          </a:xfrm>
          <a:prstGeom prst="ellipse">
            <a:avLst/>
          </a:prstGeom>
          <a:noFill/>
          <a:ln>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10414811" y="3513838"/>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Oval 28"/>
          <p:cNvSpPr/>
          <p:nvPr/>
        </p:nvSpPr>
        <p:spPr>
          <a:xfrm>
            <a:off x="9795950" y="2063598"/>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Oval 29"/>
          <p:cNvSpPr/>
          <p:nvPr/>
        </p:nvSpPr>
        <p:spPr>
          <a:xfrm>
            <a:off x="10257106" y="2719706"/>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Oval 30"/>
          <p:cNvSpPr/>
          <p:nvPr/>
        </p:nvSpPr>
        <p:spPr>
          <a:xfrm>
            <a:off x="9203006" y="1693799"/>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 name="Oval 31"/>
          <p:cNvSpPr/>
          <p:nvPr/>
        </p:nvSpPr>
        <p:spPr>
          <a:xfrm>
            <a:off x="6547003" y="4017899"/>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Oval 32"/>
          <p:cNvSpPr/>
          <p:nvPr/>
        </p:nvSpPr>
        <p:spPr>
          <a:xfrm>
            <a:off x="9825259" y="4889500"/>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Oval 33"/>
          <p:cNvSpPr/>
          <p:nvPr/>
        </p:nvSpPr>
        <p:spPr>
          <a:xfrm>
            <a:off x="10257106" y="4271899"/>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Oval 34"/>
          <p:cNvSpPr/>
          <p:nvPr/>
        </p:nvSpPr>
        <p:spPr>
          <a:xfrm>
            <a:off x="6767442" y="4512895"/>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Arrow Connector 9"/>
          <p:cNvCxnSpPr/>
          <p:nvPr/>
        </p:nvCxnSpPr>
        <p:spPr>
          <a:xfrm>
            <a:off x="7655149" y="2836023"/>
            <a:ext cx="768739" cy="655871"/>
          </a:xfrm>
          <a:prstGeom prst="straightConnector1">
            <a:avLst/>
          </a:prstGeom>
          <a:ln>
            <a:prstDash val="dash"/>
            <a:headEnd type="triangle"/>
            <a:tailEnd type="triangle"/>
          </a:ln>
        </p:spPr>
        <p:style>
          <a:lnRef idx="2">
            <a:schemeClr val="accent6"/>
          </a:lnRef>
          <a:fillRef idx="0">
            <a:schemeClr val="accent6"/>
          </a:fillRef>
          <a:effectRef idx="1">
            <a:schemeClr val="accent6"/>
          </a:effectRef>
          <a:fontRef idx="minor">
            <a:schemeClr val="tx1"/>
          </a:fontRef>
        </p:style>
      </p:cxnSp>
      <p:sp>
        <p:nvSpPr>
          <p:cNvPr id="36" name="Content Placeholder 2"/>
          <p:cNvSpPr txBox="1">
            <a:spLocks/>
          </p:cNvSpPr>
          <p:nvPr/>
        </p:nvSpPr>
        <p:spPr>
          <a:xfrm>
            <a:off x="8042099" y="2725744"/>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d</a:t>
            </a:r>
            <a:endParaRPr lang="en-US" sz="2000" baseline="-25000" dirty="0"/>
          </a:p>
          <a:p>
            <a:pPr marL="457200" lvl="1" indent="0">
              <a:buNone/>
            </a:pPr>
            <a:endParaRPr lang="en-US" sz="1800" dirty="0"/>
          </a:p>
        </p:txBody>
      </p:sp>
      <p:sp>
        <p:nvSpPr>
          <p:cNvPr id="39" name="Content Placeholder 2"/>
          <p:cNvSpPr txBox="1">
            <a:spLocks/>
          </p:cNvSpPr>
          <p:nvPr/>
        </p:nvSpPr>
        <p:spPr>
          <a:xfrm>
            <a:off x="9536087" y="1332020"/>
            <a:ext cx="1413854" cy="303309"/>
          </a:xfrm>
          <a:prstGeom prst="wedgeRoundRectCallout">
            <a:avLst>
              <a:gd name="adj1" fmla="val -43130"/>
              <a:gd name="adj2" fmla="val 147918"/>
              <a:gd name="adj3" fmla="val 16667"/>
            </a:avLst>
          </a:prstGeom>
          <a:solidFill>
            <a:schemeClr val="bg1"/>
          </a:solidFill>
          <a:ln>
            <a:solidFill>
              <a:schemeClr val="tx1"/>
            </a:solidFill>
          </a:ln>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i="1"/>
              <a:t>maximum range </a:t>
            </a:r>
            <a:endParaRPr lang="en-US" sz="2400" dirty="0"/>
          </a:p>
        </p:txBody>
      </p:sp>
      <p:sp>
        <p:nvSpPr>
          <p:cNvPr id="41" name="Content Placeholder 2"/>
          <p:cNvSpPr txBox="1">
            <a:spLocks/>
          </p:cNvSpPr>
          <p:nvPr/>
        </p:nvSpPr>
        <p:spPr>
          <a:xfrm>
            <a:off x="8754843" y="3226293"/>
            <a:ext cx="919435" cy="149589"/>
          </a:xfrm>
          <a:prstGeom prst="wedgeRoundRectCallout">
            <a:avLst>
              <a:gd name="adj1" fmla="val -60864"/>
              <a:gd name="adj2" fmla="val 165643"/>
              <a:gd name="adj3" fmla="val 16667"/>
            </a:avLst>
          </a:prstGeom>
          <a:solidFill>
            <a:schemeClr val="bg1"/>
          </a:solidFill>
          <a:ln>
            <a:solidFill>
              <a:schemeClr val="tx1"/>
            </a:solidFill>
          </a:ln>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i="1"/>
              <a:t>Lidar Device</a:t>
            </a:r>
            <a:endParaRPr lang="en-US" sz="2400" dirty="0"/>
          </a:p>
        </p:txBody>
      </p:sp>
      <p:sp>
        <p:nvSpPr>
          <p:cNvPr id="3" name="Rectangle 2"/>
          <p:cNvSpPr/>
          <p:nvPr/>
        </p:nvSpPr>
        <p:spPr>
          <a:xfrm rot="18628650">
            <a:off x="5780669" y="2274523"/>
            <a:ext cx="3174297" cy="540970"/>
          </a:xfrm>
          <a:prstGeom prst="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accent2">
                    <a:lumMod val="50000"/>
                  </a:schemeClr>
                </a:solidFill>
              </a:rPr>
              <a:t>Wall</a:t>
            </a:r>
          </a:p>
        </p:txBody>
      </p:sp>
      <p:sp>
        <p:nvSpPr>
          <p:cNvPr id="37" name="TextBox 36">
            <a:extLst>
              <a:ext uri="{FF2B5EF4-FFF2-40B4-BE49-F238E27FC236}">
                <a16:creationId xmlns:a16="http://schemas.microsoft.com/office/drawing/2014/main" id="{2219D8D6-EFDA-4AE1-8B2E-609A733B2BEA}"/>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2792275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430202" y="2745379"/>
            <a:ext cx="2328319" cy="2961412"/>
          </a:xfrm>
          <a:prstGeom prst="rect">
            <a:avLst/>
          </a:prstGeom>
        </p:spPr>
      </p:pic>
      <p:sp>
        <p:nvSpPr>
          <p:cNvPr id="8" name="Rectangle 7"/>
          <p:cNvSpPr/>
          <p:nvPr/>
        </p:nvSpPr>
        <p:spPr>
          <a:xfrm>
            <a:off x="4290779" y="2715842"/>
            <a:ext cx="2816534" cy="3020485"/>
          </a:xfrm>
          <a:prstGeom prst="rect">
            <a:avLst/>
          </a:prstGeom>
          <a:solidFill>
            <a:schemeClr val="bg1">
              <a:alpha val="63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a:t>LIDAR – measuring a point</a:t>
            </a:r>
            <a:endParaRPr lang="en-US" dirty="0"/>
          </a:p>
        </p:txBody>
      </p:sp>
      <p:sp>
        <p:nvSpPr>
          <p:cNvPr id="5" name="Content Placeholder 2"/>
          <p:cNvSpPr txBox="1">
            <a:spLocks/>
          </p:cNvSpPr>
          <p:nvPr/>
        </p:nvSpPr>
        <p:spPr>
          <a:xfrm>
            <a:off x="564892" y="1497767"/>
            <a:ext cx="4399277" cy="1708386"/>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P</a:t>
            </a:r>
            <a:r>
              <a:rPr lang="en-US" sz="2800" baseline="-25000" dirty="0"/>
              <a:t>1</a:t>
            </a:r>
            <a:r>
              <a:rPr lang="en-US" sz="2800" dirty="0"/>
              <a:t> is the location of the lidar.</a:t>
            </a:r>
          </a:p>
          <a:p>
            <a:r>
              <a:rPr lang="en-US" sz="2800" dirty="0"/>
              <a:t>The points will be initially measured from lidar and returned as pairs given by: </a:t>
            </a:r>
          </a:p>
          <a:p>
            <a:r>
              <a:rPr lang="en-US" sz="2400" b="1" dirty="0">
                <a:solidFill>
                  <a:srgbClr val="0070C0"/>
                </a:solidFill>
              </a:rPr>
              <a:t>[d (mm), </a:t>
            </a:r>
            <a:r>
              <a:rPr lang="el-GR" sz="2400" b="1" dirty="0">
                <a:solidFill>
                  <a:srgbClr val="0070C0"/>
                </a:solidFill>
              </a:rPr>
              <a:t>α</a:t>
            </a:r>
            <a:r>
              <a:rPr lang="en-US" sz="2400" b="1" dirty="0">
                <a:solidFill>
                  <a:srgbClr val="0070C0"/>
                </a:solidFill>
              </a:rPr>
              <a:t> (degrees)]</a:t>
            </a:r>
            <a:endParaRPr lang="en-US" sz="2400" dirty="0"/>
          </a:p>
          <a:p>
            <a:r>
              <a:rPr lang="en-US" sz="2800" dirty="0"/>
              <a:t>Python’s numpy library performs math in radians. It is easy to convert back and forth but you must be aware of your units.</a:t>
            </a:r>
          </a:p>
          <a:p>
            <a:endParaRPr lang="en-US" sz="2800" i="1" dirty="0"/>
          </a:p>
          <a:p>
            <a:endParaRPr lang="en-US" sz="2400" i="1" dirty="0"/>
          </a:p>
        </p:txBody>
      </p:sp>
      <p:sp>
        <p:nvSpPr>
          <p:cNvPr id="3" name="Rectangle 2"/>
          <p:cNvSpPr/>
          <p:nvPr/>
        </p:nvSpPr>
        <p:spPr>
          <a:xfrm rot="2428650">
            <a:off x="9302826" y="1881806"/>
            <a:ext cx="2666605" cy="540970"/>
          </a:xfrm>
          <a:prstGeom prst="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solidFill>
                  <a:schemeClr val="accent2">
                    <a:lumMod val="50000"/>
                  </a:schemeClr>
                </a:solidFill>
              </a:rPr>
              <a:t>Obstacle of Interest</a:t>
            </a:r>
            <a:endParaRPr lang="en-US" dirty="0">
              <a:solidFill>
                <a:schemeClr val="accent2">
                  <a:lumMod val="50000"/>
                </a:schemeClr>
              </a:solidFill>
            </a:endParaRPr>
          </a:p>
        </p:txBody>
      </p:sp>
      <p:sp>
        <p:nvSpPr>
          <p:cNvPr id="4" name="Oval 3"/>
          <p:cNvSpPr/>
          <p:nvPr/>
        </p:nvSpPr>
        <p:spPr>
          <a:xfrm rot="5400000">
            <a:off x="6507284" y="4130835"/>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Content Placeholder 2"/>
          <p:cNvSpPr txBox="1">
            <a:spLocks/>
          </p:cNvSpPr>
          <p:nvPr/>
        </p:nvSpPr>
        <p:spPr>
          <a:xfrm rot="5400000">
            <a:off x="9696995" y="2277375"/>
            <a:ext cx="293161"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457200" lvl="1" indent="0">
              <a:buNone/>
            </a:pPr>
            <a:endParaRPr lang="en-US" sz="2400" dirty="0"/>
          </a:p>
        </p:txBody>
      </p:sp>
      <p:sp>
        <p:nvSpPr>
          <p:cNvPr id="18" name="Content Placeholder 2"/>
          <p:cNvSpPr txBox="1">
            <a:spLocks/>
          </p:cNvSpPr>
          <p:nvPr/>
        </p:nvSpPr>
        <p:spPr>
          <a:xfrm>
            <a:off x="9763484" y="1990212"/>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a:t>
            </a:r>
            <a:r>
              <a:rPr lang="en-US" sz="2000" baseline="-25000" dirty="0"/>
              <a:t>2</a:t>
            </a:r>
          </a:p>
          <a:p>
            <a:pPr marL="457200" lvl="1" indent="0">
              <a:buNone/>
            </a:pPr>
            <a:endParaRPr lang="en-US" sz="1800" dirty="0"/>
          </a:p>
        </p:txBody>
      </p:sp>
      <p:sp>
        <p:nvSpPr>
          <p:cNvPr id="19" name="Oval 18"/>
          <p:cNvSpPr/>
          <p:nvPr/>
        </p:nvSpPr>
        <p:spPr>
          <a:xfrm rot="5400000">
            <a:off x="10164289" y="2173094"/>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Arrow Connector 9"/>
          <p:cNvCxnSpPr>
            <a:stCxn id="19" idx="5"/>
          </p:cNvCxnSpPr>
          <p:nvPr/>
        </p:nvCxnSpPr>
        <p:spPr>
          <a:xfrm flipH="1">
            <a:off x="6753066" y="2335696"/>
            <a:ext cx="3439121" cy="1795139"/>
          </a:xfrm>
          <a:prstGeom prst="straightConnector1">
            <a:avLst/>
          </a:prstGeom>
          <a:ln>
            <a:prstDash val="dash"/>
            <a:headEnd type="triangle"/>
            <a:tailEnd type="triangle"/>
          </a:ln>
        </p:spPr>
        <p:style>
          <a:lnRef idx="2">
            <a:schemeClr val="accent6"/>
          </a:lnRef>
          <a:fillRef idx="0">
            <a:schemeClr val="accent6"/>
          </a:fillRef>
          <a:effectRef idx="1">
            <a:schemeClr val="accent6"/>
          </a:effectRef>
          <a:fontRef idx="minor">
            <a:schemeClr val="tx1"/>
          </a:fontRef>
        </p:style>
      </p:cxnSp>
      <p:sp>
        <p:nvSpPr>
          <p:cNvPr id="36" name="Content Placeholder 2"/>
          <p:cNvSpPr txBox="1">
            <a:spLocks/>
          </p:cNvSpPr>
          <p:nvPr/>
        </p:nvSpPr>
        <p:spPr>
          <a:xfrm>
            <a:off x="8564855" y="2745379"/>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d</a:t>
            </a:r>
            <a:endParaRPr lang="en-US" sz="2000" baseline="-25000" dirty="0"/>
          </a:p>
          <a:p>
            <a:pPr marL="457200" lvl="1" indent="0">
              <a:buNone/>
            </a:pPr>
            <a:endParaRPr lang="en-US" sz="1800" dirty="0"/>
          </a:p>
        </p:txBody>
      </p:sp>
      <p:sp>
        <p:nvSpPr>
          <p:cNvPr id="37" name="Content Placeholder 2"/>
          <p:cNvSpPr txBox="1">
            <a:spLocks/>
          </p:cNvSpPr>
          <p:nvPr/>
        </p:nvSpPr>
        <p:spPr>
          <a:xfrm>
            <a:off x="9674979" y="3756671"/>
            <a:ext cx="381396"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rgbClr val="0070C0"/>
                </a:solidFill>
              </a:rPr>
              <a:t>d</a:t>
            </a:r>
            <a:r>
              <a:rPr lang="en-US" sz="2000" baseline="-25000" dirty="0">
                <a:solidFill>
                  <a:srgbClr val="0070C0"/>
                </a:solidFill>
              </a:rPr>
              <a:t>x</a:t>
            </a:r>
          </a:p>
          <a:p>
            <a:pPr marL="457200" lvl="1" indent="0">
              <a:buNone/>
            </a:pPr>
            <a:endParaRPr lang="en-US" sz="1800" dirty="0">
              <a:solidFill>
                <a:srgbClr val="0070C0"/>
              </a:solidFill>
            </a:endParaRPr>
          </a:p>
        </p:txBody>
      </p:sp>
      <p:sp>
        <p:nvSpPr>
          <p:cNvPr id="38" name="Content Placeholder 2"/>
          <p:cNvSpPr txBox="1">
            <a:spLocks/>
          </p:cNvSpPr>
          <p:nvPr/>
        </p:nvSpPr>
        <p:spPr>
          <a:xfrm>
            <a:off x="9955953" y="2943822"/>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rgbClr val="0070C0"/>
                </a:solidFill>
              </a:rPr>
              <a:t>d</a:t>
            </a:r>
            <a:r>
              <a:rPr lang="en-US" sz="2000" baseline="-25000" dirty="0">
                <a:solidFill>
                  <a:srgbClr val="0070C0"/>
                </a:solidFill>
              </a:rPr>
              <a:t>y</a:t>
            </a:r>
          </a:p>
          <a:p>
            <a:pPr marL="457200" lvl="1" indent="0">
              <a:buNone/>
            </a:pPr>
            <a:endParaRPr lang="en-US" sz="1800" dirty="0">
              <a:solidFill>
                <a:srgbClr val="0070C0"/>
              </a:solidFill>
            </a:endParaRPr>
          </a:p>
        </p:txBody>
      </p:sp>
      <p:cxnSp>
        <p:nvCxnSpPr>
          <p:cNvPr id="39" name="Straight Arrow Connector 38"/>
          <p:cNvCxnSpPr/>
          <p:nvPr/>
        </p:nvCxnSpPr>
        <p:spPr>
          <a:xfrm flipH="1">
            <a:off x="6753066" y="4187546"/>
            <a:ext cx="3411224" cy="11456"/>
          </a:xfrm>
          <a:prstGeom prst="straightConnector1">
            <a:avLst/>
          </a:prstGeom>
          <a:ln>
            <a:solidFill>
              <a:srgbClr val="0070C0"/>
            </a:solidFill>
            <a:prstDash val="dash"/>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40" name="Straight Arrow Connector 39"/>
          <p:cNvCxnSpPr>
            <a:endCxn id="19" idx="6"/>
          </p:cNvCxnSpPr>
          <p:nvPr/>
        </p:nvCxnSpPr>
        <p:spPr>
          <a:xfrm flipV="1">
            <a:off x="10247469" y="2363594"/>
            <a:ext cx="12070" cy="1823952"/>
          </a:xfrm>
          <a:prstGeom prst="straightConnector1">
            <a:avLst/>
          </a:prstGeom>
          <a:ln>
            <a:solidFill>
              <a:srgbClr val="0070C0"/>
            </a:solidFill>
            <a:prstDash val="dash"/>
            <a:headEnd type="triangle"/>
            <a:tailEnd type="triangle"/>
          </a:ln>
        </p:spPr>
        <p:style>
          <a:lnRef idx="2">
            <a:schemeClr val="accent6"/>
          </a:lnRef>
          <a:fillRef idx="0">
            <a:schemeClr val="accent6"/>
          </a:fillRef>
          <a:effectRef idx="1">
            <a:schemeClr val="accent6"/>
          </a:effectRef>
          <a:fontRef idx="minor">
            <a:schemeClr val="tx1"/>
          </a:fontRef>
        </p:style>
      </p:cxnSp>
      <p:sp>
        <p:nvSpPr>
          <p:cNvPr id="20" name="Content Placeholder 2"/>
          <p:cNvSpPr txBox="1">
            <a:spLocks/>
          </p:cNvSpPr>
          <p:nvPr/>
        </p:nvSpPr>
        <p:spPr>
          <a:xfrm>
            <a:off x="6023363" y="3651299"/>
            <a:ext cx="702062" cy="442331"/>
          </a:xfrm>
          <a:prstGeom prst="rect">
            <a:avLst/>
          </a:prstGeom>
        </p:spPr>
        <p:txBody>
          <a:bodyPr vert="horz" lIns="0" tIns="0" rIns="0" bIns="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LIDAR location</a:t>
            </a:r>
            <a:endParaRPr lang="en-US" sz="1800" dirty="0"/>
          </a:p>
        </p:txBody>
      </p:sp>
      <p:sp>
        <p:nvSpPr>
          <p:cNvPr id="21" name="Bent Arrow 20"/>
          <p:cNvSpPr/>
          <p:nvPr/>
        </p:nvSpPr>
        <p:spPr>
          <a:xfrm rot="2041372" flipH="1">
            <a:off x="8248016" y="3361615"/>
            <a:ext cx="619065" cy="653162"/>
          </a:xfrm>
          <a:prstGeom prst="bentArrow">
            <a:avLst>
              <a:gd name="adj1" fmla="val 11578"/>
              <a:gd name="adj2" fmla="val 14095"/>
              <a:gd name="adj3" fmla="val 25000"/>
              <a:gd name="adj4" fmla="val 85693"/>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Content Placeholder 2"/>
          <p:cNvSpPr txBox="1">
            <a:spLocks/>
          </p:cNvSpPr>
          <p:nvPr/>
        </p:nvSpPr>
        <p:spPr>
          <a:xfrm>
            <a:off x="6631050" y="4321335"/>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a:t>P</a:t>
            </a:r>
            <a:r>
              <a:rPr lang="en-US" sz="2000" baseline="-25000"/>
              <a:t>1</a:t>
            </a:r>
            <a:endParaRPr lang="en-US" sz="2000" baseline="-25000" dirty="0"/>
          </a:p>
          <a:p>
            <a:pPr marL="457200" lvl="1" indent="0">
              <a:buNone/>
            </a:pPr>
            <a:endParaRPr lang="en-US" sz="1800" dirty="0"/>
          </a:p>
        </p:txBody>
      </p:sp>
      <p:sp>
        <p:nvSpPr>
          <p:cNvPr id="23" name="Content Placeholder 2"/>
          <p:cNvSpPr txBox="1">
            <a:spLocks/>
          </p:cNvSpPr>
          <p:nvPr/>
        </p:nvSpPr>
        <p:spPr>
          <a:xfrm>
            <a:off x="8916137" y="3386153"/>
            <a:ext cx="360366" cy="53477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l-GR"/>
              <a:t>α</a:t>
            </a:r>
            <a:endParaRPr lang="en-US" baseline="-25000" dirty="0"/>
          </a:p>
          <a:p>
            <a:pPr marL="457200" lvl="1" indent="0">
              <a:buNone/>
            </a:pPr>
            <a:endParaRPr lang="en-US" dirty="0"/>
          </a:p>
        </p:txBody>
      </p:sp>
      <p:sp>
        <p:nvSpPr>
          <p:cNvPr id="24" name="Oval 23"/>
          <p:cNvSpPr/>
          <p:nvPr/>
        </p:nvSpPr>
        <p:spPr>
          <a:xfrm rot="5400000">
            <a:off x="4868919" y="4130834"/>
            <a:ext cx="190500" cy="190500"/>
          </a:xfrm>
          <a:prstGeom prst="ellipse">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Content Placeholder 2"/>
          <p:cNvSpPr txBox="1">
            <a:spLocks/>
          </p:cNvSpPr>
          <p:nvPr/>
        </p:nvSpPr>
        <p:spPr>
          <a:xfrm>
            <a:off x="4552677" y="3890232"/>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a:solidFill>
                  <a:srgbClr val="7030A0"/>
                </a:solidFill>
              </a:rPr>
              <a:t>P</a:t>
            </a:r>
            <a:r>
              <a:rPr lang="en-US" sz="2000" baseline="-25000">
                <a:solidFill>
                  <a:srgbClr val="7030A0"/>
                </a:solidFill>
              </a:rPr>
              <a:t>0</a:t>
            </a:r>
            <a:endParaRPr lang="en-US" sz="2000" baseline="-25000" dirty="0">
              <a:solidFill>
                <a:srgbClr val="7030A0"/>
              </a:solidFill>
            </a:endParaRPr>
          </a:p>
          <a:p>
            <a:pPr marL="457200" lvl="1" indent="0">
              <a:buNone/>
            </a:pPr>
            <a:endParaRPr lang="en-US" sz="1800" dirty="0">
              <a:solidFill>
                <a:srgbClr val="7030A0"/>
              </a:solidFill>
            </a:endParaRPr>
          </a:p>
        </p:txBody>
      </p:sp>
      <p:sp>
        <p:nvSpPr>
          <p:cNvPr id="26" name="Content Placeholder 2"/>
          <p:cNvSpPr txBox="1">
            <a:spLocks/>
          </p:cNvSpPr>
          <p:nvPr/>
        </p:nvSpPr>
        <p:spPr>
          <a:xfrm>
            <a:off x="3583896" y="3966380"/>
            <a:ext cx="847962" cy="442331"/>
          </a:xfrm>
          <a:prstGeom prst="rect">
            <a:avLst/>
          </a:prstGeom>
        </p:spPr>
        <p:txBody>
          <a:bodyPr vert="horz" lIns="0" tIns="0" rIns="0" bIns="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a:solidFill>
                  <a:srgbClr val="7030A0"/>
                </a:solidFill>
              </a:rPr>
              <a:t>Center of Wheelbase</a:t>
            </a:r>
            <a:endParaRPr lang="en-US" sz="1800" dirty="0">
              <a:solidFill>
                <a:srgbClr val="7030A0"/>
              </a:solidFill>
            </a:endParaRPr>
          </a:p>
        </p:txBody>
      </p:sp>
      <p:cxnSp>
        <p:nvCxnSpPr>
          <p:cNvPr id="27" name="Straight Arrow Connector 26"/>
          <p:cNvCxnSpPr/>
          <p:nvPr/>
        </p:nvCxnSpPr>
        <p:spPr>
          <a:xfrm flipH="1">
            <a:off x="4956371" y="2943822"/>
            <a:ext cx="7799" cy="2510828"/>
          </a:xfrm>
          <a:prstGeom prst="straightConnector1">
            <a:avLst/>
          </a:prstGeom>
          <a:ln>
            <a:solidFill>
              <a:srgbClr val="7030A0"/>
            </a:solidFill>
            <a:prstDash val="dash"/>
            <a:headEnd type="triangle"/>
            <a:tailEnd type="triangle"/>
          </a:ln>
        </p:spPr>
        <p:style>
          <a:lnRef idx="2">
            <a:schemeClr val="accent6"/>
          </a:lnRef>
          <a:fillRef idx="0">
            <a:schemeClr val="accent6"/>
          </a:fillRef>
          <a:effectRef idx="1">
            <a:schemeClr val="accent6"/>
          </a:effectRef>
          <a:fontRef idx="minor">
            <a:schemeClr val="tx1"/>
          </a:fontRef>
        </p:style>
      </p:cxnSp>
      <p:sp>
        <p:nvSpPr>
          <p:cNvPr id="28" name="TextBox 27">
            <a:extLst>
              <a:ext uri="{FF2B5EF4-FFF2-40B4-BE49-F238E27FC236}">
                <a16:creationId xmlns:a16="http://schemas.microsoft.com/office/drawing/2014/main" id="{39DC2F8F-0CFC-4083-85D1-0999F6B4B53C}"/>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1068230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 y="214923"/>
            <a:ext cx="9216390" cy="900886"/>
          </a:xfrm>
        </p:spPr>
        <p:txBody>
          <a:bodyPr lIns="0" tIns="0" rIns="0" bIns="0">
            <a:normAutofit/>
          </a:bodyPr>
          <a:lstStyle/>
          <a:p>
            <a:pPr algn="l"/>
            <a:r>
              <a:rPr lang="en-US"/>
              <a:t>Software For LIDAR</a:t>
            </a:r>
            <a:endParaRPr lang="en-US" dirty="0"/>
          </a:p>
        </p:txBody>
      </p:sp>
      <p:sp>
        <p:nvSpPr>
          <p:cNvPr id="28" name="Rounded Rectangle 27"/>
          <p:cNvSpPr/>
          <p:nvPr/>
        </p:nvSpPr>
        <p:spPr>
          <a:xfrm>
            <a:off x="10417757" y="2640559"/>
            <a:ext cx="907125" cy="288951"/>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a:r>
              <a:rPr lang="en-US" sz="1400" dirty="0">
                <a:solidFill>
                  <a:sysClr val="windowText" lastClr="000000"/>
                </a:solidFill>
              </a:rPr>
              <a:t>Sensors</a:t>
            </a:r>
          </a:p>
        </p:txBody>
      </p:sp>
      <p:sp>
        <p:nvSpPr>
          <p:cNvPr id="29" name="Rounded Rectangle 28"/>
          <p:cNvSpPr/>
          <p:nvPr/>
        </p:nvSpPr>
        <p:spPr>
          <a:xfrm>
            <a:off x="10417756" y="3478897"/>
            <a:ext cx="907126" cy="332016"/>
          </a:xfrm>
          <a:prstGeom prst="roundRect">
            <a:avLst/>
          </a:prstGeom>
          <a:solidFill>
            <a:srgbClr val="495D8E"/>
          </a:solidFill>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fontScale="92500" lnSpcReduction="10000"/>
          </a:bodyPr>
          <a:lstStyle/>
          <a:p>
            <a:pPr algn="ctr"/>
            <a:r>
              <a:rPr lang="en-US" sz="1050"/>
              <a:t>Level 2 Program </a:t>
            </a:r>
            <a:r>
              <a:rPr lang="en-US" sz="1050" dirty="0"/>
              <a:t>(logic-defining)</a:t>
            </a:r>
          </a:p>
        </p:txBody>
      </p:sp>
      <p:sp>
        <p:nvSpPr>
          <p:cNvPr id="31" name="Rounded Rectangle 30"/>
          <p:cNvSpPr/>
          <p:nvPr/>
        </p:nvSpPr>
        <p:spPr>
          <a:xfrm>
            <a:off x="10345448" y="2353149"/>
            <a:ext cx="1025289" cy="1993137"/>
          </a:xfrm>
          <a:prstGeom prst="roundRect">
            <a:avLst>
              <a:gd name="adj" fmla="val 6816"/>
            </a:avLst>
          </a:prstGeom>
          <a:no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t"/>
          <a:lstStyle/>
          <a:p>
            <a:r>
              <a:rPr lang="en-US" sz="1000" dirty="0">
                <a:solidFill>
                  <a:sysClr val="windowText" lastClr="000000"/>
                </a:solidFill>
                <a:latin typeface="Calibri" panose="020F0502020204030204" pitchFamily="34" charset="0"/>
                <a:cs typeface="Calibri" panose="020F0502020204030204" pitchFamily="34" charset="0"/>
              </a:rPr>
              <a:t>Color Key</a:t>
            </a:r>
          </a:p>
        </p:txBody>
      </p:sp>
      <p:sp>
        <p:nvSpPr>
          <p:cNvPr id="32" name="Rounded Rectangle 31"/>
          <p:cNvSpPr/>
          <p:nvPr/>
        </p:nvSpPr>
        <p:spPr>
          <a:xfrm>
            <a:off x="10417756" y="3941932"/>
            <a:ext cx="907126" cy="314469"/>
          </a:xfrm>
          <a:prstGeom prst="roundRect">
            <a:avLst/>
          </a:prstGeom>
          <a:solidFill>
            <a:srgbClr val="008064"/>
          </a:solidFill>
          <a:ln>
            <a:solidFill>
              <a:schemeClr val="tx1"/>
            </a:solidFill>
          </a:ln>
        </p:spPr>
        <p:style>
          <a:lnRef idx="1">
            <a:schemeClr val="accent2"/>
          </a:lnRef>
          <a:fillRef idx="3">
            <a:schemeClr val="accent2"/>
          </a:fillRef>
          <a:effectRef idx="2">
            <a:schemeClr val="accent2"/>
          </a:effectRef>
          <a:fontRef idx="minor">
            <a:schemeClr val="lt1"/>
          </a:fontRef>
        </p:style>
        <p:txBody>
          <a:bodyPr lIns="0" tIns="0" rIns="0" bIns="0" rtlCol="0" anchor="ctr">
            <a:normAutofit fontScale="70000" lnSpcReduction="20000"/>
          </a:bodyPr>
          <a:lstStyle/>
          <a:p>
            <a:pPr algn="ctr"/>
            <a:r>
              <a:rPr lang="en-US" sz="1200"/>
              <a:t>Level 1 Program </a:t>
            </a:r>
            <a:r>
              <a:rPr lang="en-US" sz="1200" dirty="0"/>
              <a:t>(hardware-specific)</a:t>
            </a:r>
          </a:p>
        </p:txBody>
      </p:sp>
      <p:sp>
        <p:nvSpPr>
          <p:cNvPr id="33" name="Rounded Rectangle 32"/>
          <p:cNvSpPr/>
          <p:nvPr/>
        </p:nvSpPr>
        <p:spPr>
          <a:xfrm>
            <a:off x="10417757" y="3037259"/>
            <a:ext cx="907126" cy="288951"/>
          </a:xfrm>
          <a:prstGeom prst="roundRect">
            <a:avLst/>
          </a:prstGeom>
          <a:solidFill>
            <a:srgbClr val="AE4022"/>
          </a:solidFill>
          <a:ln>
            <a:solidFill>
              <a:schemeClr val="tx1"/>
            </a:solidFill>
          </a:ln>
        </p:spPr>
        <p:style>
          <a:lnRef idx="1">
            <a:schemeClr val="accent2"/>
          </a:lnRef>
          <a:fillRef idx="3">
            <a:schemeClr val="accent2"/>
          </a:fillRef>
          <a:effectRef idx="2">
            <a:schemeClr val="accent2"/>
          </a:effectRef>
          <a:fontRef idx="minor">
            <a:schemeClr val="lt1"/>
          </a:fontRef>
        </p:style>
        <p:txBody>
          <a:bodyPr lIns="0" tIns="0" rIns="0" bIns="0" rtlCol="0" anchor="ctr">
            <a:normAutofit/>
          </a:bodyPr>
          <a:lstStyle/>
          <a:p>
            <a:pPr algn="ctr"/>
            <a:r>
              <a:rPr lang="en-US" sz="1200">
                <a:solidFill>
                  <a:schemeClr val="bg1"/>
                </a:solidFill>
              </a:rPr>
              <a:t>Actuators</a:t>
            </a:r>
            <a:endParaRPr lang="en-US" sz="1200" dirty="0">
              <a:solidFill>
                <a:schemeClr val="bg1"/>
              </a:solidFill>
            </a:endParaRPr>
          </a:p>
        </p:txBody>
      </p:sp>
      <p:sp>
        <p:nvSpPr>
          <p:cNvPr id="37" name="Rounded Rectangle 36">
            <a:hlinkClick r:id="rId2" action="ppaction://hlinksldjump"/>
          </p:cNvPr>
          <p:cNvSpPr/>
          <p:nvPr/>
        </p:nvSpPr>
        <p:spPr>
          <a:xfrm>
            <a:off x="7116064" y="1313505"/>
            <a:ext cx="1461020" cy="546598"/>
          </a:xfrm>
          <a:prstGeom prst="roundRect">
            <a:avLst/>
          </a:prstGeom>
          <a:solidFill>
            <a:srgbClr val="495D8E"/>
          </a:solidFill>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a:t>Lab8Template.py</a:t>
            </a:r>
          </a:p>
          <a:p>
            <a:pPr algn="ctr"/>
            <a:r>
              <a:rPr lang="en-US" sz="900" i="1"/>
              <a:t>Get the P2 vector &amp; send to nodeRed</a:t>
            </a:r>
            <a:endParaRPr lang="en-US" sz="900" i="1" dirty="0"/>
          </a:p>
        </p:txBody>
      </p:sp>
      <p:sp>
        <p:nvSpPr>
          <p:cNvPr id="52" name="Content Placeholder 2"/>
          <p:cNvSpPr txBox="1">
            <a:spLocks/>
          </p:cNvSpPr>
          <p:nvPr/>
        </p:nvSpPr>
        <p:spPr>
          <a:xfrm>
            <a:off x="6507177" y="1997402"/>
            <a:ext cx="874459" cy="30883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solidFill>
                  <a:srgbClr val="7030A0"/>
                </a:solidFill>
              </a:rPr>
              <a:t>[nearest obstacle vector]</a:t>
            </a:r>
            <a:endParaRPr lang="en-US" sz="900" i="1" dirty="0">
              <a:solidFill>
                <a:srgbClr val="7030A0"/>
              </a:solidFill>
            </a:endParaRPr>
          </a:p>
        </p:txBody>
      </p:sp>
      <p:sp>
        <p:nvSpPr>
          <p:cNvPr id="67" name="Rounded Rectangle 66">
            <a:hlinkClick r:id="rId2" action="ppaction://hlinksldjump"/>
          </p:cNvPr>
          <p:cNvSpPr/>
          <p:nvPr/>
        </p:nvSpPr>
        <p:spPr>
          <a:xfrm>
            <a:off x="7416023" y="4981812"/>
            <a:ext cx="827547" cy="384875"/>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a:solidFill>
                  <a:sysClr val="windowText" lastClr="000000"/>
                </a:solidFill>
              </a:rPr>
              <a:t>LIDAR TiM561</a:t>
            </a:r>
          </a:p>
        </p:txBody>
      </p:sp>
      <p:cxnSp>
        <p:nvCxnSpPr>
          <p:cNvPr id="68" name="Straight Arrow Connector 67"/>
          <p:cNvCxnSpPr>
            <a:stCxn id="69" idx="0"/>
            <a:endCxn id="72" idx="2"/>
          </p:cNvCxnSpPr>
          <p:nvPr/>
        </p:nvCxnSpPr>
        <p:spPr>
          <a:xfrm flipV="1">
            <a:off x="7833069" y="3411126"/>
            <a:ext cx="13506" cy="6006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9" name="Rounded Rectangle 68"/>
          <p:cNvSpPr/>
          <p:nvPr/>
        </p:nvSpPr>
        <p:spPr>
          <a:xfrm>
            <a:off x="7282483" y="4011746"/>
            <a:ext cx="1101172" cy="456720"/>
          </a:xfrm>
          <a:prstGeom prst="roundRect">
            <a:avLst/>
          </a:prstGeom>
          <a:solidFill>
            <a:srgbClr val="008064"/>
          </a:solidFill>
          <a:ln>
            <a:solidFill>
              <a:schemeClr val="tx1"/>
            </a:solid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200"/>
              <a:t>L1_lidar.py </a:t>
            </a:r>
            <a:endParaRPr lang="en-US" sz="1200" dirty="0"/>
          </a:p>
          <a:p>
            <a:pPr algn="ctr"/>
            <a:r>
              <a:rPr lang="en-US" sz="800" i="1" dirty="0"/>
              <a:t>get the information from lidar</a:t>
            </a:r>
          </a:p>
        </p:txBody>
      </p:sp>
      <p:cxnSp>
        <p:nvCxnSpPr>
          <p:cNvPr id="71" name="Straight Arrow Connector 70"/>
          <p:cNvCxnSpPr>
            <a:stCxn id="67" idx="0"/>
            <a:endCxn id="69" idx="2"/>
          </p:cNvCxnSpPr>
          <p:nvPr/>
        </p:nvCxnSpPr>
        <p:spPr>
          <a:xfrm flipV="1">
            <a:off x="7829797" y="4468466"/>
            <a:ext cx="3272" cy="51334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Rounded Rectangle 71">
            <a:hlinkClick r:id="rId2" action="ppaction://hlinksldjump"/>
          </p:cNvPr>
          <p:cNvSpPr/>
          <p:nvPr/>
        </p:nvSpPr>
        <p:spPr>
          <a:xfrm>
            <a:off x="7204470" y="2864528"/>
            <a:ext cx="1284210" cy="546598"/>
          </a:xfrm>
          <a:prstGeom prst="roundRect">
            <a:avLst/>
          </a:prstGeom>
          <a:solidFill>
            <a:srgbClr val="495D8E"/>
          </a:solidFill>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a:t>L2_vector.py</a:t>
            </a:r>
          </a:p>
          <a:p>
            <a:pPr algn="ctr"/>
            <a:r>
              <a:rPr lang="en-US" sz="800" i="1"/>
              <a:t>compute </a:t>
            </a:r>
            <a:r>
              <a:rPr lang="en-US" sz="800" i="1" dirty="0"/>
              <a:t>obstacles</a:t>
            </a:r>
          </a:p>
        </p:txBody>
      </p:sp>
      <p:sp>
        <p:nvSpPr>
          <p:cNvPr id="73" name="Content Placeholder 2"/>
          <p:cNvSpPr txBox="1">
            <a:spLocks/>
          </p:cNvSpPr>
          <p:nvPr/>
        </p:nvSpPr>
        <p:spPr>
          <a:xfrm>
            <a:off x="6572034" y="3591702"/>
            <a:ext cx="1045576" cy="30883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solidFill>
                  <a:srgbClr val="7030A0"/>
                </a:solidFill>
              </a:rPr>
              <a:t>[array </a:t>
            </a:r>
            <a:r>
              <a:rPr lang="en-US" sz="900" i="1" dirty="0">
                <a:solidFill>
                  <a:srgbClr val="7030A0"/>
                </a:solidFill>
              </a:rPr>
              <a:t>of distances </a:t>
            </a:r>
            <a:r>
              <a:rPr lang="en-US" sz="900" i="1">
                <a:solidFill>
                  <a:srgbClr val="7030A0"/>
                </a:solidFill>
              </a:rPr>
              <a:t>&amp; angles] (54x2)</a:t>
            </a:r>
            <a:endParaRPr lang="en-US" sz="900" i="1" dirty="0">
              <a:solidFill>
                <a:srgbClr val="7030A0"/>
              </a:solidFill>
            </a:endParaRPr>
          </a:p>
        </p:txBody>
      </p:sp>
      <p:sp>
        <p:nvSpPr>
          <p:cNvPr id="74" name="Rounded Rectangle 73"/>
          <p:cNvSpPr/>
          <p:nvPr/>
        </p:nvSpPr>
        <p:spPr>
          <a:xfrm>
            <a:off x="6408132" y="2337305"/>
            <a:ext cx="2368369" cy="3441941"/>
          </a:xfrm>
          <a:prstGeom prst="roundRect">
            <a:avLst>
              <a:gd name="adj" fmla="val 7106"/>
            </a:avLst>
          </a:prstGeom>
          <a:no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a:solidFill>
                  <a:sysClr val="windowText" lastClr="000000"/>
                </a:solidFill>
                <a:latin typeface="Calibri" panose="020F0502020204030204" pitchFamily="34" charset="0"/>
                <a:cs typeface="Calibri" panose="020F0502020204030204" pitchFamily="34" charset="0"/>
              </a:rPr>
              <a:t>LIDAR column</a:t>
            </a:r>
            <a:endParaRPr lang="en-US" sz="1000" dirty="0">
              <a:solidFill>
                <a:sysClr val="windowText" lastClr="000000"/>
              </a:solidFill>
              <a:latin typeface="Calibri" panose="020F0502020204030204" pitchFamily="34" charset="0"/>
              <a:cs typeface="Calibri" panose="020F0502020204030204" pitchFamily="34" charset="0"/>
            </a:endParaRPr>
          </a:p>
        </p:txBody>
      </p:sp>
      <p:cxnSp>
        <p:nvCxnSpPr>
          <p:cNvPr id="76" name="Elbow Connector 75"/>
          <p:cNvCxnSpPr>
            <a:stCxn id="72" idx="0"/>
            <a:endCxn id="37" idx="2"/>
          </p:cNvCxnSpPr>
          <p:nvPr/>
        </p:nvCxnSpPr>
        <p:spPr>
          <a:xfrm rot="16200000" flipV="1">
            <a:off x="7344363" y="2362315"/>
            <a:ext cx="1004425" cy="1"/>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sp>
        <p:nvSpPr>
          <p:cNvPr id="61" name="Content Placeholder 2"/>
          <p:cNvSpPr txBox="1">
            <a:spLocks/>
          </p:cNvSpPr>
          <p:nvPr/>
        </p:nvSpPr>
        <p:spPr>
          <a:xfrm>
            <a:off x="564891" y="1497766"/>
            <a:ext cx="4998853" cy="3744794"/>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u="sng" dirty="0"/>
              <a:t>Key Points:</a:t>
            </a:r>
          </a:p>
          <a:p>
            <a:pPr marL="0" indent="0">
              <a:buNone/>
            </a:pPr>
            <a:r>
              <a:rPr lang="en-US" sz="2800" dirty="0"/>
              <a:t>Software is using the </a:t>
            </a:r>
            <a:r>
              <a:rPr lang="en-US" sz="2800" dirty="0" err="1"/>
              <a:t>numPy</a:t>
            </a:r>
            <a:r>
              <a:rPr lang="en-US" sz="2800" dirty="0"/>
              <a:t> library to handle vectors and matrices.  </a:t>
            </a:r>
            <a:r>
              <a:rPr lang="en-US" sz="2800" dirty="0" err="1"/>
              <a:t>numPy</a:t>
            </a:r>
            <a:r>
              <a:rPr lang="en-US" sz="2800" dirty="0"/>
              <a:t> computation is faster than raw python and requires proper syntax.</a:t>
            </a:r>
          </a:p>
          <a:p>
            <a:pPr marL="0" indent="0">
              <a:buNone/>
            </a:pPr>
            <a:endParaRPr lang="en-US" sz="2800" dirty="0"/>
          </a:p>
          <a:p>
            <a:pPr marL="0" indent="0">
              <a:buNone/>
            </a:pPr>
            <a:r>
              <a:rPr lang="en-US" sz="2800" b="1" dirty="0">
                <a:effectLst>
                  <a:outerShdw blurRad="50800" dist="38100" dir="8100000" algn="tr" rotWithShape="0">
                    <a:prstClr val="black">
                      <a:alpha val="40000"/>
                    </a:prstClr>
                  </a:outerShdw>
                </a:effectLst>
              </a:rPr>
              <a:t>Lidar scan frequency: 15hz</a:t>
            </a:r>
            <a:r>
              <a:rPr lang="en-US" sz="2800" dirty="0"/>
              <a:t>, so you cannot get new measurements faster than 66ms.</a:t>
            </a:r>
          </a:p>
          <a:p>
            <a:pPr marL="0" indent="0">
              <a:buNone/>
            </a:pPr>
            <a:endParaRPr lang="en-US" sz="2800" dirty="0"/>
          </a:p>
          <a:p>
            <a:pPr marL="0" indent="0">
              <a:buNone/>
            </a:pPr>
            <a:r>
              <a:rPr lang="en-US" sz="2800" b="1" dirty="0">
                <a:effectLst>
                  <a:outerShdw blurRad="50800" dist="38100" dir="8100000" algn="tr" rotWithShape="0">
                    <a:prstClr val="black">
                      <a:alpha val="40000"/>
                    </a:prstClr>
                  </a:outerShdw>
                </a:effectLst>
              </a:rPr>
              <a:t>L1_lidar.py returns 54 measurements </a:t>
            </a:r>
            <a:r>
              <a:rPr lang="en-US" sz="2800" dirty="0"/>
              <a:t>by default and can return over 800 single points if desired, for more resolution.</a:t>
            </a:r>
          </a:p>
          <a:p>
            <a:pPr marL="0" indent="0">
              <a:buNone/>
            </a:pPr>
            <a:endParaRPr lang="en-US" sz="2800" dirty="0"/>
          </a:p>
          <a:p>
            <a:pPr marL="0" indent="0">
              <a:buNone/>
            </a:pPr>
            <a:r>
              <a:rPr lang="en-US" sz="2700" b="1" dirty="0">
                <a:effectLst>
                  <a:outerShdw blurRad="50800" dist="38100" dir="8100000" algn="tr" rotWithShape="0">
                    <a:prstClr val="black">
                      <a:alpha val="40000"/>
                    </a:prstClr>
                  </a:outerShdw>
                </a:effectLst>
              </a:rPr>
              <a:t>TiM561 LIDAR returns distances in meters</a:t>
            </a:r>
            <a:r>
              <a:rPr lang="en-US" sz="2800" dirty="0"/>
              <a:t>.  Distances under 16mm are returned as error codes in case of poor reflection or other problem for a given measurement.</a:t>
            </a:r>
          </a:p>
          <a:p>
            <a:pPr marL="0" indent="0">
              <a:buNone/>
            </a:pPr>
            <a:endParaRPr lang="en-US" sz="2800" dirty="0"/>
          </a:p>
          <a:p>
            <a:pPr marL="0" indent="0">
              <a:buNone/>
            </a:pPr>
            <a:r>
              <a:rPr lang="en-US" sz="2800" b="1" dirty="0">
                <a:effectLst>
                  <a:outerShdw blurRad="50800" dist="38100" dir="8100000" algn="tr" rotWithShape="0">
                    <a:prstClr val="black">
                      <a:alpha val="40000"/>
                    </a:prstClr>
                  </a:outerShdw>
                </a:effectLst>
              </a:rPr>
              <a:t>L2_vector.py can manipulate measurements</a:t>
            </a:r>
            <a:r>
              <a:rPr lang="en-US" sz="2800" dirty="0"/>
              <a:t>, with functions such as returning the nearest point, combining cartesian vectors, and converting vectors from polar to Cartesian coordinates.  </a:t>
            </a:r>
          </a:p>
          <a:p>
            <a:pPr marL="0" indent="0">
              <a:buNone/>
            </a:pPr>
            <a:endParaRPr lang="en-US" sz="2800" dirty="0"/>
          </a:p>
          <a:p>
            <a:pPr marL="0" indent="0">
              <a:buNone/>
            </a:pPr>
            <a:endParaRPr lang="en-US" sz="2800" dirty="0"/>
          </a:p>
        </p:txBody>
      </p:sp>
      <p:sp>
        <p:nvSpPr>
          <p:cNvPr id="19" name="TextBox 18">
            <a:extLst>
              <a:ext uri="{FF2B5EF4-FFF2-40B4-BE49-F238E27FC236}">
                <a16:creationId xmlns:a16="http://schemas.microsoft.com/office/drawing/2014/main" id="{479B332B-D21B-435D-90A9-56B720B1242C}"/>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1696177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orange pylon top view"/>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173593" y="1185120"/>
            <a:ext cx="1891144" cy="13901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a:t>Global Location of Obstacle</a:t>
            </a:r>
            <a:endParaRPr lang="en-US" dirty="0"/>
          </a:p>
        </p:txBody>
      </p:sp>
      <p:sp>
        <p:nvSpPr>
          <p:cNvPr id="5" name="Content Placeholder 2"/>
          <p:cNvSpPr txBox="1">
            <a:spLocks/>
          </p:cNvSpPr>
          <p:nvPr/>
        </p:nvSpPr>
        <p:spPr>
          <a:xfrm>
            <a:off x="600733" y="1353209"/>
            <a:ext cx="4367022" cy="1753069"/>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u="sng"/>
              <a:t>Determine the global location of an obstacle:</a:t>
            </a:r>
          </a:p>
          <a:p>
            <a:pPr marL="0" indent="0">
              <a:buNone/>
            </a:pPr>
            <a:endParaRPr lang="en-US" sz="2800"/>
          </a:p>
          <a:p>
            <a:pPr marL="0" indent="0">
              <a:buNone/>
            </a:pPr>
            <a:r>
              <a:rPr lang="en-US" sz="2800"/>
              <a:t>You must add vector r</a:t>
            </a:r>
            <a:r>
              <a:rPr lang="en-US" sz="2800" baseline="-25000"/>
              <a:t>0</a:t>
            </a:r>
            <a:r>
              <a:rPr lang="en-US" sz="2800"/>
              <a:t> and vector r</a:t>
            </a:r>
            <a:r>
              <a:rPr lang="en-US" sz="2800" baseline="-25000"/>
              <a:t>02</a:t>
            </a:r>
            <a:endParaRPr lang="en-US" sz="2800" dirty="0"/>
          </a:p>
          <a:p>
            <a:pPr marL="0" indent="0">
              <a:buNone/>
            </a:pPr>
            <a:endParaRPr lang="en-US" sz="2800"/>
          </a:p>
          <a:p>
            <a:pPr marL="0" indent="0">
              <a:buNone/>
            </a:pPr>
            <a:r>
              <a:rPr lang="en-US" sz="2800"/>
              <a:t>First, your vector r</a:t>
            </a:r>
            <a:r>
              <a:rPr lang="en-US" sz="2800" baseline="-25000"/>
              <a:t>02</a:t>
            </a:r>
            <a:r>
              <a:rPr lang="en-US" sz="2800"/>
              <a:t> must be generated using knowledge of the location of the LIDAR on the robot.</a:t>
            </a:r>
            <a:endParaRPr lang="en-US" sz="2400" dirty="0"/>
          </a:p>
        </p:txBody>
      </p:sp>
      <p:pic>
        <p:nvPicPr>
          <p:cNvPr id="9" name="Picture 8"/>
          <p:cNvPicPr>
            <a:picLocks noChangeAspect="1"/>
          </p:cNvPicPr>
          <p:nvPr/>
        </p:nvPicPr>
        <p:blipFill>
          <a:blip r:embed="rId4"/>
          <a:stretch>
            <a:fillRect/>
          </a:stretch>
        </p:blipFill>
        <p:spPr>
          <a:xfrm>
            <a:off x="4386046" y="3437699"/>
            <a:ext cx="1646989" cy="2094821"/>
          </a:xfrm>
          <a:prstGeom prst="rect">
            <a:avLst/>
          </a:prstGeom>
        </p:spPr>
      </p:pic>
      <p:sp>
        <p:nvSpPr>
          <p:cNvPr id="4" name="Oval 3"/>
          <p:cNvSpPr/>
          <p:nvPr/>
        </p:nvSpPr>
        <p:spPr>
          <a:xfrm rot="5400000">
            <a:off x="4706085" y="4415718"/>
            <a:ext cx="190500" cy="190500"/>
          </a:xfrm>
          <a:prstGeom prst="ellipse">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Content Placeholder 2"/>
          <p:cNvSpPr txBox="1">
            <a:spLocks/>
          </p:cNvSpPr>
          <p:nvPr/>
        </p:nvSpPr>
        <p:spPr>
          <a:xfrm rot="5400000">
            <a:off x="7255720" y="2098718"/>
            <a:ext cx="293161"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457200" lvl="1" indent="0">
              <a:buNone/>
            </a:pPr>
            <a:endParaRPr lang="en-US" sz="2400" dirty="0"/>
          </a:p>
        </p:txBody>
      </p:sp>
      <p:sp>
        <p:nvSpPr>
          <p:cNvPr id="19" name="Oval 18"/>
          <p:cNvSpPr/>
          <p:nvPr/>
        </p:nvSpPr>
        <p:spPr>
          <a:xfrm rot="5400000">
            <a:off x="8464886" y="1464474"/>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Arrow Connector 9"/>
          <p:cNvCxnSpPr>
            <a:endCxn id="4" idx="1"/>
          </p:cNvCxnSpPr>
          <p:nvPr/>
        </p:nvCxnSpPr>
        <p:spPr>
          <a:xfrm flipH="1">
            <a:off x="4868687" y="1704417"/>
            <a:ext cx="3707188" cy="2739199"/>
          </a:xfrm>
          <a:prstGeom prst="straightConnector1">
            <a:avLst/>
          </a:prstGeom>
          <a:ln>
            <a:prstDash val="dash"/>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20" name="Straight Arrow Connector 19"/>
          <p:cNvCxnSpPr/>
          <p:nvPr/>
        </p:nvCxnSpPr>
        <p:spPr>
          <a:xfrm>
            <a:off x="717312" y="5830807"/>
            <a:ext cx="3107780" cy="10756"/>
          </a:xfrm>
          <a:prstGeom prst="straightConnector1">
            <a:avLst/>
          </a:prstGeom>
          <a:ln>
            <a:solidFill>
              <a:srgbClr val="7030A0"/>
            </a:solidFill>
            <a:tailEnd type="triangle"/>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flipV="1">
            <a:off x="735114" y="4725705"/>
            <a:ext cx="0" cy="1115858"/>
          </a:xfrm>
          <a:prstGeom prst="straightConnector1">
            <a:avLst/>
          </a:prstGeom>
          <a:ln>
            <a:solidFill>
              <a:srgbClr val="7030A0"/>
            </a:solidFill>
            <a:tailEnd type="triangle"/>
          </a:ln>
        </p:spPr>
        <p:style>
          <a:lnRef idx="2">
            <a:schemeClr val="accent6"/>
          </a:lnRef>
          <a:fillRef idx="0">
            <a:schemeClr val="accent6"/>
          </a:fillRef>
          <a:effectRef idx="1">
            <a:schemeClr val="accent6"/>
          </a:effectRef>
          <a:fontRef idx="minor">
            <a:schemeClr val="tx1"/>
          </a:fontRef>
        </p:style>
      </p:cxnSp>
      <p:sp>
        <p:nvSpPr>
          <p:cNvPr id="22" name="Content Placeholder 2"/>
          <p:cNvSpPr txBox="1">
            <a:spLocks/>
          </p:cNvSpPr>
          <p:nvPr/>
        </p:nvSpPr>
        <p:spPr>
          <a:xfrm>
            <a:off x="717311" y="6090518"/>
            <a:ext cx="783496" cy="442331"/>
          </a:xfrm>
          <a:prstGeom prst="rect">
            <a:avLst/>
          </a:prstGeom>
        </p:spPr>
        <p:txBody>
          <a:bodyPr vert="horz" lIns="0" tIns="0" rIns="0" bIns="0" rtlCol="0">
            <a:normAutofit fontScale="4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rgbClr val="7030A0"/>
                </a:solidFill>
              </a:rPr>
              <a:t>global coordinate frame</a:t>
            </a:r>
          </a:p>
          <a:p>
            <a:pPr marL="457200" lvl="1" indent="0">
              <a:buNone/>
            </a:pPr>
            <a:endParaRPr lang="en-US" sz="2400" dirty="0">
              <a:solidFill>
                <a:srgbClr val="7030A0"/>
              </a:solidFill>
            </a:endParaRPr>
          </a:p>
        </p:txBody>
      </p:sp>
      <p:sp>
        <p:nvSpPr>
          <p:cNvPr id="23" name="Content Placeholder 2"/>
          <p:cNvSpPr txBox="1">
            <a:spLocks/>
          </p:cNvSpPr>
          <p:nvPr/>
        </p:nvSpPr>
        <p:spPr>
          <a:xfrm>
            <a:off x="3432790" y="5453723"/>
            <a:ext cx="293161" cy="442331"/>
          </a:xfrm>
          <a:prstGeom prst="rect">
            <a:avLst/>
          </a:prstGeom>
        </p:spPr>
        <p:txBody>
          <a:bodyPr vert="horz" lIns="0" tIns="0" rIns="0" bIns="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rgbClr val="7030A0"/>
                </a:solidFill>
              </a:rPr>
              <a:t>x’</a:t>
            </a:r>
          </a:p>
          <a:p>
            <a:pPr marL="457200" lvl="1" indent="0">
              <a:buNone/>
            </a:pPr>
            <a:endParaRPr lang="en-US" sz="2400" dirty="0">
              <a:solidFill>
                <a:srgbClr val="7030A0"/>
              </a:solidFill>
            </a:endParaRPr>
          </a:p>
        </p:txBody>
      </p:sp>
      <p:sp>
        <p:nvSpPr>
          <p:cNvPr id="24" name="Content Placeholder 2"/>
          <p:cNvSpPr txBox="1">
            <a:spLocks/>
          </p:cNvSpPr>
          <p:nvPr/>
        </p:nvSpPr>
        <p:spPr>
          <a:xfrm>
            <a:off x="570731" y="4263945"/>
            <a:ext cx="293161" cy="442331"/>
          </a:xfrm>
          <a:prstGeom prst="rect">
            <a:avLst/>
          </a:prstGeom>
        </p:spPr>
        <p:txBody>
          <a:bodyPr vert="horz" lIns="0" tIns="0" rIns="0" bIns="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rgbClr val="7030A0"/>
                </a:solidFill>
              </a:rPr>
              <a:t>y’</a:t>
            </a:r>
          </a:p>
          <a:p>
            <a:pPr marL="457200" lvl="1" indent="0">
              <a:buNone/>
            </a:pPr>
            <a:endParaRPr lang="en-US" sz="2400" dirty="0">
              <a:solidFill>
                <a:srgbClr val="7030A0"/>
              </a:solidFill>
            </a:endParaRPr>
          </a:p>
        </p:txBody>
      </p:sp>
      <p:cxnSp>
        <p:nvCxnSpPr>
          <p:cNvPr id="28" name="Straight Arrow Connector 27"/>
          <p:cNvCxnSpPr>
            <a:cxnSpLocks/>
            <a:endCxn id="4" idx="4"/>
          </p:cNvCxnSpPr>
          <p:nvPr/>
        </p:nvCxnSpPr>
        <p:spPr>
          <a:xfrm flipV="1">
            <a:off x="735114" y="4510968"/>
            <a:ext cx="3970971" cy="1319839"/>
          </a:xfrm>
          <a:prstGeom prst="straightConnector1">
            <a:avLst/>
          </a:prstGeom>
          <a:ln>
            <a:prstDash val="dash"/>
            <a:headEnd type="triangle"/>
            <a:tailEnd type="triangle"/>
          </a:ln>
        </p:spPr>
        <p:style>
          <a:lnRef idx="2">
            <a:schemeClr val="accent6"/>
          </a:lnRef>
          <a:fillRef idx="0">
            <a:schemeClr val="accent6"/>
          </a:fillRef>
          <a:effectRef idx="1">
            <a:schemeClr val="accent6"/>
          </a:effectRef>
          <a:fontRef idx="minor">
            <a:schemeClr val="tx1"/>
          </a:fontRef>
        </p:style>
      </p:cxnSp>
      <p:sp>
        <p:nvSpPr>
          <p:cNvPr id="31" name="Content Placeholder 2"/>
          <p:cNvSpPr txBox="1">
            <a:spLocks/>
          </p:cNvSpPr>
          <p:nvPr/>
        </p:nvSpPr>
        <p:spPr>
          <a:xfrm>
            <a:off x="2529757" y="4826210"/>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a:t>r</a:t>
            </a:r>
            <a:r>
              <a:rPr lang="en-US" sz="2000" baseline="-25000"/>
              <a:t>0</a:t>
            </a:r>
            <a:endParaRPr lang="en-US" sz="2000" baseline="-25000" dirty="0"/>
          </a:p>
          <a:p>
            <a:pPr marL="457200" lvl="1" indent="0">
              <a:buNone/>
            </a:pPr>
            <a:endParaRPr lang="en-US" sz="1800" dirty="0"/>
          </a:p>
        </p:txBody>
      </p:sp>
      <p:sp>
        <p:nvSpPr>
          <p:cNvPr id="18" name="Content Placeholder 2"/>
          <p:cNvSpPr txBox="1">
            <a:spLocks/>
          </p:cNvSpPr>
          <p:nvPr/>
        </p:nvSpPr>
        <p:spPr>
          <a:xfrm>
            <a:off x="4085324" y="4093674"/>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rgbClr val="7030A0"/>
                </a:solidFill>
              </a:rPr>
              <a:t>P</a:t>
            </a:r>
            <a:r>
              <a:rPr lang="en-US" sz="2000" baseline="-25000" dirty="0">
                <a:solidFill>
                  <a:srgbClr val="7030A0"/>
                </a:solidFill>
              </a:rPr>
              <a:t>0</a:t>
            </a:r>
          </a:p>
          <a:p>
            <a:pPr marL="457200" lvl="1" indent="0">
              <a:buNone/>
            </a:pPr>
            <a:endParaRPr lang="en-US" sz="1800" dirty="0">
              <a:solidFill>
                <a:srgbClr val="7030A0"/>
              </a:solidFill>
            </a:endParaRPr>
          </a:p>
        </p:txBody>
      </p:sp>
      <p:sp>
        <p:nvSpPr>
          <p:cNvPr id="25" name="Content Placeholder 2"/>
          <p:cNvSpPr txBox="1">
            <a:spLocks/>
          </p:cNvSpPr>
          <p:nvPr/>
        </p:nvSpPr>
        <p:spPr>
          <a:xfrm>
            <a:off x="8471175" y="2562346"/>
            <a:ext cx="1783000" cy="412063"/>
          </a:xfrm>
          <a:prstGeom prst="roundRect">
            <a:avLst>
              <a:gd name="adj" fmla="val 33894"/>
            </a:avLst>
          </a:prstGeom>
          <a:solidFill>
            <a:schemeClr val="bg1">
              <a:lumMod val="75000"/>
            </a:schemeClr>
          </a:solidFill>
        </p:spPr>
        <p:txBody>
          <a:bodyPr vert="horz" lIns="0" tIns="0" rIns="0" bIns="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i="1">
                <a:solidFill>
                  <a:srgbClr val="7030A0"/>
                </a:solidFill>
              </a:rPr>
              <a:t>Where is the obstacle located in the room?</a:t>
            </a:r>
            <a:endParaRPr lang="en-US" sz="2800" i="1" dirty="0">
              <a:solidFill>
                <a:srgbClr val="7030A0"/>
              </a:solidFill>
            </a:endParaRPr>
          </a:p>
          <a:p>
            <a:pPr marL="457200" lvl="1" indent="0">
              <a:buNone/>
            </a:pPr>
            <a:endParaRPr lang="en-US" sz="2400" i="1" dirty="0">
              <a:solidFill>
                <a:srgbClr val="7030A0"/>
              </a:solidFill>
            </a:endParaRPr>
          </a:p>
        </p:txBody>
      </p:sp>
      <p:sp>
        <p:nvSpPr>
          <p:cNvPr id="26" name="Content Placeholder 2"/>
          <p:cNvSpPr txBox="1">
            <a:spLocks/>
          </p:cNvSpPr>
          <p:nvPr/>
        </p:nvSpPr>
        <p:spPr>
          <a:xfrm>
            <a:off x="6479073" y="2568584"/>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a:t>r</a:t>
            </a:r>
            <a:r>
              <a:rPr lang="en-US" sz="2000" baseline="-25000"/>
              <a:t>0-2</a:t>
            </a:r>
            <a:endParaRPr lang="en-US" sz="2000" baseline="-25000" dirty="0"/>
          </a:p>
          <a:p>
            <a:pPr marL="457200" lvl="1" indent="0">
              <a:buNone/>
            </a:pPr>
            <a:endParaRPr lang="en-US" sz="1800" dirty="0"/>
          </a:p>
        </p:txBody>
      </p:sp>
      <p:sp>
        <p:nvSpPr>
          <p:cNvPr id="27" name="Content Placeholder 2"/>
          <p:cNvSpPr txBox="1">
            <a:spLocks/>
          </p:cNvSpPr>
          <p:nvPr/>
        </p:nvSpPr>
        <p:spPr>
          <a:xfrm>
            <a:off x="8113855" y="1277773"/>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a:t>
            </a:r>
            <a:r>
              <a:rPr lang="en-US" sz="2000" baseline="-25000" dirty="0"/>
              <a:t>2</a:t>
            </a:r>
          </a:p>
          <a:p>
            <a:pPr marL="457200" lvl="1" indent="0">
              <a:buNone/>
            </a:pPr>
            <a:endParaRPr lang="en-US" sz="1800" dirty="0"/>
          </a:p>
        </p:txBody>
      </p:sp>
      <p:sp>
        <p:nvSpPr>
          <p:cNvPr id="30" name="Oval 29"/>
          <p:cNvSpPr/>
          <p:nvPr/>
        </p:nvSpPr>
        <p:spPr>
          <a:xfrm rot="5400000">
            <a:off x="5852592" y="4415718"/>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 name="Content Placeholder 2"/>
          <p:cNvSpPr txBox="1">
            <a:spLocks/>
          </p:cNvSpPr>
          <p:nvPr/>
        </p:nvSpPr>
        <p:spPr>
          <a:xfrm>
            <a:off x="6096000" y="4545736"/>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a:t>P</a:t>
            </a:r>
            <a:r>
              <a:rPr lang="en-US" sz="2000" baseline="-25000"/>
              <a:t>1</a:t>
            </a:r>
            <a:endParaRPr lang="en-US" sz="2000" baseline="-25000" dirty="0"/>
          </a:p>
          <a:p>
            <a:pPr marL="457200" lvl="1" indent="0">
              <a:buNone/>
            </a:pPr>
            <a:endParaRPr lang="en-US" sz="1800" dirty="0"/>
          </a:p>
        </p:txBody>
      </p:sp>
      <p:sp>
        <p:nvSpPr>
          <p:cNvPr id="33" name="Content Placeholder 2"/>
          <p:cNvSpPr txBox="1">
            <a:spLocks/>
          </p:cNvSpPr>
          <p:nvPr/>
        </p:nvSpPr>
        <p:spPr>
          <a:xfrm>
            <a:off x="6798062" y="3093450"/>
            <a:ext cx="2054553" cy="615562"/>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a:t>vector r</a:t>
            </a:r>
            <a:r>
              <a:rPr lang="en-US" sz="2800" baseline="-25000"/>
              <a:t>02</a:t>
            </a:r>
            <a:endParaRPr lang="en-US" sz="2800" dirty="0"/>
          </a:p>
          <a:p>
            <a:pPr marL="0" indent="0">
              <a:buNone/>
            </a:pPr>
            <a:r>
              <a:rPr lang="en-US" sz="2800"/>
              <a:t>is not given automatically.</a:t>
            </a:r>
          </a:p>
        </p:txBody>
      </p:sp>
      <p:sp>
        <p:nvSpPr>
          <p:cNvPr id="29" name="TextBox 28">
            <a:extLst>
              <a:ext uri="{FF2B5EF4-FFF2-40B4-BE49-F238E27FC236}">
                <a16:creationId xmlns:a16="http://schemas.microsoft.com/office/drawing/2014/main" id="{38D20412-D97B-488C-81D7-EB27FEE68D93}"/>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1021754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Global Location of Obstacle</a:t>
            </a:r>
            <a:endParaRPr lang="en-US" dirty="0"/>
          </a:p>
        </p:txBody>
      </p:sp>
      <p:sp>
        <p:nvSpPr>
          <p:cNvPr id="5" name="Content Placeholder 2"/>
          <p:cNvSpPr txBox="1">
            <a:spLocks/>
          </p:cNvSpPr>
          <p:nvPr/>
        </p:nvSpPr>
        <p:spPr>
          <a:xfrm>
            <a:off x="734083" y="1353209"/>
            <a:ext cx="4367022" cy="175306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u="sng" dirty="0"/>
              <a:t>Determine the global location of an obstacle:</a:t>
            </a:r>
          </a:p>
          <a:p>
            <a:pPr marL="0" indent="0">
              <a:buNone/>
            </a:pPr>
            <a:endParaRPr lang="en-US" sz="1400" dirty="0"/>
          </a:p>
          <a:p>
            <a:pPr marL="0" indent="0">
              <a:buNone/>
            </a:pPr>
            <a:r>
              <a:rPr lang="en-US" sz="1400" dirty="0"/>
              <a:t>Lidar is located at positive 254mm in the x-direction on the robot.</a:t>
            </a:r>
          </a:p>
          <a:p>
            <a:pPr marL="0" indent="0">
              <a:buNone/>
            </a:pPr>
            <a:endParaRPr lang="en-US" sz="1400" dirty="0"/>
          </a:p>
          <a:p>
            <a:pPr marL="0" indent="0">
              <a:buNone/>
            </a:pPr>
            <a:r>
              <a:rPr lang="en-US" sz="1400" dirty="0"/>
              <a:t>The lidar beam is 166 mm above the floor.</a:t>
            </a:r>
          </a:p>
        </p:txBody>
      </p:sp>
      <p:sp>
        <p:nvSpPr>
          <p:cNvPr id="16" name="Content Placeholder 2"/>
          <p:cNvSpPr txBox="1">
            <a:spLocks/>
          </p:cNvSpPr>
          <p:nvPr/>
        </p:nvSpPr>
        <p:spPr>
          <a:xfrm rot="5400000">
            <a:off x="7255720" y="2098718"/>
            <a:ext cx="293161"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457200" lvl="1" indent="0">
              <a:buNone/>
            </a:pPr>
            <a:endParaRPr lang="en-US" sz="2400" dirty="0"/>
          </a:p>
        </p:txBody>
      </p:sp>
      <p:pic>
        <p:nvPicPr>
          <p:cNvPr id="4" name="Picture 3">
            <a:extLst>
              <a:ext uri="{FF2B5EF4-FFF2-40B4-BE49-F238E27FC236}">
                <a16:creationId xmlns:a16="http://schemas.microsoft.com/office/drawing/2014/main" id="{B2CC5346-2F8A-410D-A3A7-598F98A78EA9}"/>
              </a:ext>
            </a:extLst>
          </p:cNvPr>
          <p:cNvPicPr>
            <a:picLocks noChangeAspect="1"/>
          </p:cNvPicPr>
          <p:nvPr/>
        </p:nvPicPr>
        <p:blipFill>
          <a:blip r:embed="rId2"/>
          <a:stretch>
            <a:fillRect/>
          </a:stretch>
        </p:blipFill>
        <p:spPr>
          <a:xfrm>
            <a:off x="6513870" y="2404056"/>
            <a:ext cx="3884727" cy="3588582"/>
          </a:xfrm>
          <a:prstGeom prst="rect">
            <a:avLst/>
          </a:prstGeom>
          <a:ln>
            <a:solidFill>
              <a:schemeClr val="tx1">
                <a:lumMod val="50000"/>
                <a:lumOff val="50000"/>
              </a:schemeClr>
            </a:solidFill>
          </a:ln>
        </p:spPr>
      </p:pic>
      <p:pic>
        <p:nvPicPr>
          <p:cNvPr id="10" name="Picture 9">
            <a:extLst>
              <a:ext uri="{FF2B5EF4-FFF2-40B4-BE49-F238E27FC236}">
                <a16:creationId xmlns:a16="http://schemas.microsoft.com/office/drawing/2014/main" id="{A212B2D9-05A8-43C2-9476-0AB1426F17E3}"/>
              </a:ext>
            </a:extLst>
          </p:cNvPr>
          <p:cNvPicPr>
            <a:picLocks noChangeAspect="1"/>
          </p:cNvPicPr>
          <p:nvPr/>
        </p:nvPicPr>
        <p:blipFill rotWithShape="1">
          <a:blip r:embed="rId3"/>
          <a:srcRect r="2576"/>
          <a:stretch/>
        </p:blipFill>
        <p:spPr>
          <a:xfrm>
            <a:off x="816904" y="3159341"/>
            <a:ext cx="5317196" cy="2833297"/>
          </a:xfrm>
          <a:prstGeom prst="rect">
            <a:avLst/>
          </a:prstGeom>
          <a:ln>
            <a:solidFill>
              <a:schemeClr val="tx1">
                <a:lumMod val="50000"/>
                <a:lumOff val="50000"/>
              </a:schemeClr>
            </a:solidFill>
          </a:ln>
        </p:spPr>
      </p:pic>
      <p:sp>
        <p:nvSpPr>
          <p:cNvPr id="7" name="TextBox 6">
            <a:extLst>
              <a:ext uri="{FF2B5EF4-FFF2-40B4-BE49-F238E27FC236}">
                <a16:creationId xmlns:a16="http://schemas.microsoft.com/office/drawing/2014/main" id="{66F12C08-A3FB-46DD-8AEC-3176562851CA}"/>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2816596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Obstacle Avoidance by LIDAR</a:t>
            </a:r>
          </a:p>
        </p:txBody>
      </p:sp>
      <p:sp>
        <p:nvSpPr>
          <p:cNvPr id="5" name="Content Placeholder 2"/>
          <p:cNvSpPr txBox="1">
            <a:spLocks/>
          </p:cNvSpPr>
          <p:nvPr/>
        </p:nvSpPr>
        <p:spPr>
          <a:xfrm>
            <a:off x="564893" y="1880204"/>
            <a:ext cx="3707242" cy="2221658"/>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a:t>One method to avoid obstacles is to generate an imaginary spring which pushes on your robot and depends on the nearest obstacle.</a:t>
            </a:r>
          </a:p>
          <a:p>
            <a:pPr marL="0" indent="0">
              <a:buNone/>
            </a:pPr>
            <a:endParaRPr lang="en-US" sz="2800"/>
          </a:p>
          <a:p>
            <a:pPr marL="0" indent="0">
              <a:buNone/>
            </a:pPr>
            <a:r>
              <a:rPr lang="en-US" sz="2800"/>
              <a:t>D</a:t>
            </a:r>
            <a:r>
              <a:rPr lang="en-US" sz="2800" baseline="-25000"/>
              <a:t>y</a:t>
            </a:r>
            <a:r>
              <a:rPr lang="en-US" sz="2800"/>
              <a:t> </a:t>
            </a:r>
            <a:r>
              <a:rPr lang="en-US" sz="2800" dirty="0"/>
              <a:t>is the y-component of </a:t>
            </a:r>
            <a:r>
              <a:rPr lang="en-US" sz="2800"/>
              <a:t>distance d</a:t>
            </a:r>
          </a:p>
          <a:p>
            <a:pPr marL="0" indent="0">
              <a:buNone/>
            </a:pPr>
            <a:endParaRPr lang="en-US" sz="2800" dirty="0"/>
          </a:p>
          <a:p>
            <a:pPr marL="0" indent="0">
              <a:buNone/>
            </a:pPr>
            <a:r>
              <a:rPr lang="en-US" sz="2800" dirty="0" err="1"/>
              <a:t>D</a:t>
            </a:r>
            <a:r>
              <a:rPr lang="en-US" sz="2800" baseline="-25000" dirty="0" err="1"/>
              <a:t>x</a:t>
            </a:r>
            <a:r>
              <a:rPr lang="en-US" sz="2800" dirty="0"/>
              <a:t> is the x-component of distance d</a:t>
            </a:r>
            <a:endParaRPr lang="en-US" sz="2400" dirty="0"/>
          </a:p>
        </p:txBody>
      </p:sp>
      <p:pic>
        <p:nvPicPr>
          <p:cNvPr id="9" name="Picture 8"/>
          <p:cNvPicPr>
            <a:picLocks noChangeAspect="1"/>
          </p:cNvPicPr>
          <p:nvPr/>
        </p:nvPicPr>
        <p:blipFill>
          <a:blip r:embed="rId2"/>
          <a:stretch>
            <a:fillRect/>
          </a:stretch>
        </p:blipFill>
        <p:spPr>
          <a:xfrm>
            <a:off x="6155415" y="2745379"/>
            <a:ext cx="2328319" cy="2961412"/>
          </a:xfrm>
          <a:prstGeom prst="rect">
            <a:avLst/>
          </a:prstGeom>
        </p:spPr>
      </p:pic>
      <p:sp>
        <p:nvSpPr>
          <p:cNvPr id="3" name="Rectangle 2"/>
          <p:cNvSpPr/>
          <p:nvPr/>
        </p:nvSpPr>
        <p:spPr>
          <a:xfrm rot="2428650">
            <a:off x="9302826" y="1881806"/>
            <a:ext cx="2666605" cy="540970"/>
          </a:xfrm>
          <a:prstGeom prst="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accent2">
                    <a:lumMod val="50000"/>
                  </a:schemeClr>
                </a:solidFill>
              </a:rPr>
              <a:t>Wall</a:t>
            </a:r>
          </a:p>
        </p:txBody>
      </p:sp>
      <p:sp>
        <p:nvSpPr>
          <p:cNvPr id="4" name="Oval 3"/>
          <p:cNvSpPr/>
          <p:nvPr/>
        </p:nvSpPr>
        <p:spPr>
          <a:xfrm rot="5400000">
            <a:off x="8278934" y="4101862"/>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Content Placeholder 2"/>
          <p:cNvSpPr txBox="1">
            <a:spLocks/>
          </p:cNvSpPr>
          <p:nvPr/>
        </p:nvSpPr>
        <p:spPr>
          <a:xfrm rot="5400000">
            <a:off x="9696995" y="2277375"/>
            <a:ext cx="293161"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457200" lvl="1" indent="0">
              <a:buNone/>
            </a:pPr>
            <a:endParaRPr lang="en-US" sz="2400" dirty="0"/>
          </a:p>
        </p:txBody>
      </p:sp>
      <p:sp>
        <p:nvSpPr>
          <p:cNvPr id="17" name="Content Placeholder 2"/>
          <p:cNvSpPr txBox="1">
            <a:spLocks/>
          </p:cNvSpPr>
          <p:nvPr/>
        </p:nvSpPr>
        <p:spPr>
          <a:xfrm>
            <a:off x="8578803" y="4377941"/>
            <a:ext cx="329362" cy="35749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a:t>
            </a:r>
            <a:r>
              <a:rPr lang="en-US" sz="2000" baseline="-25000" dirty="0"/>
              <a:t>1</a:t>
            </a:r>
          </a:p>
          <a:p>
            <a:pPr marL="457200" lvl="1" indent="0">
              <a:buNone/>
            </a:pPr>
            <a:endParaRPr lang="en-US" sz="1800" dirty="0"/>
          </a:p>
        </p:txBody>
      </p:sp>
      <p:sp>
        <p:nvSpPr>
          <p:cNvPr id="18" name="Content Placeholder 2"/>
          <p:cNvSpPr txBox="1">
            <a:spLocks/>
          </p:cNvSpPr>
          <p:nvPr/>
        </p:nvSpPr>
        <p:spPr>
          <a:xfrm>
            <a:off x="9813258" y="1990212"/>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a:t>
            </a:r>
            <a:r>
              <a:rPr lang="en-US" sz="2000" baseline="-25000" dirty="0"/>
              <a:t>2</a:t>
            </a:r>
          </a:p>
          <a:p>
            <a:pPr marL="457200" lvl="1" indent="0">
              <a:buNone/>
            </a:pPr>
            <a:endParaRPr lang="en-US" sz="1800" dirty="0"/>
          </a:p>
        </p:txBody>
      </p:sp>
      <p:sp>
        <p:nvSpPr>
          <p:cNvPr id="19" name="Oval 18"/>
          <p:cNvSpPr/>
          <p:nvPr/>
        </p:nvSpPr>
        <p:spPr>
          <a:xfrm rot="5400000">
            <a:off x="10164289" y="2173094"/>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Arrow Connector 9"/>
          <p:cNvCxnSpPr>
            <a:stCxn id="19" idx="5"/>
          </p:cNvCxnSpPr>
          <p:nvPr/>
        </p:nvCxnSpPr>
        <p:spPr>
          <a:xfrm flipH="1">
            <a:off x="8539016" y="2335696"/>
            <a:ext cx="1653171" cy="1780088"/>
          </a:xfrm>
          <a:prstGeom prst="straightConnector1">
            <a:avLst/>
          </a:prstGeom>
          <a:ln>
            <a:prstDash val="dash"/>
            <a:headEnd type="triangle"/>
            <a:tailEnd type="triangle"/>
          </a:ln>
        </p:spPr>
        <p:style>
          <a:lnRef idx="2">
            <a:schemeClr val="accent6"/>
          </a:lnRef>
          <a:fillRef idx="0">
            <a:schemeClr val="accent6"/>
          </a:fillRef>
          <a:effectRef idx="1">
            <a:schemeClr val="accent6"/>
          </a:effectRef>
          <a:fontRef idx="minor">
            <a:schemeClr val="tx1"/>
          </a:fontRef>
        </p:style>
      </p:cxnSp>
      <p:sp>
        <p:nvSpPr>
          <p:cNvPr id="36" name="Content Placeholder 2"/>
          <p:cNvSpPr txBox="1">
            <a:spLocks/>
          </p:cNvSpPr>
          <p:nvPr/>
        </p:nvSpPr>
        <p:spPr>
          <a:xfrm>
            <a:off x="9040039" y="3047779"/>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d</a:t>
            </a:r>
            <a:endParaRPr lang="en-US" sz="2000" baseline="-25000" dirty="0"/>
          </a:p>
          <a:p>
            <a:pPr marL="457200" lvl="1" indent="0">
              <a:buNone/>
            </a:pPr>
            <a:endParaRPr lang="en-US" sz="1800" dirty="0"/>
          </a:p>
        </p:txBody>
      </p:sp>
      <p:sp>
        <p:nvSpPr>
          <p:cNvPr id="37" name="Content Placeholder 2"/>
          <p:cNvSpPr txBox="1">
            <a:spLocks/>
          </p:cNvSpPr>
          <p:nvPr/>
        </p:nvSpPr>
        <p:spPr>
          <a:xfrm>
            <a:off x="9674979" y="3756671"/>
            <a:ext cx="381396"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rgbClr val="0070C0"/>
                </a:solidFill>
              </a:rPr>
              <a:t>d</a:t>
            </a:r>
            <a:r>
              <a:rPr lang="en-US" sz="2000" baseline="-25000" dirty="0">
                <a:solidFill>
                  <a:srgbClr val="0070C0"/>
                </a:solidFill>
              </a:rPr>
              <a:t>x</a:t>
            </a:r>
          </a:p>
          <a:p>
            <a:pPr marL="457200" lvl="1" indent="0">
              <a:buNone/>
            </a:pPr>
            <a:endParaRPr lang="en-US" sz="1800" dirty="0">
              <a:solidFill>
                <a:srgbClr val="0070C0"/>
              </a:solidFill>
            </a:endParaRPr>
          </a:p>
        </p:txBody>
      </p:sp>
      <p:sp>
        <p:nvSpPr>
          <p:cNvPr id="38" name="Content Placeholder 2"/>
          <p:cNvSpPr txBox="1">
            <a:spLocks/>
          </p:cNvSpPr>
          <p:nvPr/>
        </p:nvSpPr>
        <p:spPr>
          <a:xfrm>
            <a:off x="9955953" y="2943822"/>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rgbClr val="0070C0"/>
                </a:solidFill>
              </a:rPr>
              <a:t>d</a:t>
            </a:r>
            <a:r>
              <a:rPr lang="en-US" sz="2000" baseline="-25000" dirty="0">
                <a:solidFill>
                  <a:srgbClr val="0070C0"/>
                </a:solidFill>
              </a:rPr>
              <a:t>y</a:t>
            </a:r>
          </a:p>
          <a:p>
            <a:pPr marL="457200" lvl="1" indent="0">
              <a:buNone/>
            </a:pPr>
            <a:endParaRPr lang="en-US" sz="1800" dirty="0">
              <a:solidFill>
                <a:srgbClr val="0070C0"/>
              </a:solidFill>
            </a:endParaRPr>
          </a:p>
        </p:txBody>
      </p:sp>
      <p:cxnSp>
        <p:nvCxnSpPr>
          <p:cNvPr id="39" name="Straight Arrow Connector 38"/>
          <p:cNvCxnSpPr>
            <a:endCxn id="4" idx="0"/>
          </p:cNvCxnSpPr>
          <p:nvPr/>
        </p:nvCxnSpPr>
        <p:spPr>
          <a:xfrm flipH="1">
            <a:off x="8469434" y="4187546"/>
            <a:ext cx="1694855" cy="9566"/>
          </a:xfrm>
          <a:prstGeom prst="straightConnector1">
            <a:avLst/>
          </a:prstGeom>
          <a:ln>
            <a:solidFill>
              <a:srgbClr val="0070C0"/>
            </a:solidFill>
            <a:prstDash val="dash"/>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40" name="Straight Arrow Connector 39"/>
          <p:cNvCxnSpPr>
            <a:endCxn id="19" idx="6"/>
          </p:cNvCxnSpPr>
          <p:nvPr/>
        </p:nvCxnSpPr>
        <p:spPr>
          <a:xfrm flipV="1">
            <a:off x="10247469" y="2363594"/>
            <a:ext cx="12070" cy="1823952"/>
          </a:xfrm>
          <a:prstGeom prst="straightConnector1">
            <a:avLst/>
          </a:prstGeom>
          <a:ln>
            <a:solidFill>
              <a:srgbClr val="0070C0"/>
            </a:solidFill>
            <a:prstDash val="dash"/>
            <a:headEnd type="triangle"/>
            <a:tailEnd type="triangle"/>
          </a:ln>
        </p:spPr>
        <p:style>
          <a:lnRef idx="2">
            <a:schemeClr val="accent6"/>
          </a:lnRef>
          <a:fillRef idx="0">
            <a:schemeClr val="accent6"/>
          </a:fillRef>
          <a:effectRef idx="1">
            <a:schemeClr val="accent6"/>
          </a:effectRef>
          <a:fontRef idx="minor">
            <a:schemeClr val="tx1"/>
          </a:fontRef>
        </p:style>
      </p:cxnSp>
      <p:sp>
        <p:nvSpPr>
          <p:cNvPr id="20" name="Content Placeholder 2">
            <a:extLst>
              <a:ext uri="{FF2B5EF4-FFF2-40B4-BE49-F238E27FC236}">
                <a16:creationId xmlns:a16="http://schemas.microsoft.com/office/drawing/2014/main" id="{3E5849E3-CC69-436B-97F4-052FC6CB7C34}"/>
              </a:ext>
            </a:extLst>
          </p:cNvPr>
          <p:cNvSpPr txBox="1">
            <a:spLocks/>
          </p:cNvSpPr>
          <p:nvPr/>
        </p:nvSpPr>
        <p:spPr>
          <a:xfrm>
            <a:off x="8810315" y="3834905"/>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l-GR" sz="2000"/>
              <a:t>α</a:t>
            </a:r>
            <a:endParaRPr lang="en-US" sz="2000" baseline="-25000" dirty="0"/>
          </a:p>
          <a:p>
            <a:pPr marL="457200" lvl="1" indent="0">
              <a:buNone/>
            </a:pPr>
            <a:endParaRPr lang="en-US" sz="1800" dirty="0"/>
          </a:p>
        </p:txBody>
      </p:sp>
      <p:sp>
        <p:nvSpPr>
          <p:cNvPr id="21" name="TextBox 20">
            <a:extLst>
              <a:ext uri="{FF2B5EF4-FFF2-40B4-BE49-F238E27FC236}">
                <a16:creationId xmlns:a16="http://schemas.microsoft.com/office/drawing/2014/main" id="{7866F6DB-A78D-450A-8354-99DA64ADC0EB}"/>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246305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6220CEE4-329C-4144-B80B-C88F2BEB08E3}"/>
              </a:ext>
            </a:extLst>
          </p:cNvPr>
          <p:cNvSpPr/>
          <p:nvPr/>
        </p:nvSpPr>
        <p:spPr>
          <a:xfrm>
            <a:off x="885825" y="1529748"/>
            <a:ext cx="2552700" cy="3851877"/>
          </a:xfrm>
          <a:prstGeom prst="roundRect">
            <a:avLst>
              <a:gd name="adj" fmla="val 158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a:lnSpc>
                <a:spcPct val="107000"/>
              </a:lnSpc>
              <a:spcBef>
                <a:spcPts val="800"/>
              </a:spcBef>
              <a:spcAft>
                <a:spcPts val="0"/>
              </a:spcAft>
            </a:pPr>
            <a:endParaRPr lang="en-MY" sz="1400" dirty="0">
              <a:solidFill>
                <a:schemeClr val="tx1"/>
              </a:solidFill>
              <a:effectLst/>
              <a:latin typeface="Helvetica" pitchFamily="2" charset="0"/>
              <a:ea typeface="Segoe UI" panose="020B0502040204020203" pitchFamily="34" charset="0"/>
              <a:cs typeface="Times New Roman" panose="02020603050405020304" pitchFamily="18" charset="0"/>
            </a:endParaRPr>
          </a:p>
        </p:txBody>
      </p:sp>
      <p:sp>
        <p:nvSpPr>
          <p:cNvPr id="11" name="Rounded Rectangle 71">
            <a:hlinkClick r:id="rId2" action="ppaction://hlinksldjump"/>
            <a:extLst>
              <a:ext uri="{FF2B5EF4-FFF2-40B4-BE49-F238E27FC236}">
                <a16:creationId xmlns:a16="http://schemas.microsoft.com/office/drawing/2014/main" id="{A25B5C68-A419-47B1-A1EC-29234D2D0844}"/>
              </a:ext>
            </a:extLst>
          </p:cNvPr>
          <p:cNvSpPr/>
          <p:nvPr/>
        </p:nvSpPr>
        <p:spPr>
          <a:xfrm>
            <a:off x="999675" y="3952160"/>
            <a:ext cx="967740" cy="900886"/>
          </a:xfrm>
          <a:prstGeom prst="roundRect">
            <a:avLst>
              <a:gd name="adj" fmla="val 7504"/>
            </a:avLst>
          </a:prstGeom>
          <a:ln/>
        </p:spPr>
        <p:style>
          <a:lnRef idx="2">
            <a:schemeClr val="dk1"/>
          </a:lnRef>
          <a:fillRef idx="1">
            <a:schemeClr val="lt1"/>
          </a:fillRef>
          <a:effectRef idx="0">
            <a:schemeClr val="dk1"/>
          </a:effectRef>
          <a:fontRef idx="minor">
            <a:schemeClr val="dk1"/>
          </a:fontRef>
        </p:style>
        <p:txBody>
          <a:bodyPr wrap="square" lIns="0" tIns="0" rIns="0" bIns="0" rtlCol="0" anchor="t">
            <a:normAutofit/>
          </a:bodyPr>
          <a:lstStyle/>
          <a:p>
            <a:pPr algn="ctr"/>
            <a:r>
              <a:rPr lang="en-US" sz="1050" dirty="0"/>
              <a:t>data</a:t>
            </a:r>
            <a:endParaRPr lang="en-US" sz="800" i="1" dirty="0"/>
          </a:p>
        </p:txBody>
      </p:sp>
      <p:sp>
        <p:nvSpPr>
          <p:cNvPr id="2" name="Title 1"/>
          <p:cNvSpPr>
            <a:spLocks noGrp="1"/>
          </p:cNvSpPr>
          <p:nvPr>
            <p:ph type="title"/>
          </p:nvPr>
        </p:nvSpPr>
        <p:spPr>
          <a:xfrm>
            <a:off x="403859" y="214923"/>
            <a:ext cx="10626091" cy="900886"/>
          </a:xfrm>
        </p:spPr>
        <p:txBody>
          <a:bodyPr lIns="0" tIns="0" rIns="0" bIns="0">
            <a:normAutofit/>
          </a:bodyPr>
          <a:lstStyle/>
          <a:p>
            <a:pPr algn="l"/>
            <a:r>
              <a:rPr lang="en-US" dirty="0"/>
              <a:t>Software Architecture – Introduction</a:t>
            </a:r>
          </a:p>
        </p:txBody>
      </p:sp>
      <p:sp>
        <p:nvSpPr>
          <p:cNvPr id="5" name="Rectangle: Rounded Corners 4">
            <a:extLst>
              <a:ext uri="{FF2B5EF4-FFF2-40B4-BE49-F238E27FC236}">
                <a16:creationId xmlns:a16="http://schemas.microsoft.com/office/drawing/2014/main" id="{2D4955F4-A685-4637-8B04-08FFA4CF0E6F}"/>
              </a:ext>
            </a:extLst>
          </p:cNvPr>
          <p:cNvSpPr/>
          <p:nvPr/>
        </p:nvSpPr>
        <p:spPr>
          <a:xfrm>
            <a:off x="2162175" y="1425457"/>
            <a:ext cx="7381875" cy="4128205"/>
          </a:xfrm>
          <a:prstGeom prst="roundRect">
            <a:avLst>
              <a:gd name="adj" fmla="val 158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a:lnSpc>
                <a:spcPct val="107000"/>
              </a:lnSpc>
              <a:spcBef>
                <a:spcPts val="800"/>
              </a:spcBef>
              <a:spcAft>
                <a:spcPts val="0"/>
              </a:spcAft>
            </a:pPr>
            <a:r>
              <a:rPr lang="en-US" sz="1400" dirty="0">
                <a:solidFill>
                  <a:schemeClr val="tx1"/>
                </a:solidFill>
                <a:effectLst/>
                <a:latin typeface="Helvetica" pitchFamily="2" charset="0"/>
                <a:ea typeface="Segoe UI" panose="020B0502040204020203" pitchFamily="34" charset="0"/>
                <a:cs typeface="Times New Roman" panose="02020603050405020304" pitchFamily="18" charset="0"/>
              </a:rPr>
              <a:t>The </a:t>
            </a:r>
            <a:r>
              <a:rPr lang="en-US" sz="1400" b="1" i="1" u="sng" dirty="0">
                <a:solidFill>
                  <a:schemeClr val="tx1"/>
                </a:solidFill>
                <a:effectLst/>
                <a:latin typeface="Helvetica" pitchFamily="2" charset="0"/>
                <a:ea typeface="Segoe UI" panose="020B0502040204020203" pitchFamily="34" charset="0"/>
                <a:cs typeface="Times New Roman" panose="02020603050405020304" pitchFamily="18" charset="0"/>
              </a:rPr>
              <a:t>blocks in yellow</a:t>
            </a:r>
            <a:r>
              <a:rPr lang="en-US" sz="1400" u="sng" dirty="0">
                <a:solidFill>
                  <a:schemeClr val="tx1"/>
                </a:solidFill>
                <a:effectLst/>
                <a:latin typeface="Helvetica" pitchFamily="2" charset="0"/>
                <a:ea typeface="Segoe UI" panose="020B0502040204020203" pitchFamily="34" charset="0"/>
                <a:cs typeface="Times New Roman" panose="02020603050405020304" pitchFamily="18" charset="0"/>
              </a:rPr>
              <a:t> </a:t>
            </a:r>
            <a:r>
              <a:rPr lang="en-US" sz="1400" dirty="0">
                <a:solidFill>
                  <a:schemeClr val="tx1"/>
                </a:solidFill>
                <a:effectLst/>
                <a:latin typeface="Helvetica" pitchFamily="2" charset="0"/>
                <a:ea typeface="Segoe UI" panose="020B0502040204020203" pitchFamily="34" charset="0"/>
                <a:cs typeface="Times New Roman" panose="02020603050405020304" pitchFamily="18" charset="0"/>
              </a:rPr>
              <a:t>are sensors, and the items in orange are actuators or other outputs. The level-2 </a:t>
            </a:r>
            <a:r>
              <a:rPr lang="en-US" sz="1400" b="1" i="1" u="sng" dirty="0">
                <a:solidFill>
                  <a:schemeClr val="tx1"/>
                </a:solidFill>
                <a:effectLst/>
                <a:latin typeface="Helvetica" pitchFamily="2" charset="0"/>
                <a:ea typeface="Segoe UI" panose="020B0502040204020203" pitchFamily="34" charset="0"/>
                <a:cs typeface="Times New Roman" panose="02020603050405020304" pitchFamily="18" charset="0"/>
              </a:rPr>
              <a:t>blocks in teal</a:t>
            </a:r>
            <a:r>
              <a:rPr lang="en-US" sz="1400" u="sng" dirty="0">
                <a:solidFill>
                  <a:schemeClr val="tx1"/>
                </a:solidFill>
                <a:effectLst/>
                <a:latin typeface="Helvetica" pitchFamily="2" charset="0"/>
                <a:ea typeface="Segoe UI" panose="020B0502040204020203" pitchFamily="34" charset="0"/>
                <a:cs typeface="Times New Roman" panose="02020603050405020304" pitchFamily="18" charset="0"/>
              </a:rPr>
              <a:t> </a:t>
            </a:r>
            <a:r>
              <a:rPr lang="en-US" sz="1400" dirty="0">
                <a:solidFill>
                  <a:schemeClr val="tx1"/>
                </a:solidFill>
                <a:effectLst/>
                <a:latin typeface="Helvetica" pitchFamily="2" charset="0"/>
                <a:ea typeface="Segoe UI" panose="020B0502040204020203" pitchFamily="34" charset="0"/>
                <a:cs typeface="Times New Roman" panose="02020603050405020304" pitchFamily="18" charset="0"/>
              </a:rPr>
              <a:t>are specific to the hardware platform (beagle, pi, etc) and perform communication with the low level devices. The </a:t>
            </a:r>
            <a:r>
              <a:rPr lang="en-US" sz="1400" b="1" i="1" u="sng" dirty="0">
                <a:solidFill>
                  <a:schemeClr val="tx1"/>
                </a:solidFill>
                <a:effectLst/>
                <a:latin typeface="Helvetica" pitchFamily="2" charset="0"/>
                <a:ea typeface="Segoe UI" panose="020B0502040204020203" pitchFamily="34" charset="0"/>
                <a:cs typeface="Times New Roman" panose="02020603050405020304" pitchFamily="18" charset="0"/>
              </a:rPr>
              <a:t>blocks of </a:t>
            </a:r>
            <a:r>
              <a:rPr lang="en-US" sz="1400" b="1" i="1" u="sng" dirty="0">
                <a:solidFill>
                  <a:schemeClr val="tx1"/>
                </a:solidFill>
                <a:latin typeface="Helvetica" pitchFamily="2" charset="0"/>
                <a:ea typeface="Segoe UI" panose="020B0502040204020203" pitchFamily="34" charset="0"/>
                <a:cs typeface="Times New Roman" panose="02020603050405020304" pitchFamily="18" charset="0"/>
              </a:rPr>
              <a:t>level2 and above</a:t>
            </a:r>
            <a:r>
              <a:rPr lang="en-US" sz="1400" dirty="0">
                <a:solidFill>
                  <a:schemeClr val="tx1"/>
                </a:solidFill>
                <a:effectLst/>
                <a:latin typeface="Helvetica" pitchFamily="2" charset="0"/>
                <a:ea typeface="Segoe UI" panose="020B0502040204020203" pitchFamily="34" charset="0"/>
                <a:cs typeface="Times New Roman" panose="02020603050405020304" pitchFamily="18" charset="0"/>
              </a:rPr>
              <a:t> are non-hardware specific.</a:t>
            </a:r>
          </a:p>
          <a:p>
            <a:pPr marL="0" marR="0">
              <a:lnSpc>
                <a:spcPct val="107000"/>
              </a:lnSpc>
              <a:spcBef>
                <a:spcPts val="800"/>
              </a:spcBef>
              <a:spcAft>
                <a:spcPts val="0"/>
              </a:spcAft>
            </a:pPr>
            <a:endParaRPr lang="en-MY" sz="1400" dirty="0">
              <a:solidFill>
                <a:schemeClr val="tx1"/>
              </a:solidFill>
              <a:effectLst/>
              <a:latin typeface="Helvetica" pitchFamily="2" charset="0"/>
              <a:ea typeface="Segoe UI" panose="020B0502040204020203" pitchFamily="34" charset="0"/>
              <a:cs typeface="Times New Roman" panose="02020603050405020304" pitchFamily="18" charset="0"/>
            </a:endParaRPr>
          </a:p>
          <a:p>
            <a:pPr marL="0" marR="0">
              <a:lnSpc>
                <a:spcPct val="107000"/>
              </a:lnSpc>
              <a:spcBef>
                <a:spcPts val="800"/>
              </a:spcBef>
              <a:spcAft>
                <a:spcPts val="0"/>
              </a:spcAft>
            </a:pPr>
            <a:r>
              <a:rPr lang="en-US" sz="1400" dirty="0">
                <a:solidFill>
                  <a:schemeClr val="tx1"/>
                </a:solidFill>
                <a:effectLst/>
                <a:latin typeface="Helvetica" pitchFamily="2" charset="0"/>
                <a:ea typeface="Segoe UI" panose="020B0502040204020203" pitchFamily="34" charset="0"/>
                <a:cs typeface="Times New Roman" panose="02020603050405020304" pitchFamily="18" charset="0"/>
              </a:rPr>
              <a:t>Each block aside from sensors and actuators represent an individual python program. The purple text indicates what important information is passed between programs and the black arrows indicate (for the most part) what direction the data is flowing. If a level 3 program needs information from another, it must receive the information from the top-level program, in order to maintain the structure of independence in program functions.</a:t>
            </a:r>
          </a:p>
          <a:p>
            <a:pPr marL="0" marR="0">
              <a:lnSpc>
                <a:spcPct val="107000"/>
              </a:lnSpc>
              <a:spcBef>
                <a:spcPts val="800"/>
              </a:spcBef>
              <a:spcAft>
                <a:spcPts val="0"/>
              </a:spcAft>
            </a:pPr>
            <a:endParaRPr lang="en-MY" sz="1400" dirty="0">
              <a:solidFill>
                <a:schemeClr val="tx1"/>
              </a:solidFill>
              <a:effectLst/>
              <a:latin typeface="Helvetica" pitchFamily="2" charset="0"/>
              <a:ea typeface="Segoe UI" panose="020B0502040204020203" pitchFamily="34" charset="0"/>
              <a:cs typeface="Times New Roman" panose="02020603050405020304" pitchFamily="18" charset="0"/>
            </a:endParaRPr>
          </a:p>
          <a:p>
            <a:pPr marL="0" marR="0">
              <a:lnSpc>
                <a:spcPct val="107000"/>
              </a:lnSpc>
              <a:spcBef>
                <a:spcPts val="800"/>
              </a:spcBef>
              <a:spcAft>
                <a:spcPts val="0"/>
              </a:spcAft>
            </a:pPr>
            <a:r>
              <a:rPr lang="en-US" sz="1400" dirty="0">
                <a:solidFill>
                  <a:schemeClr val="tx1"/>
                </a:solidFill>
                <a:effectLst/>
                <a:latin typeface="Helvetica" pitchFamily="2" charset="0"/>
                <a:ea typeface="Segoe UI" panose="020B0502040204020203" pitchFamily="34" charset="0"/>
                <a:cs typeface="Times New Roman" panose="02020603050405020304" pitchFamily="18" charset="0"/>
              </a:rPr>
              <a:t>This software structure is preferred in order to perform subsystem testing. The data flowing through the top level is minimal and can be replaced with artificial data in the even that a sensor is unavailable.</a:t>
            </a:r>
            <a:endParaRPr lang="en-MY" sz="1400" dirty="0">
              <a:solidFill>
                <a:schemeClr val="tx1"/>
              </a:solidFill>
              <a:effectLst/>
              <a:latin typeface="Helvetica" pitchFamily="2" charset="0"/>
              <a:ea typeface="Segoe UI" panose="020B0502040204020203" pitchFamily="34" charset="0"/>
              <a:cs typeface="Times New Roman" panose="02020603050405020304" pitchFamily="18" charset="0"/>
            </a:endParaRPr>
          </a:p>
        </p:txBody>
      </p:sp>
      <p:sp>
        <p:nvSpPr>
          <p:cNvPr id="6" name="Rounded Rectangle 27">
            <a:extLst>
              <a:ext uri="{FF2B5EF4-FFF2-40B4-BE49-F238E27FC236}">
                <a16:creationId xmlns:a16="http://schemas.microsoft.com/office/drawing/2014/main" id="{C6BFA214-C906-4D58-861C-AF559CEEA747}"/>
              </a:ext>
            </a:extLst>
          </p:cNvPr>
          <p:cNvSpPr/>
          <p:nvPr/>
        </p:nvSpPr>
        <p:spPr>
          <a:xfrm>
            <a:off x="1037777" y="1833432"/>
            <a:ext cx="907125" cy="288951"/>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a:r>
              <a:rPr lang="en-US" sz="1400" dirty="0">
                <a:solidFill>
                  <a:sysClr val="windowText" lastClr="000000"/>
                </a:solidFill>
              </a:rPr>
              <a:t>Sensors</a:t>
            </a:r>
          </a:p>
        </p:txBody>
      </p:sp>
      <p:sp>
        <p:nvSpPr>
          <p:cNvPr id="7" name="Rounded Rectangle 32">
            <a:extLst>
              <a:ext uri="{FF2B5EF4-FFF2-40B4-BE49-F238E27FC236}">
                <a16:creationId xmlns:a16="http://schemas.microsoft.com/office/drawing/2014/main" id="{1A5167CE-35E9-47BC-B589-599323D47B56}"/>
              </a:ext>
            </a:extLst>
          </p:cNvPr>
          <p:cNvSpPr/>
          <p:nvPr/>
        </p:nvSpPr>
        <p:spPr>
          <a:xfrm>
            <a:off x="1037775" y="2253713"/>
            <a:ext cx="907126" cy="288951"/>
          </a:xfrm>
          <a:prstGeom prst="roundRect">
            <a:avLst/>
          </a:prstGeom>
          <a:solidFill>
            <a:srgbClr val="AE4022"/>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a:bodyPr>
          <a:lstStyle/>
          <a:p>
            <a:pPr algn="ctr"/>
            <a:r>
              <a:rPr lang="en-US" sz="1200" dirty="0">
                <a:solidFill>
                  <a:schemeClr val="bg1"/>
                </a:solidFill>
              </a:rPr>
              <a:t>Actuators</a:t>
            </a:r>
          </a:p>
        </p:txBody>
      </p:sp>
      <p:sp>
        <p:nvSpPr>
          <p:cNvPr id="8" name="Rounded Rectangle 71">
            <a:hlinkClick r:id="rId2" action="ppaction://hlinksldjump"/>
            <a:extLst>
              <a:ext uri="{FF2B5EF4-FFF2-40B4-BE49-F238E27FC236}">
                <a16:creationId xmlns:a16="http://schemas.microsoft.com/office/drawing/2014/main" id="{C521F44C-AC76-4383-A7DD-765535ED34E1}"/>
              </a:ext>
            </a:extLst>
          </p:cNvPr>
          <p:cNvSpPr/>
          <p:nvPr/>
        </p:nvSpPr>
        <p:spPr>
          <a:xfrm>
            <a:off x="999675" y="3187202"/>
            <a:ext cx="967740" cy="546598"/>
          </a:xfrm>
          <a:prstGeom prst="roundRect">
            <a:avLst/>
          </a:prstGeom>
          <a:solidFill>
            <a:srgbClr val="495D8E"/>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effectLst/>
              </a:rPr>
              <a:t>programs</a:t>
            </a:r>
            <a:endParaRPr lang="en-US" sz="800" i="1" dirty="0">
              <a:effectLst/>
            </a:endParaRPr>
          </a:p>
        </p:txBody>
      </p:sp>
      <p:sp>
        <p:nvSpPr>
          <p:cNvPr id="9" name="Content Placeholder 2">
            <a:extLst>
              <a:ext uri="{FF2B5EF4-FFF2-40B4-BE49-F238E27FC236}">
                <a16:creationId xmlns:a16="http://schemas.microsoft.com/office/drawing/2014/main" id="{E897C52D-0E2C-46CA-9A75-F26419E87D72}"/>
              </a:ext>
            </a:extLst>
          </p:cNvPr>
          <p:cNvSpPr txBox="1">
            <a:spLocks/>
          </p:cNvSpPr>
          <p:nvPr/>
        </p:nvSpPr>
        <p:spPr>
          <a:xfrm>
            <a:off x="1097756" y="4255936"/>
            <a:ext cx="809044" cy="30883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[var_A, var_B] </a:t>
            </a:r>
          </a:p>
        </p:txBody>
      </p:sp>
      <p:cxnSp>
        <p:nvCxnSpPr>
          <p:cNvPr id="10" name="Elbow Connector 75">
            <a:extLst>
              <a:ext uri="{FF2B5EF4-FFF2-40B4-BE49-F238E27FC236}">
                <a16:creationId xmlns:a16="http://schemas.microsoft.com/office/drawing/2014/main" id="{E6AA872C-420E-488C-8BED-2F7F42E9CFB3}"/>
              </a:ext>
            </a:extLst>
          </p:cNvPr>
          <p:cNvCxnSpPr>
            <a:cxnSpLocks/>
          </p:cNvCxnSpPr>
          <p:nvPr/>
        </p:nvCxnSpPr>
        <p:spPr>
          <a:xfrm flipV="1">
            <a:off x="1241610" y="4456956"/>
            <a:ext cx="483870" cy="215638"/>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sp>
        <p:nvSpPr>
          <p:cNvPr id="12" name="Rounded Rectangle 41">
            <a:extLst>
              <a:ext uri="{FF2B5EF4-FFF2-40B4-BE49-F238E27FC236}">
                <a16:creationId xmlns:a16="http://schemas.microsoft.com/office/drawing/2014/main" id="{32390220-576D-45ED-A10E-DCE61A9ADE84}"/>
              </a:ext>
            </a:extLst>
          </p:cNvPr>
          <p:cNvSpPr/>
          <p:nvPr/>
        </p:nvSpPr>
        <p:spPr>
          <a:xfrm>
            <a:off x="1028250" y="2675230"/>
            <a:ext cx="916651" cy="288951"/>
          </a:xfrm>
          <a:prstGeom prst="roundRect">
            <a:avLst>
              <a:gd name="adj" fmla="val 10411"/>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200" dirty="0"/>
              <a:t>programs</a:t>
            </a:r>
            <a:endParaRPr lang="en-US" sz="800" i="1" dirty="0"/>
          </a:p>
        </p:txBody>
      </p:sp>
      <p:sp>
        <p:nvSpPr>
          <p:cNvPr id="14" name="TextBox 13">
            <a:extLst>
              <a:ext uri="{FF2B5EF4-FFF2-40B4-BE49-F238E27FC236}">
                <a16:creationId xmlns:a16="http://schemas.microsoft.com/office/drawing/2014/main" id="{71405007-2BA0-4C62-8F52-2F8D8DB9573D}"/>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3481178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Obstacle Avoidance by LIDAR</a:t>
            </a:r>
          </a:p>
        </p:txBody>
      </p:sp>
      <p:sp>
        <p:nvSpPr>
          <p:cNvPr id="5" name="Content Placeholder 2"/>
          <p:cNvSpPr txBox="1">
            <a:spLocks/>
          </p:cNvSpPr>
          <p:nvPr/>
        </p:nvSpPr>
        <p:spPr>
          <a:xfrm>
            <a:off x="687817" y="1778922"/>
            <a:ext cx="4093807" cy="1563781"/>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i="1" u="sng" dirty="0"/>
              <a:t>Strategy:</a:t>
            </a:r>
          </a:p>
          <a:p>
            <a:pPr marL="0" indent="0">
              <a:buNone/>
            </a:pPr>
            <a:r>
              <a:rPr lang="en-US" sz="2800" dirty="0"/>
              <a:t>The obstacle avoidance feature will try to detect the nearest objects to the robot and apply an “invisible force” to prevent the robot from crashing.  The force is intended to act like a spring which is anchored to the nearest obstacle and pushes the robot at a point on the body, referred to as P1.</a:t>
            </a:r>
            <a:endParaRPr lang="en-US" sz="2400" dirty="0"/>
          </a:p>
        </p:txBody>
      </p:sp>
      <p:pic>
        <p:nvPicPr>
          <p:cNvPr id="9" name="Picture 8"/>
          <p:cNvPicPr>
            <a:picLocks noChangeAspect="1"/>
          </p:cNvPicPr>
          <p:nvPr/>
        </p:nvPicPr>
        <p:blipFill>
          <a:blip r:embed="rId2"/>
          <a:stretch>
            <a:fillRect/>
          </a:stretch>
        </p:blipFill>
        <p:spPr>
          <a:xfrm rot="16200000">
            <a:off x="7343368" y="3127439"/>
            <a:ext cx="2328319" cy="2961412"/>
          </a:xfrm>
          <a:prstGeom prst="rect">
            <a:avLst/>
          </a:prstGeom>
        </p:spPr>
      </p:pic>
      <p:sp>
        <p:nvSpPr>
          <p:cNvPr id="3" name="Rectangle 2"/>
          <p:cNvSpPr/>
          <p:nvPr/>
        </p:nvSpPr>
        <p:spPr>
          <a:xfrm rot="18628650">
            <a:off x="4497408" y="2866420"/>
            <a:ext cx="4730568" cy="540970"/>
          </a:xfrm>
          <a:prstGeom prst="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accent2">
                    <a:lumMod val="50000"/>
                  </a:schemeClr>
                </a:solidFill>
              </a:rPr>
              <a:t>Wall</a:t>
            </a:r>
          </a:p>
        </p:txBody>
      </p:sp>
      <p:sp>
        <p:nvSpPr>
          <p:cNvPr id="4" name="Oval 3"/>
          <p:cNvSpPr/>
          <p:nvPr/>
        </p:nvSpPr>
        <p:spPr>
          <a:xfrm>
            <a:off x="8422888" y="3476625"/>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Content Placeholder 2"/>
          <p:cNvSpPr txBox="1">
            <a:spLocks/>
          </p:cNvSpPr>
          <p:nvPr/>
        </p:nvSpPr>
        <p:spPr>
          <a:xfrm>
            <a:off x="9696995" y="2277375"/>
            <a:ext cx="293161"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457200" lvl="1" indent="0">
              <a:buNone/>
            </a:pPr>
            <a:endParaRPr lang="en-US" sz="2400" dirty="0"/>
          </a:p>
        </p:txBody>
      </p:sp>
      <p:sp>
        <p:nvSpPr>
          <p:cNvPr id="17" name="Content Placeholder 2"/>
          <p:cNvSpPr txBox="1">
            <a:spLocks/>
          </p:cNvSpPr>
          <p:nvPr/>
        </p:nvSpPr>
        <p:spPr>
          <a:xfrm>
            <a:off x="8619853" y="3163958"/>
            <a:ext cx="329362" cy="35749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a:t>
            </a:r>
            <a:r>
              <a:rPr lang="en-US" sz="2000" baseline="-25000" dirty="0"/>
              <a:t>1</a:t>
            </a:r>
          </a:p>
          <a:p>
            <a:pPr marL="457200" lvl="1" indent="0">
              <a:buNone/>
            </a:pPr>
            <a:endParaRPr lang="en-US" sz="1800" dirty="0"/>
          </a:p>
        </p:txBody>
      </p:sp>
      <p:sp>
        <p:nvSpPr>
          <p:cNvPr id="18" name="Content Placeholder 2"/>
          <p:cNvSpPr txBox="1">
            <a:spLocks/>
          </p:cNvSpPr>
          <p:nvPr/>
        </p:nvSpPr>
        <p:spPr>
          <a:xfrm>
            <a:off x="7337456" y="2240770"/>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a:t>
            </a:r>
            <a:r>
              <a:rPr lang="en-US" sz="2000" baseline="-25000" dirty="0"/>
              <a:t>2</a:t>
            </a:r>
          </a:p>
          <a:p>
            <a:pPr marL="457200" lvl="1" indent="0">
              <a:buNone/>
            </a:pPr>
            <a:endParaRPr lang="en-US" sz="1800" dirty="0"/>
          </a:p>
        </p:txBody>
      </p:sp>
      <p:sp>
        <p:nvSpPr>
          <p:cNvPr id="19" name="Oval 18"/>
          <p:cNvSpPr/>
          <p:nvPr/>
        </p:nvSpPr>
        <p:spPr>
          <a:xfrm>
            <a:off x="7474843" y="2650129"/>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Oval 19"/>
          <p:cNvSpPr/>
          <p:nvPr/>
        </p:nvSpPr>
        <p:spPr>
          <a:xfrm>
            <a:off x="7190056" y="3047057"/>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Oval 21"/>
          <p:cNvSpPr/>
          <p:nvPr/>
        </p:nvSpPr>
        <p:spPr>
          <a:xfrm>
            <a:off x="6783661" y="3524250"/>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Oval 22"/>
          <p:cNvSpPr/>
          <p:nvPr/>
        </p:nvSpPr>
        <p:spPr>
          <a:xfrm>
            <a:off x="7020356" y="4841875"/>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Oval 23"/>
          <p:cNvSpPr/>
          <p:nvPr/>
        </p:nvSpPr>
        <p:spPr>
          <a:xfrm>
            <a:off x="8053656" y="2063598"/>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Oval 24"/>
          <p:cNvSpPr/>
          <p:nvPr/>
        </p:nvSpPr>
        <p:spPr>
          <a:xfrm>
            <a:off x="8508613" y="1556603"/>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Oval 5"/>
          <p:cNvSpPr/>
          <p:nvPr/>
        </p:nvSpPr>
        <p:spPr>
          <a:xfrm>
            <a:off x="6529656" y="1578540"/>
            <a:ext cx="3921399" cy="3921399"/>
          </a:xfrm>
          <a:prstGeom prst="ellipse">
            <a:avLst/>
          </a:prstGeom>
          <a:noFill/>
          <a:ln>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10414811" y="3513838"/>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Oval 28"/>
          <p:cNvSpPr/>
          <p:nvPr/>
        </p:nvSpPr>
        <p:spPr>
          <a:xfrm>
            <a:off x="9795950" y="2063598"/>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Oval 29"/>
          <p:cNvSpPr/>
          <p:nvPr/>
        </p:nvSpPr>
        <p:spPr>
          <a:xfrm>
            <a:off x="10257106" y="2719706"/>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Oval 30"/>
          <p:cNvSpPr/>
          <p:nvPr/>
        </p:nvSpPr>
        <p:spPr>
          <a:xfrm>
            <a:off x="9203006" y="1693799"/>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 name="Oval 31"/>
          <p:cNvSpPr/>
          <p:nvPr/>
        </p:nvSpPr>
        <p:spPr>
          <a:xfrm>
            <a:off x="6547003" y="4017899"/>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Oval 32"/>
          <p:cNvSpPr/>
          <p:nvPr/>
        </p:nvSpPr>
        <p:spPr>
          <a:xfrm>
            <a:off x="9825259" y="4889500"/>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Oval 33"/>
          <p:cNvSpPr/>
          <p:nvPr/>
        </p:nvSpPr>
        <p:spPr>
          <a:xfrm>
            <a:off x="10257106" y="4271899"/>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Oval 34"/>
          <p:cNvSpPr/>
          <p:nvPr/>
        </p:nvSpPr>
        <p:spPr>
          <a:xfrm>
            <a:off x="6767442" y="4512895"/>
            <a:ext cx="95250" cy="952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Arrow Connector 9"/>
          <p:cNvCxnSpPr/>
          <p:nvPr/>
        </p:nvCxnSpPr>
        <p:spPr>
          <a:xfrm>
            <a:off x="7655149" y="2836023"/>
            <a:ext cx="768739" cy="655871"/>
          </a:xfrm>
          <a:prstGeom prst="straightConnector1">
            <a:avLst/>
          </a:prstGeom>
          <a:ln>
            <a:prstDash val="dash"/>
            <a:headEnd type="triangle"/>
            <a:tailEnd type="triangle"/>
          </a:ln>
        </p:spPr>
        <p:style>
          <a:lnRef idx="2">
            <a:schemeClr val="accent6"/>
          </a:lnRef>
          <a:fillRef idx="0">
            <a:schemeClr val="accent6"/>
          </a:fillRef>
          <a:effectRef idx="1">
            <a:schemeClr val="accent6"/>
          </a:effectRef>
          <a:fontRef idx="minor">
            <a:schemeClr val="tx1"/>
          </a:fontRef>
        </p:style>
      </p:cxnSp>
      <p:sp>
        <p:nvSpPr>
          <p:cNvPr id="36" name="Content Placeholder 2"/>
          <p:cNvSpPr txBox="1">
            <a:spLocks/>
          </p:cNvSpPr>
          <p:nvPr/>
        </p:nvSpPr>
        <p:spPr>
          <a:xfrm>
            <a:off x="8042099" y="2725744"/>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d</a:t>
            </a:r>
            <a:endParaRPr lang="en-US" sz="2000" baseline="-25000" dirty="0"/>
          </a:p>
          <a:p>
            <a:pPr marL="457200" lvl="1" indent="0">
              <a:buNone/>
            </a:pPr>
            <a:endParaRPr lang="en-US" sz="1800" dirty="0"/>
          </a:p>
        </p:txBody>
      </p:sp>
      <p:sp>
        <p:nvSpPr>
          <p:cNvPr id="37" name="Content Placeholder 2"/>
          <p:cNvSpPr txBox="1">
            <a:spLocks/>
          </p:cNvSpPr>
          <p:nvPr/>
        </p:nvSpPr>
        <p:spPr>
          <a:xfrm>
            <a:off x="693827" y="3591605"/>
            <a:ext cx="4093807" cy="1563781"/>
          </a:xfrm>
          <a:prstGeom prst="rect">
            <a:avLst/>
          </a:prstGeom>
        </p:spPr>
        <p:txBody>
          <a:bodyPr vert="horz" lIns="91440" tIns="45720" rIns="91440" bIns="45720" rtlCol="0">
            <a:normAutofit fontScale="4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i="1" u="sng" dirty="0"/>
              <a:t>The obstacle avoidance only deals with the body-fixed frame</a:t>
            </a:r>
          </a:p>
          <a:p>
            <a:pPr marL="0" indent="0">
              <a:buNone/>
            </a:pPr>
            <a:endParaRPr lang="en-US" sz="2800" i="1" u="sng" dirty="0"/>
          </a:p>
          <a:p>
            <a:r>
              <a:rPr lang="en-US" sz="2800"/>
              <a:t>Define P</a:t>
            </a:r>
            <a:r>
              <a:rPr lang="en-US" sz="2800" baseline="-25000"/>
              <a:t>1</a:t>
            </a:r>
            <a:r>
              <a:rPr lang="en-US" sz="2800"/>
              <a:t> </a:t>
            </a:r>
            <a:r>
              <a:rPr lang="en-US" sz="2800" dirty="0"/>
              <a:t>a</a:t>
            </a:r>
            <a:r>
              <a:rPr lang="en-US" sz="2800"/>
              <a:t>s </a:t>
            </a:r>
            <a:r>
              <a:rPr lang="en-US" sz="2800" dirty="0"/>
              <a:t>a point of interest on our robot.</a:t>
            </a:r>
          </a:p>
          <a:p>
            <a:r>
              <a:rPr lang="en-US" sz="2800" dirty="0"/>
              <a:t>P</a:t>
            </a:r>
            <a:r>
              <a:rPr lang="en-US" sz="2800" baseline="-25000" dirty="0"/>
              <a:t>2</a:t>
            </a:r>
            <a:r>
              <a:rPr lang="en-US" sz="2800" dirty="0"/>
              <a:t> is assigned to the nearest point detected by the LIDAR scan.</a:t>
            </a:r>
          </a:p>
          <a:p>
            <a:r>
              <a:rPr lang="en-US" sz="2800" dirty="0"/>
              <a:t>d is the distance between point 1 and point 2</a:t>
            </a:r>
          </a:p>
          <a:p>
            <a:r>
              <a:rPr lang="en-US" sz="2800" dirty="0"/>
              <a:t>We would like </a:t>
            </a:r>
            <a:r>
              <a:rPr lang="en-US" sz="2800"/>
              <a:t>to handle </a:t>
            </a:r>
            <a:r>
              <a:rPr lang="en-US" sz="2800" dirty="0"/>
              <a:t>all of these variables in:</a:t>
            </a:r>
          </a:p>
          <a:p>
            <a:pPr lvl="1"/>
            <a:r>
              <a:rPr lang="en-US" sz="2400" dirty="0"/>
              <a:t>body-fixed frame</a:t>
            </a:r>
          </a:p>
          <a:p>
            <a:pPr lvl="1"/>
            <a:r>
              <a:rPr lang="en-US" sz="2400" dirty="0"/>
              <a:t>Cartesian coordinates</a:t>
            </a:r>
          </a:p>
          <a:p>
            <a:endParaRPr lang="en-US" sz="2400" dirty="0"/>
          </a:p>
        </p:txBody>
      </p:sp>
      <p:sp>
        <p:nvSpPr>
          <p:cNvPr id="38" name="Oval 37"/>
          <p:cNvSpPr/>
          <p:nvPr/>
        </p:nvSpPr>
        <p:spPr>
          <a:xfrm rot="5400000">
            <a:off x="8400020" y="5155386"/>
            <a:ext cx="190500" cy="190500"/>
          </a:xfrm>
          <a:prstGeom prst="ellipse">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Content Placeholder 2"/>
          <p:cNvSpPr txBox="1">
            <a:spLocks/>
          </p:cNvSpPr>
          <p:nvPr/>
        </p:nvSpPr>
        <p:spPr>
          <a:xfrm>
            <a:off x="8687554" y="4841875"/>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rgbClr val="7030A0"/>
                </a:solidFill>
              </a:rPr>
              <a:t>P</a:t>
            </a:r>
            <a:r>
              <a:rPr lang="en-US" sz="2000" baseline="-25000" dirty="0">
                <a:solidFill>
                  <a:srgbClr val="7030A0"/>
                </a:solidFill>
              </a:rPr>
              <a:t>0</a:t>
            </a:r>
          </a:p>
          <a:p>
            <a:pPr marL="457200" lvl="1" indent="0">
              <a:buNone/>
            </a:pPr>
            <a:endParaRPr lang="en-US" sz="1800" dirty="0">
              <a:solidFill>
                <a:srgbClr val="7030A0"/>
              </a:solidFill>
            </a:endParaRPr>
          </a:p>
        </p:txBody>
      </p:sp>
      <p:sp>
        <p:nvSpPr>
          <p:cNvPr id="39" name="TextBox 38">
            <a:extLst>
              <a:ext uri="{FF2B5EF4-FFF2-40B4-BE49-F238E27FC236}">
                <a16:creationId xmlns:a16="http://schemas.microsoft.com/office/drawing/2014/main" id="{61BF0E90-95D0-46FB-A233-2232C3E78B56}"/>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2891345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Obstacle Avoidance – influence </a:t>
            </a:r>
            <a:r>
              <a:rPr lang="en-US"/>
              <a:t>on velocity (</a:t>
            </a:r>
            <a:r>
              <a:rPr lang="en-US" dirty="0"/>
              <a:t>translational and angular)</a:t>
            </a:r>
          </a:p>
        </p:txBody>
      </p:sp>
      <p:sp>
        <p:nvSpPr>
          <p:cNvPr id="5" name="Content Placeholder 2"/>
          <p:cNvSpPr txBox="1">
            <a:spLocks/>
          </p:cNvSpPr>
          <p:nvPr/>
        </p:nvSpPr>
        <p:spPr>
          <a:xfrm>
            <a:off x="386896" y="2056407"/>
            <a:ext cx="6289149" cy="1163043"/>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If P2 is detected straight ahead, the force influences </a:t>
            </a:r>
            <a:r>
              <a:rPr lang="en-US" sz="2800" b="1" dirty="0">
                <a:solidFill>
                  <a:srgbClr val="7030A0"/>
                </a:solidFill>
              </a:rPr>
              <a:t>velocity</a:t>
            </a:r>
          </a:p>
          <a:p>
            <a:r>
              <a:rPr lang="en-US" sz="2800" dirty="0"/>
              <a:t>If P2 is detected at the side, the force influences </a:t>
            </a:r>
            <a:r>
              <a:rPr lang="en-US" sz="2800" b="1" dirty="0">
                <a:solidFill>
                  <a:srgbClr val="C00000"/>
                </a:solidFill>
              </a:rPr>
              <a:t>steering</a:t>
            </a:r>
          </a:p>
          <a:p>
            <a:r>
              <a:rPr lang="en-US" sz="2800" dirty="0"/>
              <a:t>If P2 is detected at an angle, the force will </a:t>
            </a:r>
            <a:r>
              <a:rPr lang="en-US" sz="2800" b="1" dirty="0"/>
              <a:t>influence both</a:t>
            </a:r>
            <a:endParaRPr lang="en-US" sz="2400" b="1" dirty="0"/>
          </a:p>
        </p:txBody>
      </p:sp>
      <p:pic>
        <p:nvPicPr>
          <p:cNvPr id="9" name="Picture 8"/>
          <p:cNvPicPr>
            <a:picLocks noChangeAspect="1"/>
          </p:cNvPicPr>
          <p:nvPr/>
        </p:nvPicPr>
        <p:blipFill>
          <a:blip r:embed="rId2"/>
          <a:stretch>
            <a:fillRect/>
          </a:stretch>
        </p:blipFill>
        <p:spPr>
          <a:xfrm>
            <a:off x="4533064" y="3500438"/>
            <a:ext cx="2328319" cy="2961412"/>
          </a:xfrm>
          <a:prstGeom prst="rect">
            <a:avLst/>
          </a:prstGeom>
        </p:spPr>
      </p:pic>
      <p:sp>
        <p:nvSpPr>
          <p:cNvPr id="4" name="Oval 3"/>
          <p:cNvSpPr/>
          <p:nvPr/>
        </p:nvSpPr>
        <p:spPr>
          <a:xfrm rot="5400000">
            <a:off x="6667986" y="4885894"/>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Content Placeholder 2"/>
          <p:cNvSpPr txBox="1">
            <a:spLocks/>
          </p:cNvSpPr>
          <p:nvPr/>
        </p:nvSpPr>
        <p:spPr>
          <a:xfrm rot="5400000">
            <a:off x="7639595" y="2782200"/>
            <a:ext cx="293161"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457200" lvl="1" indent="0">
              <a:buNone/>
            </a:pPr>
            <a:endParaRPr lang="en-US" sz="2400" dirty="0"/>
          </a:p>
        </p:txBody>
      </p:sp>
      <p:sp>
        <p:nvSpPr>
          <p:cNvPr id="18" name="Content Placeholder 2"/>
          <p:cNvSpPr txBox="1">
            <a:spLocks/>
          </p:cNvSpPr>
          <p:nvPr/>
        </p:nvSpPr>
        <p:spPr>
          <a:xfrm>
            <a:off x="8183806" y="2755131"/>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a:t>
            </a:r>
            <a:r>
              <a:rPr lang="en-US" sz="2000" baseline="-25000" dirty="0"/>
              <a:t>2</a:t>
            </a:r>
          </a:p>
          <a:p>
            <a:pPr marL="457200" lvl="1" indent="0">
              <a:buNone/>
            </a:pPr>
            <a:endParaRPr lang="en-US" sz="1800" dirty="0"/>
          </a:p>
        </p:txBody>
      </p:sp>
      <p:sp>
        <p:nvSpPr>
          <p:cNvPr id="19" name="Oval 18"/>
          <p:cNvSpPr/>
          <p:nvPr/>
        </p:nvSpPr>
        <p:spPr>
          <a:xfrm rot="5400000">
            <a:off x="8506939" y="3071547"/>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Arrow Connector 9"/>
          <p:cNvCxnSpPr>
            <a:stCxn id="19" idx="5"/>
            <a:endCxn id="4" idx="1"/>
          </p:cNvCxnSpPr>
          <p:nvPr/>
        </p:nvCxnSpPr>
        <p:spPr>
          <a:xfrm flipH="1">
            <a:off x="6830588" y="3234149"/>
            <a:ext cx="1704249" cy="1679643"/>
          </a:xfrm>
          <a:prstGeom prst="straightConnector1">
            <a:avLst/>
          </a:prstGeom>
          <a:ln>
            <a:prstDash val="dash"/>
            <a:headEnd type="triangle"/>
            <a:tailEnd type="triangle"/>
          </a:ln>
        </p:spPr>
        <p:style>
          <a:lnRef idx="2">
            <a:schemeClr val="accent6"/>
          </a:lnRef>
          <a:fillRef idx="0">
            <a:schemeClr val="accent6"/>
          </a:fillRef>
          <a:effectRef idx="1">
            <a:schemeClr val="accent6"/>
          </a:effectRef>
          <a:fontRef idx="minor">
            <a:schemeClr val="tx1"/>
          </a:fontRef>
        </p:style>
      </p:cxnSp>
      <p:sp>
        <p:nvSpPr>
          <p:cNvPr id="20" name="Content Placeholder 2"/>
          <p:cNvSpPr txBox="1">
            <a:spLocks/>
          </p:cNvSpPr>
          <p:nvPr/>
        </p:nvSpPr>
        <p:spPr>
          <a:xfrm>
            <a:off x="3846335" y="4577718"/>
            <a:ext cx="702062" cy="442331"/>
          </a:xfrm>
          <a:prstGeom prst="rect">
            <a:avLst/>
          </a:prstGeom>
        </p:spPr>
        <p:txBody>
          <a:bodyPr vert="horz" lIns="0" tIns="0" rIns="0" bIns="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LIDAR location</a:t>
            </a:r>
            <a:endParaRPr lang="en-US" sz="1800" dirty="0"/>
          </a:p>
        </p:txBody>
      </p:sp>
      <p:sp>
        <p:nvSpPr>
          <p:cNvPr id="21" name="Oval 20"/>
          <p:cNvSpPr/>
          <p:nvPr/>
        </p:nvSpPr>
        <p:spPr>
          <a:xfrm rot="5400000">
            <a:off x="6668472" y="2500783"/>
            <a:ext cx="190500" cy="19050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FF0000"/>
              </a:solidFill>
            </a:endParaRPr>
          </a:p>
        </p:txBody>
      </p:sp>
      <p:cxnSp>
        <p:nvCxnSpPr>
          <p:cNvPr id="22" name="Straight Arrow Connector 21"/>
          <p:cNvCxnSpPr>
            <a:stCxn id="21" idx="6"/>
            <a:endCxn id="4" idx="2"/>
          </p:cNvCxnSpPr>
          <p:nvPr/>
        </p:nvCxnSpPr>
        <p:spPr>
          <a:xfrm flipH="1">
            <a:off x="6763236" y="2691283"/>
            <a:ext cx="486" cy="2194611"/>
          </a:xfrm>
          <a:prstGeom prst="straightConnector1">
            <a:avLst/>
          </a:prstGeom>
          <a:ln>
            <a:prstDash val="dash"/>
            <a:headEnd type="triangle"/>
            <a:tailEnd type="triangle"/>
          </a:ln>
        </p:spPr>
        <p:style>
          <a:lnRef idx="2">
            <a:schemeClr val="accent6"/>
          </a:lnRef>
          <a:fillRef idx="0">
            <a:schemeClr val="accent6"/>
          </a:fillRef>
          <a:effectRef idx="1">
            <a:schemeClr val="accent6"/>
          </a:effectRef>
          <a:fontRef idx="minor">
            <a:schemeClr val="tx1"/>
          </a:fontRef>
        </p:style>
      </p:cxnSp>
      <p:sp>
        <p:nvSpPr>
          <p:cNvPr id="23" name="Oval 22"/>
          <p:cNvSpPr/>
          <p:nvPr/>
        </p:nvSpPr>
        <p:spPr>
          <a:xfrm rot="5400000">
            <a:off x="9073325" y="4884786"/>
            <a:ext cx="190500" cy="190500"/>
          </a:xfrm>
          <a:prstGeom prst="ellipse">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Arrow Connector 23"/>
          <p:cNvCxnSpPr>
            <a:stCxn id="23" idx="4"/>
            <a:endCxn id="4" idx="0"/>
          </p:cNvCxnSpPr>
          <p:nvPr/>
        </p:nvCxnSpPr>
        <p:spPr>
          <a:xfrm flipH="1">
            <a:off x="6858486" y="4980036"/>
            <a:ext cx="2214839" cy="1108"/>
          </a:xfrm>
          <a:prstGeom prst="straightConnector1">
            <a:avLst/>
          </a:prstGeom>
          <a:ln>
            <a:prstDash val="dash"/>
            <a:headEnd type="triangle"/>
            <a:tailEnd type="triangle"/>
          </a:ln>
        </p:spPr>
        <p:style>
          <a:lnRef idx="2">
            <a:schemeClr val="accent6"/>
          </a:lnRef>
          <a:fillRef idx="0">
            <a:schemeClr val="accent6"/>
          </a:fillRef>
          <a:effectRef idx="1">
            <a:schemeClr val="accent6"/>
          </a:effectRef>
          <a:fontRef idx="minor">
            <a:schemeClr val="tx1"/>
          </a:fontRef>
        </p:style>
      </p:cxnSp>
      <p:sp>
        <p:nvSpPr>
          <p:cNvPr id="33" name="Content Placeholder 2"/>
          <p:cNvSpPr txBox="1">
            <a:spLocks/>
          </p:cNvSpPr>
          <p:nvPr/>
        </p:nvSpPr>
        <p:spPr>
          <a:xfrm>
            <a:off x="6953736" y="2260883"/>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rgbClr val="C00000"/>
                </a:solidFill>
              </a:rPr>
              <a:t>P</a:t>
            </a:r>
            <a:r>
              <a:rPr lang="en-US" sz="2000" baseline="-25000" dirty="0">
                <a:solidFill>
                  <a:srgbClr val="C00000"/>
                </a:solidFill>
              </a:rPr>
              <a:t>2</a:t>
            </a:r>
          </a:p>
          <a:p>
            <a:pPr marL="457200" lvl="1" indent="0">
              <a:buNone/>
            </a:pPr>
            <a:endParaRPr lang="en-US" sz="1800" dirty="0">
              <a:solidFill>
                <a:srgbClr val="C00000"/>
              </a:solidFill>
            </a:endParaRPr>
          </a:p>
        </p:txBody>
      </p:sp>
      <p:sp>
        <p:nvSpPr>
          <p:cNvPr id="34" name="Content Placeholder 2"/>
          <p:cNvSpPr txBox="1">
            <a:spLocks/>
          </p:cNvSpPr>
          <p:nvPr/>
        </p:nvSpPr>
        <p:spPr>
          <a:xfrm>
            <a:off x="8822938" y="4443563"/>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rgbClr val="7030A0"/>
                </a:solidFill>
              </a:rPr>
              <a:t>P</a:t>
            </a:r>
            <a:r>
              <a:rPr lang="en-US" sz="2000" baseline="-25000" dirty="0">
                <a:solidFill>
                  <a:srgbClr val="7030A0"/>
                </a:solidFill>
              </a:rPr>
              <a:t>2</a:t>
            </a:r>
          </a:p>
          <a:p>
            <a:pPr marL="457200" lvl="1" indent="0">
              <a:buNone/>
            </a:pPr>
            <a:endParaRPr lang="en-US" sz="1800" dirty="0">
              <a:solidFill>
                <a:srgbClr val="7030A0"/>
              </a:solidFill>
            </a:endParaRPr>
          </a:p>
        </p:txBody>
      </p:sp>
      <p:pic>
        <p:nvPicPr>
          <p:cNvPr id="28" name="Picture 27"/>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6647846" y="3015178"/>
            <a:ext cx="215021" cy="809915"/>
          </a:xfrm>
          <a:prstGeom prst="rect">
            <a:avLst/>
          </a:prstGeom>
        </p:spPr>
      </p:pic>
      <p:pic>
        <p:nvPicPr>
          <p:cNvPr id="41" name="Picture 40"/>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rot="2875678">
            <a:off x="7678665" y="3567674"/>
            <a:ext cx="215021" cy="809915"/>
          </a:xfrm>
          <a:prstGeom prst="rect">
            <a:avLst/>
          </a:prstGeom>
        </p:spPr>
      </p:pic>
      <p:pic>
        <p:nvPicPr>
          <p:cNvPr id="42" name="Picture 4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rot="5400000">
            <a:off x="8039591" y="4562818"/>
            <a:ext cx="215021" cy="809915"/>
          </a:xfrm>
          <a:prstGeom prst="rect">
            <a:avLst/>
          </a:prstGeom>
        </p:spPr>
      </p:pic>
      <p:sp>
        <p:nvSpPr>
          <p:cNvPr id="25" name="TextBox 24">
            <a:extLst>
              <a:ext uri="{FF2B5EF4-FFF2-40B4-BE49-F238E27FC236}">
                <a16:creationId xmlns:a16="http://schemas.microsoft.com/office/drawing/2014/main" id="{AFCE367F-5AC7-4EFE-835E-72DDDB919BF7}"/>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3842999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Obstacle Avoidance – Variable Force</a:t>
            </a:r>
          </a:p>
        </p:txBody>
      </p:sp>
      <p:sp>
        <p:nvSpPr>
          <p:cNvPr id="5" name="Content Placeholder 2"/>
          <p:cNvSpPr txBox="1">
            <a:spLocks/>
          </p:cNvSpPr>
          <p:nvPr/>
        </p:nvSpPr>
        <p:spPr>
          <a:xfrm>
            <a:off x="773059" y="1628937"/>
            <a:ext cx="4289878" cy="877019"/>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If d is large, the force is low</a:t>
            </a:r>
          </a:p>
          <a:p>
            <a:r>
              <a:rPr lang="en-US" sz="2800" dirty="0"/>
              <a:t>If d is small, the force is high</a:t>
            </a:r>
          </a:p>
          <a:p>
            <a:r>
              <a:rPr lang="en-US" sz="2800" dirty="0"/>
              <a:t>If d is larger than d</a:t>
            </a:r>
            <a:r>
              <a:rPr lang="en-US" sz="2800" baseline="-25000" dirty="0"/>
              <a:t>max</a:t>
            </a:r>
            <a:r>
              <a:rPr lang="en-US" sz="2800" dirty="0"/>
              <a:t>, the force is absent</a:t>
            </a:r>
            <a:endParaRPr lang="en-US" sz="2400" dirty="0"/>
          </a:p>
        </p:txBody>
      </p:sp>
      <p:pic>
        <p:nvPicPr>
          <p:cNvPr id="9" name="Picture 8"/>
          <p:cNvPicPr>
            <a:picLocks noChangeAspect="1"/>
          </p:cNvPicPr>
          <p:nvPr/>
        </p:nvPicPr>
        <p:blipFill>
          <a:blip r:embed="rId2"/>
          <a:stretch>
            <a:fillRect/>
          </a:stretch>
        </p:blipFill>
        <p:spPr>
          <a:xfrm>
            <a:off x="4280718" y="2995613"/>
            <a:ext cx="2328319" cy="2961412"/>
          </a:xfrm>
          <a:prstGeom prst="rect">
            <a:avLst/>
          </a:prstGeom>
        </p:spPr>
      </p:pic>
      <p:sp>
        <p:nvSpPr>
          <p:cNvPr id="4" name="Oval 3"/>
          <p:cNvSpPr/>
          <p:nvPr/>
        </p:nvSpPr>
        <p:spPr>
          <a:xfrm rot="5400000">
            <a:off x="6415640" y="4381069"/>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Content Placeholder 2"/>
          <p:cNvSpPr txBox="1">
            <a:spLocks/>
          </p:cNvSpPr>
          <p:nvPr/>
        </p:nvSpPr>
        <p:spPr>
          <a:xfrm rot="5400000">
            <a:off x="7387249" y="2277375"/>
            <a:ext cx="293161"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457200" lvl="1" indent="0">
              <a:buNone/>
            </a:pPr>
            <a:endParaRPr lang="en-US" sz="2400" dirty="0"/>
          </a:p>
        </p:txBody>
      </p:sp>
      <p:sp>
        <p:nvSpPr>
          <p:cNvPr id="18" name="Content Placeholder 2"/>
          <p:cNvSpPr txBox="1">
            <a:spLocks/>
          </p:cNvSpPr>
          <p:nvPr/>
        </p:nvSpPr>
        <p:spPr>
          <a:xfrm>
            <a:off x="8841455" y="1604081"/>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a:t>
            </a:r>
            <a:r>
              <a:rPr lang="en-US" sz="2000" baseline="-25000" dirty="0"/>
              <a:t>2</a:t>
            </a:r>
          </a:p>
          <a:p>
            <a:pPr marL="457200" lvl="1" indent="0">
              <a:buNone/>
            </a:pPr>
            <a:endParaRPr lang="en-US" sz="1800" dirty="0"/>
          </a:p>
        </p:txBody>
      </p:sp>
      <p:sp>
        <p:nvSpPr>
          <p:cNvPr id="19" name="Oval 18"/>
          <p:cNvSpPr/>
          <p:nvPr/>
        </p:nvSpPr>
        <p:spPr>
          <a:xfrm rot="5400000">
            <a:off x="8012475" y="2454621"/>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Arrow Connector 9"/>
          <p:cNvCxnSpPr>
            <a:stCxn id="19" idx="5"/>
            <a:endCxn id="4" idx="1"/>
          </p:cNvCxnSpPr>
          <p:nvPr/>
        </p:nvCxnSpPr>
        <p:spPr>
          <a:xfrm flipH="1">
            <a:off x="6578242" y="2617223"/>
            <a:ext cx="1462131" cy="1791744"/>
          </a:xfrm>
          <a:prstGeom prst="straightConnector1">
            <a:avLst/>
          </a:prstGeom>
          <a:ln>
            <a:prstDash val="dash"/>
            <a:headEnd type="triangle"/>
            <a:tailEnd type="triangle"/>
          </a:ln>
        </p:spPr>
        <p:style>
          <a:lnRef idx="2">
            <a:schemeClr val="accent6"/>
          </a:lnRef>
          <a:fillRef idx="0">
            <a:schemeClr val="accent6"/>
          </a:fillRef>
          <a:effectRef idx="1">
            <a:schemeClr val="accent6"/>
          </a:effectRef>
          <a:fontRef idx="minor">
            <a:schemeClr val="tx1"/>
          </a:fontRef>
        </p:style>
      </p:cxnSp>
      <p:sp>
        <p:nvSpPr>
          <p:cNvPr id="23" name="Oval 22"/>
          <p:cNvSpPr/>
          <p:nvPr/>
        </p:nvSpPr>
        <p:spPr>
          <a:xfrm rot="5400000">
            <a:off x="7343329" y="2851174"/>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Content Placeholder 2"/>
          <p:cNvSpPr txBox="1">
            <a:spLocks/>
          </p:cNvSpPr>
          <p:nvPr/>
        </p:nvSpPr>
        <p:spPr>
          <a:xfrm>
            <a:off x="6933562" y="2768820"/>
            <a:ext cx="485290" cy="355208"/>
          </a:xfrm>
          <a:prstGeom prst="rect">
            <a:avLst/>
          </a:prstGeom>
        </p:spPr>
        <p:txBody>
          <a:bodyPr vert="horz" lIns="0" tIns="0" rIns="0" bIns="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large </a:t>
            </a:r>
          </a:p>
          <a:p>
            <a:pPr marL="0" indent="0">
              <a:buNone/>
            </a:pPr>
            <a:r>
              <a:rPr lang="en-US" sz="2000" dirty="0"/>
              <a:t>force</a:t>
            </a:r>
            <a:endParaRPr lang="en-US" sz="1800" dirty="0"/>
          </a:p>
        </p:txBody>
      </p:sp>
      <p:sp>
        <p:nvSpPr>
          <p:cNvPr id="25" name="Oval 24"/>
          <p:cNvSpPr/>
          <p:nvPr/>
        </p:nvSpPr>
        <p:spPr>
          <a:xfrm rot="5400000">
            <a:off x="8746205" y="2029452"/>
            <a:ext cx="190500" cy="1905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6" name="Straight Arrow Connector 25"/>
          <p:cNvCxnSpPr>
            <a:stCxn id="25" idx="6"/>
            <a:endCxn id="4" idx="0"/>
          </p:cNvCxnSpPr>
          <p:nvPr/>
        </p:nvCxnSpPr>
        <p:spPr>
          <a:xfrm flipH="1">
            <a:off x="6606140" y="2219952"/>
            <a:ext cx="2235315" cy="2256367"/>
          </a:xfrm>
          <a:prstGeom prst="straightConnector1">
            <a:avLst/>
          </a:prstGeom>
          <a:ln>
            <a:prstDash val="dash"/>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27" name="Straight Arrow Connector 26"/>
          <p:cNvCxnSpPr>
            <a:stCxn id="23" idx="5"/>
            <a:endCxn id="4" idx="2"/>
          </p:cNvCxnSpPr>
          <p:nvPr/>
        </p:nvCxnSpPr>
        <p:spPr>
          <a:xfrm flipH="1">
            <a:off x="6510890" y="3013776"/>
            <a:ext cx="860337" cy="1367293"/>
          </a:xfrm>
          <a:prstGeom prst="straightConnector1">
            <a:avLst/>
          </a:prstGeom>
          <a:ln>
            <a:prstDash val="dash"/>
            <a:headEnd type="triangle"/>
            <a:tailEnd type="triangle"/>
          </a:ln>
        </p:spPr>
        <p:style>
          <a:lnRef idx="2">
            <a:schemeClr val="accent6"/>
          </a:lnRef>
          <a:fillRef idx="0">
            <a:schemeClr val="accent6"/>
          </a:fillRef>
          <a:effectRef idx="1">
            <a:schemeClr val="accent6"/>
          </a:effectRef>
          <a:fontRef idx="minor">
            <a:schemeClr val="tx1"/>
          </a:fontRef>
        </p:style>
      </p:cxnSp>
      <p:sp>
        <p:nvSpPr>
          <p:cNvPr id="32" name="Content Placeholder 2"/>
          <p:cNvSpPr txBox="1">
            <a:spLocks/>
          </p:cNvSpPr>
          <p:nvPr/>
        </p:nvSpPr>
        <p:spPr>
          <a:xfrm>
            <a:off x="8841455" y="2348865"/>
            <a:ext cx="485290" cy="355208"/>
          </a:xfrm>
          <a:prstGeom prst="rect">
            <a:avLst/>
          </a:prstGeom>
        </p:spPr>
        <p:txBody>
          <a:bodyPr vert="horz" lIns="0" tIns="0" rIns="0" bIns="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small </a:t>
            </a:r>
          </a:p>
          <a:p>
            <a:pPr marL="0" indent="0">
              <a:buNone/>
            </a:pPr>
            <a:r>
              <a:rPr lang="en-US" sz="2000" dirty="0"/>
              <a:t>force</a:t>
            </a:r>
            <a:endParaRPr lang="en-US" sz="1800" dirty="0"/>
          </a:p>
        </p:txBody>
      </p:sp>
      <p:sp>
        <p:nvSpPr>
          <p:cNvPr id="35" name="Content Placeholder 2"/>
          <p:cNvSpPr txBox="1">
            <a:spLocks/>
          </p:cNvSpPr>
          <p:nvPr/>
        </p:nvSpPr>
        <p:spPr>
          <a:xfrm>
            <a:off x="6641267" y="4532666"/>
            <a:ext cx="702062" cy="442331"/>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a:t>
            </a:r>
            <a:r>
              <a:rPr lang="en-US" sz="2000" baseline="-25000" dirty="0"/>
              <a:t>1</a:t>
            </a:r>
          </a:p>
          <a:p>
            <a:pPr marL="457200" lvl="1" indent="0">
              <a:buNone/>
            </a:pPr>
            <a:endParaRPr lang="en-US" sz="1800" dirty="0"/>
          </a:p>
        </p:txBody>
      </p:sp>
      <p:sp>
        <p:nvSpPr>
          <p:cNvPr id="17" name="TextBox 16">
            <a:extLst>
              <a:ext uri="{FF2B5EF4-FFF2-40B4-BE49-F238E27FC236}">
                <a16:creationId xmlns:a16="http://schemas.microsoft.com/office/drawing/2014/main" id="{FB8CDC1A-2EFF-47AB-BD45-EA18619159F2}"/>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834962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Quick Dive – Barometric Pressure</a:t>
            </a:r>
          </a:p>
        </p:txBody>
      </p:sp>
      <p:sp>
        <p:nvSpPr>
          <p:cNvPr id="5" name="Content Placeholder 2"/>
          <p:cNvSpPr txBox="1">
            <a:spLocks/>
          </p:cNvSpPr>
          <p:nvPr/>
        </p:nvSpPr>
        <p:spPr>
          <a:xfrm>
            <a:off x="805998" y="1632858"/>
            <a:ext cx="4289878" cy="907930"/>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chemeClr val="accent2">
                    <a:lumMod val="60000"/>
                    <a:lumOff val="40000"/>
                  </a:schemeClr>
                </a:solidFill>
              </a:rPr>
              <a:t>COLLEGE STATION 4-DAY CHANGE</a:t>
            </a:r>
          </a:p>
          <a:p>
            <a:pPr marL="0" indent="0">
              <a:buNone/>
            </a:pPr>
            <a:r>
              <a:rPr lang="en-US" sz="2800" dirty="0"/>
              <a:t>delta in pressure is 30.09-29.58 “Hg </a:t>
            </a:r>
            <a:r>
              <a:rPr lang="en-US" sz="2800" dirty="0">
                <a:sym typeface="Wingdings" panose="05000000000000000000" pitchFamily="2" charset="2"/>
              </a:rPr>
              <a:t> 0.51” Hg</a:t>
            </a:r>
          </a:p>
          <a:p>
            <a:pPr marL="0" indent="0">
              <a:buNone/>
            </a:pPr>
            <a:r>
              <a:rPr lang="en-US" sz="2800" dirty="0">
                <a:sym typeface="Wingdings" panose="05000000000000000000" pitchFamily="2" charset="2"/>
              </a:rPr>
              <a:t>delta pressure = 1.73kPa </a:t>
            </a:r>
          </a:p>
          <a:p>
            <a:pPr marL="0" indent="0">
              <a:buNone/>
            </a:pPr>
            <a:endParaRPr lang="en-US" sz="2800" dirty="0">
              <a:sym typeface="Wingdings" panose="05000000000000000000" pitchFamily="2" charset="2"/>
            </a:endParaRPr>
          </a:p>
          <a:p>
            <a:pPr marL="0" indent="0">
              <a:buNone/>
            </a:pPr>
            <a:endParaRPr lang="en-US" sz="2800" dirty="0"/>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036128" y="1636712"/>
            <a:ext cx="4840061" cy="2149315"/>
          </a:xfrm>
          <a:prstGeom prst="rect">
            <a:avLst/>
          </a:prstGeom>
          <a:ln>
            <a:solidFill>
              <a:schemeClr val="tx1">
                <a:lumMod val="50000"/>
                <a:lumOff val="50000"/>
              </a:schemeClr>
            </a:solidFill>
          </a:ln>
        </p:spPr>
      </p:pic>
      <p:sp>
        <p:nvSpPr>
          <p:cNvPr id="6" name="Rectangle 5"/>
          <p:cNvSpPr/>
          <p:nvPr/>
        </p:nvSpPr>
        <p:spPr>
          <a:xfrm>
            <a:off x="6003470" y="3871752"/>
            <a:ext cx="4102555" cy="369332"/>
          </a:xfrm>
          <a:prstGeom prst="rect">
            <a:avLst/>
          </a:prstGeom>
        </p:spPr>
        <p:txBody>
          <a:bodyPr wrap="square">
            <a:spAutoFit/>
          </a:bodyPr>
          <a:lstStyle/>
          <a:p>
            <a:r>
              <a:rPr lang="en-US" dirty="0">
                <a:hlinkClick r:id="rId4"/>
              </a:rPr>
              <a:t>Historic weather at timeanddate.com</a:t>
            </a:r>
            <a:endParaRPr lang="en-US" dirty="0"/>
          </a:p>
        </p:txBody>
      </p:sp>
      <p:sp>
        <p:nvSpPr>
          <p:cNvPr id="20" name="Content Placeholder 2"/>
          <p:cNvSpPr txBox="1">
            <a:spLocks/>
          </p:cNvSpPr>
          <p:nvPr/>
        </p:nvSpPr>
        <p:spPr>
          <a:xfrm>
            <a:off x="805998" y="2756009"/>
            <a:ext cx="4289878" cy="1260820"/>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chemeClr val="accent2">
                    <a:lumMod val="60000"/>
                    <a:lumOff val="40000"/>
                  </a:schemeClr>
                </a:solidFill>
              </a:rPr>
              <a:t>STANDARD PRESSURE CALCULATIONS</a:t>
            </a:r>
          </a:p>
          <a:p>
            <a:pPr marL="0" indent="0">
              <a:buNone/>
            </a:pPr>
            <a:r>
              <a:rPr lang="en-US" sz="2800" dirty="0"/>
              <a:t>sea level </a:t>
            </a:r>
            <a:r>
              <a:rPr lang="en-US" sz="2800" dirty="0" err="1"/>
              <a:t>std</a:t>
            </a:r>
            <a:r>
              <a:rPr lang="en-US" sz="2800" dirty="0"/>
              <a:t> pressure: 101.3kPa</a:t>
            </a:r>
          </a:p>
          <a:p>
            <a:pPr marL="0" indent="0">
              <a:buNone/>
            </a:pPr>
            <a:r>
              <a:rPr lang="en-US" sz="2800" dirty="0">
                <a:sym typeface="Wingdings" panose="05000000000000000000" pitchFamily="2" charset="2"/>
              </a:rPr>
              <a:t>pressure at 1000ft: 97.7kPa</a:t>
            </a:r>
          </a:p>
          <a:p>
            <a:pPr marL="0" indent="0">
              <a:buNone/>
            </a:pPr>
            <a:r>
              <a:rPr lang="en-US" sz="2800" dirty="0">
                <a:sym typeface="Wingdings" panose="05000000000000000000" pitchFamily="2" charset="2"/>
              </a:rPr>
              <a:t>delta pressure = 3.6kPa</a:t>
            </a:r>
          </a:p>
          <a:p>
            <a:pPr marL="0" indent="0">
              <a:buNone/>
            </a:pPr>
            <a:r>
              <a:rPr lang="en-US" sz="2800" dirty="0">
                <a:sym typeface="Wingdings" panose="05000000000000000000" pitchFamily="2" charset="2"/>
              </a:rPr>
              <a:t>elevation change represented by 1kPa = 278ft</a:t>
            </a:r>
          </a:p>
          <a:p>
            <a:pPr marL="0" indent="0">
              <a:buNone/>
            </a:pPr>
            <a:endParaRPr lang="en-US" sz="2800" dirty="0">
              <a:sym typeface="Wingdings" panose="05000000000000000000" pitchFamily="2" charset="2"/>
            </a:endParaRPr>
          </a:p>
          <a:p>
            <a:pPr marL="0" indent="0">
              <a:buNone/>
            </a:pPr>
            <a:endParaRPr lang="en-US" sz="2800" dirty="0"/>
          </a:p>
        </p:txBody>
      </p:sp>
      <p:sp>
        <p:nvSpPr>
          <p:cNvPr id="21" name="Content Placeholder 2"/>
          <p:cNvSpPr txBox="1">
            <a:spLocks/>
          </p:cNvSpPr>
          <p:nvPr/>
        </p:nvSpPr>
        <p:spPr>
          <a:xfrm>
            <a:off x="805998" y="4253822"/>
            <a:ext cx="4631416" cy="907930"/>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chemeClr val="accent2">
                    <a:lumMod val="60000"/>
                    <a:lumOff val="40000"/>
                  </a:schemeClr>
                </a:solidFill>
              </a:rPr>
              <a:t>What the Barometric pressure will tell you:</a:t>
            </a:r>
          </a:p>
          <a:p>
            <a:pPr marL="0" indent="0">
              <a:buNone/>
            </a:pPr>
            <a:r>
              <a:rPr lang="en-US" sz="2800" dirty="0">
                <a:sym typeface="Wingdings" panose="05000000000000000000" pitchFamily="2" charset="2"/>
              </a:rPr>
              <a:t>1.73kPa change in pressure will represent 480ft altitude change.</a:t>
            </a:r>
          </a:p>
          <a:p>
            <a:pPr marL="0" indent="0">
              <a:buNone/>
            </a:pPr>
            <a:endParaRPr lang="en-US" sz="2800" dirty="0">
              <a:sym typeface="Wingdings" panose="05000000000000000000" pitchFamily="2" charset="2"/>
            </a:endParaRPr>
          </a:p>
          <a:p>
            <a:pPr marL="0" indent="0">
              <a:buNone/>
            </a:pPr>
            <a:endParaRPr lang="en-US" sz="2800" dirty="0"/>
          </a:p>
        </p:txBody>
      </p:sp>
      <p:sp>
        <p:nvSpPr>
          <p:cNvPr id="8" name="TextBox 7">
            <a:extLst>
              <a:ext uri="{FF2B5EF4-FFF2-40B4-BE49-F238E27FC236}">
                <a16:creationId xmlns:a16="http://schemas.microsoft.com/office/drawing/2014/main" id="{1305163F-A7F9-4F78-81A6-4D44E6A95215}"/>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750817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1AFD3BB9-B6CD-4CEF-A5B2-D73FDD3D1BA3}"/>
              </a:ext>
            </a:extLst>
          </p:cNvPr>
          <p:cNvSpPr/>
          <p:nvPr/>
        </p:nvSpPr>
        <p:spPr>
          <a:xfrm>
            <a:off x="562684" y="2912213"/>
            <a:ext cx="695265" cy="2839243"/>
          </a:xfrm>
          <a:prstGeom prst="roundRect">
            <a:avLst>
              <a:gd name="adj" fmla="val 47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800"/>
              </a:spcBef>
              <a:spcAft>
                <a:spcPts val="0"/>
              </a:spcAft>
            </a:pPr>
            <a:endParaRPr lang="en-MY" sz="1400" dirty="0">
              <a:solidFill>
                <a:schemeClr val="tx1"/>
              </a:solidFill>
              <a:effectLst/>
              <a:latin typeface="Helvetica" pitchFamily="2" charset="0"/>
              <a:ea typeface="Segoe UI" panose="020B0502040204020203" pitchFamily="34" charset="0"/>
              <a:cs typeface="Times New Roman" panose="02020603050405020304" pitchFamily="18" charset="0"/>
            </a:endParaRPr>
          </a:p>
        </p:txBody>
      </p:sp>
      <p:sp>
        <p:nvSpPr>
          <p:cNvPr id="2" name="Title 1"/>
          <p:cNvSpPr>
            <a:spLocks noGrp="1"/>
          </p:cNvSpPr>
          <p:nvPr>
            <p:ph type="title"/>
          </p:nvPr>
        </p:nvSpPr>
        <p:spPr>
          <a:xfrm>
            <a:off x="1512710" y="479779"/>
            <a:ext cx="3409244" cy="745067"/>
          </a:xfrm>
        </p:spPr>
        <p:txBody>
          <a:bodyPr/>
          <a:lstStyle/>
          <a:p>
            <a:r>
              <a:rPr lang="en-US" dirty="0"/>
              <a:t>Speed Control</a:t>
            </a:r>
          </a:p>
        </p:txBody>
      </p:sp>
      <p:sp>
        <p:nvSpPr>
          <p:cNvPr id="4" name="Rectangle: Rounded Corners 3">
            <a:extLst>
              <a:ext uri="{FF2B5EF4-FFF2-40B4-BE49-F238E27FC236}">
                <a16:creationId xmlns:a16="http://schemas.microsoft.com/office/drawing/2014/main" id="{E7E4B87E-190C-4489-8A0D-3F193A63B1BB}"/>
              </a:ext>
            </a:extLst>
          </p:cNvPr>
          <p:cNvSpPr/>
          <p:nvPr/>
        </p:nvSpPr>
        <p:spPr>
          <a:xfrm>
            <a:off x="562684" y="1467557"/>
            <a:ext cx="4031894" cy="1253065"/>
          </a:xfrm>
          <a:prstGeom prst="roundRect">
            <a:avLst>
              <a:gd name="adj" fmla="val 828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800"/>
              </a:spcBef>
              <a:spcAft>
                <a:spcPts val="0"/>
              </a:spcAft>
            </a:pPr>
            <a:r>
              <a:rPr lang="en-US" sz="1400" dirty="0">
                <a:solidFill>
                  <a:schemeClr val="tx1"/>
                </a:solidFill>
                <a:effectLst/>
                <a:latin typeface="Helvetica" pitchFamily="2" charset="0"/>
                <a:ea typeface="Segoe UI" panose="020B0502040204020203" pitchFamily="34" charset="0"/>
                <a:cs typeface="Times New Roman" panose="02020603050405020304" pitchFamily="18" charset="0"/>
              </a:rPr>
              <a:t>This slide is dedicated to describing the wheel speed measurements and calculation of variables for speed control.</a:t>
            </a:r>
            <a:endParaRPr lang="en-MY" sz="1400" dirty="0">
              <a:solidFill>
                <a:schemeClr val="tx1"/>
              </a:solidFill>
              <a:effectLst/>
              <a:latin typeface="Helvetica" pitchFamily="2" charset="0"/>
              <a:ea typeface="Segoe UI" panose="020B0502040204020203"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78E2CD19-4333-4C5C-806A-FEC547E8DFCA}"/>
              </a:ext>
            </a:extLst>
          </p:cNvPr>
          <p:cNvSpPr/>
          <p:nvPr/>
        </p:nvSpPr>
        <p:spPr>
          <a:xfrm>
            <a:off x="1320801" y="2912213"/>
            <a:ext cx="3273777" cy="2839243"/>
          </a:xfrm>
          <a:prstGeom prst="roundRect">
            <a:avLst>
              <a:gd name="adj" fmla="val 243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800"/>
              </a:spcBef>
              <a:spcAft>
                <a:spcPts val="0"/>
              </a:spcAft>
            </a:pPr>
            <a:r>
              <a:rPr lang="en-US" sz="1400" u="sng" dirty="0">
                <a:solidFill>
                  <a:schemeClr val="tx1"/>
                </a:solidFill>
                <a:effectLst/>
                <a:latin typeface="Helvetica" pitchFamily="2" charset="0"/>
                <a:ea typeface="Segoe UI" panose="020B0502040204020203" pitchFamily="34" charset="0"/>
                <a:cs typeface="Times New Roman" panose="02020603050405020304" pitchFamily="18" charset="0"/>
              </a:rPr>
              <a:t>Nominal conditions:</a:t>
            </a:r>
          </a:p>
          <a:p>
            <a:pPr marL="0" marR="0">
              <a:lnSpc>
                <a:spcPct val="107000"/>
              </a:lnSpc>
              <a:spcBef>
                <a:spcPts val="800"/>
              </a:spcBef>
              <a:spcAft>
                <a:spcPts val="0"/>
              </a:spcAft>
            </a:pPr>
            <a:r>
              <a:rPr lang="en-US" sz="1100" dirty="0">
                <a:solidFill>
                  <a:schemeClr val="tx1"/>
                </a:solidFill>
                <a:latin typeface="Helvetica" pitchFamily="2" charset="0"/>
                <a:ea typeface="Segoe UI" panose="020B0502040204020203" pitchFamily="34" charset="0"/>
                <a:cs typeface="Times New Roman" panose="02020603050405020304" pitchFamily="18" charset="0"/>
              </a:rPr>
              <a:t>Battery: 11.5 volts, open circuit</a:t>
            </a:r>
          </a:p>
          <a:p>
            <a:pPr marL="0" marR="0">
              <a:lnSpc>
                <a:spcPct val="107000"/>
              </a:lnSpc>
              <a:spcBef>
                <a:spcPts val="800"/>
              </a:spcBef>
              <a:spcAft>
                <a:spcPts val="0"/>
              </a:spcAft>
            </a:pPr>
            <a:endParaRPr lang="en-US" sz="1100" dirty="0">
              <a:solidFill>
                <a:schemeClr val="tx1"/>
              </a:solidFill>
              <a:latin typeface="Helvetica" pitchFamily="2" charset="0"/>
              <a:ea typeface="Segoe UI" panose="020B0502040204020203" pitchFamily="34" charset="0"/>
              <a:cs typeface="Times New Roman" panose="02020603050405020304" pitchFamily="18" charset="0"/>
            </a:endParaRPr>
          </a:p>
          <a:p>
            <a:pPr marL="0" marR="0">
              <a:lnSpc>
                <a:spcPct val="107000"/>
              </a:lnSpc>
              <a:spcBef>
                <a:spcPts val="800"/>
              </a:spcBef>
              <a:spcAft>
                <a:spcPts val="0"/>
              </a:spcAft>
            </a:pPr>
            <a:r>
              <a:rPr lang="en-US" sz="1100" dirty="0">
                <a:solidFill>
                  <a:schemeClr val="tx1"/>
                </a:solidFill>
                <a:effectLst/>
                <a:latin typeface="Helvetica" pitchFamily="2" charset="0"/>
                <a:ea typeface="Segoe UI" panose="020B0502040204020203" pitchFamily="34" charset="0"/>
                <a:cs typeface="Times New Roman" panose="02020603050405020304" pitchFamily="18" charset="0"/>
              </a:rPr>
              <a:t>Motors: equipped with standard 200 rpm gearbox</a:t>
            </a:r>
          </a:p>
          <a:p>
            <a:pPr marL="0" marR="0">
              <a:lnSpc>
                <a:spcPct val="107000"/>
              </a:lnSpc>
              <a:spcBef>
                <a:spcPts val="800"/>
              </a:spcBef>
              <a:spcAft>
                <a:spcPts val="0"/>
              </a:spcAft>
            </a:pPr>
            <a:endParaRPr lang="en-US" sz="1100" dirty="0">
              <a:solidFill>
                <a:schemeClr val="tx1"/>
              </a:solidFill>
              <a:effectLst/>
              <a:latin typeface="Helvetica" pitchFamily="2" charset="0"/>
              <a:ea typeface="Segoe UI" panose="020B0502040204020203" pitchFamily="34" charset="0"/>
              <a:cs typeface="Times New Roman" panose="02020603050405020304" pitchFamily="18" charset="0"/>
            </a:endParaRPr>
          </a:p>
          <a:p>
            <a:pPr marL="0" marR="0">
              <a:lnSpc>
                <a:spcPct val="107000"/>
              </a:lnSpc>
              <a:spcBef>
                <a:spcPts val="800"/>
              </a:spcBef>
              <a:spcAft>
                <a:spcPts val="0"/>
              </a:spcAft>
            </a:pPr>
            <a:r>
              <a:rPr lang="en-US" sz="1100" dirty="0">
                <a:solidFill>
                  <a:schemeClr val="tx1"/>
                </a:solidFill>
                <a:latin typeface="Helvetica" pitchFamily="2" charset="0"/>
                <a:ea typeface="Segoe UI" panose="020B0502040204020203" pitchFamily="34" charset="0"/>
                <a:cs typeface="Times New Roman" panose="02020603050405020304" pitchFamily="18" charset="0"/>
              </a:rPr>
              <a:t>Wheels: 83mm diameter urethane wheels</a:t>
            </a:r>
          </a:p>
          <a:p>
            <a:pPr marL="0" marR="0">
              <a:lnSpc>
                <a:spcPct val="107000"/>
              </a:lnSpc>
              <a:spcBef>
                <a:spcPts val="800"/>
              </a:spcBef>
              <a:spcAft>
                <a:spcPts val="0"/>
              </a:spcAft>
            </a:pPr>
            <a:endParaRPr lang="en-US" sz="1100" dirty="0">
              <a:solidFill>
                <a:schemeClr val="tx1"/>
              </a:solidFill>
              <a:latin typeface="Helvetica" pitchFamily="2" charset="0"/>
              <a:ea typeface="Segoe UI" panose="020B0502040204020203" pitchFamily="34" charset="0"/>
              <a:cs typeface="Times New Roman" panose="02020603050405020304" pitchFamily="18" charset="0"/>
            </a:endParaRPr>
          </a:p>
          <a:p>
            <a:pPr marL="0" marR="0">
              <a:lnSpc>
                <a:spcPct val="107000"/>
              </a:lnSpc>
              <a:spcBef>
                <a:spcPts val="800"/>
              </a:spcBef>
              <a:spcAft>
                <a:spcPts val="0"/>
              </a:spcAft>
            </a:pPr>
            <a:r>
              <a:rPr lang="en-US" sz="1100" dirty="0">
                <a:solidFill>
                  <a:schemeClr val="tx1"/>
                </a:solidFill>
                <a:latin typeface="Helvetica" pitchFamily="2" charset="0"/>
                <a:ea typeface="Segoe UI" panose="020B0502040204020203" pitchFamily="34" charset="0"/>
                <a:cs typeface="Times New Roman" panose="02020603050405020304" pitchFamily="18" charset="0"/>
              </a:rPr>
              <a:t>Pulleys: motor = 15 teeth, wheel = 30 teeth</a:t>
            </a:r>
          </a:p>
          <a:p>
            <a:pPr marL="0" marR="0">
              <a:lnSpc>
                <a:spcPct val="107000"/>
              </a:lnSpc>
              <a:spcBef>
                <a:spcPts val="800"/>
              </a:spcBef>
              <a:spcAft>
                <a:spcPts val="0"/>
              </a:spcAft>
            </a:pPr>
            <a:endParaRPr lang="en-MY" sz="1400" dirty="0">
              <a:solidFill>
                <a:schemeClr val="tx1"/>
              </a:solidFill>
              <a:effectLst/>
              <a:latin typeface="Helvetica" pitchFamily="2" charset="0"/>
              <a:ea typeface="Segoe UI" panose="020B0502040204020203" pitchFamily="34" charset="0"/>
              <a:cs typeface="Times New Roman" panose="02020603050405020304" pitchFamily="18" charset="0"/>
            </a:endParaRPr>
          </a:p>
        </p:txBody>
      </p:sp>
      <p:pic>
        <p:nvPicPr>
          <p:cNvPr id="7" name="Graphic 6" descr="Gears">
            <a:extLst>
              <a:ext uri="{FF2B5EF4-FFF2-40B4-BE49-F238E27FC236}">
                <a16:creationId xmlns:a16="http://schemas.microsoft.com/office/drawing/2014/main" id="{706C4E0F-23A0-460E-A015-3E2BC319ED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0133" y="5061269"/>
            <a:ext cx="606549" cy="606549"/>
          </a:xfrm>
          <a:prstGeom prst="rect">
            <a:avLst/>
          </a:prstGeom>
        </p:spPr>
      </p:pic>
      <p:pic>
        <p:nvPicPr>
          <p:cNvPr id="9" name="Graphic 8" descr="Battery charging">
            <a:extLst>
              <a:ext uri="{FF2B5EF4-FFF2-40B4-BE49-F238E27FC236}">
                <a16:creationId xmlns:a16="http://schemas.microsoft.com/office/drawing/2014/main" id="{B8390124-27CF-4E33-AF63-6D1215A530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7767" y="3096999"/>
            <a:ext cx="601130" cy="601130"/>
          </a:xfrm>
          <a:prstGeom prst="rect">
            <a:avLst/>
          </a:prstGeom>
        </p:spPr>
      </p:pic>
      <p:pic>
        <p:nvPicPr>
          <p:cNvPr id="11" name="Graphic 10" descr="Statistics">
            <a:extLst>
              <a:ext uri="{FF2B5EF4-FFF2-40B4-BE49-F238E27FC236}">
                <a16:creationId xmlns:a16="http://schemas.microsoft.com/office/drawing/2014/main" id="{699F2059-5666-4910-8880-37F1BD97A7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8310" y="341489"/>
            <a:ext cx="914400" cy="914400"/>
          </a:xfrm>
          <a:prstGeom prst="rect">
            <a:avLst/>
          </a:prstGeom>
        </p:spPr>
      </p:pic>
      <p:pic>
        <p:nvPicPr>
          <p:cNvPr id="13" name="Graphic 12" descr="Life ring">
            <a:extLst>
              <a:ext uri="{FF2B5EF4-FFF2-40B4-BE49-F238E27FC236}">
                <a16:creationId xmlns:a16="http://schemas.microsoft.com/office/drawing/2014/main" id="{1BB200A6-B079-44CF-8CB9-4B4D6A93B9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3948" y="4402519"/>
            <a:ext cx="593054" cy="593054"/>
          </a:xfrm>
          <a:prstGeom prst="rect">
            <a:avLst/>
          </a:prstGeom>
        </p:spPr>
      </p:pic>
      <p:pic>
        <p:nvPicPr>
          <p:cNvPr id="15" name="Picture 14">
            <a:extLst>
              <a:ext uri="{FF2B5EF4-FFF2-40B4-BE49-F238E27FC236}">
                <a16:creationId xmlns:a16="http://schemas.microsoft.com/office/drawing/2014/main" id="{97D75A8F-52AC-46B8-A5DE-6B1F5F58678F}"/>
              </a:ext>
            </a:extLst>
          </p:cNvPr>
          <p:cNvPicPr>
            <a:picLocks noChangeAspect="1"/>
          </p:cNvPicPr>
          <p:nvPr/>
        </p:nvPicPr>
        <p:blipFill>
          <a:blip r:embed="rId10" cstate="print">
            <a:biLevel thresh="50000"/>
            <a:extLst>
              <a:ext uri="{28A0092B-C50C-407E-A947-70E740481C1C}">
                <a14:useLocalDpi xmlns:a14="http://schemas.microsoft.com/office/drawing/2010/main" val="0"/>
              </a:ext>
            </a:extLst>
          </a:blip>
          <a:stretch>
            <a:fillRect/>
          </a:stretch>
        </p:blipFill>
        <p:spPr>
          <a:xfrm>
            <a:off x="515353" y="3589605"/>
            <a:ext cx="845957" cy="845957"/>
          </a:xfrm>
          <a:prstGeom prst="rect">
            <a:avLst/>
          </a:prstGeom>
        </p:spPr>
      </p:pic>
      <p:sp>
        <p:nvSpPr>
          <p:cNvPr id="17" name="TextBox 16">
            <a:extLst>
              <a:ext uri="{FF2B5EF4-FFF2-40B4-BE49-F238E27FC236}">
                <a16:creationId xmlns:a16="http://schemas.microsoft.com/office/drawing/2014/main" id="{1D3F8118-05A1-4237-8D89-5AF223068428}"/>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graphicFrame>
        <p:nvGraphicFramePr>
          <p:cNvPr id="10" name="Content Placeholder 9">
            <a:extLst>
              <a:ext uri="{FF2B5EF4-FFF2-40B4-BE49-F238E27FC236}">
                <a16:creationId xmlns:a16="http://schemas.microsoft.com/office/drawing/2014/main" id="{02A51FCE-14FE-4E9F-AE80-0B781D0F0D0C}"/>
              </a:ext>
            </a:extLst>
          </p:cNvPr>
          <p:cNvGraphicFramePr>
            <a:graphicFrameLocks noGrp="1"/>
          </p:cNvGraphicFramePr>
          <p:nvPr>
            <p:ph idx="1"/>
            <p:extLst>
              <p:ext uri="{D42A27DB-BD31-4B8C-83A1-F6EECF244321}">
                <p14:modId xmlns:p14="http://schemas.microsoft.com/office/powerpoint/2010/main" val="1003492165"/>
              </p:ext>
            </p:extLst>
          </p:nvPr>
        </p:nvGraphicFramePr>
        <p:xfrm>
          <a:off x="5786217" y="759460"/>
          <a:ext cx="4697789" cy="533908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2592935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sp>
        <p:nvSpPr>
          <p:cNvPr id="3" name="Content Placeholder 2"/>
          <p:cNvSpPr>
            <a:spLocks noGrp="1"/>
          </p:cNvSpPr>
          <p:nvPr>
            <p:ph idx="1"/>
          </p:nvPr>
        </p:nvSpPr>
        <p:spPr>
          <a:xfrm>
            <a:off x="609600" y="1600201"/>
            <a:ext cx="5448300" cy="1657349"/>
          </a:xfrm>
        </p:spPr>
        <p:txBody>
          <a:bodyPr>
            <a:normAutofit/>
          </a:bodyPr>
          <a:lstStyle/>
          <a:p>
            <a:r>
              <a:rPr lang="en-US" sz="1400" dirty="0">
                <a:hlinkClick r:id="rId2"/>
              </a:rPr>
              <a:t>https://en.wikipedia.org/wiki/Holonomic_(robotics)</a:t>
            </a:r>
            <a:endParaRPr lang="en-US" sz="1400" dirty="0"/>
          </a:p>
          <a:p>
            <a:r>
              <a:rPr lang="en-US" sz="1400" dirty="0"/>
              <a:t>Connector types</a:t>
            </a:r>
          </a:p>
          <a:p>
            <a:r>
              <a:rPr lang="en-US" sz="1400" dirty="0">
                <a:hlinkClick r:id="rId3"/>
              </a:rPr>
              <a:t>http://dangerousprototypes.com/blog/2017/06/22/dirty-cables-whats-in-that-pile/</a:t>
            </a:r>
            <a:endParaRPr lang="en-US" sz="1400" dirty="0"/>
          </a:p>
          <a:p>
            <a:pPr marL="0" indent="0">
              <a:buNone/>
            </a:pPr>
            <a:endParaRPr lang="en-US" sz="1400" dirty="0"/>
          </a:p>
        </p:txBody>
      </p:sp>
      <p:sp>
        <p:nvSpPr>
          <p:cNvPr id="4" name="TextBox 3">
            <a:extLst>
              <a:ext uri="{FF2B5EF4-FFF2-40B4-BE49-F238E27FC236}">
                <a16:creationId xmlns:a16="http://schemas.microsoft.com/office/drawing/2014/main" id="{F7E45F7D-B4F6-4CEC-893A-9EAA0470E503}"/>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274036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10345448" y="2353149"/>
            <a:ext cx="1025289" cy="1993137"/>
          </a:xfrm>
          <a:prstGeom prst="roundRect">
            <a:avLst>
              <a:gd name="adj" fmla="val 6816"/>
            </a:avLst>
          </a:prstGeom>
          <a:solidFill>
            <a:schemeClr val="accent1">
              <a:lumMod val="20000"/>
              <a:lumOff val="80000"/>
            </a:schemeClr>
          </a:solid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r>
              <a:rPr lang="en-US" sz="1000" dirty="0">
                <a:solidFill>
                  <a:sysClr val="windowText" lastClr="000000"/>
                </a:solidFill>
                <a:latin typeface="Calibri" panose="020F0502020204030204" pitchFamily="34" charset="0"/>
                <a:cs typeface="Calibri" panose="020F0502020204030204" pitchFamily="34" charset="0"/>
              </a:rPr>
              <a:t>Color Key</a:t>
            </a:r>
          </a:p>
        </p:txBody>
      </p:sp>
      <p:sp>
        <p:nvSpPr>
          <p:cNvPr id="2" name="Title 1"/>
          <p:cNvSpPr>
            <a:spLocks noGrp="1"/>
          </p:cNvSpPr>
          <p:nvPr>
            <p:ph type="title"/>
          </p:nvPr>
        </p:nvSpPr>
        <p:spPr>
          <a:xfrm>
            <a:off x="403860" y="214923"/>
            <a:ext cx="9216390" cy="900886"/>
          </a:xfrm>
        </p:spPr>
        <p:txBody>
          <a:bodyPr lIns="0" tIns="0" rIns="0" bIns="0">
            <a:normAutofit/>
          </a:bodyPr>
          <a:lstStyle/>
          <a:p>
            <a:pPr algn="l"/>
            <a:r>
              <a:rPr lang="en-US"/>
              <a:t>Software Architecture - Overview</a:t>
            </a:r>
            <a:endParaRPr lang="en-US" dirty="0"/>
          </a:p>
        </p:txBody>
      </p:sp>
      <p:sp>
        <p:nvSpPr>
          <p:cNvPr id="23" name="Rounded Rectangle 22"/>
          <p:cNvSpPr/>
          <p:nvPr/>
        </p:nvSpPr>
        <p:spPr>
          <a:xfrm>
            <a:off x="6588963" y="3965673"/>
            <a:ext cx="1314829" cy="496150"/>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lnSpcReduction="10000"/>
          </a:bodyPr>
          <a:lstStyle/>
          <a:p>
            <a:pPr algn="ctr"/>
            <a:r>
              <a:rPr lang="en-US" sz="1200"/>
              <a:t>L1_motors.py</a:t>
            </a:r>
            <a:endParaRPr lang="en-US" sz="1200" dirty="0"/>
          </a:p>
          <a:p>
            <a:pPr algn="ctr"/>
            <a:r>
              <a:rPr lang="en-US" sz="900" i="1" dirty="0"/>
              <a:t>generate 4 signals to output pins</a:t>
            </a:r>
            <a:endParaRPr lang="en-US" sz="1200" dirty="0"/>
          </a:p>
        </p:txBody>
      </p:sp>
      <p:sp>
        <p:nvSpPr>
          <p:cNvPr id="55" name="Rounded Rectangle 54"/>
          <p:cNvSpPr/>
          <p:nvPr/>
        </p:nvSpPr>
        <p:spPr>
          <a:xfrm>
            <a:off x="1150766" y="2872841"/>
            <a:ext cx="1066076" cy="538191"/>
          </a:xfrm>
          <a:prstGeom prst="roundRect">
            <a:avLst/>
          </a:prstGeom>
          <a:solidFill>
            <a:srgbClr val="495D8E"/>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t>L2_kinematics.py</a:t>
            </a:r>
          </a:p>
          <a:p>
            <a:pPr algn="ctr"/>
            <a:r>
              <a:rPr lang="en-US" sz="800" i="1" dirty="0"/>
              <a:t>compute chassis movement</a:t>
            </a:r>
          </a:p>
        </p:txBody>
      </p:sp>
      <p:sp>
        <p:nvSpPr>
          <p:cNvPr id="70" name="Content Placeholder 2"/>
          <p:cNvSpPr txBox="1">
            <a:spLocks/>
          </p:cNvSpPr>
          <p:nvPr/>
        </p:nvSpPr>
        <p:spPr>
          <a:xfrm>
            <a:off x="7583063" y="4559234"/>
            <a:ext cx="662458" cy="215468"/>
          </a:xfrm>
          <a:prstGeom prst="rect">
            <a:avLst/>
          </a:prstGeom>
        </p:spPr>
        <p:txBody>
          <a:bodyPr vert="horz" lIns="0" tIns="0" rIns="0" bIns="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i="1" dirty="0">
                <a:solidFill>
                  <a:srgbClr val="7030A0"/>
                </a:solidFill>
              </a:rPr>
              <a:t> [pwmA, pwmB, pwmC,pwmD]</a:t>
            </a:r>
            <a:endParaRPr lang="en-US" sz="2400" i="1" dirty="0">
              <a:solidFill>
                <a:srgbClr val="7030A0"/>
              </a:solidFill>
            </a:endParaRPr>
          </a:p>
        </p:txBody>
      </p:sp>
      <p:sp>
        <p:nvSpPr>
          <p:cNvPr id="3" name="Rounded Rectangle 2"/>
          <p:cNvSpPr/>
          <p:nvPr/>
        </p:nvSpPr>
        <p:spPr>
          <a:xfrm>
            <a:off x="501179" y="2326788"/>
            <a:ext cx="1986722" cy="3441941"/>
          </a:xfrm>
          <a:prstGeom prst="roundRect">
            <a:avLst>
              <a:gd name="adj" fmla="val 7106"/>
            </a:avLst>
          </a:prstGeom>
          <a:no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dirty="0">
                <a:solidFill>
                  <a:sysClr val="windowText" lastClr="000000"/>
                </a:solidFill>
                <a:latin typeface="Calibri" panose="020F0502020204030204" pitchFamily="34" charset="0"/>
                <a:cs typeface="Calibri" panose="020F0502020204030204" pitchFamily="34" charset="0"/>
              </a:rPr>
              <a:t>Wheel Encoders Column</a:t>
            </a:r>
          </a:p>
        </p:txBody>
      </p:sp>
      <p:sp>
        <p:nvSpPr>
          <p:cNvPr id="45" name="Rounded Rectangle 44"/>
          <p:cNvSpPr/>
          <p:nvPr/>
        </p:nvSpPr>
        <p:spPr>
          <a:xfrm>
            <a:off x="6599991" y="4985758"/>
            <a:ext cx="624523" cy="373975"/>
          </a:xfrm>
          <a:prstGeom prst="roundRect">
            <a:avLst/>
          </a:prstGeom>
          <a:solidFill>
            <a:srgbClr val="AE4022"/>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fontScale="77500" lnSpcReduction="20000"/>
          </a:bodyPr>
          <a:lstStyle/>
          <a:p>
            <a:pPr algn="ctr"/>
            <a:r>
              <a:rPr lang="en-US" sz="1200" dirty="0">
                <a:solidFill>
                  <a:schemeClr val="bg1"/>
                </a:solidFill>
              </a:rPr>
              <a:t>Motor Driver inputs 1,2</a:t>
            </a:r>
          </a:p>
        </p:txBody>
      </p:sp>
      <p:sp>
        <p:nvSpPr>
          <p:cNvPr id="51" name="Rounded Rectangle 50"/>
          <p:cNvSpPr/>
          <p:nvPr/>
        </p:nvSpPr>
        <p:spPr>
          <a:xfrm>
            <a:off x="7339565" y="4985758"/>
            <a:ext cx="624523" cy="373975"/>
          </a:xfrm>
          <a:prstGeom prst="roundRect">
            <a:avLst/>
          </a:prstGeom>
          <a:solidFill>
            <a:srgbClr val="AE4022"/>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fontScale="77500" lnSpcReduction="20000"/>
          </a:bodyPr>
          <a:lstStyle/>
          <a:p>
            <a:pPr algn="ctr"/>
            <a:r>
              <a:rPr lang="en-US" sz="1200" dirty="0">
                <a:solidFill>
                  <a:schemeClr val="bg1"/>
                </a:solidFill>
              </a:rPr>
              <a:t>Motor Driver inputs 3,4</a:t>
            </a:r>
          </a:p>
        </p:txBody>
      </p:sp>
      <p:sp>
        <p:nvSpPr>
          <p:cNvPr id="57" name="Rounded Rectangle 56">
            <a:hlinkClick r:id="rId2" action="ppaction://hlinksldjump"/>
          </p:cNvPr>
          <p:cNvSpPr/>
          <p:nvPr/>
        </p:nvSpPr>
        <p:spPr>
          <a:xfrm>
            <a:off x="6584633" y="2847902"/>
            <a:ext cx="1319159" cy="538191"/>
          </a:xfrm>
          <a:prstGeom prst="roundRect">
            <a:avLst/>
          </a:prstGeom>
          <a:solidFill>
            <a:srgbClr val="495D8E"/>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t>L2_speed_control.py</a:t>
            </a:r>
          </a:p>
          <a:p>
            <a:pPr algn="ctr"/>
            <a:r>
              <a:rPr lang="en-US" sz="800" i="1" dirty="0"/>
              <a:t>generate wheel duty cycle commands</a:t>
            </a:r>
          </a:p>
        </p:txBody>
      </p:sp>
      <p:cxnSp>
        <p:nvCxnSpPr>
          <p:cNvPr id="58" name="Straight Arrow Connector 57"/>
          <p:cNvCxnSpPr>
            <a:stCxn id="57" idx="2"/>
            <a:endCxn id="23" idx="0"/>
          </p:cNvCxnSpPr>
          <p:nvPr/>
        </p:nvCxnSpPr>
        <p:spPr>
          <a:xfrm>
            <a:off x="7244213" y="3386093"/>
            <a:ext cx="2165" cy="579580"/>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59" name="Content Placeholder 2"/>
          <p:cNvSpPr txBox="1">
            <a:spLocks/>
          </p:cNvSpPr>
          <p:nvPr/>
        </p:nvSpPr>
        <p:spPr>
          <a:xfrm>
            <a:off x="7393824" y="3537396"/>
            <a:ext cx="453346" cy="30883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[duty_L,duty_R] </a:t>
            </a:r>
          </a:p>
        </p:txBody>
      </p:sp>
      <p:sp>
        <p:nvSpPr>
          <p:cNvPr id="66" name="Content Placeholder 2"/>
          <p:cNvSpPr txBox="1">
            <a:spLocks/>
          </p:cNvSpPr>
          <p:nvPr/>
        </p:nvSpPr>
        <p:spPr>
          <a:xfrm>
            <a:off x="1763078" y="3587307"/>
            <a:ext cx="377566" cy="338034"/>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[phiL, phiR]</a:t>
            </a:r>
          </a:p>
        </p:txBody>
      </p:sp>
      <p:sp>
        <p:nvSpPr>
          <p:cNvPr id="75" name="Rounded Rectangle 74"/>
          <p:cNvSpPr/>
          <p:nvPr/>
        </p:nvSpPr>
        <p:spPr>
          <a:xfrm>
            <a:off x="1122487" y="3951135"/>
            <a:ext cx="1101172" cy="525735"/>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200" dirty="0"/>
              <a:t>L1_encoder.py</a:t>
            </a:r>
          </a:p>
          <a:p>
            <a:pPr algn="ctr"/>
            <a:r>
              <a:rPr lang="en-US" sz="800" i="1" dirty="0"/>
              <a:t>get the information from encoders</a:t>
            </a:r>
          </a:p>
        </p:txBody>
      </p:sp>
      <p:cxnSp>
        <p:nvCxnSpPr>
          <p:cNvPr id="77" name="Straight Arrow Connector 76"/>
          <p:cNvCxnSpPr>
            <a:stCxn id="75" idx="0"/>
            <a:endCxn id="55" idx="2"/>
          </p:cNvCxnSpPr>
          <p:nvPr/>
        </p:nvCxnSpPr>
        <p:spPr>
          <a:xfrm flipV="1">
            <a:off x="1673073" y="3411032"/>
            <a:ext cx="10731" cy="540103"/>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80" name="Rounded Rectangle 79"/>
          <p:cNvSpPr/>
          <p:nvPr/>
        </p:nvSpPr>
        <p:spPr>
          <a:xfrm>
            <a:off x="556441" y="2990226"/>
            <a:ext cx="415408" cy="273983"/>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55000" lnSpcReduction="20000"/>
          </a:bodyPr>
          <a:lstStyle/>
          <a:p>
            <a:pPr algn="ctr"/>
            <a:r>
              <a:rPr lang="en-US" dirty="0">
                <a:solidFill>
                  <a:sysClr val="windowText" lastClr="000000"/>
                </a:solidFill>
              </a:rPr>
              <a:t>cpu clock</a:t>
            </a:r>
          </a:p>
        </p:txBody>
      </p:sp>
      <p:cxnSp>
        <p:nvCxnSpPr>
          <p:cNvPr id="81" name="Straight Arrow Connector 80"/>
          <p:cNvCxnSpPr>
            <a:stCxn id="80" idx="3"/>
            <a:endCxn id="55" idx="1"/>
          </p:cNvCxnSpPr>
          <p:nvPr/>
        </p:nvCxnSpPr>
        <p:spPr>
          <a:xfrm>
            <a:off x="971849" y="3127218"/>
            <a:ext cx="178917" cy="1471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7" name="Rounded Rectangle 86"/>
          <p:cNvSpPr/>
          <p:nvPr/>
        </p:nvSpPr>
        <p:spPr>
          <a:xfrm>
            <a:off x="6391989" y="2353149"/>
            <a:ext cx="1870158" cy="3441941"/>
          </a:xfrm>
          <a:prstGeom prst="roundRect">
            <a:avLst>
              <a:gd name="adj" fmla="val 8906"/>
            </a:avLst>
          </a:prstGeom>
          <a:no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a:solidFill>
                  <a:sysClr val="windowText" lastClr="000000"/>
                </a:solidFill>
                <a:latin typeface="Calibri" panose="020F0502020204030204" pitchFamily="34" charset="0"/>
                <a:cs typeface="Calibri" panose="020F0502020204030204" pitchFamily="34" charset="0"/>
              </a:rPr>
              <a:t>Motor Driver Column</a:t>
            </a:r>
            <a:endParaRPr lang="en-US" sz="1000" dirty="0">
              <a:solidFill>
                <a:sysClr val="windowText" lastClr="000000"/>
              </a:solidFill>
              <a:latin typeface="Calibri" panose="020F0502020204030204" pitchFamily="34" charset="0"/>
              <a:cs typeface="Calibri" panose="020F0502020204030204" pitchFamily="34" charset="0"/>
            </a:endParaRPr>
          </a:p>
        </p:txBody>
      </p:sp>
      <p:sp>
        <p:nvSpPr>
          <p:cNvPr id="91" name="Content Placeholder 2"/>
          <p:cNvSpPr txBox="1">
            <a:spLocks/>
          </p:cNvSpPr>
          <p:nvPr/>
        </p:nvSpPr>
        <p:spPr>
          <a:xfrm>
            <a:off x="1763078" y="1925007"/>
            <a:ext cx="639410" cy="328774"/>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solidFill>
                  <a:srgbClr val="7030A0"/>
                </a:solidFill>
              </a:rPr>
              <a:t>[x_dot</a:t>
            </a:r>
            <a:r>
              <a:rPr lang="en-US" sz="900" i="1" dirty="0">
                <a:solidFill>
                  <a:srgbClr val="7030A0"/>
                </a:solidFill>
              </a:rPr>
              <a:t>,</a:t>
            </a:r>
          </a:p>
          <a:p>
            <a:pPr marL="0" indent="0">
              <a:buNone/>
            </a:pPr>
            <a:r>
              <a:rPr lang="en-US" sz="900" i="1" dirty="0">
                <a:solidFill>
                  <a:srgbClr val="7030A0"/>
                </a:solidFill>
              </a:rPr>
              <a:t>theta_dot]</a:t>
            </a:r>
          </a:p>
        </p:txBody>
      </p:sp>
      <p:sp>
        <p:nvSpPr>
          <p:cNvPr id="92" name="Rounded Rectangle 91"/>
          <p:cNvSpPr/>
          <p:nvPr/>
        </p:nvSpPr>
        <p:spPr>
          <a:xfrm>
            <a:off x="1031522" y="4995037"/>
            <a:ext cx="624523" cy="373975"/>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47500" lnSpcReduction="20000"/>
          </a:bodyPr>
          <a:lstStyle/>
          <a:p>
            <a:pPr algn="ctr"/>
            <a:r>
              <a:rPr lang="en-US" dirty="0">
                <a:solidFill>
                  <a:sysClr val="windowText" lastClr="000000"/>
                </a:solidFill>
              </a:rPr>
              <a:t>Left Encoder 0x40</a:t>
            </a:r>
          </a:p>
        </p:txBody>
      </p:sp>
      <p:sp>
        <p:nvSpPr>
          <p:cNvPr id="93" name="Rounded Rectangle 92"/>
          <p:cNvSpPr/>
          <p:nvPr/>
        </p:nvSpPr>
        <p:spPr>
          <a:xfrm>
            <a:off x="1763078" y="4995978"/>
            <a:ext cx="624523" cy="373975"/>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47500" lnSpcReduction="20000"/>
          </a:bodyPr>
          <a:lstStyle/>
          <a:p>
            <a:pPr algn="ctr"/>
            <a:r>
              <a:rPr lang="en-US" dirty="0">
                <a:solidFill>
                  <a:sysClr val="windowText" lastClr="000000"/>
                </a:solidFill>
              </a:rPr>
              <a:t>Right encoder 0x41</a:t>
            </a:r>
          </a:p>
        </p:txBody>
      </p:sp>
      <p:sp>
        <p:nvSpPr>
          <p:cNvPr id="28" name="Rounded Rectangle 27"/>
          <p:cNvSpPr/>
          <p:nvPr/>
        </p:nvSpPr>
        <p:spPr>
          <a:xfrm>
            <a:off x="10417757" y="2640559"/>
            <a:ext cx="907125" cy="288951"/>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a:r>
              <a:rPr lang="en-US" sz="1400" dirty="0">
                <a:solidFill>
                  <a:sysClr val="windowText" lastClr="000000"/>
                </a:solidFill>
              </a:rPr>
              <a:t>Sensors</a:t>
            </a:r>
          </a:p>
        </p:txBody>
      </p:sp>
      <p:sp>
        <p:nvSpPr>
          <p:cNvPr id="29" name="Rounded Rectangle 28"/>
          <p:cNvSpPr/>
          <p:nvPr/>
        </p:nvSpPr>
        <p:spPr>
          <a:xfrm>
            <a:off x="10417756" y="3478897"/>
            <a:ext cx="907126" cy="332016"/>
          </a:xfrm>
          <a:prstGeom prst="roundRect">
            <a:avLst/>
          </a:prstGeom>
          <a:solidFill>
            <a:srgbClr val="495D8E"/>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fontScale="92500" lnSpcReduction="10000"/>
          </a:bodyPr>
          <a:lstStyle/>
          <a:p>
            <a:pPr algn="ctr"/>
            <a:r>
              <a:rPr lang="en-US" sz="1050" dirty="0"/>
              <a:t>Level 2 Program (logic-defining)</a:t>
            </a:r>
          </a:p>
        </p:txBody>
      </p:sp>
      <p:sp>
        <p:nvSpPr>
          <p:cNvPr id="32" name="Rounded Rectangle 31"/>
          <p:cNvSpPr/>
          <p:nvPr/>
        </p:nvSpPr>
        <p:spPr>
          <a:xfrm>
            <a:off x="10417756" y="3941932"/>
            <a:ext cx="907126" cy="314469"/>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fontScale="70000" lnSpcReduction="20000"/>
          </a:bodyPr>
          <a:lstStyle/>
          <a:p>
            <a:pPr algn="ctr"/>
            <a:r>
              <a:rPr lang="en-US" sz="1200" dirty="0"/>
              <a:t>Level 1 Program (hardware-specific)</a:t>
            </a:r>
          </a:p>
        </p:txBody>
      </p:sp>
      <p:sp>
        <p:nvSpPr>
          <p:cNvPr id="33" name="Rounded Rectangle 32"/>
          <p:cNvSpPr/>
          <p:nvPr/>
        </p:nvSpPr>
        <p:spPr>
          <a:xfrm>
            <a:off x="10417757" y="3037259"/>
            <a:ext cx="907126" cy="288951"/>
          </a:xfrm>
          <a:prstGeom prst="roundRect">
            <a:avLst/>
          </a:prstGeom>
          <a:solidFill>
            <a:srgbClr val="AE4022"/>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a:bodyPr>
          <a:lstStyle/>
          <a:p>
            <a:pPr algn="ctr"/>
            <a:r>
              <a:rPr lang="en-US" sz="1200" dirty="0">
                <a:solidFill>
                  <a:schemeClr val="bg1"/>
                </a:solidFill>
              </a:rPr>
              <a:t>Actuators</a:t>
            </a:r>
          </a:p>
        </p:txBody>
      </p:sp>
      <p:sp>
        <p:nvSpPr>
          <p:cNvPr id="37" name="Rounded Rectangle 36">
            <a:hlinkClick r:id="rId2" action="ppaction://hlinksldjump"/>
          </p:cNvPr>
          <p:cNvSpPr/>
          <p:nvPr/>
        </p:nvSpPr>
        <p:spPr>
          <a:xfrm>
            <a:off x="4889896" y="1313505"/>
            <a:ext cx="1461020" cy="546598"/>
          </a:xfrm>
          <a:prstGeom prst="roundRect">
            <a:avLst/>
          </a:prstGeom>
          <a:solidFill>
            <a:srgbClr val="495D8E"/>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t>L3_drive_mt.py</a:t>
            </a:r>
          </a:p>
          <a:p>
            <a:pPr algn="ctr"/>
            <a:r>
              <a:rPr lang="en-US" sz="900" i="1" dirty="0"/>
              <a:t>multithreading driving</a:t>
            </a:r>
          </a:p>
        </p:txBody>
      </p:sp>
      <p:sp>
        <p:nvSpPr>
          <p:cNvPr id="38" name="Rounded Rectangle 37">
            <a:hlinkClick r:id="rId2" action="ppaction://hlinksldjump"/>
          </p:cNvPr>
          <p:cNvSpPr/>
          <p:nvPr/>
        </p:nvSpPr>
        <p:spPr>
          <a:xfrm>
            <a:off x="2992219" y="4981812"/>
            <a:ext cx="827547" cy="384875"/>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a:solidFill>
                  <a:sysClr val="windowText" lastClr="000000"/>
                </a:solidFill>
              </a:rPr>
              <a:t>GamePad controller</a:t>
            </a:r>
          </a:p>
        </p:txBody>
      </p:sp>
      <p:cxnSp>
        <p:nvCxnSpPr>
          <p:cNvPr id="39" name="Straight Arrow Connector 38"/>
          <p:cNvCxnSpPr>
            <a:stCxn id="42" idx="0"/>
            <a:endCxn id="65" idx="2"/>
          </p:cNvCxnSpPr>
          <p:nvPr/>
        </p:nvCxnSpPr>
        <p:spPr>
          <a:xfrm flipV="1">
            <a:off x="3409265" y="3419439"/>
            <a:ext cx="2861" cy="600620"/>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42" name="Rounded Rectangle 41"/>
          <p:cNvSpPr/>
          <p:nvPr/>
        </p:nvSpPr>
        <p:spPr>
          <a:xfrm>
            <a:off x="2858679" y="4020059"/>
            <a:ext cx="1101172" cy="456720"/>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200" dirty="0"/>
              <a:t>L1_gamepad.py </a:t>
            </a:r>
            <a:r>
              <a:rPr lang="en-US" sz="800" i="1" dirty="0"/>
              <a:t>get the information from gamepad</a:t>
            </a:r>
          </a:p>
        </p:txBody>
      </p:sp>
      <p:cxnSp>
        <p:nvCxnSpPr>
          <p:cNvPr id="43" name="Straight Arrow Connector 42"/>
          <p:cNvCxnSpPr>
            <a:stCxn id="38" idx="0"/>
            <a:endCxn id="42" idx="2"/>
          </p:cNvCxnSpPr>
          <p:nvPr/>
        </p:nvCxnSpPr>
        <p:spPr>
          <a:xfrm flipV="1">
            <a:off x="3405993" y="4476779"/>
            <a:ext cx="3272" cy="505033"/>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52" name="Content Placeholder 2"/>
          <p:cNvSpPr txBox="1">
            <a:spLocks/>
          </p:cNvSpPr>
          <p:nvPr/>
        </p:nvSpPr>
        <p:spPr>
          <a:xfrm>
            <a:off x="4862756" y="1997402"/>
            <a:ext cx="686226" cy="30883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solidFill>
                  <a:srgbClr val="7030A0"/>
                </a:solidFill>
              </a:rPr>
              <a:t>[nearest obstacle]</a:t>
            </a:r>
            <a:endParaRPr lang="en-US" sz="900" i="1" dirty="0">
              <a:solidFill>
                <a:srgbClr val="7030A0"/>
              </a:solidFill>
            </a:endParaRPr>
          </a:p>
        </p:txBody>
      </p:sp>
      <p:sp>
        <p:nvSpPr>
          <p:cNvPr id="65" name="Rounded Rectangle 64">
            <a:hlinkClick r:id="rId2" action="ppaction://hlinksldjump"/>
          </p:cNvPr>
          <p:cNvSpPr/>
          <p:nvPr/>
        </p:nvSpPr>
        <p:spPr>
          <a:xfrm>
            <a:off x="2676287" y="2872841"/>
            <a:ext cx="1471677" cy="546598"/>
          </a:xfrm>
          <a:prstGeom prst="roundRect">
            <a:avLst/>
          </a:prstGeom>
          <a:solidFill>
            <a:srgbClr val="495D8E"/>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t>L2_inverse_kinematics.py </a:t>
            </a:r>
            <a:r>
              <a:rPr lang="en-US" sz="800" i="1" dirty="0"/>
              <a:t>compute wheel vectors</a:t>
            </a:r>
          </a:p>
        </p:txBody>
      </p:sp>
      <p:sp>
        <p:nvSpPr>
          <p:cNvPr id="82" name="Content Placeholder 2"/>
          <p:cNvSpPr txBox="1">
            <a:spLocks/>
          </p:cNvSpPr>
          <p:nvPr/>
        </p:nvSpPr>
        <p:spPr>
          <a:xfrm>
            <a:off x="3484946" y="3571411"/>
            <a:ext cx="826280" cy="353930"/>
          </a:xfrm>
          <a:prstGeom prst="rect">
            <a:avLst/>
          </a:prstGeom>
        </p:spPr>
        <p:txBody>
          <a:bodyPr vert="horz" lIns="0" tIns="0" rIns="0" bIns="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[target_x_dot,</a:t>
            </a:r>
          </a:p>
          <a:p>
            <a:pPr marL="0" indent="0">
              <a:buNone/>
            </a:pPr>
            <a:r>
              <a:rPr lang="en-US" sz="900" i="1" dirty="0">
                <a:solidFill>
                  <a:srgbClr val="7030A0"/>
                </a:solidFill>
              </a:rPr>
              <a:t>target_theta_dot] </a:t>
            </a:r>
          </a:p>
          <a:p>
            <a:pPr marL="0" indent="0">
              <a:buNone/>
            </a:pPr>
            <a:r>
              <a:rPr lang="en-US" sz="900" i="1" dirty="0">
                <a:solidFill>
                  <a:srgbClr val="7030A0"/>
                </a:solidFill>
              </a:rPr>
              <a:t>+14 values </a:t>
            </a:r>
          </a:p>
        </p:txBody>
      </p:sp>
      <p:sp>
        <p:nvSpPr>
          <p:cNvPr id="94" name="Rounded Rectangle 93"/>
          <p:cNvSpPr/>
          <p:nvPr/>
        </p:nvSpPr>
        <p:spPr>
          <a:xfrm>
            <a:off x="2589560" y="2337305"/>
            <a:ext cx="1788755" cy="3441941"/>
          </a:xfrm>
          <a:prstGeom prst="roundRect">
            <a:avLst>
              <a:gd name="adj" fmla="val 7106"/>
            </a:avLst>
          </a:prstGeom>
          <a:no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a:solidFill>
                  <a:sysClr val="windowText" lastClr="000000"/>
                </a:solidFill>
                <a:latin typeface="Calibri" panose="020F0502020204030204" pitchFamily="34" charset="0"/>
                <a:cs typeface="Calibri" panose="020F0502020204030204" pitchFamily="34" charset="0"/>
              </a:rPr>
              <a:t>Game Controller Column</a:t>
            </a:r>
            <a:endParaRPr lang="en-US" sz="1000" dirty="0">
              <a:solidFill>
                <a:sysClr val="windowText" lastClr="000000"/>
              </a:solidFill>
              <a:latin typeface="Calibri" panose="020F0502020204030204" pitchFamily="34" charset="0"/>
              <a:cs typeface="Calibri" panose="020F0502020204030204" pitchFamily="34" charset="0"/>
            </a:endParaRPr>
          </a:p>
        </p:txBody>
      </p:sp>
      <p:sp>
        <p:nvSpPr>
          <p:cNvPr id="98" name="Content Placeholder 2"/>
          <p:cNvSpPr txBox="1">
            <a:spLocks/>
          </p:cNvSpPr>
          <p:nvPr/>
        </p:nvSpPr>
        <p:spPr>
          <a:xfrm>
            <a:off x="6330962" y="2027119"/>
            <a:ext cx="905312" cy="308839"/>
          </a:xfrm>
          <a:prstGeom prst="rect">
            <a:avLst/>
          </a:prstGeom>
        </p:spPr>
        <p:txBody>
          <a:bodyPr vert="horz" lIns="0" tIns="0" rIns="0" bIns="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[target_phi_dot_L,</a:t>
            </a:r>
          </a:p>
          <a:p>
            <a:pPr marL="0" indent="0">
              <a:buNone/>
            </a:pPr>
            <a:r>
              <a:rPr lang="en-US" sz="900" i="1" dirty="0">
                <a:solidFill>
                  <a:srgbClr val="7030A0"/>
                </a:solidFill>
              </a:rPr>
              <a:t>target_phi_dot_R] </a:t>
            </a:r>
          </a:p>
        </p:txBody>
      </p:sp>
      <p:cxnSp>
        <p:nvCxnSpPr>
          <p:cNvPr id="18" name="Elbow Connector 17"/>
          <p:cNvCxnSpPr>
            <a:stCxn id="55" idx="0"/>
            <a:endCxn id="37" idx="1"/>
          </p:cNvCxnSpPr>
          <p:nvPr/>
        </p:nvCxnSpPr>
        <p:spPr>
          <a:xfrm rot="5400000" flipH="1" flipV="1">
            <a:off x="2643832" y="626777"/>
            <a:ext cx="1286037" cy="3206092"/>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62" name="Elbow Connector 61"/>
          <p:cNvCxnSpPr>
            <a:stCxn id="65" idx="0"/>
            <a:endCxn id="37" idx="1"/>
          </p:cNvCxnSpPr>
          <p:nvPr/>
        </p:nvCxnSpPr>
        <p:spPr>
          <a:xfrm rot="5400000" flipH="1" flipV="1">
            <a:off x="3507993" y="1490938"/>
            <a:ext cx="1286037" cy="1477770"/>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7" name="Rounded Rectangle 66">
            <a:hlinkClick r:id="rId2" action="ppaction://hlinksldjump"/>
          </p:cNvPr>
          <p:cNvSpPr/>
          <p:nvPr/>
        </p:nvSpPr>
        <p:spPr>
          <a:xfrm>
            <a:off x="4924283" y="4981812"/>
            <a:ext cx="827547" cy="384875"/>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a:solidFill>
                  <a:sysClr val="windowText" lastClr="000000"/>
                </a:solidFill>
              </a:rPr>
              <a:t>LIDAR TiM561</a:t>
            </a:r>
          </a:p>
        </p:txBody>
      </p:sp>
      <p:cxnSp>
        <p:nvCxnSpPr>
          <p:cNvPr id="68" name="Straight Arrow Connector 67"/>
          <p:cNvCxnSpPr>
            <a:stCxn id="69" idx="0"/>
            <a:endCxn id="72" idx="2"/>
          </p:cNvCxnSpPr>
          <p:nvPr/>
        </p:nvCxnSpPr>
        <p:spPr>
          <a:xfrm flipV="1">
            <a:off x="5341329" y="3411126"/>
            <a:ext cx="13506" cy="600620"/>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69" name="Rounded Rectangle 68"/>
          <p:cNvSpPr/>
          <p:nvPr/>
        </p:nvSpPr>
        <p:spPr>
          <a:xfrm>
            <a:off x="4790743" y="4011746"/>
            <a:ext cx="1101172" cy="456720"/>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200" dirty="0"/>
              <a:t>L1_lidar.py </a:t>
            </a:r>
          </a:p>
          <a:p>
            <a:pPr algn="ctr"/>
            <a:r>
              <a:rPr lang="en-US" sz="800" i="1" dirty="0"/>
              <a:t>get the information from lidar</a:t>
            </a:r>
          </a:p>
        </p:txBody>
      </p:sp>
      <p:cxnSp>
        <p:nvCxnSpPr>
          <p:cNvPr id="71" name="Straight Arrow Connector 70"/>
          <p:cNvCxnSpPr>
            <a:stCxn id="67" idx="0"/>
            <a:endCxn id="69" idx="2"/>
          </p:cNvCxnSpPr>
          <p:nvPr/>
        </p:nvCxnSpPr>
        <p:spPr>
          <a:xfrm flipV="1">
            <a:off x="5338057" y="4468466"/>
            <a:ext cx="3272" cy="513346"/>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72" name="Rounded Rectangle 71">
            <a:hlinkClick r:id="rId2" action="ppaction://hlinksldjump"/>
          </p:cNvPr>
          <p:cNvSpPr/>
          <p:nvPr/>
        </p:nvSpPr>
        <p:spPr>
          <a:xfrm>
            <a:off x="4712730" y="2864528"/>
            <a:ext cx="1284210" cy="546598"/>
          </a:xfrm>
          <a:prstGeom prst="roundRect">
            <a:avLst/>
          </a:prstGeom>
          <a:solidFill>
            <a:srgbClr val="495D8E"/>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a:t>L2_obstacle.py</a:t>
            </a:r>
          </a:p>
          <a:p>
            <a:pPr algn="ctr"/>
            <a:r>
              <a:rPr lang="en-US" sz="800" i="1"/>
              <a:t>compute </a:t>
            </a:r>
            <a:r>
              <a:rPr lang="en-US" sz="800" i="1" dirty="0"/>
              <a:t>obstacles</a:t>
            </a:r>
          </a:p>
        </p:txBody>
      </p:sp>
      <p:sp>
        <p:nvSpPr>
          <p:cNvPr id="73" name="Content Placeholder 2"/>
          <p:cNvSpPr txBox="1">
            <a:spLocks/>
          </p:cNvSpPr>
          <p:nvPr/>
        </p:nvSpPr>
        <p:spPr>
          <a:xfrm>
            <a:off x="5391979" y="3606277"/>
            <a:ext cx="826280" cy="308839"/>
          </a:xfrm>
          <a:prstGeom prst="rect">
            <a:avLst/>
          </a:prstGeom>
        </p:spPr>
        <p:txBody>
          <a:bodyPr vert="horz" lIns="0" tIns="0" rIns="0" bIns="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solidFill>
                  <a:srgbClr val="7030A0"/>
                </a:solidFill>
              </a:rPr>
              <a:t>[array </a:t>
            </a:r>
            <a:r>
              <a:rPr lang="en-US" sz="900" i="1" dirty="0">
                <a:solidFill>
                  <a:srgbClr val="7030A0"/>
                </a:solidFill>
              </a:rPr>
              <a:t>of distances </a:t>
            </a:r>
            <a:r>
              <a:rPr lang="en-US" sz="900" i="1">
                <a:solidFill>
                  <a:srgbClr val="7030A0"/>
                </a:solidFill>
              </a:rPr>
              <a:t>&amp; angles]</a:t>
            </a:r>
            <a:endParaRPr lang="en-US" sz="900" i="1" dirty="0">
              <a:solidFill>
                <a:srgbClr val="7030A0"/>
              </a:solidFill>
            </a:endParaRPr>
          </a:p>
        </p:txBody>
      </p:sp>
      <p:sp>
        <p:nvSpPr>
          <p:cNvPr id="74" name="Rounded Rectangle 73"/>
          <p:cNvSpPr/>
          <p:nvPr/>
        </p:nvSpPr>
        <p:spPr>
          <a:xfrm>
            <a:off x="4480057" y="2337305"/>
            <a:ext cx="1804704" cy="3441941"/>
          </a:xfrm>
          <a:prstGeom prst="roundRect">
            <a:avLst>
              <a:gd name="adj" fmla="val 7106"/>
            </a:avLst>
          </a:prstGeom>
          <a:no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a:solidFill>
                  <a:sysClr val="windowText" lastClr="000000"/>
                </a:solidFill>
                <a:latin typeface="Calibri" panose="020F0502020204030204" pitchFamily="34" charset="0"/>
                <a:cs typeface="Calibri" panose="020F0502020204030204" pitchFamily="34" charset="0"/>
              </a:rPr>
              <a:t>LIDAR column</a:t>
            </a:r>
            <a:endParaRPr lang="en-US" sz="1000" dirty="0">
              <a:solidFill>
                <a:sysClr val="windowText" lastClr="000000"/>
              </a:solidFill>
              <a:latin typeface="Calibri" panose="020F0502020204030204" pitchFamily="34" charset="0"/>
              <a:cs typeface="Calibri" panose="020F0502020204030204" pitchFamily="34" charset="0"/>
            </a:endParaRPr>
          </a:p>
        </p:txBody>
      </p:sp>
      <p:cxnSp>
        <p:nvCxnSpPr>
          <p:cNvPr id="76" name="Elbow Connector 75"/>
          <p:cNvCxnSpPr>
            <a:stCxn id="72" idx="0"/>
            <a:endCxn id="37" idx="2"/>
          </p:cNvCxnSpPr>
          <p:nvPr/>
        </p:nvCxnSpPr>
        <p:spPr>
          <a:xfrm rot="5400000" flipH="1" flipV="1">
            <a:off x="4985408" y="2229531"/>
            <a:ext cx="1004425" cy="265571"/>
          </a:xfrm>
          <a:prstGeom prst="bentConnector3">
            <a:avLst>
              <a:gd name="adj1" fmla="val 42270"/>
            </a:avLst>
          </a:prstGeom>
          <a:ln w="38100">
            <a:tailEnd type="triangle"/>
          </a:ln>
        </p:spPr>
        <p:style>
          <a:lnRef idx="2">
            <a:schemeClr val="dk1"/>
          </a:lnRef>
          <a:fillRef idx="0">
            <a:schemeClr val="dk1"/>
          </a:fillRef>
          <a:effectRef idx="1">
            <a:schemeClr val="dk1"/>
          </a:effectRef>
          <a:fontRef idx="minor">
            <a:schemeClr val="tx1"/>
          </a:fontRef>
        </p:style>
      </p:cxnSp>
      <p:cxnSp>
        <p:nvCxnSpPr>
          <p:cNvPr id="86" name="Elbow Connector 85"/>
          <p:cNvCxnSpPr>
            <a:stCxn id="37" idx="3"/>
            <a:endCxn id="57" idx="0"/>
          </p:cNvCxnSpPr>
          <p:nvPr/>
        </p:nvCxnSpPr>
        <p:spPr>
          <a:xfrm>
            <a:off x="6350916" y="1586804"/>
            <a:ext cx="893297" cy="1261098"/>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95" name="Rounded Rectangle 94"/>
          <p:cNvSpPr/>
          <p:nvPr/>
        </p:nvSpPr>
        <p:spPr>
          <a:xfrm>
            <a:off x="8576759" y="3984389"/>
            <a:ext cx="1314829" cy="496150"/>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lnSpcReduction="10000"/>
          </a:bodyPr>
          <a:lstStyle/>
          <a:p>
            <a:pPr algn="ctr"/>
            <a:r>
              <a:rPr lang="en-US" sz="1200"/>
              <a:t>L1_text2speech.py</a:t>
            </a:r>
            <a:endParaRPr lang="en-US" sz="1200" dirty="0"/>
          </a:p>
          <a:p>
            <a:pPr algn="ctr"/>
            <a:r>
              <a:rPr lang="en-US" sz="900" i="1" dirty="0"/>
              <a:t>generate audio signals for aux output</a:t>
            </a:r>
            <a:endParaRPr lang="en-US" sz="1200" dirty="0"/>
          </a:p>
        </p:txBody>
      </p:sp>
      <p:cxnSp>
        <p:nvCxnSpPr>
          <p:cNvPr id="97" name="Straight Arrow Connector 96"/>
          <p:cNvCxnSpPr>
            <a:stCxn id="95" idx="2"/>
            <a:endCxn id="100" idx="0"/>
          </p:cNvCxnSpPr>
          <p:nvPr/>
        </p:nvCxnSpPr>
        <p:spPr>
          <a:xfrm flipH="1">
            <a:off x="9228936" y="4480539"/>
            <a:ext cx="5238" cy="49518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9" name="Content Placeholder 2"/>
          <p:cNvSpPr txBox="1">
            <a:spLocks/>
          </p:cNvSpPr>
          <p:nvPr/>
        </p:nvSpPr>
        <p:spPr>
          <a:xfrm>
            <a:off x="9397719" y="4585472"/>
            <a:ext cx="493869" cy="210975"/>
          </a:xfrm>
          <a:prstGeom prst="rect">
            <a:avLst/>
          </a:prstGeom>
        </p:spPr>
        <p:txBody>
          <a:bodyPr vert="horz" lIns="0" tIns="0" rIns="0" bIns="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i="1" dirty="0">
                <a:solidFill>
                  <a:srgbClr val="7030A0"/>
                </a:solidFill>
              </a:rPr>
              <a:t>analog</a:t>
            </a:r>
          </a:p>
          <a:p>
            <a:pPr marL="0" indent="0">
              <a:buNone/>
            </a:pPr>
            <a:r>
              <a:rPr lang="en-US" sz="2800" i="1" dirty="0">
                <a:solidFill>
                  <a:srgbClr val="7030A0"/>
                </a:solidFill>
              </a:rPr>
              <a:t>audio</a:t>
            </a:r>
            <a:endParaRPr lang="en-US" sz="2400" i="1" dirty="0">
              <a:solidFill>
                <a:srgbClr val="7030A0"/>
              </a:solidFill>
            </a:endParaRPr>
          </a:p>
        </p:txBody>
      </p:sp>
      <p:sp>
        <p:nvSpPr>
          <p:cNvPr id="100" name="Rounded Rectangle 99"/>
          <p:cNvSpPr/>
          <p:nvPr/>
        </p:nvSpPr>
        <p:spPr>
          <a:xfrm>
            <a:off x="8916674" y="4975728"/>
            <a:ext cx="624523" cy="373975"/>
          </a:xfrm>
          <a:prstGeom prst="roundRect">
            <a:avLst/>
          </a:prstGeom>
          <a:solidFill>
            <a:srgbClr val="AE4022"/>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lnSpcReduction="10000"/>
          </a:bodyPr>
          <a:lstStyle/>
          <a:p>
            <a:pPr algn="ctr"/>
            <a:r>
              <a:rPr lang="en-US" sz="1200" dirty="0">
                <a:solidFill>
                  <a:schemeClr val="bg1"/>
                </a:solidFill>
              </a:rPr>
              <a:t>Audio Driver</a:t>
            </a:r>
          </a:p>
        </p:txBody>
      </p:sp>
      <p:sp>
        <p:nvSpPr>
          <p:cNvPr id="106" name="Rounded Rectangle 105"/>
          <p:cNvSpPr/>
          <p:nvPr/>
        </p:nvSpPr>
        <p:spPr>
          <a:xfrm>
            <a:off x="8454791" y="2354613"/>
            <a:ext cx="1625704" cy="3441941"/>
          </a:xfrm>
          <a:prstGeom prst="roundRect">
            <a:avLst>
              <a:gd name="adj" fmla="val 8906"/>
            </a:avLst>
          </a:prstGeom>
          <a:no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a:solidFill>
                  <a:sysClr val="windowText" lastClr="000000"/>
                </a:solidFill>
                <a:latin typeface="Calibri" panose="020F0502020204030204" pitchFamily="34" charset="0"/>
                <a:cs typeface="Calibri" panose="020F0502020204030204" pitchFamily="34" charset="0"/>
              </a:rPr>
              <a:t>Audio Output Column</a:t>
            </a:r>
            <a:endParaRPr lang="en-US" sz="1000" dirty="0">
              <a:solidFill>
                <a:sysClr val="windowText" lastClr="000000"/>
              </a:solidFill>
              <a:latin typeface="Calibri" panose="020F0502020204030204" pitchFamily="34" charset="0"/>
              <a:cs typeface="Calibri" panose="020F0502020204030204" pitchFamily="34" charset="0"/>
            </a:endParaRPr>
          </a:p>
        </p:txBody>
      </p:sp>
      <p:sp>
        <p:nvSpPr>
          <p:cNvPr id="107" name="Content Placeholder 2"/>
          <p:cNvSpPr txBox="1">
            <a:spLocks/>
          </p:cNvSpPr>
          <p:nvPr/>
        </p:nvSpPr>
        <p:spPr>
          <a:xfrm>
            <a:off x="8540899" y="2147488"/>
            <a:ext cx="690997" cy="185818"/>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[text string] </a:t>
            </a:r>
          </a:p>
        </p:txBody>
      </p:sp>
      <p:cxnSp>
        <p:nvCxnSpPr>
          <p:cNvPr id="108" name="Elbow Connector 107"/>
          <p:cNvCxnSpPr>
            <a:stCxn id="37" idx="3"/>
            <a:endCxn id="95" idx="0"/>
          </p:cNvCxnSpPr>
          <p:nvPr/>
        </p:nvCxnSpPr>
        <p:spPr>
          <a:xfrm>
            <a:off x="6350916" y="1586804"/>
            <a:ext cx="2883258" cy="2397585"/>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115" name="Elbow Connector 114"/>
          <p:cNvCxnSpPr>
            <a:stCxn id="23" idx="2"/>
            <a:endCxn id="51" idx="0"/>
          </p:cNvCxnSpPr>
          <p:nvPr/>
        </p:nvCxnSpPr>
        <p:spPr>
          <a:xfrm rot="16200000" flipH="1">
            <a:off x="7187135" y="4521065"/>
            <a:ext cx="523935" cy="405449"/>
          </a:xfrm>
          <a:prstGeom prst="bentConnector3">
            <a:avLst>
              <a:gd name="adj1" fmla="val 62693"/>
            </a:avLst>
          </a:prstGeom>
          <a:ln w="38100">
            <a:tailEnd type="triangle"/>
          </a:ln>
        </p:spPr>
        <p:style>
          <a:lnRef idx="2">
            <a:schemeClr val="dk1"/>
          </a:lnRef>
          <a:fillRef idx="0">
            <a:schemeClr val="dk1"/>
          </a:fillRef>
          <a:effectRef idx="1">
            <a:schemeClr val="dk1"/>
          </a:effectRef>
          <a:fontRef idx="minor">
            <a:schemeClr val="tx1"/>
          </a:fontRef>
        </p:style>
      </p:cxnSp>
      <p:cxnSp>
        <p:nvCxnSpPr>
          <p:cNvPr id="118" name="Elbow Connector 117"/>
          <p:cNvCxnSpPr>
            <a:stCxn id="23" idx="2"/>
            <a:endCxn id="45" idx="0"/>
          </p:cNvCxnSpPr>
          <p:nvPr/>
        </p:nvCxnSpPr>
        <p:spPr>
          <a:xfrm rot="5400000">
            <a:off x="6817349" y="4556728"/>
            <a:ext cx="523935" cy="334125"/>
          </a:xfrm>
          <a:prstGeom prst="bentConnector3">
            <a:avLst>
              <a:gd name="adj1" fmla="val 46827"/>
            </a:avLst>
          </a:prstGeom>
          <a:ln w="38100">
            <a:tailEnd type="triangle"/>
          </a:ln>
        </p:spPr>
        <p:style>
          <a:lnRef idx="2">
            <a:schemeClr val="dk1"/>
          </a:lnRef>
          <a:fillRef idx="0">
            <a:schemeClr val="dk1"/>
          </a:fillRef>
          <a:effectRef idx="1">
            <a:schemeClr val="dk1"/>
          </a:effectRef>
          <a:fontRef idx="minor">
            <a:schemeClr val="tx1"/>
          </a:fontRef>
        </p:style>
      </p:cxnSp>
      <p:cxnSp>
        <p:nvCxnSpPr>
          <p:cNvPr id="125" name="Elbow Connector 124"/>
          <p:cNvCxnSpPr>
            <a:stCxn id="93" idx="0"/>
            <a:endCxn id="75" idx="2"/>
          </p:cNvCxnSpPr>
          <p:nvPr/>
        </p:nvCxnSpPr>
        <p:spPr>
          <a:xfrm rot="16200000" flipV="1">
            <a:off x="1614653" y="4535290"/>
            <a:ext cx="519108" cy="402267"/>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cxnSp>
        <p:nvCxnSpPr>
          <p:cNvPr id="128" name="Elbow Connector 127"/>
          <p:cNvCxnSpPr>
            <a:stCxn id="92" idx="0"/>
            <a:endCxn id="75" idx="2"/>
          </p:cNvCxnSpPr>
          <p:nvPr/>
        </p:nvCxnSpPr>
        <p:spPr>
          <a:xfrm rot="5400000" flipH="1" flipV="1">
            <a:off x="1249345" y="4571310"/>
            <a:ext cx="518167" cy="329289"/>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sp>
        <p:nvSpPr>
          <p:cNvPr id="60" name="Content Placeholder 2"/>
          <p:cNvSpPr txBox="1">
            <a:spLocks/>
          </p:cNvSpPr>
          <p:nvPr/>
        </p:nvSpPr>
        <p:spPr>
          <a:xfrm>
            <a:off x="3477831" y="1988811"/>
            <a:ext cx="905312" cy="308839"/>
          </a:xfrm>
          <a:prstGeom prst="rect">
            <a:avLst/>
          </a:prstGeom>
        </p:spPr>
        <p:txBody>
          <a:bodyPr vert="horz" lIns="0" tIns="0" rIns="0" bIns="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[target_phi_dot_L,</a:t>
            </a:r>
          </a:p>
          <a:p>
            <a:pPr marL="0" indent="0">
              <a:buNone/>
            </a:pPr>
            <a:r>
              <a:rPr lang="en-US" sz="900" i="1" dirty="0">
                <a:solidFill>
                  <a:srgbClr val="7030A0"/>
                </a:solidFill>
              </a:rPr>
              <a:t>target_phi_dot_R] </a:t>
            </a:r>
          </a:p>
        </p:txBody>
      </p:sp>
      <p:sp>
        <p:nvSpPr>
          <p:cNvPr id="61" name="TextBox 60">
            <a:extLst>
              <a:ext uri="{FF2B5EF4-FFF2-40B4-BE49-F238E27FC236}">
                <a16:creationId xmlns:a16="http://schemas.microsoft.com/office/drawing/2014/main" id="{0A779E5B-2D36-4A1A-A7B4-3126008BCBD8}"/>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2333507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10330137" y="2335295"/>
            <a:ext cx="1025289" cy="1993137"/>
          </a:xfrm>
          <a:prstGeom prst="roundRect">
            <a:avLst>
              <a:gd name="adj" fmla="val 6816"/>
            </a:avLst>
          </a:prstGeom>
          <a:solidFill>
            <a:schemeClr val="accent1">
              <a:lumMod val="40000"/>
              <a:lumOff val="60000"/>
            </a:schemeClr>
          </a:solid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t"/>
          <a:lstStyle/>
          <a:p>
            <a:r>
              <a:rPr lang="en-US" sz="1000" dirty="0">
                <a:solidFill>
                  <a:sysClr val="windowText" lastClr="000000"/>
                </a:solidFill>
                <a:latin typeface="Calibri" panose="020F0502020204030204" pitchFamily="34" charset="0"/>
                <a:cs typeface="Calibri" panose="020F0502020204030204" pitchFamily="34" charset="0"/>
              </a:rPr>
              <a:t>Color Key</a:t>
            </a:r>
          </a:p>
        </p:txBody>
      </p:sp>
      <p:cxnSp>
        <p:nvCxnSpPr>
          <p:cNvPr id="75" name="Straight Arrow Connector 74"/>
          <p:cNvCxnSpPr/>
          <p:nvPr/>
        </p:nvCxnSpPr>
        <p:spPr>
          <a:xfrm flipV="1">
            <a:off x="3236147" y="1919468"/>
            <a:ext cx="7012753" cy="11530"/>
          </a:xfrm>
          <a:prstGeom prst="straightConnector1">
            <a:avLst/>
          </a:prstGeom>
          <a:ln>
            <a:solidFill>
              <a:schemeClr val="bg2">
                <a:lumMod val="75000"/>
              </a:schemeClr>
            </a:solidFill>
            <a:prstDash val="sysDash"/>
            <a:tailEnd type="triangle"/>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403859" y="214923"/>
            <a:ext cx="10626091" cy="900886"/>
          </a:xfrm>
        </p:spPr>
        <p:txBody>
          <a:bodyPr lIns="0" tIns="0" rIns="0" bIns="0">
            <a:normAutofit/>
          </a:bodyPr>
          <a:lstStyle/>
          <a:p>
            <a:pPr algn="l"/>
            <a:r>
              <a:rPr lang="en-US" dirty="0"/>
              <a:t>Software Architecture – Overview (continued)</a:t>
            </a:r>
          </a:p>
        </p:txBody>
      </p:sp>
      <p:sp>
        <p:nvSpPr>
          <p:cNvPr id="38" name="Rounded Rectangle 37">
            <a:hlinkClick r:id="rId2" action="ppaction://hlinksldjump"/>
          </p:cNvPr>
          <p:cNvSpPr/>
          <p:nvPr/>
        </p:nvSpPr>
        <p:spPr>
          <a:xfrm>
            <a:off x="2162324" y="4990873"/>
            <a:ext cx="827547" cy="384875"/>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a:solidFill>
                  <a:sysClr val="windowText" lastClr="000000"/>
                </a:solidFill>
              </a:rPr>
              <a:t>ADC</a:t>
            </a:r>
          </a:p>
          <a:p>
            <a:pPr algn="ctr"/>
            <a:r>
              <a:rPr lang="en-US" sz="900" i="1" dirty="0">
                <a:solidFill>
                  <a:sysClr val="windowText" lastClr="000000"/>
                </a:solidFill>
              </a:rPr>
              <a:t>voltage sensor</a:t>
            </a:r>
          </a:p>
        </p:txBody>
      </p:sp>
      <p:cxnSp>
        <p:nvCxnSpPr>
          <p:cNvPr id="39" name="Straight Arrow Connector 38"/>
          <p:cNvCxnSpPr>
            <a:stCxn id="42" idx="0"/>
            <a:endCxn id="65" idx="2"/>
          </p:cNvCxnSpPr>
          <p:nvPr/>
        </p:nvCxnSpPr>
        <p:spPr>
          <a:xfrm flipV="1">
            <a:off x="2579370" y="3428500"/>
            <a:ext cx="0" cy="60062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2" name="Rounded Rectangle 41"/>
          <p:cNvSpPr/>
          <p:nvPr/>
        </p:nvSpPr>
        <p:spPr>
          <a:xfrm>
            <a:off x="2028784" y="4029120"/>
            <a:ext cx="1101172" cy="456720"/>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200" dirty="0"/>
              <a:t>L1_adc.py </a:t>
            </a:r>
          </a:p>
          <a:p>
            <a:pPr algn="ctr"/>
            <a:r>
              <a:rPr lang="en-US" sz="800" i="1" dirty="0"/>
              <a:t>get adc data</a:t>
            </a:r>
          </a:p>
        </p:txBody>
      </p:sp>
      <p:cxnSp>
        <p:nvCxnSpPr>
          <p:cNvPr id="43" name="Straight Arrow Connector 42"/>
          <p:cNvCxnSpPr>
            <a:stCxn id="38" idx="0"/>
            <a:endCxn id="42" idx="2"/>
          </p:cNvCxnSpPr>
          <p:nvPr/>
        </p:nvCxnSpPr>
        <p:spPr>
          <a:xfrm flipV="1">
            <a:off x="2576098" y="4485840"/>
            <a:ext cx="3272" cy="50503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65" name="Rounded Rectangle 64">
            <a:hlinkClick r:id="rId2" action="ppaction://hlinksldjump"/>
          </p:cNvPr>
          <p:cNvSpPr/>
          <p:nvPr/>
        </p:nvSpPr>
        <p:spPr>
          <a:xfrm>
            <a:off x="1922593" y="2881902"/>
            <a:ext cx="1313554" cy="546598"/>
          </a:xfrm>
          <a:prstGeom prst="roundRect">
            <a:avLst/>
          </a:prstGeom>
          <a:solidFill>
            <a:srgbClr val="495D8E"/>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t>L2_onboard.py </a:t>
            </a:r>
          </a:p>
          <a:p>
            <a:pPr algn="ctr"/>
            <a:r>
              <a:rPr lang="en-US" sz="800" i="1" dirty="0"/>
              <a:t>compute battery info</a:t>
            </a:r>
          </a:p>
        </p:txBody>
      </p:sp>
      <p:sp>
        <p:nvSpPr>
          <p:cNvPr id="82" name="Content Placeholder 2"/>
          <p:cNvSpPr txBox="1">
            <a:spLocks/>
          </p:cNvSpPr>
          <p:nvPr/>
        </p:nvSpPr>
        <p:spPr>
          <a:xfrm>
            <a:off x="2635396" y="3705012"/>
            <a:ext cx="437699" cy="353930"/>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[adc </a:t>
            </a:r>
          </a:p>
          <a:p>
            <a:pPr marL="0" indent="0">
              <a:buNone/>
            </a:pPr>
            <a:r>
              <a:rPr lang="en-US" sz="900" i="1" dirty="0">
                <a:solidFill>
                  <a:srgbClr val="7030A0"/>
                </a:solidFill>
              </a:rPr>
              <a:t>values]</a:t>
            </a:r>
          </a:p>
        </p:txBody>
      </p:sp>
      <p:sp>
        <p:nvSpPr>
          <p:cNvPr id="94" name="Rounded Rectangle 93"/>
          <p:cNvSpPr/>
          <p:nvPr/>
        </p:nvSpPr>
        <p:spPr>
          <a:xfrm>
            <a:off x="1016677" y="2346366"/>
            <a:ext cx="3238001" cy="3441941"/>
          </a:xfrm>
          <a:prstGeom prst="roundRect">
            <a:avLst>
              <a:gd name="adj" fmla="val 7106"/>
            </a:avLst>
          </a:prstGeom>
          <a:no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a:solidFill>
                  <a:sysClr val="windowText" lastClr="000000"/>
                </a:solidFill>
                <a:latin typeface="Calibri" panose="020F0502020204030204" pitchFamily="34" charset="0"/>
                <a:cs typeface="Calibri" panose="020F0502020204030204" pitchFamily="34" charset="0"/>
              </a:rPr>
              <a:t>Sensors column</a:t>
            </a:r>
            <a:endParaRPr lang="en-US" sz="1000" dirty="0">
              <a:solidFill>
                <a:sysClr val="windowText" lastClr="000000"/>
              </a:solidFill>
              <a:latin typeface="Calibri" panose="020F0502020204030204" pitchFamily="34" charset="0"/>
              <a:cs typeface="Calibri" panose="020F0502020204030204" pitchFamily="34" charset="0"/>
            </a:endParaRPr>
          </a:p>
        </p:txBody>
      </p:sp>
      <p:cxnSp>
        <p:nvCxnSpPr>
          <p:cNvPr id="62" name="Elbow Connector 61"/>
          <p:cNvCxnSpPr>
            <a:stCxn id="65" idx="0"/>
          </p:cNvCxnSpPr>
          <p:nvPr/>
        </p:nvCxnSpPr>
        <p:spPr>
          <a:xfrm rot="5400000" flipH="1" flipV="1">
            <a:off x="2581501" y="1928867"/>
            <a:ext cx="950904" cy="955166"/>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0" name="Content Placeholder 2"/>
          <p:cNvSpPr txBox="1">
            <a:spLocks/>
          </p:cNvSpPr>
          <p:nvPr/>
        </p:nvSpPr>
        <p:spPr>
          <a:xfrm>
            <a:off x="2702382" y="2425609"/>
            <a:ext cx="905312" cy="427016"/>
          </a:xfrm>
          <a:prstGeom prst="rect">
            <a:avLst/>
          </a:prstGeom>
        </p:spPr>
        <p:txBody>
          <a:bodyPr vert="horz" lIns="0" tIns="0" rIns="0" bIns="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[battery info] or</a:t>
            </a:r>
          </a:p>
          <a:p>
            <a:pPr marL="0" indent="0">
              <a:buNone/>
            </a:pPr>
            <a:r>
              <a:rPr lang="en-US" sz="900" i="1" dirty="0">
                <a:solidFill>
                  <a:srgbClr val="7030A0"/>
                </a:solidFill>
              </a:rPr>
              <a:t>[temp, press] or</a:t>
            </a:r>
          </a:p>
          <a:p>
            <a:pPr marL="0" indent="0">
              <a:buNone/>
            </a:pPr>
            <a:r>
              <a:rPr lang="en-US" sz="900" i="1" dirty="0">
                <a:solidFill>
                  <a:srgbClr val="7030A0"/>
                </a:solidFill>
              </a:rPr>
              <a:t>[mpu data]</a:t>
            </a:r>
          </a:p>
        </p:txBody>
      </p:sp>
      <p:sp>
        <p:nvSpPr>
          <p:cNvPr id="13" name="Rounded Rectangle 12">
            <a:hlinkClick r:id="rId2" action="ppaction://hlinksldjump"/>
          </p:cNvPr>
          <p:cNvSpPr/>
          <p:nvPr/>
        </p:nvSpPr>
        <p:spPr>
          <a:xfrm>
            <a:off x="3176590" y="4990873"/>
            <a:ext cx="959565" cy="384875"/>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a:solidFill>
                  <a:sysClr val="windowText" lastClr="000000"/>
                </a:solidFill>
              </a:rPr>
              <a:t>MPU9250</a:t>
            </a:r>
          </a:p>
          <a:p>
            <a:pPr algn="ctr"/>
            <a:r>
              <a:rPr lang="en-US" sz="1100" i="1" dirty="0">
                <a:solidFill>
                  <a:sysClr val="windowText" lastClr="000000"/>
                </a:solidFill>
              </a:rPr>
              <a:t>motion sensor</a:t>
            </a:r>
          </a:p>
        </p:txBody>
      </p:sp>
      <p:sp>
        <p:nvSpPr>
          <p:cNvPr id="14" name="Rounded Rectangle 13">
            <a:hlinkClick r:id="rId2" action="ppaction://hlinksldjump"/>
          </p:cNvPr>
          <p:cNvSpPr/>
          <p:nvPr/>
        </p:nvSpPr>
        <p:spPr>
          <a:xfrm>
            <a:off x="1129505" y="4990872"/>
            <a:ext cx="827547" cy="384875"/>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a:solidFill>
                  <a:sysClr val="windowText" lastClr="000000"/>
                </a:solidFill>
              </a:rPr>
              <a:t>BMP280</a:t>
            </a:r>
          </a:p>
          <a:p>
            <a:pPr algn="ctr"/>
            <a:r>
              <a:rPr lang="en-US" sz="900" i="1" dirty="0">
                <a:solidFill>
                  <a:sysClr val="windowText" lastClr="000000"/>
                </a:solidFill>
              </a:rPr>
              <a:t>enviro sensor</a:t>
            </a:r>
          </a:p>
        </p:txBody>
      </p:sp>
      <p:sp>
        <p:nvSpPr>
          <p:cNvPr id="15" name="Rounded Rectangle 14"/>
          <p:cNvSpPr/>
          <p:nvPr/>
        </p:nvSpPr>
        <p:spPr>
          <a:xfrm>
            <a:off x="1106785" y="4029120"/>
            <a:ext cx="871834" cy="456720"/>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200" dirty="0"/>
              <a:t>L1_bmp.py</a:t>
            </a:r>
          </a:p>
          <a:p>
            <a:pPr algn="ctr"/>
            <a:r>
              <a:rPr lang="en-US" sz="800" i="1" dirty="0"/>
              <a:t>get bmp data</a:t>
            </a:r>
          </a:p>
        </p:txBody>
      </p:sp>
      <p:cxnSp>
        <p:nvCxnSpPr>
          <p:cNvPr id="16" name="Straight Arrow Connector 15"/>
          <p:cNvCxnSpPr>
            <a:stCxn id="14" idx="0"/>
            <a:endCxn id="15" idx="2"/>
          </p:cNvCxnSpPr>
          <p:nvPr/>
        </p:nvCxnSpPr>
        <p:spPr>
          <a:xfrm flipH="1" flipV="1">
            <a:off x="1542702" y="4485840"/>
            <a:ext cx="577" cy="505032"/>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9" name="Rounded Rectangle 18"/>
          <p:cNvSpPr/>
          <p:nvPr/>
        </p:nvSpPr>
        <p:spPr>
          <a:xfrm>
            <a:off x="3180121" y="4029120"/>
            <a:ext cx="973224" cy="456720"/>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200" dirty="0"/>
              <a:t>L1_mpu.py </a:t>
            </a:r>
          </a:p>
          <a:p>
            <a:pPr algn="ctr"/>
            <a:r>
              <a:rPr lang="en-US" sz="800" i="1" dirty="0"/>
              <a:t>get mpu data</a:t>
            </a:r>
          </a:p>
        </p:txBody>
      </p:sp>
      <p:cxnSp>
        <p:nvCxnSpPr>
          <p:cNvPr id="20" name="Straight Arrow Connector 19"/>
          <p:cNvCxnSpPr>
            <a:stCxn id="13" idx="0"/>
            <a:endCxn id="19" idx="2"/>
          </p:cNvCxnSpPr>
          <p:nvPr/>
        </p:nvCxnSpPr>
        <p:spPr>
          <a:xfrm flipV="1">
            <a:off x="3656373" y="4485840"/>
            <a:ext cx="10360" cy="50503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15" idx="0"/>
            <a:endCxn id="65" idx="2"/>
          </p:cNvCxnSpPr>
          <p:nvPr/>
        </p:nvCxnSpPr>
        <p:spPr>
          <a:xfrm flipV="1">
            <a:off x="1542702" y="3428500"/>
            <a:ext cx="1036668" cy="60062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9" idx="0"/>
            <a:endCxn id="65" idx="2"/>
          </p:cNvCxnSpPr>
          <p:nvPr/>
        </p:nvCxnSpPr>
        <p:spPr>
          <a:xfrm flipH="1" flipV="1">
            <a:off x="2579370" y="3428500"/>
            <a:ext cx="1087363" cy="60062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21" name="Rounded Rectangle 20">
            <a:hlinkClick r:id="rId2" action="ppaction://hlinksldjump"/>
          </p:cNvPr>
          <p:cNvSpPr/>
          <p:nvPr/>
        </p:nvSpPr>
        <p:spPr>
          <a:xfrm>
            <a:off x="4737777" y="4998493"/>
            <a:ext cx="827547" cy="384875"/>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a:solidFill>
                  <a:sysClr val="windowText" lastClr="000000"/>
                </a:solidFill>
              </a:rPr>
              <a:t>USB</a:t>
            </a:r>
          </a:p>
          <a:p>
            <a:pPr algn="ctr"/>
            <a:r>
              <a:rPr lang="en-US" sz="1100" dirty="0">
                <a:solidFill>
                  <a:sysClr val="windowText" lastClr="000000"/>
                </a:solidFill>
              </a:rPr>
              <a:t>camera</a:t>
            </a:r>
          </a:p>
        </p:txBody>
      </p:sp>
      <p:cxnSp>
        <p:nvCxnSpPr>
          <p:cNvPr id="22" name="Straight Arrow Connector 21"/>
          <p:cNvCxnSpPr>
            <a:cxnSpLocks/>
            <a:stCxn id="24" idx="0"/>
            <a:endCxn id="27" idx="2"/>
          </p:cNvCxnSpPr>
          <p:nvPr/>
        </p:nvCxnSpPr>
        <p:spPr>
          <a:xfrm flipH="1" flipV="1">
            <a:off x="5154823" y="3436120"/>
            <a:ext cx="1176" cy="60062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24" name="Rounded Rectangle 23"/>
          <p:cNvSpPr/>
          <p:nvPr/>
        </p:nvSpPr>
        <p:spPr>
          <a:xfrm>
            <a:off x="4482051" y="4036740"/>
            <a:ext cx="1347895" cy="456720"/>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200" dirty="0"/>
              <a:t>L1_camera.py </a:t>
            </a:r>
            <a:r>
              <a:rPr lang="en-US" sz="800" i="1" dirty="0"/>
              <a:t>get the image from camera</a:t>
            </a:r>
          </a:p>
        </p:txBody>
      </p:sp>
      <p:cxnSp>
        <p:nvCxnSpPr>
          <p:cNvPr id="25" name="Straight Arrow Connector 24"/>
          <p:cNvCxnSpPr>
            <a:cxnSpLocks/>
            <a:stCxn id="21" idx="0"/>
            <a:endCxn id="24" idx="2"/>
          </p:cNvCxnSpPr>
          <p:nvPr/>
        </p:nvCxnSpPr>
        <p:spPr>
          <a:xfrm flipV="1">
            <a:off x="5151551" y="4493460"/>
            <a:ext cx="4448" cy="50503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27" name="Rounded Rectangle 26">
            <a:hlinkClick r:id="rId2" action="ppaction://hlinksldjump"/>
          </p:cNvPr>
          <p:cNvSpPr/>
          <p:nvPr/>
        </p:nvSpPr>
        <p:spPr>
          <a:xfrm>
            <a:off x="4498046" y="2889522"/>
            <a:ext cx="1313554" cy="546598"/>
          </a:xfrm>
          <a:prstGeom prst="roundRect">
            <a:avLst/>
          </a:prstGeom>
          <a:solidFill>
            <a:srgbClr val="495D8E"/>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t>L2_track_target.py </a:t>
            </a:r>
          </a:p>
          <a:p>
            <a:pPr algn="ctr"/>
            <a:r>
              <a:rPr lang="en-US" sz="800" i="1" dirty="0"/>
              <a:t>compute steering</a:t>
            </a:r>
          </a:p>
        </p:txBody>
      </p:sp>
      <p:sp>
        <p:nvSpPr>
          <p:cNvPr id="28" name="Content Placeholder 2"/>
          <p:cNvSpPr txBox="1">
            <a:spLocks/>
          </p:cNvSpPr>
          <p:nvPr/>
        </p:nvSpPr>
        <p:spPr>
          <a:xfrm>
            <a:off x="5220979" y="3588092"/>
            <a:ext cx="826280" cy="353930"/>
          </a:xfrm>
          <a:prstGeom prst="rect">
            <a:avLst/>
          </a:prstGeom>
        </p:spPr>
        <p:txBody>
          <a:bodyPr vert="horz" lIns="0" tIns="0" rIns="0" bIns="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[target</a:t>
            </a:r>
            <a:r>
              <a:rPr lang="en-US" sz="900" i="1">
                <a:solidFill>
                  <a:srgbClr val="7030A0"/>
                </a:solidFill>
              </a:rPr>
              <a:t>_x,</a:t>
            </a:r>
            <a:endParaRPr lang="en-US" sz="900" i="1" dirty="0">
              <a:solidFill>
                <a:srgbClr val="7030A0"/>
              </a:solidFill>
            </a:endParaRPr>
          </a:p>
          <a:p>
            <a:pPr marL="0" indent="0">
              <a:buNone/>
            </a:pPr>
            <a:r>
              <a:rPr lang="en-US" sz="900" i="1">
                <a:solidFill>
                  <a:srgbClr val="7030A0"/>
                </a:solidFill>
              </a:rPr>
              <a:t>target_y, target_radius] </a:t>
            </a:r>
            <a:endParaRPr lang="en-US" sz="900" i="1" dirty="0">
              <a:solidFill>
                <a:srgbClr val="7030A0"/>
              </a:solidFill>
            </a:endParaRPr>
          </a:p>
        </p:txBody>
      </p:sp>
      <p:sp>
        <p:nvSpPr>
          <p:cNvPr id="29" name="Rounded Rectangle 28"/>
          <p:cNvSpPr/>
          <p:nvPr/>
        </p:nvSpPr>
        <p:spPr>
          <a:xfrm>
            <a:off x="4390544" y="2353986"/>
            <a:ext cx="1835408" cy="3441941"/>
          </a:xfrm>
          <a:prstGeom prst="roundRect">
            <a:avLst>
              <a:gd name="adj" fmla="val 7106"/>
            </a:avLst>
          </a:prstGeom>
          <a:no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a:solidFill>
                  <a:sysClr val="windowText" lastClr="000000"/>
                </a:solidFill>
                <a:latin typeface="Calibri" panose="020F0502020204030204" pitchFamily="34" charset="0"/>
                <a:cs typeface="Calibri" panose="020F0502020204030204" pitchFamily="34" charset="0"/>
              </a:rPr>
              <a:t>Camera column</a:t>
            </a:r>
            <a:endParaRPr lang="en-US" sz="1000" dirty="0">
              <a:solidFill>
                <a:sysClr val="windowText" lastClr="000000"/>
              </a:solidFill>
              <a:latin typeface="Calibri" panose="020F0502020204030204" pitchFamily="34" charset="0"/>
              <a:cs typeface="Calibri" panose="020F0502020204030204" pitchFamily="34" charset="0"/>
            </a:endParaRPr>
          </a:p>
        </p:txBody>
      </p:sp>
      <p:cxnSp>
        <p:nvCxnSpPr>
          <p:cNvPr id="30" name="Elbow Connector 29"/>
          <p:cNvCxnSpPr>
            <a:stCxn id="27" idx="0"/>
          </p:cNvCxnSpPr>
          <p:nvPr/>
        </p:nvCxnSpPr>
        <p:spPr>
          <a:xfrm rot="5400000" flipH="1" flipV="1">
            <a:off x="4903714" y="2170579"/>
            <a:ext cx="970053" cy="467834"/>
          </a:xfrm>
          <a:prstGeom prst="bentConnector3">
            <a:avLst>
              <a:gd name="adj1" fmla="val 98703"/>
            </a:avLst>
          </a:prstGeom>
          <a:ln w="38100">
            <a:tailEnd type="triangle"/>
          </a:ln>
        </p:spPr>
        <p:style>
          <a:lnRef idx="2">
            <a:schemeClr val="dk1"/>
          </a:lnRef>
          <a:fillRef idx="0">
            <a:schemeClr val="dk1"/>
          </a:fillRef>
          <a:effectRef idx="1">
            <a:schemeClr val="dk1"/>
          </a:effectRef>
          <a:fontRef idx="minor">
            <a:schemeClr val="tx1"/>
          </a:fontRef>
        </p:style>
      </p:cxnSp>
      <p:sp>
        <p:nvSpPr>
          <p:cNvPr id="31" name="Content Placeholder 2"/>
          <p:cNvSpPr txBox="1">
            <a:spLocks/>
          </p:cNvSpPr>
          <p:nvPr/>
        </p:nvSpPr>
        <p:spPr>
          <a:xfrm>
            <a:off x="5253174" y="2467335"/>
            <a:ext cx="905312" cy="308839"/>
          </a:xfrm>
          <a:prstGeom prst="rect">
            <a:avLst/>
          </a:prstGeom>
        </p:spPr>
        <p:txBody>
          <a:bodyPr vert="horz" lIns="0" tIns="0" rIns="0" bIns="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a:t>
            </a:r>
            <a:r>
              <a:rPr lang="en-US" sz="900" i="1" dirty="0" err="1">
                <a:solidFill>
                  <a:srgbClr val="7030A0"/>
                </a:solidFill>
              </a:rPr>
              <a:t>target_x_dot</a:t>
            </a:r>
            <a:r>
              <a:rPr lang="en-US" sz="900" i="1" dirty="0">
                <a:solidFill>
                  <a:srgbClr val="7030A0"/>
                </a:solidFill>
              </a:rPr>
              <a:t>,</a:t>
            </a:r>
          </a:p>
          <a:p>
            <a:pPr marL="0" indent="0">
              <a:buNone/>
            </a:pPr>
            <a:r>
              <a:rPr lang="en-US" sz="900" i="1" dirty="0" err="1">
                <a:solidFill>
                  <a:srgbClr val="7030A0"/>
                </a:solidFill>
              </a:rPr>
              <a:t>target_theta_dot</a:t>
            </a:r>
            <a:r>
              <a:rPr lang="en-US" sz="900" i="1" dirty="0">
                <a:solidFill>
                  <a:srgbClr val="7030A0"/>
                </a:solidFill>
              </a:rPr>
              <a:t>] </a:t>
            </a:r>
          </a:p>
        </p:txBody>
      </p:sp>
      <p:sp>
        <p:nvSpPr>
          <p:cNvPr id="32" name="Rounded Rectangle 31"/>
          <p:cNvSpPr/>
          <p:nvPr/>
        </p:nvSpPr>
        <p:spPr>
          <a:xfrm>
            <a:off x="10402446" y="2622705"/>
            <a:ext cx="907125" cy="288951"/>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a:r>
              <a:rPr lang="en-US" sz="1400" dirty="0">
                <a:solidFill>
                  <a:sysClr val="windowText" lastClr="000000"/>
                </a:solidFill>
              </a:rPr>
              <a:t>Sensors</a:t>
            </a:r>
          </a:p>
        </p:txBody>
      </p:sp>
      <p:sp>
        <p:nvSpPr>
          <p:cNvPr id="33" name="Rounded Rectangle 32"/>
          <p:cNvSpPr/>
          <p:nvPr/>
        </p:nvSpPr>
        <p:spPr>
          <a:xfrm>
            <a:off x="10402445" y="3461043"/>
            <a:ext cx="907126" cy="332016"/>
          </a:xfrm>
          <a:prstGeom prst="roundRect">
            <a:avLst/>
          </a:prstGeom>
          <a:solidFill>
            <a:srgbClr val="495D8E"/>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fontScale="92500" lnSpcReduction="10000"/>
          </a:bodyPr>
          <a:lstStyle/>
          <a:p>
            <a:pPr algn="ctr"/>
            <a:r>
              <a:rPr lang="en-US" sz="1050" dirty="0"/>
              <a:t>Code Modules (logic-defining)</a:t>
            </a:r>
          </a:p>
        </p:txBody>
      </p:sp>
      <p:sp>
        <p:nvSpPr>
          <p:cNvPr id="35" name="Rounded Rectangle 34"/>
          <p:cNvSpPr/>
          <p:nvPr/>
        </p:nvSpPr>
        <p:spPr>
          <a:xfrm>
            <a:off x="10402445" y="3924078"/>
            <a:ext cx="907126" cy="314469"/>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fontScale="70000" lnSpcReduction="20000"/>
          </a:bodyPr>
          <a:lstStyle/>
          <a:p>
            <a:pPr algn="ctr"/>
            <a:r>
              <a:rPr lang="en-US" sz="1200" dirty="0"/>
              <a:t>code modules (hardware-specific)</a:t>
            </a:r>
          </a:p>
        </p:txBody>
      </p:sp>
      <p:sp>
        <p:nvSpPr>
          <p:cNvPr id="36" name="Rounded Rectangle 35"/>
          <p:cNvSpPr/>
          <p:nvPr/>
        </p:nvSpPr>
        <p:spPr>
          <a:xfrm>
            <a:off x="10402446" y="3019405"/>
            <a:ext cx="907126" cy="288951"/>
          </a:xfrm>
          <a:prstGeom prst="roundRect">
            <a:avLst/>
          </a:prstGeom>
          <a:solidFill>
            <a:srgbClr val="AE4022"/>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a:bodyPr>
          <a:lstStyle/>
          <a:p>
            <a:pPr algn="ctr"/>
            <a:r>
              <a:rPr lang="en-US" sz="1200" dirty="0">
                <a:solidFill>
                  <a:schemeClr val="bg1"/>
                </a:solidFill>
              </a:rPr>
              <a:t>Actuators</a:t>
            </a:r>
          </a:p>
        </p:txBody>
      </p:sp>
      <p:sp>
        <p:nvSpPr>
          <p:cNvPr id="40" name="Rounded Rectangle 39"/>
          <p:cNvSpPr/>
          <p:nvPr/>
        </p:nvSpPr>
        <p:spPr>
          <a:xfrm>
            <a:off x="6555818" y="4029120"/>
            <a:ext cx="1314829" cy="433540"/>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a:bodyPr>
          <a:lstStyle/>
          <a:p>
            <a:pPr algn="ctr"/>
            <a:r>
              <a:rPr lang="en-US" sz="1200" dirty="0"/>
              <a:t>L1_servo.py</a:t>
            </a:r>
          </a:p>
          <a:p>
            <a:pPr algn="ctr"/>
            <a:r>
              <a:rPr lang="en-US" sz="900" i="1" dirty="0"/>
              <a:t>send commands to servos</a:t>
            </a:r>
            <a:endParaRPr lang="en-US" sz="1200" dirty="0"/>
          </a:p>
        </p:txBody>
      </p:sp>
      <p:cxnSp>
        <p:nvCxnSpPr>
          <p:cNvPr id="41" name="Straight Arrow Connector 40"/>
          <p:cNvCxnSpPr>
            <a:stCxn id="40" idx="2"/>
            <a:endCxn id="45" idx="0"/>
          </p:cNvCxnSpPr>
          <p:nvPr/>
        </p:nvCxnSpPr>
        <p:spPr>
          <a:xfrm flipH="1">
            <a:off x="6797690" y="4462660"/>
            <a:ext cx="415543" cy="53588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4" name="Content Placeholder 2"/>
          <p:cNvSpPr txBox="1">
            <a:spLocks/>
          </p:cNvSpPr>
          <p:nvPr/>
        </p:nvSpPr>
        <p:spPr>
          <a:xfrm>
            <a:off x="7530976" y="4584845"/>
            <a:ext cx="493869" cy="210975"/>
          </a:xfrm>
          <a:prstGeom prst="rect">
            <a:avLst/>
          </a:prstGeom>
        </p:spPr>
        <p:txBody>
          <a:bodyPr vert="horz" lIns="0" tIns="0" rIns="0" bIns="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i="1">
                <a:solidFill>
                  <a:srgbClr val="7030A0"/>
                </a:solidFill>
              </a:rPr>
              <a:t>servo command</a:t>
            </a:r>
            <a:endParaRPr lang="en-US" sz="2400" i="1" dirty="0">
              <a:solidFill>
                <a:srgbClr val="7030A0"/>
              </a:solidFill>
            </a:endParaRPr>
          </a:p>
        </p:txBody>
      </p:sp>
      <p:sp>
        <p:nvSpPr>
          <p:cNvPr id="45" name="Rounded Rectangle 44"/>
          <p:cNvSpPr/>
          <p:nvPr/>
        </p:nvSpPr>
        <p:spPr>
          <a:xfrm>
            <a:off x="6485428" y="4998547"/>
            <a:ext cx="624523" cy="373975"/>
          </a:xfrm>
          <a:prstGeom prst="roundRect">
            <a:avLst/>
          </a:prstGeom>
          <a:solidFill>
            <a:srgbClr val="AE4022"/>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a:bodyPr>
          <a:lstStyle/>
          <a:p>
            <a:pPr algn="ctr"/>
            <a:r>
              <a:rPr lang="en-US" sz="1200" dirty="0">
                <a:solidFill>
                  <a:schemeClr val="bg1"/>
                </a:solidFill>
              </a:rPr>
              <a:t>Servo 1</a:t>
            </a:r>
          </a:p>
        </p:txBody>
      </p:sp>
      <p:sp>
        <p:nvSpPr>
          <p:cNvPr id="46" name="Rounded Rectangle 45"/>
          <p:cNvSpPr/>
          <p:nvPr/>
        </p:nvSpPr>
        <p:spPr>
          <a:xfrm>
            <a:off x="6433850" y="2353986"/>
            <a:ext cx="1625704" cy="3441941"/>
          </a:xfrm>
          <a:prstGeom prst="roundRect">
            <a:avLst>
              <a:gd name="adj" fmla="val 8906"/>
            </a:avLst>
          </a:prstGeom>
          <a:no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a:solidFill>
                  <a:sysClr val="windowText" lastClr="000000"/>
                </a:solidFill>
                <a:latin typeface="Calibri" panose="020F0502020204030204" pitchFamily="34" charset="0"/>
                <a:cs typeface="Calibri" panose="020F0502020204030204" pitchFamily="34" charset="0"/>
              </a:rPr>
              <a:t>Servo Column</a:t>
            </a:r>
            <a:endParaRPr lang="en-US" sz="1000" dirty="0">
              <a:solidFill>
                <a:sysClr val="windowText" lastClr="000000"/>
              </a:solidFill>
              <a:latin typeface="Calibri" panose="020F0502020204030204" pitchFamily="34" charset="0"/>
              <a:cs typeface="Calibri" panose="020F0502020204030204" pitchFamily="34" charset="0"/>
            </a:endParaRPr>
          </a:p>
        </p:txBody>
      </p:sp>
      <p:sp>
        <p:nvSpPr>
          <p:cNvPr id="48" name="Rounded Rectangle 47"/>
          <p:cNvSpPr/>
          <p:nvPr/>
        </p:nvSpPr>
        <p:spPr>
          <a:xfrm>
            <a:off x="7353319" y="5002702"/>
            <a:ext cx="624523" cy="373975"/>
          </a:xfrm>
          <a:prstGeom prst="roundRect">
            <a:avLst/>
          </a:prstGeom>
          <a:solidFill>
            <a:srgbClr val="AE4022"/>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a:bodyPr>
          <a:lstStyle/>
          <a:p>
            <a:pPr algn="ctr"/>
            <a:r>
              <a:rPr lang="en-US" sz="1200" dirty="0">
                <a:solidFill>
                  <a:schemeClr val="bg1"/>
                </a:solidFill>
              </a:rPr>
              <a:t>Servo 8</a:t>
            </a:r>
          </a:p>
        </p:txBody>
      </p:sp>
      <p:cxnSp>
        <p:nvCxnSpPr>
          <p:cNvPr id="49" name="Straight Arrow Connector 48"/>
          <p:cNvCxnSpPr>
            <a:stCxn id="40" idx="2"/>
            <a:endCxn id="48" idx="0"/>
          </p:cNvCxnSpPr>
          <p:nvPr/>
        </p:nvCxnSpPr>
        <p:spPr>
          <a:xfrm>
            <a:off x="7213233" y="4462660"/>
            <a:ext cx="452348" cy="540042"/>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50" name="Content Placeholder 2"/>
          <p:cNvSpPr txBox="1">
            <a:spLocks/>
          </p:cNvSpPr>
          <p:nvPr/>
        </p:nvSpPr>
        <p:spPr>
          <a:xfrm>
            <a:off x="7124927" y="5060140"/>
            <a:ext cx="240585" cy="210975"/>
          </a:xfrm>
          <a:prstGeom prst="rect">
            <a:avLst/>
          </a:prstGeom>
        </p:spPr>
        <p:txBody>
          <a:bodyPr vert="horz" lIns="0" tIns="0" rIns="0" bIns="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i="1">
                <a:solidFill>
                  <a:srgbClr val="7030A0"/>
                </a:solidFill>
              </a:rPr>
              <a:t>…</a:t>
            </a:r>
            <a:endParaRPr lang="en-US" sz="2400" i="1" dirty="0">
              <a:solidFill>
                <a:srgbClr val="7030A0"/>
              </a:solidFill>
            </a:endParaRPr>
          </a:p>
        </p:txBody>
      </p:sp>
      <p:cxnSp>
        <p:nvCxnSpPr>
          <p:cNvPr id="51" name="Elbow Connector 50"/>
          <p:cNvCxnSpPr>
            <a:stCxn id="40" idx="0"/>
          </p:cNvCxnSpPr>
          <p:nvPr/>
        </p:nvCxnSpPr>
        <p:spPr>
          <a:xfrm rot="5400000" flipH="1" flipV="1">
            <a:off x="6487674" y="2656557"/>
            <a:ext cx="2098122" cy="647004"/>
          </a:xfrm>
          <a:prstGeom prst="bentConnector3">
            <a:avLst>
              <a:gd name="adj1" fmla="val 98927"/>
            </a:avLst>
          </a:prstGeom>
          <a:ln w="38100">
            <a:tailEnd type="triangle"/>
          </a:ln>
        </p:spPr>
        <p:style>
          <a:lnRef idx="2">
            <a:schemeClr val="dk1"/>
          </a:lnRef>
          <a:fillRef idx="0">
            <a:schemeClr val="dk1"/>
          </a:fillRef>
          <a:effectRef idx="1">
            <a:schemeClr val="dk1"/>
          </a:effectRef>
          <a:fontRef idx="minor">
            <a:schemeClr val="tx1"/>
          </a:fontRef>
        </p:style>
      </p:cxnSp>
      <p:sp>
        <p:nvSpPr>
          <p:cNvPr id="54" name="Content Placeholder 2"/>
          <p:cNvSpPr txBox="1">
            <a:spLocks/>
          </p:cNvSpPr>
          <p:nvPr/>
        </p:nvSpPr>
        <p:spPr>
          <a:xfrm>
            <a:off x="3746557" y="3675190"/>
            <a:ext cx="437699" cy="353930"/>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[mpu </a:t>
            </a:r>
          </a:p>
          <a:p>
            <a:pPr marL="0" indent="0">
              <a:buNone/>
            </a:pPr>
            <a:r>
              <a:rPr lang="en-US" sz="900" i="1" dirty="0">
                <a:solidFill>
                  <a:srgbClr val="7030A0"/>
                </a:solidFill>
              </a:rPr>
              <a:t>values]</a:t>
            </a:r>
          </a:p>
        </p:txBody>
      </p:sp>
      <p:sp>
        <p:nvSpPr>
          <p:cNvPr id="55" name="Content Placeholder 2"/>
          <p:cNvSpPr txBox="1">
            <a:spLocks/>
          </p:cNvSpPr>
          <p:nvPr/>
        </p:nvSpPr>
        <p:spPr>
          <a:xfrm>
            <a:off x="1144203" y="3650625"/>
            <a:ext cx="437699" cy="353930"/>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solidFill>
                  <a:srgbClr val="7030A0"/>
                </a:solidFill>
              </a:rPr>
              <a:t>[bmp </a:t>
            </a:r>
          </a:p>
          <a:p>
            <a:pPr marL="0" indent="0">
              <a:buNone/>
            </a:pPr>
            <a:r>
              <a:rPr lang="en-US" sz="900" i="1">
                <a:solidFill>
                  <a:srgbClr val="7030A0"/>
                </a:solidFill>
              </a:rPr>
              <a:t>values]</a:t>
            </a:r>
            <a:endParaRPr lang="en-US" sz="900" i="1" dirty="0">
              <a:solidFill>
                <a:srgbClr val="7030A0"/>
              </a:solidFill>
            </a:endParaRPr>
          </a:p>
        </p:txBody>
      </p:sp>
      <p:sp>
        <p:nvSpPr>
          <p:cNvPr id="56" name="Rounded Rectangle 55">
            <a:hlinkClick r:id="rId2" action="ppaction://hlinksldjump"/>
          </p:cNvPr>
          <p:cNvSpPr/>
          <p:nvPr/>
        </p:nvSpPr>
        <p:spPr>
          <a:xfrm>
            <a:off x="8488971" y="4979802"/>
            <a:ext cx="827547" cy="384875"/>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a:solidFill>
                  <a:sysClr val="windowText" lastClr="000000"/>
                </a:solidFill>
              </a:rPr>
              <a:t>myLog.csv</a:t>
            </a:r>
          </a:p>
          <a:p>
            <a:pPr algn="ctr"/>
            <a:r>
              <a:rPr lang="en-US" sz="900" i="1" dirty="0">
                <a:solidFill>
                  <a:sysClr val="windowText" lastClr="000000"/>
                </a:solidFill>
              </a:rPr>
              <a:t>data log</a:t>
            </a:r>
          </a:p>
        </p:txBody>
      </p:sp>
      <p:cxnSp>
        <p:nvCxnSpPr>
          <p:cNvPr id="59" name="Straight Arrow Connector 58"/>
          <p:cNvCxnSpPr>
            <a:cxnSpLocks/>
            <a:stCxn id="56" idx="0"/>
            <a:endCxn id="61" idx="2"/>
          </p:cNvCxnSpPr>
          <p:nvPr/>
        </p:nvCxnSpPr>
        <p:spPr>
          <a:xfrm flipH="1" flipV="1">
            <a:off x="8899827" y="4484456"/>
            <a:ext cx="2918" cy="495346"/>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61" name="Rounded Rectangle 60">
            <a:hlinkClick r:id="rId2" action="ppaction://hlinksldjump"/>
          </p:cNvPr>
          <p:cNvSpPr/>
          <p:nvPr/>
        </p:nvSpPr>
        <p:spPr>
          <a:xfrm>
            <a:off x="8243050" y="4033542"/>
            <a:ext cx="1313554" cy="450914"/>
          </a:xfrm>
          <a:prstGeom prst="roundRect">
            <a:avLst/>
          </a:prstGeom>
          <a:solidFill>
            <a:srgbClr val="008064"/>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normAutofit/>
          </a:bodyPr>
          <a:lstStyle/>
          <a:p>
            <a:pPr algn="ctr"/>
            <a:r>
              <a:rPr lang="en-US" sz="1200" dirty="0"/>
              <a:t>L2_log.py</a:t>
            </a:r>
          </a:p>
        </p:txBody>
      </p:sp>
      <p:sp>
        <p:nvSpPr>
          <p:cNvPr id="64" name="Rounded Rectangle 63"/>
          <p:cNvSpPr/>
          <p:nvPr/>
        </p:nvSpPr>
        <p:spPr>
          <a:xfrm>
            <a:off x="8188390" y="2335295"/>
            <a:ext cx="1788755" cy="3441941"/>
          </a:xfrm>
          <a:prstGeom prst="roundRect">
            <a:avLst>
              <a:gd name="adj" fmla="val 7106"/>
            </a:avLst>
          </a:prstGeom>
          <a:no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a:solidFill>
                  <a:sysClr val="windowText" lastClr="000000"/>
                </a:solidFill>
                <a:latin typeface="Calibri" panose="020F0502020204030204" pitchFamily="34" charset="0"/>
                <a:cs typeface="Calibri" panose="020F0502020204030204" pitchFamily="34" charset="0"/>
              </a:rPr>
              <a:t>Data logging column</a:t>
            </a:r>
            <a:endParaRPr lang="en-US" sz="1000" dirty="0">
              <a:solidFill>
                <a:sysClr val="windowText" lastClr="000000"/>
              </a:solidFill>
              <a:latin typeface="Calibri" panose="020F0502020204030204" pitchFamily="34" charset="0"/>
              <a:cs typeface="Calibri" panose="020F0502020204030204" pitchFamily="34" charset="0"/>
            </a:endParaRPr>
          </a:p>
        </p:txBody>
      </p:sp>
      <p:cxnSp>
        <p:nvCxnSpPr>
          <p:cNvPr id="66" name="Elbow Connector 65"/>
          <p:cNvCxnSpPr>
            <a:cxnSpLocks/>
          </p:cNvCxnSpPr>
          <p:nvPr/>
        </p:nvCxnSpPr>
        <p:spPr>
          <a:xfrm rot="5400000" flipH="1" flipV="1">
            <a:off x="8273364" y="2689285"/>
            <a:ext cx="2098121" cy="558492"/>
          </a:xfrm>
          <a:prstGeom prst="bentConnector3">
            <a:avLst>
              <a:gd name="adj1" fmla="val 97214"/>
            </a:avLst>
          </a:prstGeom>
          <a:ln w="38100">
            <a:tailEnd type="triangle"/>
          </a:ln>
        </p:spPr>
        <p:style>
          <a:lnRef idx="2">
            <a:schemeClr val="dk1"/>
          </a:lnRef>
          <a:fillRef idx="0">
            <a:schemeClr val="dk1"/>
          </a:fillRef>
          <a:effectRef idx="1">
            <a:schemeClr val="dk1"/>
          </a:effectRef>
          <a:fontRef idx="minor">
            <a:schemeClr val="tx1"/>
          </a:fontRef>
        </p:style>
      </p:cxnSp>
      <p:sp>
        <p:nvSpPr>
          <p:cNvPr id="67" name="Content Placeholder 2"/>
          <p:cNvSpPr txBox="1">
            <a:spLocks/>
          </p:cNvSpPr>
          <p:nvPr/>
        </p:nvSpPr>
        <p:spPr>
          <a:xfrm>
            <a:off x="9110138" y="2448644"/>
            <a:ext cx="905312" cy="30883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solidFill>
                  <a:srgbClr val="7030A0"/>
                </a:solidFill>
              </a:rPr>
              <a:t>[data to </a:t>
            </a:r>
          </a:p>
          <a:p>
            <a:pPr marL="0" indent="0">
              <a:buNone/>
            </a:pPr>
            <a:r>
              <a:rPr lang="en-US" sz="900" i="1">
                <a:solidFill>
                  <a:srgbClr val="7030A0"/>
                </a:solidFill>
              </a:rPr>
              <a:t>be logged] </a:t>
            </a:r>
            <a:endParaRPr lang="en-US" sz="900" i="1" dirty="0">
              <a:solidFill>
                <a:srgbClr val="7030A0"/>
              </a:solidFill>
            </a:endParaRPr>
          </a:p>
        </p:txBody>
      </p:sp>
      <p:cxnSp>
        <p:nvCxnSpPr>
          <p:cNvPr id="71" name="Straight Arrow Connector 70"/>
          <p:cNvCxnSpPr>
            <a:cxnSpLocks/>
          </p:cNvCxnSpPr>
          <p:nvPr/>
        </p:nvCxnSpPr>
        <p:spPr>
          <a:xfrm>
            <a:off x="9055145" y="4493460"/>
            <a:ext cx="0" cy="486342"/>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84" name="Content Placeholder 2"/>
          <p:cNvSpPr txBox="1">
            <a:spLocks/>
          </p:cNvSpPr>
          <p:nvPr/>
        </p:nvSpPr>
        <p:spPr>
          <a:xfrm>
            <a:off x="7306905" y="2553548"/>
            <a:ext cx="679019" cy="299077"/>
          </a:xfrm>
          <a:prstGeom prst="rect">
            <a:avLst/>
          </a:prstGeom>
        </p:spPr>
        <p:txBody>
          <a:bodyPr vert="horz" lIns="0" tIns="0" rIns="0" bIns="0" rtlCol="0">
            <a:normAutofit fontScale="4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i="1">
                <a:solidFill>
                  <a:srgbClr val="7030A0"/>
                </a:solidFill>
              </a:rPr>
              <a:t>[array of commands]</a:t>
            </a:r>
            <a:endParaRPr lang="en-US" sz="2400" i="1" dirty="0">
              <a:solidFill>
                <a:srgbClr val="7030A0"/>
              </a:solidFill>
            </a:endParaRPr>
          </a:p>
        </p:txBody>
      </p:sp>
      <p:sp>
        <p:nvSpPr>
          <p:cNvPr id="85" name="Content Placeholder 2"/>
          <p:cNvSpPr txBox="1">
            <a:spLocks/>
          </p:cNvSpPr>
          <p:nvPr/>
        </p:nvSpPr>
        <p:spPr>
          <a:xfrm>
            <a:off x="6560492" y="4544887"/>
            <a:ext cx="493869" cy="210975"/>
          </a:xfrm>
          <a:prstGeom prst="rect">
            <a:avLst/>
          </a:prstGeom>
        </p:spPr>
        <p:txBody>
          <a:bodyPr vert="horz" lIns="0" tIns="0" rIns="0" bIns="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i="1">
                <a:solidFill>
                  <a:srgbClr val="7030A0"/>
                </a:solidFill>
              </a:rPr>
              <a:t>servo command</a:t>
            </a:r>
            <a:endParaRPr lang="en-US" sz="2400" i="1" dirty="0">
              <a:solidFill>
                <a:srgbClr val="7030A0"/>
              </a:solidFill>
            </a:endParaRPr>
          </a:p>
        </p:txBody>
      </p:sp>
      <p:cxnSp>
        <p:nvCxnSpPr>
          <p:cNvPr id="86" name="Straight Arrow Connector 85"/>
          <p:cNvCxnSpPr>
            <a:cxnSpLocks/>
            <a:endCxn id="61" idx="0"/>
          </p:cNvCxnSpPr>
          <p:nvPr/>
        </p:nvCxnSpPr>
        <p:spPr>
          <a:xfrm>
            <a:off x="8899827" y="1942528"/>
            <a:ext cx="0" cy="2091014"/>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57" name="Rounded Rectangle 56">
            <a:hlinkClick r:id="rId2" action="ppaction://hlinksldjump"/>
          </p:cNvPr>
          <p:cNvSpPr/>
          <p:nvPr/>
        </p:nvSpPr>
        <p:spPr>
          <a:xfrm>
            <a:off x="10251061" y="1488311"/>
            <a:ext cx="884314" cy="546598"/>
          </a:xfrm>
          <a:prstGeom prst="roundRect">
            <a:avLst/>
          </a:prstGeom>
          <a:solidFill>
            <a:schemeClr val="bg1">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050" dirty="0">
                <a:solidFill>
                  <a:schemeClr val="bg1"/>
                </a:solidFill>
              </a:rPr>
              <a:t>to the L3 program</a:t>
            </a:r>
            <a:endParaRPr lang="en-US" sz="900" i="1" dirty="0">
              <a:solidFill>
                <a:schemeClr val="bg1"/>
              </a:solidFill>
            </a:endParaRPr>
          </a:p>
        </p:txBody>
      </p:sp>
      <p:sp>
        <p:nvSpPr>
          <p:cNvPr id="58" name="Content Placeholder 2"/>
          <p:cNvSpPr txBox="1">
            <a:spLocks/>
          </p:cNvSpPr>
          <p:nvPr/>
        </p:nvSpPr>
        <p:spPr>
          <a:xfrm>
            <a:off x="9204274" y="4751301"/>
            <a:ext cx="905312" cy="30883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dirty="0">
                <a:solidFill>
                  <a:srgbClr val="7030A0"/>
                </a:solidFill>
              </a:rPr>
              <a:t>[strings] </a:t>
            </a:r>
          </a:p>
        </p:txBody>
      </p:sp>
      <p:sp>
        <p:nvSpPr>
          <p:cNvPr id="63" name="TextBox 62">
            <a:extLst>
              <a:ext uri="{FF2B5EF4-FFF2-40B4-BE49-F238E27FC236}">
                <a16:creationId xmlns:a16="http://schemas.microsoft.com/office/drawing/2014/main" id="{9B18BD76-503C-4974-9803-E64D35ADD9D1}"/>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395656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59" y="214923"/>
            <a:ext cx="10626091" cy="900886"/>
          </a:xfrm>
        </p:spPr>
        <p:txBody>
          <a:bodyPr lIns="0" tIns="0" rIns="0" bIns="0">
            <a:normAutofit/>
          </a:bodyPr>
          <a:lstStyle/>
          <a:p>
            <a:pPr algn="l"/>
            <a:r>
              <a:rPr lang="en-US" dirty="0"/>
              <a:t>Libraries in use:</a:t>
            </a:r>
          </a:p>
        </p:txBody>
      </p:sp>
      <p:sp>
        <p:nvSpPr>
          <p:cNvPr id="3" name="Rectangle: Rounded Corners 2">
            <a:extLst>
              <a:ext uri="{FF2B5EF4-FFF2-40B4-BE49-F238E27FC236}">
                <a16:creationId xmlns:a16="http://schemas.microsoft.com/office/drawing/2014/main" id="{82172915-946B-4326-8FC9-5C6C88F2B5E3}"/>
              </a:ext>
            </a:extLst>
          </p:cNvPr>
          <p:cNvSpPr/>
          <p:nvPr/>
        </p:nvSpPr>
        <p:spPr>
          <a:xfrm>
            <a:off x="957785" y="1048076"/>
            <a:ext cx="7490890" cy="1239852"/>
          </a:xfrm>
          <a:prstGeom prst="roundRect">
            <a:avLst>
              <a:gd name="adj" fmla="val 975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Bef>
                <a:spcPts val="800"/>
              </a:spcBef>
            </a:pPr>
            <a:r>
              <a:rPr lang="en-US" sz="1200" dirty="0">
                <a:solidFill>
                  <a:schemeClr val="tx1"/>
                </a:solidFill>
                <a:latin typeface="Helvetica" pitchFamily="2" charset="0"/>
                <a:cs typeface="Times New Roman" panose="02020603050405020304" pitchFamily="18" charset="0"/>
              </a:rPr>
              <a:t>Python importing guidelines:</a:t>
            </a:r>
            <a:endParaRPr lang="en-MY" sz="1200" dirty="0">
              <a:solidFill>
                <a:schemeClr val="tx1"/>
              </a:solidFill>
              <a:latin typeface="Helvetica" pitchFamily="2" charset="0"/>
              <a:cs typeface="Times New Roman" panose="02020603050405020304" pitchFamily="18" charset="0"/>
            </a:endParaRPr>
          </a:p>
          <a:p>
            <a:pPr marL="285750" indent="-285750">
              <a:lnSpc>
                <a:spcPct val="107000"/>
              </a:lnSpc>
              <a:spcBef>
                <a:spcPts val="800"/>
              </a:spcBef>
              <a:buFont typeface="+mj-lt"/>
              <a:buAutoNum type="arabicPeriod"/>
            </a:pPr>
            <a:r>
              <a:rPr lang="en-US" sz="1200" dirty="0">
                <a:solidFill>
                  <a:schemeClr val="tx1"/>
                </a:solidFill>
                <a:latin typeface="Helvetica" pitchFamily="2" charset="0"/>
                <a:cs typeface="Times New Roman" panose="02020603050405020304" pitchFamily="18" charset="0"/>
              </a:rPr>
              <a:t>Each file should import the files below it in hierarchy, and not the files above it.</a:t>
            </a:r>
          </a:p>
          <a:p>
            <a:pPr marL="285750" indent="-285750">
              <a:lnSpc>
                <a:spcPct val="107000"/>
              </a:lnSpc>
              <a:spcBef>
                <a:spcPts val="800"/>
              </a:spcBef>
              <a:buFont typeface="+mj-lt"/>
              <a:buAutoNum type="arabicPeriod"/>
            </a:pPr>
            <a:r>
              <a:rPr lang="en-US" sz="1200" dirty="0">
                <a:solidFill>
                  <a:schemeClr val="tx1"/>
                </a:solidFill>
                <a:latin typeface="Helvetica" pitchFamily="2" charset="0"/>
                <a:cs typeface="Times New Roman" panose="02020603050405020304" pitchFamily="18" charset="0"/>
              </a:rPr>
              <a:t>Each file may import non-scuttle libraries as needed (import NumPy, import time, etc.)</a:t>
            </a:r>
          </a:p>
          <a:p>
            <a:pPr marL="285750" indent="-285750">
              <a:lnSpc>
                <a:spcPct val="107000"/>
              </a:lnSpc>
              <a:spcBef>
                <a:spcPts val="800"/>
              </a:spcBef>
              <a:buFont typeface="+mj-lt"/>
              <a:buAutoNum type="arabicPeriod"/>
            </a:pPr>
            <a:r>
              <a:rPr lang="en-US" sz="1200" dirty="0">
                <a:solidFill>
                  <a:schemeClr val="tx1"/>
                </a:solidFill>
                <a:latin typeface="Helvetica" pitchFamily="2" charset="0"/>
                <a:cs typeface="Times New Roman" panose="02020603050405020304" pitchFamily="18" charset="0"/>
              </a:rPr>
              <a:t>If the Level-1 file has imported an external library, it does not need to be imported by the Level-2 file</a:t>
            </a:r>
            <a:endParaRPr lang="en-MY" sz="1200" dirty="0">
              <a:solidFill>
                <a:schemeClr val="tx1"/>
              </a:solidFill>
              <a:latin typeface="Helvetica" pitchFamily="2"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76E05F21-BB79-4E86-9249-C218C5CBC135}"/>
              </a:ext>
            </a:extLst>
          </p:cNvPr>
          <p:cNvSpPr/>
          <p:nvPr/>
        </p:nvSpPr>
        <p:spPr>
          <a:xfrm>
            <a:off x="957785" y="2392166"/>
            <a:ext cx="7034746" cy="4056259"/>
          </a:xfrm>
          <a:prstGeom prst="roundRect">
            <a:avLst>
              <a:gd name="adj" fmla="val 50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600"/>
              </a:spcBef>
              <a:spcAft>
                <a:spcPts val="0"/>
              </a:spcAft>
            </a:pPr>
            <a:r>
              <a:rPr lang="en-US" sz="1200" b="1" dirty="0">
                <a:solidFill>
                  <a:srgbClr val="1F4E79"/>
                </a:solidFill>
                <a:effectLst/>
                <a:latin typeface="DS ISO 1" panose="02000506000000020003" pitchFamily="50" charset="0"/>
                <a:ea typeface="MS Gothic" panose="020B0609070205080204" pitchFamily="49" charset="-128"/>
                <a:cs typeface="Times New Roman" panose="02020603050405020304" pitchFamily="18" charset="0"/>
              </a:rPr>
              <a:t>Libraries Utilized:</a:t>
            </a:r>
            <a:endParaRPr lang="en-MY" sz="1200" b="1" dirty="0">
              <a:solidFill>
                <a:srgbClr val="1F4E79"/>
              </a:solidFill>
              <a:effectLst/>
              <a:latin typeface="DS ISO 1" panose="02000506000000020003" pitchFamily="50" charset="0"/>
              <a:ea typeface="MS Gothic" panose="020B0609070205080204" pitchFamily="49" charset="-128"/>
              <a:cs typeface="Times New Roman" panose="02020603050405020304" pitchFamily="18" charset="0"/>
            </a:endParaRPr>
          </a:p>
          <a:p>
            <a:pPr marL="0" marR="0">
              <a:lnSpc>
                <a:spcPct val="107000"/>
              </a:lnSpc>
              <a:spcBef>
                <a:spcPts val="800"/>
              </a:spcBef>
              <a:spcAft>
                <a:spcPts val="0"/>
              </a:spcAft>
            </a:pPr>
            <a:r>
              <a:rPr lang="en-US" sz="1200" b="1" dirty="0">
                <a:solidFill>
                  <a:srgbClr val="2B579A"/>
                </a:solidFill>
                <a:effectLst/>
                <a:latin typeface="Helvetica" pitchFamily="2" charset="0"/>
                <a:ea typeface="Segoe UI" panose="020B0502040204020203" pitchFamily="34" charset="0"/>
                <a:cs typeface="Times New Roman" panose="02020603050405020304" pitchFamily="18" charset="0"/>
              </a:rPr>
              <a:t>BeagleBone Blue Integration:</a:t>
            </a:r>
            <a:endParaRPr lang="en-MY" sz="1200" dirty="0">
              <a:effectLst/>
              <a:latin typeface="Helvetica" pitchFamily="2" charset="0"/>
              <a:ea typeface="Segoe UI" panose="020B0502040204020203" pitchFamily="34" charset="0"/>
              <a:cs typeface="Times New Roman" panose="02020603050405020304" pitchFamily="18" charset="0"/>
            </a:endParaRPr>
          </a:p>
          <a:p>
            <a:pPr marL="342900" marR="0" lvl="0" indent="-342900">
              <a:lnSpc>
                <a:spcPct val="107000"/>
              </a:lnSpc>
              <a:spcBef>
                <a:spcPts val="800"/>
              </a:spcBef>
              <a:spcAft>
                <a:spcPts val="0"/>
              </a:spcAft>
              <a:buFont typeface="Symbol" panose="05050102010706020507" pitchFamily="18" charset="2"/>
              <a:buChar char=""/>
            </a:pPr>
            <a:r>
              <a:rPr lang="en-US" sz="1200" u="sng" dirty="0">
                <a:solidFill>
                  <a:schemeClr val="bg1"/>
                </a:solidFill>
                <a:effectLst/>
                <a:latin typeface="Helvetica" pitchFamily="2" charset="0"/>
                <a:ea typeface="Segoe UI" panose="020B0502040204020203"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RCPY</a:t>
            </a:r>
            <a:r>
              <a:rPr lang="en-US" sz="1200" b="1" i="1" dirty="0">
                <a:solidFill>
                  <a:schemeClr val="bg1"/>
                </a:solidFill>
                <a:effectLst/>
                <a:latin typeface="Helvetica" pitchFamily="2" charset="0"/>
                <a:ea typeface="Segoe UI" panose="020B0502040204020203" pitchFamily="34" charset="0"/>
                <a:cs typeface="Times New Roman" panose="02020603050405020304" pitchFamily="18" charset="0"/>
              </a:rPr>
              <a:t> </a:t>
            </a:r>
            <a:r>
              <a:rPr lang="en-US" sz="1200" dirty="0">
                <a:solidFill>
                  <a:schemeClr val="bg1"/>
                </a:solidFill>
                <a:effectLst/>
                <a:latin typeface="Helvetica" pitchFamily="2" charset="0"/>
                <a:ea typeface="Segoe UI" panose="020B0502040204020203" pitchFamily="34" charset="0"/>
                <a:cs typeface="Times New Roman" panose="02020603050405020304" pitchFamily="18" charset="0"/>
              </a:rPr>
              <a:t>for communicating with MPU9250 &amp; commanding motor drivers</a:t>
            </a:r>
            <a:endParaRPr lang="en-MY" sz="1200" dirty="0">
              <a:solidFill>
                <a:schemeClr val="bg1"/>
              </a:solidFill>
              <a:effectLst/>
              <a:latin typeface="Helvetica" pitchFamily="2" charset="0"/>
              <a:ea typeface="Segoe UI" panose="020B0502040204020203"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u="sng" dirty="0">
                <a:solidFill>
                  <a:schemeClr val="bg1"/>
                </a:solidFill>
                <a:effectLst/>
                <a:latin typeface="Helvetica" pitchFamily="2" charset="0"/>
                <a:ea typeface="Segoe UI" panose="020B0502040204020203"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Adafruit GPIO</a:t>
            </a:r>
            <a:r>
              <a:rPr lang="en-US" sz="1200" b="1" i="1" dirty="0">
                <a:solidFill>
                  <a:schemeClr val="bg1"/>
                </a:solidFill>
                <a:effectLst/>
                <a:latin typeface="Helvetica" pitchFamily="2" charset="0"/>
                <a:ea typeface="Segoe UI" panose="020B0502040204020203" pitchFamily="34" charset="0"/>
                <a:cs typeface="Times New Roman" panose="02020603050405020304" pitchFamily="18" charset="0"/>
              </a:rPr>
              <a:t> </a:t>
            </a:r>
            <a:r>
              <a:rPr lang="en-US" sz="1200" dirty="0">
                <a:solidFill>
                  <a:schemeClr val="bg1"/>
                </a:solidFill>
                <a:effectLst/>
                <a:latin typeface="Helvetica" pitchFamily="2" charset="0"/>
                <a:ea typeface="Segoe UI" panose="020B0502040204020203" pitchFamily="34" charset="0"/>
                <a:cs typeface="Times New Roman" panose="02020603050405020304" pitchFamily="18" charset="0"/>
              </a:rPr>
              <a:t>for I2C Communication</a:t>
            </a:r>
            <a:endParaRPr lang="en-MY" sz="1200" dirty="0">
              <a:solidFill>
                <a:schemeClr val="bg1"/>
              </a:solidFill>
              <a:effectLst/>
              <a:latin typeface="Helvetica" pitchFamily="2" charset="0"/>
              <a:ea typeface="Segoe UI" panose="020B0502040204020203"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u="sng" dirty="0">
                <a:solidFill>
                  <a:schemeClr val="bg1"/>
                </a:solidFill>
                <a:effectLst/>
                <a:latin typeface="Helvetica" pitchFamily="2" charset="0"/>
                <a:ea typeface="Segoe UI" panose="020B0502040204020203"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BMP280</a:t>
            </a:r>
            <a:r>
              <a:rPr lang="en-US" sz="1200" dirty="0">
                <a:solidFill>
                  <a:schemeClr val="bg1"/>
                </a:solidFill>
                <a:effectLst/>
                <a:latin typeface="Helvetica" pitchFamily="2" charset="0"/>
                <a:ea typeface="Segoe UI" panose="020B0502040204020203" pitchFamily="34" charset="0"/>
                <a:cs typeface="Times New Roman" panose="02020603050405020304" pitchFamily="18" charset="0"/>
              </a:rPr>
              <a:t> for communicating with the onboard bmp280 sensor.</a:t>
            </a:r>
            <a:endParaRPr lang="en-MY" sz="1200" dirty="0">
              <a:solidFill>
                <a:schemeClr val="bg1"/>
              </a:solidFill>
              <a:effectLst/>
              <a:latin typeface="Helvetica" pitchFamily="2" charset="0"/>
              <a:ea typeface="Segoe UI" panose="020B0502040204020203" pitchFamily="34" charset="0"/>
              <a:cs typeface="Times New Roman" panose="02020603050405020304" pitchFamily="18" charset="0"/>
            </a:endParaRPr>
          </a:p>
          <a:p>
            <a:pPr marL="0" marR="0">
              <a:lnSpc>
                <a:spcPct val="107000"/>
              </a:lnSpc>
              <a:spcBef>
                <a:spcPts val="800"/>
              </a:spcBef>
              <a:spcAft>
                <a:spcPts val="0"/>
              </a:spcAft>
            </a:pPr>
            <a:r>
              <a:rPr lang="en-US" sz="1200" b="1" dirty="0">
                <a:solidFill>
                  <a:srgbClr val="2B579A"/>
                </a:solidFill>
                <a:effectLst/>
                <a:latin typeface="Helvetica" pitchFamily="2" charset="0"/>
                <a:ea typeface="Segoe UI" panose="020B0502040204020203" pitchFamily="34" charset="0"/>
                <a:cs typeface="Times New Roman" panose="02020603050405020304" pitchFamily="18" charset="0"/>
              </a:rPr>
              <a:t>Raspberry Pi integration:</a:t>
            </a:r>
            <a:endParaRPr lang="en-MY" sz="1200" dirty="0">
              <a:effectLst/>
              <a:latin typeface="Helvetica" pitchFamily="2" charset="0"/>
              <a:ea typeface="Segoe UI" panose="020B0502040204020203" pitchFamily="34" charset="0"/>
              <a:cs typeface="Times New Roman" panose="02020603050405020304" pitchFamily="18" charset="0"/>
            </a:endParaRPr>
          </a:p>
          <a:p>
            <a:pPr marL="342900" marR="0" lvl="0" indent="-342900">
              <a:lnSpc>
                <a:spcPct val="107000"/>
              </a:lnSpc>
              <a:spcBef>
                <a:spcPts val="800"/>
              </a:spcBef>
              <a:spcAft>
                <a:spcPts val="0"/>
              </a:spcAft>
              <a:buFont typeface="Symbol" panose="05050102010706020507" pitchFamily="18" charset="2"/>
              <a:buChar char=""/>
            </a:pPr>
            <a:r>
              <a:rPr lang="en-US" sz="1200" u="sng" dirty="0">
                <a:solidFill>
                  <a:schemeClr val="bg1"/>
                </a:solidFill>
                <a:effectLst/>
                <a:latin typeface="Helvetica" pitchFamily="2" charset="0"/>
                <a:ea typeface="Segoe UI" panose="020B0502040204020203"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pysicktim</a:t>
            </a:r>
            <a:r>
              <a:rPr lang="en-US" sz="1200" dirty="0">
                <a:solidFill>
                  <a:schemeClr val="bg1"/>
                </a:solidFill>
                <a:effectLst/>
                <a:latin typeface="Helvetica" pitchFamily="2" charset="0"/>
                <a:ea typeface="Segoe UI" panose="020B0502040204020203" pitchFamily="34" charset="0"/>
                <a:cs typeface="Times New Roman" panose="02020603050405020304" pitchFamily="18" charset="0"/>
              </a:rPr>
              <a:t> for accessing LIDAR data</a:t>
            </a:r>
            <a:endParaRPr lang="en-MY" sz="1200" dirty="0">
              <a:solidFill>
                <a:schemeClr val="bg1"/>
              </a:solidFill>
              <a:effectLst/>
              <a:latin typeface="Helvetica" pitchFamily="2" charset="0"/>
              <a:ea typeface="Segoe UI" panose="020B0502040204020203"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u="sng" dirty="0">
                <a:solidFill>
                  <a:schemeClr val="bg1"/>
                </a:solidFill>
                <a:effectLst/>
                <a:latin typeface="Helvetica" pitchFamily="2" charset="0"/>
                <a:ea typeface="Segoe UI" panose="020B0502040204020203"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gpiozero</a:t>
            </a:r>
            <a:r>
              <a:rPr lang="en-US" sz="1200" dirty="0">
                <a:solidFill>
                  <a:schemeClr val="bg1"/>
                </a:solidFill>
                <a:effectLst/>
                <a:latin typeface="Helvetica" pitchFamily="2" charset="0"/>
                <a:ea typeface="Segoe UI" panose="020B0502040204020203" pitchFamily="34" charset="0"/>
                <a:cs typeface="Times New Roman" panose="02020603050405020304" pitchFamily="18" charset="0"/>
              </a:rPr>
              <a:t> for controlling GPIO pins.</a:t>
            </a:r>
            <a:endParaRPr lang="en-MY" sz="1200" dirty="0">
              <a:solidFill>
                <a:schemeClr val="bg1"/>
              </a:solidFill>
              <a:effectLst/>
              <a:latin typeface="Helvetica" pitchFamily="2" charset="0"/>
              <a:ea typeface="Segoe UI" panose="020B0502040204020203" pitchFamily="34" charset="0"/>
              <a:cs typeface="Times New Roman" panose="02020603050405020304" pitchFamily="18" charset="0"/>
            </a:endParaRPr>
          </a:p>
          <a:p>
            <a:pPr marL="0" marR="0">
              <a:lnSpc>
                <a:spcPct val="107000"/>
              </a:lnSpc>
              <a:spcBef>
                <a:spcPts val="800"/>
              </a:spcBef>
              <a:spcAft>
                <a:spcPts val="0"/>
              </a:spcAft>
            </a:pPr>
            <a:r>
              <a:rPr lang="en-US" sz="1200" b="1" dirty="0">
                <a:solidFill>
                  <a:srgbClr val="2B579A"/>
                </a:solidFill>
                <a:effectLst/>
                <a:latin typeface="Helvetica" pitchFamily="2" charset="0"/>
                <a:ea typeface="Segoe UI" panose="020B0502040204020203" pitchFamily="34" charset="0"/>
                <a:cs typeface="Times New Roman" panose="02020603050405020304" pitchFamily="18" charset="0"/>
              </a:rPr>
              <a:t>Common Libraries</a:t>
            </a:r>
            <a:endParaRPr lang="en-MY" sz="1200" dirty="0">
              <a:effectLst/>
              <a:latin typeface="Helvetica" pitchFamily="2" charset="0"/>
              <a:ea typeface="Segoe UI" panose="020B0502040204020203" pitchFamily="34" charset="0"/>
              <a:cs typeface="Times New Roman" panose="02020603050405020304" pitchFamily="18" charset="0"/>
            </a:endParaRPr>
          </a:p>
          <a:p>
            <a:pPr marL="342900" marR="0" lvl="0" indent="-342900">
              <a:lnSpc>
                <a:spcPct val="107000"/>
              </a:lnSpc>
              <a:spcBef>
                <a:spcPts val="800"/>
              </a:spcBef>
              <a:spcAft>
                <a:spcPts val="0"/>
              </a:spcAft>
              <a:buFont typeface="Symbol" panose="05050102010706020507" pitchFamily="18" charset="2"/>
              <a:buChar char=""/>
            </a:pPr>
            <a:r>
              <a:rPr lang="en-US" sz="1200" u="sng" dirty="0">
                <a:solidFill>
                  <a:schemeClr val="bg1"/>
                </a:solidFill>
                <a:effectLst/>
                <a:latin typeface="Helvetica" pitchFamily="2" charset="0"/>
                <a:ea typeface="Segoe UI" panose="020B0502040204020203"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os</a:t>
            </a:r>
            <a:r>
              <a:rPr lang="en-US" sz="1200" dirty="0">
                <a:solidFill>
                  <a:schemeClr val="bg1"/>
                </a:solidFill>
                <a:effectLst/>
                <a:latin typeface="Helvetica" pitchFamily="2" charset="0"/>
                <a:ea typeface="Segoe UI" panose="020B0502040204020203" pitchFamily="34" charset="0"/>
                <a:cs typeface="Times New Roman" panose="02020603050405020304" pitchFamily="18" charset="0"/>
              </a:rPr>
              <a:t> for making shell commands via python code.</a:t>
            </a:r>
            <a:endParaRPr lang="en-MY" sz="1200" dirty="0">
              <a:solidFill>
                <a:schemeClr val="bg1"/>
              </a:solidFill>
              <a:effectLst/>
              <a:latin typeface="Helvetica" pitchFamily="2" charset="0"/>
              <a:ea typeface="Segoe UI" panose="020B0502040204020203"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u="sng" dirty="0">
                <a:solidFill>
                  <a:schemeClr val="bg1"/>
                </a:solidFill>
                <a:effectLst/>
                <a:latin typeface="Helvetica" pitchFamily="2" charset="0"/>
                <a:ea typeface="Segoe UI" panose="020B0502040204020203"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time</a:t>
            </a:r>
            <a:r>
              <a:rPr lang="en-US" sz="1200" dirty="0">
                <a:solidFill>
                  <a:schemeClr val="bg1"/>
                </a:solidFill>
                <a:effectLst/>
                <a:latin typeface="Helvetica" pitchFamily="2" charset="0"/>
                <a:ea typeface="Segoe UI" panose="020B0502040204020203" pitchFamily="34" charset="0"/>
                <a:cs typeface="Times New Roman" panose="02020603050405020304" pitchFamily="18" charset="0"/>
              </a:rPr>
              <a:t> for keeping track of time</a:t>
            </a:r>
            <a:endParaRPr lang="en-MY" sz="1200" dirty="0">
              <a:solidFill>
                <a:schemeClr val="bg1"/>
              </a:solidFill>
              <a:effectLst/>
              <a:latin typeface="Helvetica" pitchFamily="2" charset="0"/>
              <a:ea typeface="Segoe UI" panose="020B0502040204020203"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u="sng" dirty="0">
                <a:solidFill>
                  <a:schemeClr val="bg1"/>
                </a:solidFill>
                <a:effectLst/>
                <a:latin typeface="Helvetica" pitchFamily="2" charset="0"/>
                <a:ea typeface="Segoe UI" panose="020B0502040204020203"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threading</a:t>
            </a:r>
            <a:r>
              <a:rPr lang="en-US" sz="1200" dirty="0">
                <a:solidFill>
                  <a:schemeClr val="bg1"/>
                </a:solidFill>
                <a:effectLst/>
                <a:latin typeface="Helvetica" pitchFamily="2" charset="0"/>
                <a:ea typeface="Segoe UI" panose="020B0502040204020203" pitchFamily="34" charset="0"/>
                <a:cs typeface="Times New Roman" panose="02020603050405020304" pitchFamily="18" charset="0"/>
              </a:rPr>
              <a:t> for performing multithreading</a:t>
            </a:r>
            <a:endParaRPr lang="en-MY" sz="1200" dirty="0">
              <a:solidFill>
                <a:schemeClr val="bg1"/>
              </a:solidFill>
              <a:effectLst/>
              <a:latin typeface="Helvetica" pitchFamily="2" charset="0"/>
              <a:ea typeface="Segoe UI" panose="020B0502040204020203"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u="sng" dirty="0">
                <a:solidFill>
                  <a:schemeClr val="bg1"/>
                </a:solidFill>
                <a:effectLst/>
                <a:latin typeface="Helvetica" pitchFamily="2" charset="0"/>
                <a:ea typeface="Segoe UI" panose="020B0502040204020203"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NumPy</a:t>
            </a:r>
            <a:r>
              <a:rPr lang="en-US" sz="1200" dirty="0">
                <a:solidFill>
                  <a:schemeClr val="bg1"/>
                </a:solidFill>
                <a:effectLst/>
                <a:latin typeface="Helvetica" pitchFamily="2" charset="0"/>
                <a:ea typeface="Segoe UI" panose="020B0502040204020203" pitchFamily="34" charset="0"/>
                <a:cs typeface="Times New Roman" panose="02020603050405020304" pitchFamily="18" charset="0"/>
              </a:rPr>
              <a:t> for performing math operations</a:t>
            </a:r>
            <a:endParaRPr lang="en-MY" sz="1200" dirty="0">
              <a:solidFill>
                <a:schemeClr val="bg1"/>
              </a:solidFill>
              <a:effectLst/>
              <a:latin typeface="Helvetica" pitchFamily="2" charset="0"/>
              <a:ea typeface="Segoe UI" panose="020B0502040204020203"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effectLst/>
                <a:latin typeface="Helvetica" pitchFamily="2" charset="0"/>
                <a:ea typeface="Segoe UI" panose="020B0502040204020203" pitchFamily="34" charset="0"/>
                <a:cs typeface="Times New Roman" panose="02020603050405020304" pitchFamily="18" charset="0"/>
                <a:hlinkClick r:id="rId11">
                  <a:extLst>
                    <a:ext uri="{A12FA001-AC4F-418D-AE19-62706E023703}">
                      <ahyp:hlinkClr xmlns:ahyp="http://schemas.microsoft.com/office/drawing/2018/hyperlinkcolor" val="tx"/>
                    </a:ext>
                  </a:extLst>
                </a:hlinkClick>
              </a:rPr>
              <a:t>Fastlogging</a:t>
            </a:r>
            <a:r>
              <a:rPr lang="en-US" sz="1200" dirty="0">
                <a:solidFill>
                  <a:schemeClr val="bg1"/>
                </a:solidFill>
                <a:effectLst/>
                <a:latin typeface="Helvetica" pitchFamily="2" charset="0"/>
                <a:ea typeface="Segoe UI" panose="020B0502040204020203" pitchFamily="34" charset="0"/>
                <a:cs typeface="Times New Roman" panose="02020603050405020304" pitchFamily="18" charset="0"/>
              </a:rPr>
              <a:t> for generating log files</a:t>
            </a:r>
          </a:p>
          <a:p>
            <a:pPr marL="342900" marR="0" lvl="0" indent="-342900">
              <a:lnSpc>
                <a:spcPct val="107000"/>
              </a:lnSpc>
              <a:spcBef>
                <a:spcPts val="0"/>
              </a:spcBef>
              <a:spcAft>
                <a:spcPts val="0"/>
              </a:spcAft>
              <a:buFont typeface="Symbol" panose="05050102010706020507" pitchFamily="18" charset="2"/>
              <a:buChar char=""/>
            </a:pPr>
            <a:r>
              <a:rPr lang="en-US" sz="1200" u="sng" dirty="0">
                <a:solidFill>
                  <a:schemeClr val="bg1"/>
                </a:solidFill>
                <a:effectLst/>
                <a:latin typeface="Helvetica" pitchFamily="2" charset="0"/>
                <a:ea typeface="Segoe UI" panose="020B0502040204020203" pitchFamily="34" charset="0"/>
                <a:cs typeface="Times New Roman" panose="02020603050405020304" pitchFamily="18" charset="0"/>
              </a:rPr>
              <a:t>pygame</a:t>
            </a:r>
            <a:r>
              <a:rPr lang="en-US" sz="1200" dirty="0">
                <a:solidFill>
                  <a:schemeClr val="bg1"/>
                </a:solidFill>
                <a:effectLst/>
                <a:latin typeface="Helvetica" pitchFamily="2" charset="0"/>
                <a:ea typeface="Segoe UI" panose="020B0502040204020203" pitchFamily="34" charset="0"/>
                <a:cs typeface="Times New Roman" panose="02020603050405020304" pitchFamily="18" charset="0"/>
              </a:rPr>
              <a:t> for accessing gamepad controller data</a:t>
            </a:r>
            <a:endParaRPr lang="en-MY" sz="1200" dirty="0">
              <a:solidFill>
                <a:schemeClr val="bg1"/>
              </a:solidFill>
              <a:effectLst/>
              <a:latin typeface="Helvetica" pitchFamily="2" charset="0"/>
              <a:ea typeface="Segoe UI" panose="020B0502040204020203"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u="sng" dirty="0">
                <a:solidFill>
                  <a:schemeClr val="bg1"/>
                </a:solidFill>
                <a:effectLst/>
                <a:latin typeface="Helvetica" pitchFamily="2" charset="0"/>
                <a:ea typeface="Segoe UI" panose="020B0502040204020203" pitchFamily="34" charset="0"/>
                <a:cs typeface="Times New Roman" panose="02020603050405020304" pitchFamily="18" charset="0"/>
                <a:hlinkClick r:id="rId12">
                  <a:extLst>
                    <a:ext uri="{A12FA001-AC4F-418D-AE19-62706E023703}">
                      <ahyp:hlinkClr xmlns:ahyp="http://schemas.microsoft.com/office/drawing/2018/hyperlinkcolor" val="tx"/>
                    </a:ext>
                  </a:extLst>
                </a:hlinkClick>
              </a:rPr>
              <a:t>cayenne.client</a:t>
            </a:r>
            <a:r>
              <a:rPr lang="en-US" sz="1200" dirty="0">
                <a:solidFill>
                  <a:schemeClr val="bg1"/>
                </a:solidFill>
                <a:effectLst/>
                <a:latin typeface="Helvetica" pitchFamily="2" charset="0"/>
                <a:ea typeface="Segoe UI" panose="020B0502040204020203" pitchFamily="34" charset="0"/>
                <a:cs typeface="Times New Roman" panose="02020603050405020304" pitchFamily="18" charset="0"/>
              </a:rPr>
              <a:t> for sending MQTT messages</a:t>
            </a:r>
            <a:endParaRPr lang="en-MY" sz="1200" dirty="0">
              <a:solidFill>
                <a:schemeClr val="bg1"/>
              </a:solidFill>
              <a:effectLst/>
              <a:latin typeface="Helvetica" pitchFamily="2" charset="0"/>
              <a:ea typeface="Segoe UI" panose="020B0502040204020203"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u="sng" dirty="0">
                <a:solidFill>
                  <a:schemeClr val="bg1"/>
                </a:solidFill>
                <a:effectLst/>
                <a:latin typeface="Helvetica" pitchFamily="2" charset="0"/>
                <a:ea typeface="Segoe UI" panose="020B0502040204020203" pitchFamily="34" charset="0"/>
                <a:cs typeface="Times New Roman" panose="02020603050405020304" pitchFamily="18" charset="0"/>
                <a:hlinkClick r:id="rId13">
                  <a:extLst>
                    <a:ext uri="{A12FA001-AC4F-418D-AE19-62706E023703}">
                      <ahyp:hlinkClr xmlns:ahyp="http://schemas.microsoft.com/office/drawing/2018/hyperlinkcolor" val="tx"/>
                    </a:ext>
                  </a:extLst>
                </a:hlinkClick>
              </a:rPr>
              <a:t>smbus</a:t>
            </a:r>
            <a:r>
              <a:rPr lang="en-US" sz="1200" u="sng" dirty="0">
                <a:solidFill>
                  <a:schemeClr val="bg1"/>
                </a:solidFill>
                <a:effectLst/>
                <a:latin typeface="Helvetica" pitchFamily="2" charset="0"/>
                <a:ea typeface="Segoe UI" panose="020B0502040204020203" pitchFamily="34" charset="0"/>
                <a:cs typeface="Times New Roman" panose="02020603050405020304" pitchFamily="18" charset="0"/>
              </a:rPr>
              <a:t>2</a:t>
            </a:r>
            <a:r>
              <a:rPr lang="en-US" sz="1200" dirty="0">
                <a:solidFill>
                  <a:schemeClr val="bg1"/>
                </a:solidFill>
                <a:effectLst/>
                <a:latin typeface="Helvetica" pitchFamily="2" charset="0"/>
                <a:ea typeface="Segoe UI" panose="020B0502040204020203" pitchFamily="34" charset="0"/>
                <a:cs typeface="Times New Roman" panose="02020603050405020304" pitchFamily="18" charset="0"/>
              </a:rPr>
              <a:t> for accessing i2c bus through python commands</a:t>
            </a:r>
            <a:endParaRPr lang="en-MY" sz="1200" dirty="0">
              <a:solidFill>
                <a:schemeClr val="bg1"/>
              </a:solidFill>
              <a:effectLst/>
              <a:latin typeface="Helvetica" pitchFamily="2" charset="0"/>
              <a:ea typeface="Segoe UI" panose="020B0502040204020203"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6D8B5B7-2BF6-47E5-A4F2-F910210411AA}"/>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123163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C6363-AEDC-4EB9-9FD4-498457147C75}"/>
              </a:ext>
            </a:extLst>
          </p:cNvPr>
          <p:cNvSpPr>
            <a:spLocks noGrp="1"/>
          </p:cNvSpPr>
          <p:nvPr>
            <p:ph type="title"/>
          </p:nvPr>
        </p:nvSpPr>
        <p:spPr>
          <a:xfrm>
            <a:off x="428979" y="195925"/>
            <a:ext cx="3781777" cy="796378"/>
          </a:xfrm>
        </p:spPr>
        <p:txBody>
          <a:bodyPr/>
          <a:lstStyle/>
          <a:p>
            <a:r>
              <a:rPr lang="en-US" dirty="0"/>
              <a:t>Libraries Matrix</a:t>
            </a:r>
            <a:endParaRPr lang="en-MY" dirty="0"/>
          </a:p>
        </p:txBody>
      </p:sp>
      <p:graphicFrame>
        <p:nvGraphicFramePr>
          <p:cNvPr id="7" name="Table 7">
            <a:extLst>
              <a:ext uri="{FF2B5EF4-FFF2-40B4-BE49-F238E27FC236}">
                <a16:creationId xmlns:a16="http://schemas.microsoft.com/office/drawing/2014/main" id="{0AB41556-EBE5-4F6C-96CC-E53B390503FE}"/>
              </a:ext>
            </a:extLst>
          </p:cNvPr>
          <p:cNvGraphicFramePr>
            <a:graphicFrameLocks noGrp="1"/>
          </p:cNvGraphicFramePr>
          <p:nvPr>
            <p:ph idx="1"/>
            <p:extLst>
              <p:ext uri="{D42A27DB-BD31-4B8C-83A1-F6EECF244321}">
                <p14:modId xmlns:p14="http://schemas.microsoft.com/office/powerpoint/2010/main" val="1832099089"/>
              </p:ext>
            </p:extLst>
          </p:nvPr>
        </p:nvGraphicFramePr>
        <p:xfrm>
          <a:off x="1663523" y="1657318"/>
          <a:ext cx="8835140" cy="4719320"/>
        </p:xfrm>
        <a:graphic>
          <a:graphicData uri="http://schemas.openxmlformats.org/drawingml/2006/table">
            <a:tbl>
              <a:tblPr firstRow="1" bandRow="1">
                <a:tableStyleId>{5C22544A-7EE6-4342-B048-85BDC9FD1C3A}</a:tableStyleId>
              </a:tblPr>
              <a:tblGrid>
                <a:gridCol w="2208785">
                  <a:extLst>
                    <a:ext uri="{9D8B030D-6E8A-4147-A177-3AD203B41FA5}">
                      <a16:colId xmlns:a16="http://schemas.microsoft.com/office/drawing/2014/main" val="258261577"/>
                    </a:ext>
                  </a:extLst>
                </a:gridCol>
                <a:gridCol w="2208785">
                  <a:extLst>
                    <a:ext uri="{9D8B030D-6E8A-4147-A177-3AD203B41FA5}">
                      <a16:colId xmlns:a16="http://schemas.microsoft.com/office/drawing/2014/main" val="1853057837"/>
                    </a:ext>
                  </a:extLst>
                </a:gridCol>
                <a:gridCol w="2208785">
                  <a:extLst>
                    <a:ext uri="{9D8B030D-6E8A-4147-A177-3AD203B41FA5}">
                      <a16:colId xmlns:a16="http://schemas.microsoft.com/office/drawing/2014/main" val="959517226"/>
                    </a:ext>
                  </a:extLst>
                </a:gridCol>
                <a:gridCol w="2208785">
                  <a:extLst>
                    <a:ext uri="{9D8B030D-6E8A-4147-A177-3AD203B41FA5}">
                      <a16:colId xmlns:a16="http://schemas.microsoft.com/office/drawing/2014/main" val="3077011578"/>
                    </a:ext>
                  </a:extLst>
                </a:gridCol>
              </a:tblGrid>
              <a:tr h="370840">
                <a:tc>
                  <a:txBody>
                    <a:bodyPr/>
                    <a:lstStyle/>
                    <a:p>
                      <a:r>
                        <a:rPr lang="en-US" dirty="0"/>
                        <a:t>Lib</a:t>
                      </a:r>
                      <a:endParaRPr lang="en-MY" dirty="0"/>
                    </a:p>
                  </a:txBody>
                  <a:tcPr/>
                </a:tc>
                <a:tc>
                  <a:txBody>
                    <a:bodyPr/>
                    <a:lstStyle/>
                    <a:p>
                      <a:pPr algn="ctr"/>
                      <a:r>
                        <a:rPr lang="en-US" dirty="0"/>
                        <a:t>Beaglebone Blue</a:t>
                      </a:r>
                      <a:endParaRPr lang="en-MY" dirty="0"/>
                    </a:p>
                  </a:txBody>
                  <a:tcPr/>
                </a:tc>
                <a:tc>
                  <a:txBody>
                    <a:bodyPr/>
                    <a:lstStyle/>
                    <a:p>
                      <a:pPr algn="ctr"/>
                      <a:r>
                        <a:rPr lang="en-US" dirty="0"/>
                        <a:t>Raspberry Pi </a:t>
                      </a:r>
                    </a:p>
                    <a:p>
                      <a:pPr algn="ctr"/>
                      <a:r>
                        <a:rPr lang="en-US" dirty="0"/>
                        <a:t>3B+ and 4</a:t>
                      </a:r>
                      <a:endParaRPr lang="en-MY" dirty="0"/>
                    </a:p>
                  </a:txBody>
                  <a:tcPr/>
                </a:tc>
                <a:tc>
                  <a:txBody>
                    <a:bodyPr/>
                    <a:lstStyle/>
                    <a:p>
                      <a:pPr algn="ctr"/>
                      <a:r>
                        <a:rPr lang="en-US" dirty="0"/>
                        <a:t>Jetson Nano</a:t>
                      </a:r>
                    </a:p>
                    <a:p>
                      <a:pPr algn="ctr"/>
                      <a:r>
                        <a:rPr lang="en-US" sz="1400" dirty="0"/>
                        <a:t>[Under development]</a:t>
                      </a:r>
                      <a:endParaRPr lang="en-MY" sz="1400" dirty="0"/>
                    </a:p>
                  </a:txBody>
                  <a:tcPr/>
                </a:tc>
                <a:extLst>
                  <a:ext uri="{0D108BD9-81ED-4DB2-BD59-A6C34878D82A}">
                    <a16:rowId xmlns:a16="http://schemas.microsoft.com/office/drawing/2014/main" val="151580005"/>
                  </a:ext>
                </a:extLst>
              </a:tr>
              <a:tr h="370840">
                <a:tc>
                  <a:txBody>
                    <a:bodyPr/>
                    <a:lstStyle/>
                    <a:p>
                      <a:r>
                        <a:rPr lang="en-US" dirty="0"/>
                        <a:t>Time</a:t>
                      </a: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extLst>
                  <a:ext uri="{0D108BD9-81ED-4DB2-BD59-A6C34878D82A}">
                    <a16:rowId xmlns:a16="http://schemas.microsoft.com/office/drawing/2014/main" val="1861519728"/>
                  </a:ext>
                </a:extLst>
              </a:tr>
              <a:tr h="370840">
                <a:tc>
                  <a:txBody>
                    <a:bodyPr/>
                    <a:lstStyle/>
                    <a:p>
                      <a:r>
                        <a:rPr lang="en-US" dirty="0"/>
                        <a:t>Threading</a:t>
                      </a: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extLst>
                  <a:ext uri="{0D108BD9-81ED-4DB2-BD59-A6C34878D82A}">
                    <a16:rowId xmlns:a16="http://schemas.microsoft.com/office/drawing/2014/main" val="596211359"/>
                  </a:ext>
                </a:extLst>
              </a:tr>
              <a:tr h="370840">
                <a:tc>
                  <a:txBody>
                    <a:bodyPr/>
                    <a:lstStyle/>
                    <a:p>
                      <a:r>
                        <a:rPr lang="en-US" dirty="0"/>
                        <a:t>numpy</a:t>
                      </a: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extLst>
                  <a:ext uri="{0D108BD9-81ED-4DB2-BD59-A6C34878D82A}">
                    <a16:rowId xmlns:a16="http://schemas.microsoft.com/office/drawing/2014/main" val="1529591981"/>
                  </a:ext>
                </a:extLst>
              </a:tr>
              <a:tr h="370840">
                <a:tc>
                  <a:txBody>
                    <a:bodyPr/>
                    <a:lstStyle/>
                    <a:p>
                      <a:r>
                        <a:rPr lang="en-US" dirty="0"/>
                        <a:t>pygame</a:t>
                      </a: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tc>
                  <a:txBody>
                    <a:bodyPr/>
                    <a:lstStyle/>
                    <a:p>
                      <a:pPr algn="ctr"/>
                      <a:endParaRPr lang="en-MY" dirty="0"/>
                    </a:p>
                  </a:txBody>
                  <a:tcPr/>
                </a:tc>
                <a:extLst>
                  <a:ext uri="{0D108BD9-81ED-4DB2-BD59-A6C34878D82A}">
                    <a16:rowId xmlns:a16="http://schemas.microsoft.com/office/drawing/2014/main" val="1505326158"/>
                  </a:ext>
                </a:extLst>
              </a:tr>
              <a:tr h="370840">
                <a:tc>
                  <a:txBody>
                    <a:bodyPr/>
                    <a:lstStyle/>
                    <a:p>
                      <a:r>
                        <a:rPr lang="en-US" dirty="0"/>
                        <a:t>fastlogging</a:t>
                      </a:r>
                      <a:endParaRPr lang="en-MY"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MY" sz="1800" b="0" i="0" kern="1200" dirty="0">
                          <a:solidFill>
                            <a:schemeClr val="dk1"/>
                          </a:solidFill>
                          <a:effectLst/>
                          <a:latin typeface="+mn-lt"/>
                          <a:ea typeface="+mn-ea"/>
                          <a:cs typeface="+mn-cs"/>
                        </a:rPr>
                        <a:t>✔</a:t>
                      </a:r>
                      <a:endParaRPr lang="en-MY"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MY" sz="1800" b="0" i="0" kern="1200" dirty="0">
                          <a:solidFill>
                            <a:schemeClr val="dk1"/>
                          </a:solidFill>
                          <a:effectLst/>
                          <a:latin typeface="+mn-lt"/>
                          <a:ea typeface="+mn-ea"/>
                          <a:cs typeface="+mn-cs"/>
                        </a:rPr>
                        <a:t>✔</a:t>
                      </a:r>
                      <a:endParaRPr lang="en-MY"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MY" sz="1800" b="0" i="0" kern="1200" dirty="0">
                          <a:solidFill>
                            <a:schemeClr val="dk1"/>
                          </a:solidFill>
                          <a:effectLst/>
                          <a:latin typeface="+mn-lt"/>
                          <a:ea typeface="+mn-ea"/>
                          <a:cs typeface="+mn-cs"/>
                        </a:rPr>
                        <a:t>✔</a:t>
                      </a:r>
                      <a:endParaRPr lang="en-MY" dirty="0"/>
                    </a:p>
                  </a:txBody>
                  <a:tcPr/>
                </a:tc>
                <a:extLst>
                  <a:ext uri="{0D108BD9-81ED-4DB2-BD59-A6C34878D82A}">
                    <a16:rowId xmlns:a16="http://schemas.microsoft.com/office/drawing/2014/main" val="837311316"/>
                  </a:ext>
                </a:extLst>
              </a:tr>
              <a:tr h="370840">
                <a:tc>
                  <a:txBody>
                    <a:bodyPr/>
                    <a:lstStyle/>
                    <a:p>
                      <a:r>
                        <a:rPr lang="en-US" dirty="0"/>
                        <a:t>Cayenne.client</a:t>
                      </a: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tc>
                  <a:txBody>
                    <a:bodyPr/>
                    <a:lstStyle/>
                    <a:p>
                      <a:pPr algn="ctr"/>
                      <a:endParaRPr lang="en-MY" dirty="0"/>
                    </a:p>
                  </a:txBody>
                  <a:tcPr/>
                </a:tc>
                <a:extLst>
                  <a:ext uri="{0D108BD9-81ED-4DB2-BD59-A6C34878D82A}">
                    <a16:rowId xmlns:a16="http://schemas.microsoft.com/office/drawing/2014/main" val="2691250739"/>
                  </a:ext>
                </a:extLst>
              </a:tr>
              <a:tr h="370840">
                <a:tc>
                  <a:txBody>
                    <a:bodyPr/>
                    <a:lstStyle/>
                    <a:p>
                      <a:r>
                        <a:rPr lang="en-US" dirty="0"/>
                        <a:t>PySICKtim</a:t>
                      </a:r>
                      <a:endParaRPr lang="en-MY" dirty="0"/>
                    </a:p>
                  </a:txBody>
                  <a:tcPr/>
                </a:tc>
                <a:tc>
                  <a:txBody>
                    <a:bodyPr/>
                    <a:lstStyle/>
                    <a:p>
                      <a:pPr algn="ct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tc>
                  <a:txBody>
                    <a:bodyPr/>
                    <a:lstStyle/>
                    <a:p>
                      <a:pPr algn="ctr"/>
                      <a:endParaRPr lang="en-MY"/>
                    </a:p>
                  </a:txBody>
                  <a:tcPr/>
                </a:tc>
                <a:extLst>
                  <a:ext uri="{0D108BD9-81ED-4DB2-BD59-A6C34878D82A}">
                    <a16:rowId xmlns:a16="http://schemas.microsoft.com/office/drawing/2014/main" val="2658626353"/>
                  </a:ext>
                </a:extLst>
              </a:tr>
              <a:tr h="370840">
                <a:tc>
                  <a:txBody>
                    <a:bodyPr/>
                    <a:lstStyle/>
                    <a:p>
                      <a:r>
                        <a:rPr lang="en-US" dirty="0"/>
                        <a:t>GPIOZERO</a:t>
                      </a:r>
                      <a:endParaRPr lang="en-MY" dirty="0"/>
                    </a:p>
                  </a:txBody>
                  <a:tcPr/>
                </a:tc>
                <a:tc>
                  <a:txBody>
                    <a:bodyPr/>
                    <a:lstStyle/>
                    <a:p>
                      <a:pPr algn="ct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tc>
                  <a:txBody>
                    <a:bodyPr/>
                    <a:lstStyle/>
                    <a:p>
                      <a:pPr algn="ctr"/>
                      <a:endParaRPr lang="en-MY"/>
                    </a:p>
                  </a:txBody>
                  <a:tcPr/>
                </a:tc>
                <a:extLst>
                  <a:ext uri="{0D108BD9-81ED-4DB2-BD59-A6C34878D82A}">
                    <a16:rowId xmlns:a16="http://schemas.microsoft.com/office/drawing/2014/main" val="1557006618"/>
                  </a:ext>
                </a:extLst>
              </a:tr>
              <a:tr h="370840">
                <a:tc>
                  <a:txBody>
                    <a:bodyPr/>
                    <a:lstStyle/>
                    <a:p>
                      <a:r>
                        <a:rPr lang="en-US" dirty="0"/>
                        <a:t>RCPY</a:t>
                      </a: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tc>
                  <a:txBody>
                    <a:bodyPr/>
                    <a:lstStyle/>
                    <a:p>
                      <a:pPr algn="ctr"/>
                      <a:endParaRPr lang="en-MY" dirty="0"/>
                    </a:p>
                  </a:txBody>
                  <a:tcPr/>
                </a:tc>
                <a:tc>
                  <a:txBody>
                    <a:bodyPr/>
                    <a:lstStyle/>
                    <a:p>
                      <a:pPr algn="ctr"/>
                      <a:endParaRPr lang="en-MY"/>
                    </a:p>
                  </a:txBody>
                  <a:tcPr/>
                </a:tc>
                <a:extLst>
                  <a:ext uri="{0D108BD9-81ED-4DB2-BD59-A6C34878D82A}">
                    <a16:rowId xmlns:a16="http://schemas.microsoft.com/office/drawing/2014/main" val="1450859911"/>
                  </a:ext>
                </a:extLst>
              </a:tr>
              <a:tr h="370840">
                <a:tc>
                  <a:txBody>
                    <a:bodyPr/>
                    <a:lstStyle/>
                    <a:p>
                      <a:r>
                        <a:rPr lang="en-US" dirty="0"/>
                        <a:t>ADAFRUIT GPIO</a:t>
                      </a: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tc>
                  <a:txBody>
                    <a:bodyPr/>
                    <a:lstStyle/>
                    <a:p>
                      <a:pPr algn="ctr"/>
                      <a:endParaRPr lang="en-MY" dirty="0"/>
                    </a:p>
                  </a:txBody>
                  <a:tcPr/>
                </a:tc>
                <a:tc>
                  <a:txBody>
                    <a:bodyPr/>
                    <a:lstStyle/>
                    <a:p>
                      <a:pPr algn="ctr"/>
                      <a:endParaRPr lang="en-MY"/>
                    </a:p>
                  </a:txBody>
                  <a:tcPr/>
                </a:tc>
                <a:extLst>
                  <a:ext uri="{0D108BD9-81ED-4DB2-BD59-A6C34878D82A}">
                    <a16:rowId xmlns:a16="http://schemas.microsoft.com/office/drawing/2014/main" val="2923997395"/>
                  </a:ext>
                </a:extLst>
              </a:tr>
              <a:tr h="370840">
                <a:tc>
                  <a:txBody>
                    <a:bodyPr/>
                    <a:lstStyle/>
                    <a:p>
                      <a:r>
                        <a:rPr lang="en-US" dirty="0"/>
                        <a:t>BMP280</a:t>
                      </a:r>
                      <a:endParaRPr lang="en-MY" dirty="0"/>
                    </a:p>
                  </a:txBody>
                  <a:tcPr/>
                </a:tc>
                <a:tc>
                  <a:txBody>
                    <a:bodyPr/>
                    <a:lstStyle/>
                    <a:p>
                      <a:pPr algn="ctr"/>
                      <a:r>
                        <a:rPr lang="en-MY" sz="1800" b="0" i="0" kern="1200" dirty="0">
                          <a:solidFill>
                            <a:schemeClr val="dk1"/>
                          </a:solidFill>
                          <a:effectLst/>
                          <a:latin typeface="+mn-lt"/>
                          <a:ea typeface="+mn-ea"/>
                          <a:cs typeface="+mn-cs"/>
                        </a:rPr>
                        <a:t>✔</a:t>
                      </a:r>
                      <a:endParaRPr lang="en-MY" dirty="0"/>
                    </a:p>
                  </a:txBody>
                  <a:tcPr/>
                </a:tc>
                <a:tc>
                  <a:txBody>
                    <a:bodyPr/>
                    <a:lstStyle/>
                    <a:p>
                      <a:pPr algn="ctr"/>
                      <a:endParaRPr lang="en-MY" dirty="0"/>
                    </a:p>
                  </a:txBody>
                  <a:tcPr/>
                </a:tc>
                <a:tc>
                  <a:txBody>
                    <a:bodyPr/>
                    <a:lstStyle/>
                    <a:p>
                      <a:pPr algn="ctr"/>
                      <a:endParaRPr lang="en-MY" dirty="0"/>
                    </a:p>
                  </a:txBody>
                  <a:tcPr/>
                </a:tc>
                <a:extLst>
                  <a:ext uri="{0D108BD9-81ED-4DB2-BD59-A6C34878D82A}">
                    <a16:rowId xmlns:a16="http://schemas.microsoft.com/office/drawing/2014/main" val="58426788"/>
                  </a:ext>
                </a:extLst>
              </a:tr>
            </a:tbl>
          </a:graphicData>
        </a:graphic>
      </p:graphicFrame>
      <p:pic>
        <p:nvPicPr>
          <p:cNvPr id="4" name="Picture 2" descr="NVIDIA Jetson Nano 2GB Dev Kit-No Wireless Adapter">
            <a:extLst>
              <a:ext uri="{FF2B5EF4-FFF2-40B4-BE49-F238E27FC236}">
                <a16:creationId xmlns:a16="http://schemas.microsoft.com/office/drawing/2014/main" id="{052242DB-2B22-4690-ACAB-42B79B6C9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5079" y="336517"/>
            <a:ext cx="14001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570770F-2BB3-4A73-9DA1-FD5234FEEBF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176171" y="410234"/>
            <a:ext cx="14001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Beagleboard - BEAGLEBONE BLUE ROBOTICS PLATFORM BOARD - BBONE-BLUE">
            <a:extLst>
              <a:ext uri="{FF2B5EF4-FFF2-40B4-BE49-F238E27FC236}">
                <a16:creationId xmlns:a16="http://schemas.microsoft.com/office/drawing/2014/main" id="{86A0D032-7228-4488-9B54-E4F295526C54}"/>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17890" t="14359"/>
          <a:stretch/>
        </p:blipFill>
        <p:spPr bwMode="auto">
          <a:xfrm>
            <a:off x="4353897" y="585899"/>
            <a:ext cx="1243541" cy="9380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614330-C140-4372-ABBD-789051786FC9}"/>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308565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0328"/>
            <a:ext cx="7969956" cy="650747"/>
          </a:xfrm>
        </p:spPr>
        <p:txBody>
          <a:bodyPr>
            <a:normAutofit/>
          </a:bodyPr>
          <a:lstStyle/>
          <a:p>
            <a:r>
              <a:rPr lang="en-US" sz="3400" dirty="0"/>
              <a:t>Outline of an L1 Program</a:t>
            </a:r>
          </a:p>
        </p:txBody>
      </p:sp>
      <p:pic>
        <p:nvPicPr>
          <p:cNvPr id="4" name="Content Placeholder 3"/>
          <p:cNvPicPr>
            <a:picLocks noGrp="1" noChangeAspect="1"/>
          </p:cNvPicPr>
          <p:nvPr>
            <p:ph idx="1"/>
          </p:nvPr>
        </p:nvPicPr>
        <p:blipFill>
          <a:blip r:embed="rId2"/>
          <a:stretch>
            <a:fillRect/>
          </a:stretch>
        </p:blipFill>
        <p:spPr>
          <a:xfrm>
            <a:off x="5176718" y="1166376"/>
            <a:ext cx="5671447" cy="5192169"/>
          </a:xfrm>
          <a:prstGeom prst="rect">
            <a:avLst/>
          </a:prstGeom>
          <a:ln>
            <a:solidFill>
              <a:schemeClr val="tx1"/>
            </a:solidFill>
          </a:ln>
        </p:spPr>
      </p:pic>
      <p:sp>
        <p:nvSpPr>
          <p:cNvPr id="3" name="Rounded Rectangle 2"/>
          <p:cNvSpPr/>
          <p:nvPr/>
        </p:nvSpPr>
        <p:spPr>
          <a:xfrm>
            <a:off x="5288203" y="1166376"/>
            <a:ext cx="161026" cy="49975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5288203" y="1709264"/>
            <a:ext cx="161026" cy="65174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5288203" y="2383789"/>
            <a:ext cx="161026" cy="677641"/>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5288203" y="3090005"/>
            <a:ext cx="161026" cy="1261881"/>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5288203" y="4387994"/>
            <a:ext cx="161026" cy="194197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9603413E-0C16-4352-856B-EE5536BB6810}"/>
              </a:ext>
            </a:extLst>
          </p:cNvPr>
          <p:cNvSpPr/>
          <p:nvPr/>
        </p:nvSpPr>
        <p:spPr>
          <a:xfrm>
            <a:off x="3208091" y="1159873"/>
            <a:ext cx="1831622" cy="486992"/>
          </a:xfrm>
          <a:prstGeom prst="roundRect">
            <a:avLst>
              <a:gd name="adj" fmla="val 247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800"/>
              </a:spcBef>
              <a:spcAft>
                <a:spcPts val="0"/>
              </a:spcAft>
            </a:pPr>
            <a:r>
              <a:rPr lang="en-US" sz="900" dirty="0">
                <a:solidFill>
                  <a:schemeClr val="tx1"/>
                </a:solidFill>
                <a:effectLst/>
                <a:latin typeface="Helvetica" pitchFamily="2" charset="0"/>
                <a:ea typeface="Segoe UI" panose="020B0502040204020203" pitchFamily="34" charset="0"/>
                <a:cs typeface="Times New Roman" panose="02020603050405020304" pitchFamily="18" charset="0"/>
              </a:rPr>
              <a:t>Explanation of the purpose</a:t>
            </a:r>
            <a:endParaRPr lang="en-MY" sz="900" dirty="0">
              <a:solidFill>
                <a:schemeClr val="tx1"/>
              </a:solidFill>
              <a:effectLst/>
              <a:latin typeface="Helvetica" pitchFamily="2" charset="0"/>
              <a:ea typeface="Segoe UI" panose="020B0502040204020203" pitchFamily="34"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AF3FC58E-12B8-4B07-9CE6-73B0F00CBC76}"/>
              </a:ext>
            </a:extLst>
          </p:cNvPr>
          <p:cNvSpPr/>
          <p:nvPr/>
        </p:nvSpPr>
        <p:spPr>
          <a:xfrm>
            <a:off x="3208091" y="1703335"/>
            <a:ext cx="1831622" cy="578231"/>
          </a:xfrm>
          <a:prstGeom prst="roundRect">
            <a:avLst>
              <a:gd name="adj" fmla="val 247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800"/>
              </a:spcBef>
              <a:spcAft>
                <a:spcPts val="0"/>
              </a:spcAft>
            </a:pPr>
            <a:r>
              <a:rPr lang="en-US" sz="900" dirty="0">
                <a:solidFill>
                  <a:schemeClr val="tx1"/>
                </a:solidFill>
                <a:effectLst/>
                <a:latin typeface="Helvetica" pitchFamily="2" charset="0"/>
                <a:ea typeface="Segoe UI" panose="020B0502040204020203" pitchFamily="34" charset="0"/>
                <a:cs typeface="Times New Roman" panose="02020603050405020304" pitchFamily="18" charset="0"/>
              </a:rPr>
              <a:t>Import internal programs (if applicable)</a:t>
            </a:r>
          </a:p>
        </p:txBody>
      </p:sp>
      <p:sp>
        <p:nvSpPr>
          <p:cNvPr id="17" name="Rectangle: Rounded Corners 16">
            <a:extLst>
              <a:ext uri="{FF2B5EF4-FFF2-40B4-BE49-F238E27FC236}">
                <a16:creationId xmlns:a16="http://schemas.microsoft.com/office/drawing/2014/main" id="{3F04C13F-ACD8-480C-8564-30A4541E2DBE}"/>
              </a:ext>
            </a:extLst>
          </p:cNvPr>
          <p:cNvSpPr/>
          <p:nvPr/>
        </p:nvSpPr>
        <p:spPr>
          <a:xfrm>
            <a:off x="3208091" y="2383789"/>
            <a:ext cx="1831622" cy="649747"/>
          </a:xfrm>
          <a:prstGeom prst="roundRect">
            <a:avLst>
              <a:gd name="adj" fmla="val 247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800"/>
              </a:spcBef>
              <a:spcAft>
                <a:spcPts val="0"/>
              </a:spcAft>
            </a:pPr>
            <a:r>
              <a:rPr lang="en-US" sz="900" dirty="0">
                <a:solidFill>
                  <a:schemeClr val="tx1"/>
                </a:solidFill>
                <a:effectLst/>
                <a:latin typeface="Helvetica" pitchFamily="2" charset="0"/>
                <a:ea typeface="Segoe UI" panose="020B0502040204020203" pitchFamily="34" charset="0"/>
                <a:cs typeface="Times New Roman" panose="02020603050405020304" pitchFamily="18" charset="0"/>
              </a:rPr>
              <a:t>Import external programs (aka libraries).  Take actions for initializations of objects or global variables.</a:t>
            </a:r>
          </a:p>
        </p:txBody>
      </p:sp>
      <p:sp>
        <p:nvSpPr>
          <p:cNvPr id="18" name="Rectangle: Rounded Corners 17">
            <a:extLst>
              <a:ext uri="{FF2B5EF4-FFF2-40B4-BE49-F238E27FC236}">
                <a16:creationId xmlns:a16="http://schemas.microsoft.com/office/drawing/2014/main" id="{43910A67-8298-475F-8E51-E8FF07747E5D}"/>
              </a:ext>
            </a:extLst>
          </p:cNvPr>
          <p:cNvSpPr/>
          <p:nvPr/>
        </p:nvSpPr>
        <p:spPr>
          <a:xfrm>
            <a:off x="3208091" y="3090006"/>
            <a:ext cx="1831622" cy="1192168"/>
          </a:xfrm>
          <a:prstGeom prst="roundRect">
            <a:avLst>
              <a:gd name="adj" fmla="val 247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800"/>
              </a:spcBef>
              <a:spcAft>
                <a:spcPts val="0"/>
              </a:spcAft>
            </a:pPr>
            <a:r>
              <a:rPr lang="en-US" sz="900" dirty="0">
                <a:solidFill>
                  <a:schemeClr val="tx1"/>
                </a:solidFill>
                <a:effectLst/>
                <a:latin typeface="Helvetica" pitchFamily="2" charset="0"/>
                <a:ea typeface="Segoe UI" panose="020B0502040204020203" pitchFamily="34" charset="0"/>
                <a:cs typeface="Times New Roman" panose="02020603050405020304" pitchFamily="18" charset="0"/>
              </a:rPr>
              <a:t>Define functions. In some cases, make functions that combine other functions in sequence.</a:t>
            </a:r>
          </a:p>
          <a:p>
            <a:pPr marL="0" marR="0">
              <a:lnSpc>
                <a:spcPct val="107000"/>
              </a:lnSpc>
              <a:spcBef>
                <a:spcPts val="800"/>
              </a:spcBef>
              <a:spcAft>
                <a:spcPts val="0"/>
              </a:spcAft>
            </a:pPr>
            <a:endParaRPr lang="en-US" sz="900" dirty="0">
              <a:solidFill>
                <a:schemeClr val="tx1"/>
              </a:solidFill>
              <a:effectLst/>
              <a:latin typeface="Helvetica" pitchFamily="2" charset="0"/>
              <a:ea typeface="Segoe UI" panose="020B0502040204020203" pitchFamily="34"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68DC28A7-FCC0-43B4-896A-F2A19C536E6B}"/>
              </a:ext>
            </a:extLst>
          </p:cNvPr>
          <p:cNvSpPr/>
          <p:nvPr/>
        </p:nvSpPr>
        <p:spPr>
          <a:xfrm>
            <a:off x="3208091" y="4421597"/>
            <a:ext cx="1831622" cy="1936947"/>
          </a:xfrm>
          <a:prstGeom prst="roundRect">
            <a:avLst>
              <a:gd name="adj" fmla="val 247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800"/>
              </a:spcBef>
              <a:spcAft>
                <a:spcPts val="0"/>
              </a:spcAft>
            </a:pPr>
            <a:r>
              <a:rPr lang="en-US" sz="900" dirty="0">
                <a:solidFill>
                  <a:schemeClr val="tx1"/>
                </a:solidFill>
                <a:effectLst/>
                <a:latin typeface="Helvetica" pitchFamily="2" charset="0"/>
                <a:ea typeface="Segoe UI" panose="020B0502040204020203" pitchFamily="34" charset="0"/>
                <a:cs typeface="Times New Roman" panose="02020603050405020304" pitchFamily="18" charset="0"/>
              </a:rPr>
              <a:t>Offer a simplified, minimal loop </a:t>
            </a:r>
            <a:r>
              <a:rPr lang="en-US" sz="900" dirty="0">
                <a:solidFill>
                  <a:schemeClr val="tx1"/>
                </a:solidFill>
                <a:latin typeface="Helvetica" pitchFamily="2" charset="0"/>
                <a:ea typeface="Segoe UI" panose="020B0502040204020203" pitchFamily="34" charset="0"/>
                <a:cs typeface="Times New Roman" panose="02020603050405020304" pitchFamily="18" charset="0"/>
              </a:rPr>
              <a:t>for testing the code.</a:t>
            </a:r>
            <a:endParaRPr lang="en-US" sz="900" dirty="0">
              <a:solidFill>
                <a:schemeClr val="tx1"/>
              </a:solidFill>
              <a:effectLst/>
              <a:latin typeface="Helvetica" pitchFamily="2" charset="0"/>
              <a:ea typeface="Segoe UI" panose="020B0502040204020203"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53EE7100-EF13-4C01-A84B-9FBFD89D3D31}"/>
              </a:ext>
            </a:extLst>
          </p:cNvPr>
          <p:cNvSpPr txBox="1"/>
          <p:nvPr/>
        </p:nvSpPr>
        <p:spPr>
          <a:xfrm>
            <a:off x="338668" y="1159873"/>
            <a:ext cx="2499578" cy="1036639"/>
          </a:xfrm>
          <a:prstGeom prst="roundRect">
            <a:avLst>
              <a:gd name="adj" fmla="val 7576"/>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a:lnSpc>
                <a:spcPct val="107000"/>
              </a:lnSpc>
              <a:spcBef>
                <a:spcPts val="800"/>
              </a:spcBef>
              <a:spcAft>
                <a:spcPts val="0"/>
              </a:spcAft>
            </a:pPr>
            <a:r>
              <a:rPr lang="en-US" sz="1400" dirty="0">
                <a:latin typeface="Helvetica" pitchFamily="2" charset="0"/>
                <a:ea typeface="Segoe UI" panose="020B0502040204020203" pitchFamily="34" charset="0"/>
                <a:cs typeface="Times New Roman" panose="02020603050405020304" pitchFamily="18" charset="0"/>
              </a:rPr>
              <a:t>All files follow this outline when possible. The level-1 programs are most suited to this outline.</a:t>
            </a:r>
            <a:endParaRPr lang="en-US" sz="1400" dirty="0">
              <a:latin typeface="Helvetica" pitchFamily="2" charset="0"/>
            </a:endParaRPr>
          </a:p>
        </p:txBody>
      </p:sp>
      <p:sp>
        <p:nvSpPr>
          <p:cNvPr id="21" name="TextBox 20">
            <a:extLst>
              <a:ext uri="{FF2B5EF4-FFF2-40B4-BE49-F238E27FC236}">
                <a16:creationId xmlns:a16="http://schemas.microsoft.com/office/drawing/2014/main" id="{71CA545C-86DE-4187-A151-D05D0AEDAABC}"/>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34020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4080206" y="1878330"/>
            <a:ext cx="2041653" cy="3657600"/>
          </a:xfrm>
          <a:prstGeom prst="roundRect">
            <a:avLst>
              <a:gd name="adj" fmla="val 3747"/>
            </a:avLst>
          </a:prstGeom>
          <a:solidFill>
            <a:schemeClr val="accent2">
              <a:lumMod val="20000"/>
              <a:lumOff val="8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endParaRPr lang="en-US" sz="1000" dirty="0">
              <a:solidFill>
                <a:schemeClr val="bg1"/>
              </a:solidFill>
              <a:latin typeface="Calibri" panose="020F0502020204030204" pitchFamily="34" charset="0"/>
              <a:cs typeface="Calibri" panose="020F0502020204030204" pitchFamily="34" charset="0"/>
            </a:endParaRPr>
          </a:p>
        </p:txBody>
      </p:sp>
      <p:sp>
        <p:nvSpPr>
          <p:cNvPr id="17" name="Rounded Rectangle 16"/>
          <p:cNvSpPr/>
          <p:nvPr/>
        </p:nvSpPr>
        <p:spPr>
          <a:xfrm>
            <a:off x="1852631" y="1878330"/>
            <a:ext cx="2110233" cy="3657600"/>
          </a:xfrm>
          <a:prstGeom prst="roundRect">
            <a:avLst>
              <a:gd name="adj" fmla="val 3747"/>
            </a:avLst>
          </a:prstGeom>
          <a:solidFill>
            <a:schemeClr val="accent2">
              <a:lumMod val="60000"/>
              <a:lumOff val="4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lIns="91440" tIns="0" rIns="0" bIns="0" rtlCol="0" anchor="t"/>
          <a:lstStyle/>
          <a:p>
            <a:pPr algn="ctr"/>
            <a:r>
              <a:rPr lang="en-US" sz="1200" dirty="0">
                <a:solidFill>
                  <a:schemeClr val="accent2">
                    <a:lumMod val="50000"/>
                  </a:schemeClr>
                </a:solidFill>
                <a:latin typeface="+mj-lt"/>
                <a:cs typeface="Calibri" panose="020F0502020204030204" pitchFamily="34" charset="0"/>
              </a:rPr>
              <a:t>Importing </a:t>
            </a:r>
          </a:p>
          <a:p>
            <a:pPr algn="ctr"/>
            <a:r>
              <a:rPr lang="en-US" sz="1200" dirty="0">
                <a:solidFill>
                  <a:schemeClr val="accent2">
                    <a:lumMod val="50000"/>
                  </a:schemeClr>
                </a:solidFill>
                <a:latin typeface="+mj-lt"/>
                <a:cs typeface="Calibri" panose="020F0502020204030204" pitchFamily="34" charset="0"/>
              </a:rPr>
              <a:t>Files &amp; Libraries</a:t>
            </a:r>
          </a:p>
        </p:txBody>
      </p:sp>
      <p:sp>
        <p:nvSpPr>
          <p:cNvPr id="2" name="Title 1"/>
          <p:cNvSpPr>
            <a:spLocks noGrp="1"/>
          </p:cNvSpPr>
          <p:nvPr>
            <p:ph type="title"/>
          </p:nvPr>
        </p:nvSpPr>
        <p:spPr>
          <a:xfrm>
            <a:off x="609600" y="330328"/>
            <a:ext cx="4730044" cy="674823"/>
          </a:xfrm>
        </p:spPr>
        <p:txBody>
          <a:bodyPr>
            <a:normAutofit/>
          </a:bodyPr>
          <a:lstStyle/>
          <a:p>
            <a:r>
              <a:rPr lang="en-US" dirty="0"/>
              <a:t>Guidelines for Levels</a:t>
            </a:r>
          </a:p>
        </p:txBody>
      </p:sp>
      <p:sp>
        <p:nvSpPr>
          <p:cNvPr id="4" name="Rounded Rectangle 3">
            <a:hlinkClick r:id="rId2" action="ppaction://hlinksldjump"/>
          </p:cNvPr>
          <p:cNvSpPr/>
          <p:nvPr/>
        </p:nvSpPr>
        <p:spPr>
          <a:xfrm>
            <a:off x="4474776" y="4628923"/>
            <a:ext cx="1112520" cy="384875"/>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a:solidFill>
                  <a:sysClr val="windowText" lastClr="000000"/>
                </a:solidFill>
              </a:rPr>
              <a:t>Sensor</a:t>
            </a:r>
          </a:p>
          <a:p>
            <a:pPr algn="ctr"/>
            <a:r>
              <a:rPr lang="en-US" sz="900" i="1">
                <a:solidFill>
                  <a:sysClr val="windowText" lastClr="000000"/>
                </a:solidFill>
              </a:rPr>
              <a:t>actual hardware</a:t>
            </a:r>
            <a:endParaRPr lang="en-US" sz="900" i="1" dirty="0">
              <a:solidFill>
                <a:sysClr val="windowText" lastClr="000000"/>
              </a:solidFill>
            </a:endParaRPr>
          </a:p>
        </p:txBody>
      </p:sp>
      <p:cxnSp>
        <p:nvCxnSpPr>
          <p:cNvPr id="5" name="Straight Arrow Connector 4"/>
          <p:cNvCxnSpPr>
            <a:cxnSpLocks/>
            <a:stCxn id="6" idx="0"/>
            <a:endCxn id="8" idx="2"/>
          </p:cNvCxnSpPr>
          <p:nvPr/>
        </p:nvCxnSpPr>
        <p:spPr>
          <a:xfrm flipV="1">
            <a:off x="5026702" y="3074170"/>
            <a:ext cx="4660" cy="6006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 name="Rounded Rectangle 5"/>
          <p:cNvSpPr/>
          <p:nvPr/>
        </p:nvSpPr>
        <p:spPr>
          <a:xfrm>
            <a:off x="4352754" y="3674790"/>
            <a:ext cx="1347895" cy="456720"/>
          </a:xfrm>
          <a:prstGeom prst="roundRect">
            <a:avLst/>
          </a:prstGeom>
          <a:solidFill>
            <a:srgbClr val="008064"/>
          </a:solidFill>
          <a:ln>
            <a:solidFill>
              <a:schemeClr val="tx1"/>
            </a:solidFill>
          </a:ln>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sz="1100"/>
              <a:t>L1_program.py</a:t>
            </a:r>
            <a:r>
              <a:rPr lang="en-US" sz="1200"/>
              <a:t> </a:t>
            </a:r>
          </a:p>
          <a:p>
            <a:pPr algn="ctr"/>
            <a:r>
              <a:rPr lang="en-US" sz="800" i="1"/>
              <a:t>get the data from sensor</a:t>
            </a:r>
            <a:endParaRPr lang="en-US" sz="800" i="1" dirty="0"/>
          </a:p>
        </p:txBody>
      </p:sp>
      <p:cxnSp>
        <p:nvCxnSpPr>
          <p:cNvPr id="7" name="Straight Arrow Connector 6"/>
          <p:cNvCxnSpPr>
            <a:cxnSpLocks/>
            <a:stCxn id="4" idx="0"/>
            <a:endCxn id="6" idx="2"/>
          </p:cNvCxnSpPr>
          <p:nvPr/>
        </p:nvCxnSpPr>
        <p:spPr>
          <a:xfrm flipH="1" flipV="1">
            <a:off x="5026702" y="4131510"/>
            <a:ext cx="4334" cy="49741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 name="Rounded Rectangle 7">
            <a:hlinkClick r:id="rId2" action="ppaction://hlinksldjump"/>
          </p:cNvPr>
          <p:cNvSpPr/>
          <p:nvPr/>
        </p:nvSpPr>
        <p:spPr>
          <a:xfrm>
            <a:off x="4292548" y="2527572"/>
            <a:ext cx="1477627" cy="546598"/>
          </a:xfrm>
          <a:prstGeom prst="roundRect">
            <a:avLst/>
          </a:prstGeom>
          <a:solidFill>
            <a:srgbClr val="495D8E"/>
          </a:solidFill>
        </p:spPr>
        <p:style>
          <a:lnRef idx="1">
            <a:schemeClr val="accent2"/>
          </a:lnRef>
          <a:fillRef idx="3">
            <a:schemeClr val="accent2"/>
          </a:fillRef>
          <a:effectRef idx="2">
            <a:schemeClr val="accent2"/>
          </a:effectRef>
          <a:fontRef idx="minor">
            <a:schemeClr val="lt1"/>
          </a:fontRef>
        </p:style>
        <p:txBody>
          <a:bodyPr wrap="square" lIns="0" tIns="0" rIns="0" bIns="0" rtlCol="0" anchor="ctr">
            <a:normAutofit/>
          </a:bodyPr>
          <a:lstStyle/>
          <a:p>
            <a:pPr algn="ctr"/>
            <a:r>
              <a:rPr lang="en-US" sz="1100"/>
              <a:t>L2_program.py</a:t>
            </a:r>
            <a:r>
              <a:rPr lang="en-US" sz="1050"/>
              <a:t> </a:t>
            </a:r>
          </a:p>
          <a:p>
            <a:pPr algn="ctr"/>
            <a:r>
              <a:rPr lang="en-US" sz="800" i="1"/>
              <a:t>compute parameters from L1 data</a:t>
            </a:r>
            <a:endParaRPr lang="en-US" sz="800" i="1" dirty="0"/>
          </a:p>
        </p:txBody>
      </p:sp>
      <p:sp>
        <p:nvSpPr>
          <p:cNvPr id="9" name="Content Placeholder 2"/>
          <p:cNvSpPr txBox="1">
            <a:spLocks/>
          </p:cNvSpPr>
          <p:nvPr/>
        </p:nvSpPr>
        <p:spPr>
          <a:xfrm>
            <a:off x="5101033" y="3305885"/>
            <a:ext cx="826280" cy="242837"/>
          </a:xfrm>
          <a:prstGeom prst="rect">
            <a:avLst/>
          </a:prstGeom>
        </p:spPr>
        <p:txBody>
          <a:bodyPr vert="horz" lIns="0" tIns="0" rIns="0" bIns="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t>[raw data </a:t>
            </a:r>
          </a:p>
          <a:p>
            <a:pPr marL="0" indent="0">
              <a:buNone/>
            </a:pPr>
            <a:r>
              <a:rPr lang="en-US" sz="900" i="1"/>
              <a:t>subset] </a:t>
            </a:r>
            <a:endParaRPr lang="en-US" sz="900" i="1" dirty="0"/>
          </a:p>
        </p:txBody>
      </p:sp>
      <p:cxnSp>
        <p:nvCxnSpPr>
          <p:cNvPr id="11" name="Elbow Connector 10"/>
          <p:cNvCxnSpPr>
            <a:stCxn id="8" idx="0"/>
          </p:cNvCxnSpPr>
          <p:nvPr/>
        </p:nvCxnSpPr>
        <p:spPr>
          <a:xfrm rot="5400000" flipH="1" flipV="1">
            <a:off x="4936894" y="1512106"/>
            <a:ext cx="1109935" cy="920999"/>
          </a:xfrm>
          <a:prstGeom prst="bentConnector3">
            <a:avLst>
              <a:gd name="adj1" fmla="val 99773"/>
            </a:avLst>
          </a:prstGeom>
          <a:ln w="38100">
            <a:tailEnd type="triangle"/>
          </a:ln>
        </p:spPr>
        <p:style>
          <a:lnRef idx="2">
            <a:schemeClr val="dk1"/>
          </a:lnRef>
          <a:fillRef idx="0">
            <a:schemeClr val="dk1"/>
          </a:fillRef>
          <a:effectRef idx="1">
            <a:schemeClr val="dk1"/>
          </a:effectRef>
          <a:fontRef idx="minor">
            <a:schemeClr val="tx1"/>
          </a:fontRef>
        </p:style>
      </p:cxnSp>
      <p:sp>
        <p:nvSpPr>
          <p:cNvPr id="12" name="Content Placeholder 2"/>
          <p:cNvSpPr txBox="1">
            <a:spLocks/>
          </p:cNvSpPr>
          <p:nvPr/>
        </p:nvSpPr>
        <p:spPr>
          <a:xfrm>
            <a:off x="5113547" y="2072843"/>
            <a:ext cx="905312" cy="308839"/>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t>[data relevant</a:t>
            </a:r>
          </a:p>
          <a:p>
            <a:pPr marL="0" indent="0">
              <a:buNone/>
            </a:pPr>
            <a:r>
              <a:rPr lang="en-US" sz="900" i="1"/>
              <a:t>to the mission] </a:t>
            </a:r>
            <a:endParaRPr lang="en-US" sz="900" i="1" dirty="0"/>
          </a:p>
        </p:txBody>
      </p:sp>
      <p:sp>
        <p:nvSpPr>
          <p:cNvPr id="15" name="Rounded Rectangle 14"/>
          <p:cNvSpPr/>
          <p:nvPr/>
        </p:nvSpPr>
        <p:spPr>
          <a:xfrm>
            <a:off x="1852631" y="2527572"/>
            <a:ext cx="2041653" cy="546597"/>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pPr algn="r"/>
            <a:r>
              <a:rPr lang="en-US" sz="1000" dirty="0">
                <a:solidFill>
                  <a:sysClr val="windowText" lastClr="000000"/>
                </a:solidFill>
                <a:latin typeface="Calibri" panose="020F0502020204030204" pitchFamily="34" charset="0"/>
                <a:cs typeface="Calibri" panose="020F0502020204030204" pitchFamily="34" charset="0"/>
              </a:rPr>
              <a:t>Only import L1 programs directly below.  Do not import L3 program.  As needed, import external libraries.</a:t>
            </a:r>
          </a:p>
        </p:txBody>
      </p:sp>
      <p:sp>
        <p:nvSpPr>
          <p:cNvPr id="16" name="Rounded Rectangle 15"/>
          <p:cNvSpPr/>
          <p:nvPr/>
        </p:nvSpPr>
        <p:spPr>
          <a:xfrm>
            <a:off x="1973265" y="3690812"/>
            <a:ext cx="1951075" cy="400738"/>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pPr algn="r"/>
            <a:r>
              <a:rPr lang="en-US" sz="1000">
                <a:solidFill>
                  <a:sysClr val="windowText" lastClr="000000"/>
                </a:solidFill>
                <a:latin typeface="Calibri" panose="020F0502020204030204" pitchFamily="34" charset="0"/>
                <a:cs typeface="Calibri" panose="020F0502020204030204" pitchFamily="34" charset="0"/>
              </a:rPr>
              <a:t>Do not import L2 or L3 programs.  As needed, import external libraries.</a:t>
            </a:r>
            <a:endParaRPr lang="en-US" sz="1000" dirty="0">
              <a:solidFill>
                <a:sysClr val="windowText" lastClr="000000"/>
              </a:solidFill>
              <a:latin typeface="Calibri" panose="020F0502020204030204" pitchFamily="34" charset="0"/>
              <a:cs typeface="Calibri" panose="020F0502020204030204" pitchFamily="34" charset="0"/>
            </a:endParaRPr>
          </a:p>
        </p:txBody>
      </p:sp>
      <p:sp>
        <p:nvSpPr>
          <p:cNvPr id="18" name="Rounded Rectangle 17"/>
          <p:cNvSpPr/>
          <p:nvPr/>
        </p:nvSpPr>
        <p:spPr>
          <a:xfrm>
            <a:off x="6196805" y="1885950"/>
            <a:ext cx="2108291" cy="3649980"/>
          </a:xfrm>
          <a:prstGeom prst="roundRect">
            <a:avLst>
              <a:gd name="adj" fmla="val 3747"/>
            </a:avLst>
          </a:prstGeom>
          <a:solidFill>
            <a:schemeClr val="accent2">
              <a:lumMod val="60000"/>
              <a:lumOff val="4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lIns="91440" tIns="0" rIns="0" bIns="0" rtlCol="0" anchor="t"/>
          <a:lstStyle/>
          <a:p>
            <a:pPr algn="ctr"/>
            <a:r>
              <a:rPr lang="en-US" sz="1200" dirty="0">
                <a:solidFill>
                  <a:schemeClr val="accent2">
                    <a:lumMod val="50000"/>
                  </a:schemeClr>
                </a:solidFill>
                <a:latin typeface="+mj-lt"/>
                <a:cs typeface="Calibri" panose="020F0502020204030204" pitchFamily="34" charset="0"/>
              </a:rPr>
              <a:t>Testing</a:t>
            </a:r>
          </a:p>
          <a:p>
            <a:pPr algn="ctr"/>
            <a:r>
              <a:rPr lang="en-US" sz="1200" dirty="0">
                <a:solidFill>
                  <a:schemeClr val="accent2">
                    <a:lumMod val="50000"/>
                  </a:schemeClr>
                </a:solidFill>
                <a:latin typeface="+mj-lt"/>
                <a:cs typeface="Calibri" panose="020F0502020204030204" pitchFamily="34" charset="0"/>
              </a:rPr>
              <a:t>Code and Hardware</a:t>
            </a:r>
          </a:p>
        </p:txBody>
      </p:sp>
      <p:sp>
        <p:nvSpPr>
          <p:cNvPr id="23" name="Rounded Rectangle 22"/>
          <p:cNvSpPr/>
          <p:nvPr/>
        </p:nvSpPr>
        <p:spPr>
          <a:xfrm>
            <a:off x="6201280" y="2559321"/>
            <a:ext cx="2041653" cy="382287"/>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a:solidFill>
                  <a:sysClr val="windowText" lastClr="000000"/>
                </a:solidFill>
                <a:latin typeface="Calibri" panose="020F0502020204030204" pitchFamily="34" charset="0"/>
                <a:cs typeface="Calibri" panose="020F0502020204030204" pitchFamily="34" charset="0"/>
              </a:rPr>
              <a:t>This file has a loop to test the whole group (L1 + L2 + sensor). </a:t>
            </a:r>
            <a:endParaRPr lang="en-US" sz="1000" dirty="0">
              <a:solidFill>
                <a:sysClr val="windowText" lastClr="000000"/>
              </a:solidFill>
              <a:latin typeface="Calibri" panose="020F0502020204030204" pitchFamily="34" charset="0"/>
              <a:cs typeface="Calibri" panose="020F0502020204030204" pitchFamily="34" charset="0"/>
            </a:endParaRPr>
          </a:p>
        </p:txBody>
      </p:sp>
      <p:sp>
        <p:nvSpPr>
          <p:cNvPr id="24" name="Rounded Rectangle 23"/>
          <p:cNvSpPr/>
          <p:nvPr/>
        </p:nvSpPr>
        <p:spPr>
          <a:xfrm>
            <a:off x="6250743" y="3616663"/>
            <a:ext cx="2041653" cy="474887"/>
          </a:xfrm>
          <a:prstGeom prst="roundRect">
            <a:avLst>
              <a:gd name="adj" fmla="val 7106"/>
            </a:avLst>
          </a:prstGeom>
          <a:noFill/>
          <a:ln>
            <a:noFill/>
            <a:prstDash val="sysDot"/>
          </a:ln>
        </p:spPr>
        <p:style>
          <a:lnRef idx="1">
            <a:schemeClr val="accent1"/>
          </a:lnRef>
          <a:fillRef idx="3">
            <a:schemeClr val="accent1"/>
          </a:fillRef>
          <a:effectRef idx="2">
            <a:schemeClr val="accent1"/>
          </a:effectRef>
          <a:fontRef idx="minor">
            <a:schemeClr val="lt1"/>
          </a:fontRef>
        </p:style>
        <p:txBody>
          <a:bodyPr lIns="0" tIns="0" rIns="0" bIns="0" rtlCol="0" anchor="b"/>
          <a:lstStyle/>
          <a:p>
            <a:r>
              <a:rPr lang="en-US" sz="1000">
                <a:solidFill>
                  <a:sysClr val="windowText" lastClr="000000"/>
                </a:solidFill>
                <a:latin typeface="Calibri" panose="020F0502020204030204" pitchFamily="34" charset="0"/>
                <a:cs typeface="Calibri" panose="020F0502020204030204" pitchFamily="34" charset="0"/>
              </a:rPr>
              <a:t>This file has a loop to test sensor function.</a:t>
            </a:r>
            <a:endParaRPr lang="en-US" sz="1000" dirty="0">
              <a:solidFill>
                <a:sysClr val="windowText" lastClr="000000"/>
              </a:solidFill>
              <a:latin typeface="Calibri" panose="020F0502020204030204" pitchFamily="34" charset="0"/>
              <a:cs typeface="Calibri" panose="020F0502020204030204" pitchFamily="34" charset="0"/>
            </a:endParaRPr>
          </a:p>
        </p:txBody>
      </p:sp>
      <p:sp>
        <p:nvSpPr>
          <p:cNvPr id="27" name="Content Placeholder 2"/>
          <p:cNvSpPr txBox="1">
            <a:spLocks/>
          </p:cNvSpPr>
          <p:nvPr/>
        </p:nvSpPr>
        <p:spPr>
          <a:xfrm>
            <a:off x="5145237" y="1502564"/>
            <a:ext cx="905312" cy="185736"/>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t>pass data to L3 </a:t>
            </a:r>
            <a:endParaRPr lang="en-US" sz="900" i="1" dirty="0"/>
          </a:p>
        </p:txBody>
      </p:sp>
      <p:sp>
        <p:nvSpPr>
          <p:cNvPr id="30" name="Content Placeholder 2"/>
          <p:cNvSpPr txBox="1">
            <a:spLocks/>
          </p:cNvSpPr>
          <p:nvPr/>
        </p:nvSpPr>
        <p:spPr>
          <a:xfrm>
            <a:off x="5163307" y="4283629"/>
            <a:ext cx="826280" cy="242837"/>
          </a:xfrm>
          <a:prstGeom prst="rect">
            <a:avLst/>
          </a:prstGeom>
        </p:spPr>
        <p:txBody>
          <a:bodyPr vert="horz" lIns="0" tIns="0" rIns="0" bIns="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900" i="1"/>
              <a:t>[raw sensor</a:t>
            </a:r>
          </a:p>
          <a:p>
            <a:pPr marL="0" indent="0">
              <a:buNone/>
            </a:pPr>
            <a:r>
              <a:rPr lang="en-US" sz="900" i="1"/>
              <a:t>data] </a:t>
            </a:r>
            <a:endParaRPr lang="en-US" sz="900" i="1" dirty="0"/>
          </a:p>
        </p:txBody>
      </p:sp>
      <p:sp>
        <p:nvSpPr>
          <p:cNvPr id="20" name="TextBox 19">
            <a:extLst>
              <a:ext uri="{FF2B5EF4-FFF2-40B4-BE49-F238E27FC236}">
                <a16:creationId xmlns:a16="http://schemas.microsoft.com/office/drawing/2014/main" id="{61422463-941D-46D7-9F07-2E6DADC33916}"/>
              </a:ext>
            </a:extLst>
          </p:cNvPr>
          <p:cNvSpPr txBox="1"/>
          <p:nvPr/>
        </p:nvSpPr>
        <p:spPr>
          <a:xfrm>
            <a:off x="129024" y="6585281"/>
            <a:ext cx="2824488" cy="178772"/>
          </a:xfrm>
          <a:prstGeom prst="round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050" dirty="0">
                <a:latin typeface="DS ISO 1" panose="02000506000000020003" pitchFamily="50" charset="0"/>
              </a:rPr>
              <a:t>See errors?  Inform scuttleProject@gmail.com</a:t>
            </a:r>
          </a:p>
        </p:txBody>
      </p:sp>
    </p:spTree>
    <p:extLst>
      <p:ext uri="{BB962C8B-B14F-4D97-AF65-F5344CB8AC3E}">
        <p14:creationId xmlns:p14="http://schemas.microsoft.com/office/powerpoint/2010/main" val="6934999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ustom 1">
      <a:majorFont>
        <a:latin typeface="DS ISO 1"/>
        <a:ea typeface=""/>
        <a:cs typeface=""/>
      </a:majorFont>
      <a:minorFont>
        <a:latin typeface="Corbel"/>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12996</TotalTime>
  <Words>4366</Words>
  <Application>Microsoft Office PowerPoint</Application>
  <PresentationFormat>Widescreen</PresentationFormat>
  <Paragraphs>830</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Bahnschrift</vt:lpstr>
      <vt:lpstr>Calibri</vt:lpstr>
      <vt:lpstr>Cambria Math</vt:lpstr>
      <vt:lpstr>Corbel</vt:lpstr>
      <vt:lpstr>DS ISO 1</vt:lpstr>
      <vt:lpstr>Helvetica</vt:lpstr>
      <vt:lpstr>Symbol</vt:lpstr>
      <vt:lpstr>Wingdings 3</vt:lpstr>
      <vt:lpstr>Facet</vt:lpstr>
      <vt:lpstr>SCUTTLE Software Guide</vt:lpstr>
      <vt:lpstr>Software Architecture</vt:lpstr>
      <vt:lpstr>Software Architecture – Introduction</vt:lpstr>
      <vt:lpstr>Software Architecture - Overview</vt:lpstr>
      <vt:lpstr>Software Architecture – Overview (continued)</vt:lpstr>
      <vt:lpstr>Libraries in use:</vt:lpstr>
      <vt:lpstr>Libraries Matrix</vt:lpstr>
      <vt:lpstr>Outline of an L1 Program</vt:lpstr>
      <vt:lpstr>Guidelines for Levels</vt:lpstr>
      <vt:lpstr>Multi-threading Purpose</vt:lpstr>
      <vt:lpstr>Software Architecture: Sensors vs Actuators</vt:lpstr>
      <vt:lpstr>Software Architecture: Modularity &amp; Robustness</vt:lpstr>
      <vt:lpstr>Level 1: logging</vt:lpstr>
      <vt:lpstr>Multithreading example</vt:lpstr>
      <vt:lpstr>Color Tracking Example</vt:lpstr>
      <vt:lpstr>Absolute Orientation</vt:lpstr>
      <vt:lpstr>Magnetometer Behavior</vt:lpstr>
      <vt:lpstr>Determining Absolute Orientation</vt:lpstr>
      <vt:lpstr>Speeds Tuning</vt:lpstr>
      <vt:lpstr>Speeds Tuning</vt:lpstr>
      <vt:lpstr>SCUTTLE Driving</vt:lpstr>
      <vt:lpstr>SCUTTLE Movement Example</vt:lpstr>
      <vt:lpstr>SCUTTLE Color Tracking</vt:lpstr>
      <vt:lpstr>LIDAR Concept of Operation </vt:lpstr>
      <vt:lpstr>LIDAR – measuring a point</vt:lpstr>
      <vt:lpstr>Software For LIDAR</vt:lpstr>
      <vt:lpstr>Global Location of Obstacle</vt:lpstr>
      <vt:lpstr>Global Location of Obstacle</vt:lpstr>
      <vt:lpstr>Obstacle Avoidance by LIDAR</vt:lpstr>
      <vt:lpstr>Obstacle Avoidance by LIDAR</vt:lpstr>
      <vt:lpstr>Obstacle Avoidance – influence on velocity (translational and angular)</vt:lpstr>
      <vt:lpstr>Obstacle Avoidance – Variable Force</vt:lpstr>
      <vt:lpstr>Quick Dive – Barometric Pressure</vt:lpstr>
      <vt:lpstr>Speed Control</vt:lpstr>
      <vt:lpstr>Further Reading</vt:lpstr>
    </vt:vector>
  </TitlesOfParts>
  <Company>SCUTTLE Project</Company>
  <LinksUpToDate>false</LinksUpToDate>
  <SharedDoc>false</SharedDoc>
  <HyperlinkBase>mxet.github.io/SCUTTLE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SCUTTLE Software Guide</dc:title>
  <dc:subject>software</dc:subject>
  <dc:creator>Malawey, David P</dc:creator>
  <cp:lastModifiedBy>David P</cp:lastModifiedBy>
  <cp:revision>300</cp:revision>
  <cp:lastPrinted>2018-08-06T20:38:43Z</cp:lastPrinted>
  <dcterms:created xsi:type="dcterms:W3CDTF">2017-12-12T18:09:06Z</dcterms:created>
  <dcterms:modified xsi:type="dcterms:W3CDTF">2021-07-22T17:46:52Z</dcterms:modified>
  <cp:category>guides</cp:category>
  <cp:contentStatus>shared</cp:contentStatus>
</cp:coreProperties>
</file>