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256" r:id="rId2"/>
    <p:sldId id="261" r:id="rId3"/>
    <p:sldId id="262" r:id="rId4"/>
    <p:sldId id="257" r:id="rId5"/>
    <p:sldId id="258" r:id="rId6"/>
    <p:sldId id="259" r:id="rId7"/>
    <p:sldId id="260" r:id="rId8"/>
    <p:sldId id="263" r:id="rId9"/>
    <p:sldId id="275" r:id="rId10"/>
    <p:sldId id="274" r:id="rId11"/>
    <p:sldId id="264" r:id="rId12"/>
    <p:sldId id="265" r:id="rId13"/>
    <p:sldId id="266" r:id="rId14"/>
    <p:sldId id="267" r:id="rId15"/>
    <p:sldId id="268" r:id="rId16"/>
    <p:sldId id="271" r:id="rId17"/>
    <p:sldId id="276" r:id="rId18"/>
    <p:sldId id="269" r:id="rId19"/>
    <p:sldId id="273" r:id="rId20"/>
    <p:sldId id="270" r:id="rId21"/>
    <p:sldId id="272"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6" r:id="rId49"/>
    <p:sldId id="304" r:id="rId50"/>
    <p:sldId id="305" r:id="rId51"/>
    <p:sldId id="307" r:id="rId52"/>
    <p:sldId id="308" r:id="rId53"/>
    <p:sldId id="309" r:id="rId54"/>
    <p:sldId id="432" r:id="rId55"/>
    <p:sldId id="433" r:id="rId56"/>
    <p:sldId id="310" r:id="rId57"/>
    <p:sldId id="311" r:id="rId58"/>
    <p:sldId id="326" r:id="rId59"/>
    <p:sldId id="327" r:id="rId60"/>
    <p:sldId id="328" r:id="rId61"/>
    <p:sldId id="329" r:id="rId62"/>
    <p:sldId id="434" r:id="rId63"/>
    <p:sldId id="435" r:id="rId64"/>
    <p:sldId id="436" r:id="rId65"/>
    <p:sldId id="312" r:id="rId66"/>
    <p:sldId id="313" r:id="rId67"/>
    <p:sldId id="314" r:id="rId68"/>
    <p:sldId id="315" r:id="rId69"/>
    <p:sldId id="316" r:id="rId70"/>
    <p:sldId id="317" r:id="rId71"/>
    <p:sldId id="322" r:id="rId72"/>
    <p:sldId id="323" r:id="rId73"/>
    <p:sldId id="324" r:id="rId74"/>
    <p:sldId id="318" r:id="rId75"/>
    <p:sldId id="319" r:id="rId76"/>
    <p:sldId id="320" r:id="rId77"/>
    <p:sldId id="321" r:id="rId78"/>
    <p:sldId id="325" r:id="rId79"/>
    <p:sldId id="330" r:id="rId80"/>
    <p:sldId id="335" r:id="rId81"/>
    <p:sldId id="334" r:id="rId82"/>
    <p:sldId id="331" r:id="rId83"/>
    <p:sldId id="336" r:id="rId84"/>
    <p:sldId id="332" r:id="rId85"/>
    <p:sldId id="333" r:id="rId86"/>
    <p:sldId id="337" r:id="rId87"/>
    <p:sldId id="338" r:id="rId88"/>
    <p:sldId id="339" r:id="rId89"/>
    <p:sldId id="340" r:id="rId90"/>
    <p:sldId id="341" r:id="rId91"/>
    <p:sldId id="342" r:id="rId92"/>
    <p:sldId id="343" r:id="rId93"/>
    <p:sldId id="344" r:id="rId94"/>
    <p:sldId id="345" r:id="rId95"/>
    <p:sldId id="346" r:id="rId96"/>
    <p:sldId id="347" r:id="rId97"/>
    <p:sldId id="352" r:id="rId98"/>
    <p:sldId id="348" r:id="rId99"/>
    <p:sldId id="349" r:id="rId100"/>
    <p:sldId id="350" r:id="rId101"/>
    <p:sldId id="351" r:id="rId102"/>
    <p:sldId id="354" r:id="rId103"/>
    <p:sldId id="357" r:id="rId104"/>
    <p:sldId id="358" r:id="rId105"/>
    <p:sldId id="359" r:id="rId106"/>
    <p:sldId id="364" r:id="rId107"/>
    <p:sldId id="362" r:id="rId108"/>
    <p:sldId id="363" r:id="rId109"/>
    <p:sldId id="365" r:id="rId110"/>
    <p:sldId id="366" r:id="rId111"/>
    <p:sldId id="367" r:id="rId112"/>
    <p:sldId id="380" r:id="rId113"/>
    <p:sldId id="368" r:id="rId114"/>
    <p:sldId id="382" r:id="rId115"/>
    <p:sldId id="381" r:id="rId116"/>
    <p:sldId id="369" r:id="rId117"/>
    <p:sldId id="383" r:id="rId118"/>
    <p:sldId id="379" r:id="rId119"/>
    <p:sldId id="384" r:id="rId120"/>
    <p:sldId id="370" r:id="rId121"/>
    <p:sldId id="385" r:id="rId122"/>
    <p:sldId id="378" r:id="rId123"/>
    <p:sldId id="386" r:id="rId124"/>
    <p:sldId id="387" r:id="rId125"/>
    <p:sldId id="371" r:id="rId126"/>
    <p:sldId id="372" r:id="rId127"/>
    <p:sldId id="373" r:id="rId128"/>
    <p:sldId id="376" r:id="rId129"/>
    <p:sldId id="377" r:id="rId130"/>
    <p:sldId id="374" r:id="rId131"/>
    <p:sldId id="388" r:id="rId132"/>
    <p:sldId id="375"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20" r:id="rId151"/>
    <p:sldId id="421" r:id="rId152"/>
    <p:sldId id="422" r:id="rId153"/>
    <p:sldId id="417" r:id="rId154"/>
    <p:sldId id="407" r:id="rId155"/>
    <p:sldId id="423" r:id="rId156"/>
    <p:sldId id="424" r:id="rId157"/>
    <p:sldId id="425" r:id="rId158"/>
    <p:sldId id="426" r:id="rId159"/>
    <p:sldId id="427" r:id="rId160"/>
    <p:sldId id="418" r:id="rId161"/>
    <p:sldId id="428" r:id="rId162"/>
    <p:sldId id="429" r:id="rId163"/>
    <p:sldId id="430" r:id="rId164"/>
    <p:sldId id="437" r:id="rId165"/>
    <p:sldId id="431"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92BFB-1DA8-4929-B211-A539C7228303}"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D64BD-B753-4568-89BC-9E381FA8D371}" type="slidenum">
              <a:rPr lang="en-US" smtClean="0"/>
              <a:t>‹#›</a:t>
            </a:fld>
            <a:endParaRPr lang="en-US"/>
          </a:p>
        </p:txBody>
      </p:sp>
    </p:spTree>
    <p:extLst>
      <p:ext uri="{BB962C8B-B14F-4D97-AF65-F5344CB8AC3E}">
        <p14:creationId xmlns:p14="http://schemas.microsoft.com/office/powerpoint/2010/main" val="279975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85AE43-17F4-4B42-8B75-A5F7C5110563}"/>
              </a:ext>
            </a:extLst>
          </p:cNvPr>
          <p:cNvSpPr>
            <a:spLocks noGrp="1" noChangeArrowheads="1"/>
          </p:cNvSpPr>
          <p:nvPr>
            <p:ph type="sldNum" sz="quarter" idx="5"/>
          </p:nvPr>
        </p:nvSpPr>
        <p:spPr>
          <a:ln/>
        </p:spPr>
        <p:txBody>
          <a:bodyPr/>
          <a:lstStyle/>
          <a:p>
            <a:fld id="{1618C7C9-C1AF-4412-8B82-FD3619AE99A7}" type="slidenum">
              <a:rPr lang="en-US" altLang="en-US"/>
              <a:pPr/>
              <a:t>160</a:t>
            </a:fld>
            <a:endParaRPr lang="en-US" altLang="en-US"/>
          </a:p>
        </p:txBody>
      </p:sp>
      <p:sp>
        <p:nvSpPr>
          <p:cNvPr id="400386" name="Rectangle 2">
            <a:extLst>
              <a:ext uri="{FF2B5EF4-FFF2-40B4-BE49-F238E27FC236}">
                <a16:creationId xmlns:a16="http://schemas.microsoft.com/office/drawing/2014/main" id="{D9F16F70-AC76-42D1-8FE0-3CF46A5D6CDF}"/>
              </a:ext>
            </a:extLst>
          </p:cNvPr>
          <p:cNvSpPr>
            <a:spLocks noGrp="1" noRot="1" noChangeAspect="1" noChangeArrowheads="1" noTextEdit="1"/>
          </p:cNvSpPr>
          <p:nvPr>
            <p:ph type="sldImg"/>
          </p:nvPr>
        </p:nvSpPr>
        <p:spPr>
          <a:ln/>
        </p:spPr>
      </p:sp>
      <p:sp>
        <p:nvSpPr>
          <p:cNvPr id="400387" name="Rectangle 3">
            <a:extLst>
              <a:ext uri="{FF2B5EF4-FFF2-40B4-BE49-F238E27FC236}">
                <a16:creationId xmlns:a16="http://schemas.microsoft.com/office/drawing/2014/main" id="{D3E7D8A7-FA08-48DD-A3A3-F23D85B4949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3A07-A633-423F-99D3-8124C5B5D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B6AAA-4E47-46D8-8D21-E2C7C5F0C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CCCDD-A3B1-459D-9934-715CB29C331C}"/>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5" name="Footer Placeholder 4">
            <a:extLst>
              <a:ext uri="{FF2B5EF4-FFF2-40B4-BE49-F238E27FC236}">
                <a16:creationId xmlns:a16="http://schemas.microsoft.com/office/drawing/2014/main" id="{97725811-690C-4091-9D13-A82208915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014A0-7074-411C-93FF-3C3DB5533DEA}"/>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103006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CCE5-7460-4924-9192-EAD7F77FCB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4A2B39-2C32-4374-A6BE-BDE7AD3E1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FCAAA-3859-4BD6-9F86-875EA33E30CE}"/>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5" name="Footer Placeholder 4">
            <a:extLst>
              <a:ext uri="{FF2B5EF4-FFF2-40B4-BE49-F238E27FC236}">
                <a16:creationId xmlns:a16="http://schemas.microsoft.com/office/drawing/2014/main" id="{83917DB1-3061-4EB0-8037-692705976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B0707-FA33-4CA0-BEBD-1393471F4277}"/>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160191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18FAA-F2FD-49ED-9D37-46E5F2BF29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F10C5-A53F-4855-AE92-314232154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098B9-CBF4-4BFF-BC78-CA3A2DF66022}"/>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5" name="Footer Placeholder 4">
            <a:extLst>
              <a:ext uri="{FF2B5EF4-FFF2-40B4-BE49-F238E27FC236}">
                <a16:creationId xmlns:a16="http://schemas.microsoft.com/office/drawing/2014/main" id="{14B38045-E64F-431B-A9FE-57C5551FA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A52FB-425C-48AB-BC71-504B19ED61ED}"/>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247410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E4FC-16F3-48A2-AE92-1F86CCBB4E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1F86A-AD5A-404D-9952-AEE1C6A88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4DD14-92A5-4D28-BEFE-AFC5D14C50C0}"/>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5" name="Footer Placeholder 4">
            <a:extLst>
              <a:ext uri="{FF2B5EF4-FFF2-40B4-BE49-F238E27FC236}">
                <a16:creationId xmlns:a16="http://schemas.microsoft.com/office/drawing/2014/main" id="{32087806-B936-4A01-9D6F-F82377017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7C580-ED3D-49A9-89B2-1978CA1A37CC}"/>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96477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D3AC-AF47-4129-ABDD-871EEE30D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099BC-2DC4-4530-95D5-33046E1A8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D642B-DD3E-492A-9E44-11F84290C8CE}"/>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5" name="Footer Placeholder 4">
            <a:extLst>
              <a:ext uri="{FF2B5EF4-FFF2-40B4-BE49-F238E27FC236}">
                <a16:creationId xmlns:a16="http://schemas.microsoft.com/office/drawing/2014/main" id="{E155E51B-D5EF-46E4-AD64-E64C8F493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4689F-F7A6-4E05-9580-D7E6A2474F91}"/>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263190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71FF-9D84-4254-9969-B651092AA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94C7B-38DE-43CF-9199-E728E66A1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91B05-8539-4B97-89BB-D2E782866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9EB761-AAE6-4F8A-890F-298C2471303B}"/>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6" name="Footer Placeholder 5">
            <a:extLst>
              <a:ext uri="{FF2B5EF4-FFF2-40B4-BE49-F238E27FC236}">
                <a16:creationId xmlns:a16="http://schemas.microsoft.com/office/drawing/2014/main" id="{336A8F96-CBDD-49BB-9765-B5E4AA6ED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5393-C167-4720-861E-9775984D9879}"/>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41580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0422-F5B5-49A9-8A0E-47179A78B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85508E-7A0B-47D4-93EE-C5202DCE6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611DD-8D33-4A71-AD81-FCE05C060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E7F64-DF36-427C-AA71-09E1E2296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063AE-2E89-49B9-B159-CFFFADABAB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30B167-4527-4EBD-B80E-334E17D23362}"/>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8" name="Footer Placeholder 7">
            <a:extLst>
              <a:ext uri="{FF2B5EF4-FFF2-40B4-BE49-F238E27FC236}">
                <a16:creationId xmlns:a16="http://schemas.microsoft.com/office/drawing/2014/main" id="{372E0976-790E-462B-B56C-D55B61AD4F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FDAA70-761D-48EA-B672-A88279CF07A5}"/>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148352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989B-6FBC-482D-B553-EE23614A1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A356AA-93FB-4BD5-980D-25DDCA0536CB}"/>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4" name="Footer Placeholder 3">
            <a:extLst>
              <a:ext uri="{FF2B5EF4-FFF2-40B4-BE49-F238E27FC236}">
                <a16:creationId xmlns:a16="http://schemas.microsoft.com/office/drawing/2014/main" id="{15B3AED3-538B-4F41-A9F4-64CC71DAA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011ED-72E3-4FD8-AB5B-26B00C22BB91}"/>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399281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BB6A0-90C7-4AA5-98ED-BF51E6372A10}"/>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3" name="Footer Placeholder 2">
            <a:extLst>
              <a:ext uri="{FF2B5EF4-FFF2-40B4-BE49-F238E27FC236}">
                <a16:creationId xmlns:a16="http://schemas.microsoft.com/office/drawing/2014/main" id="{1FDC700D-6436-43FE-A5F4-D2198354B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823B5B-E55E-482D-B49B-BFCA1BF9096E}"/>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255616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DF4C-FCA9-4F7A-B928-0D1D47787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6E767-00BF-460B-B4BB-2E3FDE13F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C198D-2D45-40D3-9E41-E43B7C365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A9F22-548A-4091-BAC6-9D008EEA9980}"/>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6" name="Footer Placeholder 5">
            <a:extLst>
              <a:ext uri="{FF2B5EF4-FFF2-40B4-BE49-F238E27FC236}">
                <a16:creationId xmlns:a16="http://schemas.microsoft.com/office/drawing/2014/main" id="{2B5E95AC-D943-47E4-97A9-9EC19C7C9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1AE12-0E85-4638-96A5-04BC8BAA30E6}"/>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48652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FDCD-0072-43E5-8E45-5D659F085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7F9AF-52E1-4D4E-BE84-5E978EF82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DAF539-248F-43E7-A6BF-7F0D2A0FD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6285E-E2F8-412D-9F91-90F6769302BF}"/>
              </a:ext>
            </a:extLst>
          </p:cNvPr>
          <p:cNvSpPr>
            <a:spLocks noGrp="1"/>
          </p:cNvSpPr>
          <p:nvPr>
            <p:ph type="dt" sz="half" idx="10"/>
          </p:nvPr>
        </p:nvSpPr>
        <p:spPr/>
        <p:txBody>
          <a:bodyPr/>
          <a:lstStyle/>
          <a:p>
            <a:fld id="{50D56C85-9F40-4DF4-82DB-89FFB7010978}" type="datetimeFigureOut">
              <a:rPr lang="en-US" smtClean="0"/>
              <a:pPr/>
              <a:t>11/16/2022</a:t>
            </a:fld>
            <a:endParaRPr lang="en-US"/>
          </a:p>
        </p:txBody>
      </p:sp>
      <p:sp>
        <p:nvSpPr>
          <p:cNvPr id="6" name="Footer Placeholder 5">
            <a:extLst>
              <a:ext uri="{FF2B5EF4-FFF2-40B4-BE49-F238E27FC236}">
                <a16:creationId xmlns:a16="http://schemas.microsoft.com/office/drawing/2014/main" id="{135D6882-F760-4F79-8EBF-6CA6C32B6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FC3F0-4A27-44BF-BB3B-C5FF19941DBB}"/>
              </a:ext>
            </a:extLst>
          </p:cNvPr>
          <p:cNvSpPr>
            <a:spLocks noGrp="1"/>
          </p:cNvSpPr>
          <p:nvPr>
            <p:ph type="sldNum" sz="quarter" idx="12"/>
          </p:nvPr>
        </p:nvSpPr>
        <p:spPr/>
        <p:txBody>
          <a:bodyPr/>
          <a:lstStyle/>
          <a:p>
            <a:fld id="{8AB1FF79-A130-43FC-BFD2-BF20111BC725}" type="slidenum">
              <a:rPr lang="en-US" smtClean="0"/>
              <a:pPr/>
              <a:t>‹#›</a:t>
            </a:fld>
            <a:endParaRPr lang="en-US"/>
          </a:p>
        </p:txBody>
      </p:sp>
    </p:spTree>
    <p:extLst>
      <p:ext uri="{BB962C8B-B14F-4D97-AF65-F5344CB8AC3E}">
        <p14:creationId xmlns:p14="http://schemas.microsoft.com/office/powerpoint/2010/main" val="428609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5A245-701D-4F95-8A4F-7539A8A30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062739-E879-413B-8093-31E82099E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D2973-6165-4EA8-824C-C314B3343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56C85-9F40-4DF4-82DB-89FFB7010978}" type="datetimeFigureOut">
              <a:rPr lang="en-US" smtClean="0"/>
              <a:pPr/>
              <a:t>11/16/2022</a:t>
            </a:fld>
            <a:endParaRPr lang="en-US"/>
          </a:p>
        </p:txBody>
      </p:sp>
      <p:sp>
        <p:nvSpPr>
          <p:cNvPr id="5" name="Footer Placeholder 4">
            <a:extLst>
              <a:ext uri="{FF2B5EF4-FFF2-40B4-BE49-F238E27FC236}">
                <a16:creationId xmlns:a16="http://schemas.microsoft.com/office/drawing/2014/main" id="{45ACFCAF-3DA8-4186-BAD5-8BE743AA9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F199DE-9B72-4A95-9DAC-F8CF4DA9B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FF79-A130-43FC-BFD2-BF20111BC725}" type="slidenum">
              <a:rPr lang="en-US" smtClean="0"/>
              <a:pPr/>
              <a:t>‹#›</a:t>
            </a:fld>
            <a:endParaRPr lang="en-US"/>
          </a:p>
        </p:txBody>
      </p:sp>
    </p:spTree>
    <p:extLst>
      <p:ext uri="{BB962C8B-B14F-4D97-AF65-F5344CB8AC3E}">
        <p14:creationId xmlns:p14="http://schemas.microsoft.com/office/powerpoint/2010/main" val="324576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4ED6-839E-4BEE-9699-FAC2894FFAD3}"/>
              </a:ext>
            </a:extLst>
          </p:cNvPr>
          <p:cNvSpPr>
            <a:spLocks noGrp="1"/>
          </p:cNvSpPr>
          <p:nvPr>
            <p:ph type="ctrTitle"/>
          </p:nvPr>
        </p:nvSpPr>
        <p:spPr/>
        <p:txBody>
          <a:bodyPr/>
          <a:lstStyle/>
          <a:p>
            <a:r>
              <a:rPr lang="en-US" dirty="0"/>
              <a:t>MPI- Message Passing Interface</a:t>
            </a:r>
          </a:p>
        </p:txBody>
      </p:sp>
      <p:sp>
        <p:nvSpPr>
          <p:cNvPr id="3" name="Subtitle 2">
            <a:extLst>
              <a:ext uri="{FF2B5EF4-FFF2-40B4-BE49-F238E27FC236}">
                <a16:creationId xmlns:a16="http://schemas.microsoft.com/office/drawing/2014/main" id="{128C36E0-0A58-4722-AA6A-DBF0256ABF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624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E6FC-7C24-4AA2-9220-9BE8D0A48462}"/>
              </a:ext>
            </a:extLst>
          </p:cNvPr>
          <p:cNvSpPr>
            <a:spLocks noGrp="1"/>
          </p:cNvSpPr>
          <p:nvPr>
            <p:ph type="title"/>
          </p:nvPr>
        </p:nvSpPr>
        <p:spPr/>
        <p:txBody>
          <a:bodyPr/>
          <a:lstStyle/>
          <a:p>
            <a:r>
              <a:rPr lang="en-US" dirty="0"/>
              <a:t>Programming Model:</a:t>
            </a:r>
          </a:p>
        </p:txBody>
      </p:sp>
      <p:pic>
        <p:nvPicPr>
          <p:cNvPr id="4" name="Content Placeholder 3">
            <a:extLst>
              <a:ext uri="{FF2B5EF4-FFF2-40B4-BE49-F238E27FC236}">
                <a16:creationId xmlns:a16="http://schemas.microsoft.com/office/drawing/2014/main" id="{9916FB14-9406-406E-AB5C-AE6CB6029728}"/>
              </a:ext>
            </a:extLst>
          </p:cNvPr>
          <p:cNvPicPr>
            <a:picLocks noGrp="1" noChangeAspect="1"/>
          </p:cNvPicPr>
          <p:nvPr>
            <p:ph idx="1"/>
          </p:nvPr>
        </p:nvPicPr>
        <p:blipFill>
          <a:blip r:embed="rId2"/>
          <a:stretch>
            <a:fillRect/>
          </a:stretch>
        </p:blipFill>
        <p:spPr>
          <a:xfrm>
            <a:off x="130060" y="1790425"/>
            <a:ext cx="5806086" cy="3855001"/>
          </a:xfrm>
          <a:prstGeom prst="rect">
            <a:avLst/>
          </a:prstGeom>
        </p:spPr>
      </p:pic>
      <p:pic>
        <p:nvPicPr>
          <p:cNvPr id="5" name="Picture 4">
            <a:extLst>
              <a:ext uri="{FF2B5EF4-FFF2-40B4-BE49-F238E27FC236}">
                <a16:creationId xmlns:a16="http://schemas.microsoft.com/office/drawing/2014/main" id="{2EA28559-CDEE-4347-A97F-3BCD4E696345}"/>
              </a:ext>
            </a:extLst>
          </p:cNvPr>
          <p:cNvPicPr>
            <a:picLocks noChangeAspect="1"/>
          </p:cNvPicPr>
          <p:nvPr/>
        </p:nvPicPr>
        <p:blipFill>
          <a:blip r:embed="rId3"/>
          <a:stretch>
            <a:fillRect/>
          </a:stretch>
        </p:blipFill>
        <p:spPr>
          <a:xfrm>
            <a:off x="5936146" y="1790425"/>
            <a:ext cx="5806086" cy="3762236"/>
          </a:xfrm>
          <a:prstGeom prst="rect">
            <a:avLst/>
          </a:prstGeom>
        </p:spPr>
      </p:pic>
    </p:spTree>
    <p:extLst>
      <p:ext uri="{BB962C8B-B14F-4D97-AF65-F5344CB8AC3E}">
        <p14:creationId xmlns:p14="http://schemas.microsoft.com/office/powerpoint/2010/main" val="16290096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MPI_REDUCE</a:t>
            </a:r>
          </a:p>
        </p:txBody>
      </p:sp>
      <p:sp>
        <p:nvSpPr>
          <p:cNvPr id="3" name="Content Placeholder 2"/>
          <p:cNvSpPr>
            <a:spLocks noGrp="1"/>
          </p:cNvSpPr>
          <p:nvPr>
            <p:ph idx="1"/>
          </p:nvPr>
        </p:nvSpPr>
        <p:spPr>
          <a:xfrm>
            <a:off x="355600" y="1647825"/>
            <a:ext cx="10960100" cy="4351338"/>
          </a:xfrm>
        </p:spPr>
        <p:txBody>
          <a:bodyPr/>
          <a:lstStyle/>
          <a:p>
            <a:r>
              <a:rPr lang="en-US" dirty="0"/>
              <a:t>MPI_REDUCE (</a:t>
            </a:r>
            <a:r>
              <a:rPr lang="en-US" dirty="0" err="1"/>
              <a:t>inbuf</a:t>
            </a:r>
            <a:r>
              <a:rPr lang="en-US" dirty="0"/>
              <a:t>, </a:t>
            </a:r>
            <a:r>
              <a:rPr lang="en-US" dirty="0" err="1"/>
              <a:t>outbuf</a:t>
            </a:r>
            <a:r>
              <a:rPr lang="en-US" dirty="0"/>
              <a:t>, 2, MPI_INT, MPI_SUM, 0, MPI_COMM_WORLD)</a:t>
            </a:r>
          </a:p>
        </p:txBody>
      </p:sp>
      <p:pic>
        <p:nvPicPr>
          <p:cNvPr id="1026" name="Picture 2"/>
          <p:cNvPicPr>
            <a:picLocks noChangeAspect="1" noChangeArrowheads="1"/>
          </p:cNvPicPr>
          <p:nvPr/>
        </p:nvPicPr>
        <p:blipFill>
          <a:blip r:embed="rId2"/>
          <a:srcRect/>
          <a:stretch>
            <a:fillRect/>
          </a:stretch>
        </p:blipFill>
        <p:spPr bwMode="auto">
          <a:xfrm>
            <a:off x="947530" y="2924174"/>
            <a:ext cx="10460525" cy="2765426"/>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MPI_ALLREDUCE</a:t>
            </a:r>
          </a:p>
        </p:txBody>
      </p:sp>
      <p:sp>
        <p:nvSpPr>
          <p:cNvPr id="3" name="Content Placeholder 2"/>
          <p:cNvSpPr>
            <a:spLocks noGrp="1"/>
          </p:cNvSpPr>
          <p:nvPr>
            <p:ph idx="1"/>
          </p:nvPr>
        </p:nvSpPr>
        <p:spPr/>
        <p:txBody>
          <a:bodyPr>
            <a:normAutofit/>
          </a:bodyPr>
          <a:lstStyle/>
          <a:p>
            <a:r>
              <a:rPr lang="en-US" dirty="0"/>
              <a:t>In many parallel calculations, a global problem domain is divided into </a:t>
            </a:r>
            <a:r>
              <a:rPr lang="en-US" dirty="0" err="1"/>
              <a:t>subdomains</a:t>
            </a:r>
            <a:r>
              <a:rPr lang="en-US" dirty="0"/>
              <a:t> that are assigned to corresponding processes. </a:t>
            </a:r>
          </a:p>
          <a:p>
            <a:r>
              <a:rPr lang="en-US" dirty="0"/>
              <a:t>Often, an algorithm requires that all processes take a decision based on the global data.</a:t>
            </a:r>
          </a:p>
          <a:p>
            <a:r>
              <a:rPr lang="en-US" dirty="0"/>
              <a:t> For example</a:t>
            </a:r>
          </a:p>
          <a:p>
            <a:pPr lvl="1"/>
            <a:r>
              <a:rPr lang="en-US" dirty="0"/>
              <a:t> iterative calculation can stop when the maximal solution error reaches a specified value.</a:t>
            </a:r>
          </a:p>
          <a:p>
            <a:pPr lvl="1"/>
            <a:r>
              <a:rPr lang="en-US" dirty="0"/>
              <a:t>calculation of maximal </a:t>
            </a:r>
            <a:r>
              <a:rPr lang="en-US" dirty="0" err="1"/>
              <a:t>subdomain</a:t>
            </a:r>
            <a:r>
              <a:rPr lang="en-US" dirty="0"/>
              <a:t> errors </a:t>
            </a:r>
          </a:p>
          <a:p>
            <a:pPr lvl="1"/>
            <a:r>
              <a:rPr lang="en-US" dirty="0"/>
              <a:t> collection of them in a root process, which will evaluate a stopping criteria </a:t>
            </a:r>
          </a:p>
          <a:p>
            <a:pPr lvl="1"/>
            <a:r>
              <a:rPr lang="en-US" dirty="0"/>
              <a:t> broadcast the final result/decision to all processes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MPI_ALLREDUCE</a:t>
            </a:r>
          </a:p>
        </p:txBody>
      </p:sp>
      <p:sp>
        <p:nvSpPr>
          <p:cNvPr id="3" name="Content Placeholder 2"/>
          <p:cNvSpPr>
            <a:spLocks noGrp="1"/>
          </p:cNvSpPr>
          <p:nvPr>
            <p:ph idx="1"/>
          </p:nvPr>
        </p:nvSpPr>
        <p:spPr/>
        <p:txBody>
          <a:bodyPr/>
          <a:lstStyle/>
          <a:p>
            <a:r>
              <a:rPr lang="en-US" dirty="0" err="1"/>
              <a:t>MPI_Allreduce</a:t>
            </a:r>
            <a:r>
              <a:rPr lang="en-US" dirty="0"/>
              <a:t>( void* </a:t>
            </a:r>
            <a:r>
              <a:rPr lang="en-US" dirty="0" err="1"/>
              <a:t>send_data</a:t>
            </a:r>
            <a:r>
              <a:rPr lang="en-US" dirty="0"/>
              <a:t>, void* </a:t>
            </a:r>
            <a:r>
              <a:rPr lang="en-US" dirty="0" err="1"/>
              <a:t>recv_data</a:t>
            </a:r>
            <a:r>
              <a:rPr lang="en-US" dirty="0"/>
              <a:t>, </a:t>
            </a:r>
            <a:r>
              <a:rPr lang="en-US" dirty="0" err="1"/>
              <a:t>int</a:t>
            </a:r>
            <a:r>
              <a:rPr lang="en-US" dirty="0"/>
              <a:t> count, </a:t>
            </a:r>
            <a:r>
              <a:rPr lang="en-US" dirty="0" err="1"/>
              <a:t>MPI_Datatype</a:t>
            </a:r>
            <a:r>
              <a:rPr lang="en-US" dirty="0"/>
              <a:t> </a:t>
            </a:r>
            <a:r>
              <a:rPr lang="en-US" dirty="0" err="1"/>
              <a:t>datatype</a:t>
            </a:r>
            <a:r>
              <a:rPr lang="en-US" dirty="0"/>
              <a:t>, </a:t>
            </a:r>
            <a:r>
              <a:rPr lang="en-US" dirty="0" err="1"/>
              <a:t>MPI_Op</a:t>
            </a:r>
            <a:r>
              <a:rPr lang="en-US" dirty="0"/>
              <a:t> op, </a:t>
            </a:r>
            <a:r>
              <a:rPr lang="en-US" dirty="0" err="1"/>
              <a:t>MPI_Comm</a:t>
            </a:r>
            <a:r>
              <a:rPr lang="en-US" dirty="0"/>
              <a:t> communicator)</a:t>
            </a:r>
          </a:p>
        </p:txBody>
      </p:sp>
      <p:pic>
        <p:nvPicPr>
          <p:cNvPr id="113666" name="Picture 2"/>
          <p:cNvPicPr>
            <a:picLocks noChangeAspect="1" noChangeArrowheads="1"/>
          </p:cNvPicPr>
          <p:nvPr/>
        </p:nvPicPr>
        <p:blipFill>
          <a:blip r:embed="rId2"/>
          <a:srcRect/>
          <a:stretch>
            <a:fillRect/>
          </a:stretch>
        </p:blipFill>
        <p:spPr bwMode="auto">
          <a:xfrm>
            <a:off x="2100263" y="2881313"/>
            <a:ext cx="7780337" cy="3316467"/>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2600" y="1295400"/>
            <a:ext cx="10972800" cy="4953000"/>
          </a:xfrm>
        </p:spPr>
        <p:txBody>
          <a:bodyPr>
            <a:noAutofit/>
          </a:bodyPr>
          <a:lstStyle/>
          <a:p>
            <a:pPr algn="l"/>
            <a:r>
              <a:rPr lang="en-US" sz="1500" dirty="0">
                <a:solidFill>
                  <a:schemeClr val="tx1"/>
                </a:solidFill>
                <a:latin typeface="Times New Roman" pitchFamily="18" charset="0"/>
                <a:cs typeface="Times New Roman" pitchFamily="18" charset="0"/>
              </a:rPr>
              <a:t>#include&lt;</a:t>
            </a:r>
            <a:r>
              <a:rPr lang="en-US" sz="1500" dirty="0" err="1">
                <a:solidFill>
                  <a:schemeClr val="tx1"/>
                </a:solidFill>
                <a:latin typeface="Times New Roman" pitchFamily="18" charset="0"/>
                <a:cs typeface="Times New Roman" pitchFamily="18" charset="0"/>
              </a:rPr>
              <a:t>stdio.h</a:t>
            </a:r>
            <a:r>
              <a:rPr lang="en-US" sz="1500" dirty="0">
                <a:solidFill>
                  <a:schemeClr val="tx1"/>
                </a:solidFill>
                <a:latin typeface="Times New Roman" pitchFamily="18" charset="0"/>
                <a:cs typeface="Times New Roman" pitchFamily="18" charset="0"/>
              </a:rPr>
              <a:t>&gt;</a:t>
            </a:r>
          </a:p>
          <a:p>
            <a:pPr algn="l"/>
            <a:r>
              <a:rPr lang="en-US" sz="1500" dirty="0">
                <a:solidFill>
                  <a:schemeClr val="tx1"/>
                </a:solidFill>
                <a:latin typeface="Times New Roman" pitchFamily="18" charset="0"/>
                <a:cs typeface="Times New Roman" pitchFamily="18" charset="0"/>
              </a:rPr>
              <a:t>#include&lt;</a:t>
            </a:r>
            <a:r>
              <a:rPr lang="en-US" sz="1500" dirty="0" err="1">
                <a:solidFill>
                  <a:schemeClr val="tx1"/>
                </a:solidFill>
                <a:latin typeface="Times New Roman" pitchFamily="18" charset="0"/>
                <a:cs typeface="Times New Roman" pitchFamily="18" charset="0"/>
              </a:rPr>
              <a:t>stdlib.h</a:t>
            </a:r>
            <a:r>
              <a:rPr lang="en-US" sz="1500" dirty="0">
                <a:solidFill>
                  <a:schemeClr val="tx1"/>
                </a:solidFill>
                <a:latin typeface="Times New Roman" pitchFamily="18" charset="0"/>
                <a:cs typeface="Times New Roman" pitchFamily="18" charset="0"/>
              </a:rPr>
              <a:t>&gt;</a:t>
            </a:r>
          </a:p>
          <a:p>
            <a:pPr algn="l"/>
            <a:r>
              <a:rPr lang="en-US" sz="1500" dirty="0">
                <a:solidFill>
                  <a:schemeClr val="tx1"/>
                </a:solidFill>
                <a:latin typeface="Times New Roman" pitchFamily="18" charset="0"/>
                <a:cs typeface="Times New Roman" pitchFamily="18" charset="0"/>
              </a:rPr>
              <a:t>#include&lt;</a:t>
            </a:r>
            <a:r>
              <a:rPr lang="en-US" sz="1500" dirty="0" err="1">
                <a:solidFill>
                  <a:schemeClr val="tx1"/>
                </a:solidFill>
                <a:latin typeface="Times New Roman" pitchFamily="18" charset="0"/>
                <a:cs typeface="Times New Roman" pitchFamily="18" charset="0"/>
              </a:rPr>
              <a:t>mpi.h</a:t>
            </a:r>
            <a:r>
              <a:rPr lang="en-US" sz="1500" dirty="0">
                <a:solidFill>
                  <a:schemeClr val="tx1"/>
                </a:solidFill>
                <a:latin typeface="Times New Roman" pitchFamily="18" charset="0"/>
                <a:cs typeface="Times New Roman" pitchFamily="18" charset="0"/>
              </a:rPr>
              <a:t>&gt;</a:t>
            </a:r>
          </a:p>
          <a:p>
            <a:pPr algn="l"/>
            <a:r>
              <a:rPr lang="en-US" sz="1500" dirty="0" err="1">
                <a:solidFill>
                  <a:schemeClr val="tx1"/>
                </a:solidFill>
                <a:latin typeface="Times New Roman" pitchFamily="18" charset="0"/>
                <a:cs typeface="Times New Roman" pitchFamily="18" charset="0"/>
              </a:rPr>
              <a:t>int</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numnodes,myid,mpi_err</a:t>
            </a:r>
            <a:r>
              <a:rPr lang="en-US" sz="1500" dirty="0">
                <a:solidFill>
                  <a:schemeClr val="tx1"/>
                </a:solidFill>
                <a:latin typeface="Times New Roman" pitchFamily="18" charset="0"/>
                <a:cs typeface="Times New Roman" pitchFamily="18" charset="0"/>
              </a:rPr>
              <a:t>;</a:t>
            </a:r>
          </a:p>
          <a:p>
            <a:pPr algn="l"/>
            <a:r>
              <a:rPr lang="en-US" sz="1500" dirty="0">
                <a:solidFill>
                  <a:schemeClr val="tx1"/>
                </a:solidFill>
                <a:latin typeface="Times New Roman" pitchFamily="18" charset="0"/>
                <a:cs typeface="Times New Roman" pitchFamily="18" charset="0"/>
              </a:rPr>
              <a:t>#define </a:t>
            </a:r>
            <a:r>
              <a:rPr lang="en-US" sz="1500" dirty="0" err="1">
                <a:solidFill>
                  <a:schemeClr val="tx1"/>
                </a:solidFill>
                <a:latin typeface="Times New Roman" pitchFamily="18" charset="0"/>
                <a:cs typeface="Times New Roman" pitchFamily="18" charset="0"/>
              </a:rPr>
              <a:t>mpi_root</a:t>
            </a:r>
            <a:r>
              <a:rPr lang="en-US" sz="1500" dirty="0">
                <a:solidFill>
                  <a:schemeClr val="tx1"/>
                </a:solidFill>
                <a:latin typeface="Times New Roman" pitchFamily="18" charset="0"/>
                <a:cs typeface="Times New Roman" pitchFamily="18" charset="0"/>
              </a:rPr>
              <a:t> 0</a:t>
            </a:r>
          </a:p>
          <a:p>
            <a:pPr algn="l"/>
            <a:r>
              <a:rPr lang="en-US" sz="1500" dirty="0" err="1">
                <a:solidFill>
                  <a:schemeClr val="tx1"/>
                </a:solidFill>
                <a:latin typeface="Times New Roman" pitchFamily="18" charset="0"/>
                <a:cs typeface="Times New Roman" pitchFamily="18" charset="0"/>
              </a:rPr>
              <a:t>int</a:t>
            </a:r>
            <a:r>
              <a:rPr lang="en-US" sz="1500" dirty="0">
                <a:solidFill>
                  <a:schemeClr val="tx1"/>
                </a:solidFill>
                <a:latin typeface="Times New Roman" pitchFamily="18" charset="0"/>
                <a:cs typeface="Times New Roman" pitchFamily="18" charset="0"/>
              </a:rPr>
              <a:t> main(</a:t>
            </a:r>
            <a:r>
              <a:rPr lang="en-US" sz="1500" dirty="0" err="1">
                <a:solidFill>
                  <a:schemeClr val="tx1"/>
                </a:solidFill>
                <a:latin typeface="Times New Roman" pitchFamily="18" charset="0"/>
                <a:cs typeface="Times New Roman" pitchFamily="18" charset="0"/>
              </a:rPr>
              <a:t>int</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argc</a:t>
            </a:r>
            <a:r>
              <a:rPr lang="en-US" sz="1500" dirty="0">
                <a:solidFill>
                  <a:schemeClr val="tx1"/>
                </a:solidFill>
                <a:latin typeface="Times New Roman" pitchFamily="18" charset="0"/>
                <a:cs typeface="Times New Roman" pitchFamily="18" charset="0"/>
              </a:rPr>
              <a:t>, char *</a:t>
            </a:r>
            <a:r>
              <a:rPr lang="en-US" sz="1500" dirty="0" err="1">
                <a:solidFill>
                  <a:schemeClr val="tx1"/>
                </a:solidFill>
                <a:latin typeface="Times New Roman" pitchFamily="18" charset="0"/>
                <a:cs typeface="Times New Roman" pitchFamily="18" charset="0"/>
              </a:rPr>
              <a:t>argv</a:t>
            </a:r>
            <a:r>
              <a:rPr lang="en-US" sz="1500" dirty="0">
                <a:solidFill>
                  <a:schemeClr val="tx1"/>
                </a:solidFill>
                <a:latin typeface="Times New Roman" pitchFamily="18" charset="0"/>
                <a:cs typeface="Times New Roman" pitchFamily="18" charset="0"/>
              </a:rPr>
              <a:t>[])</a:t>
            </a:r>
          </a:p>
          <a:p>
            <a:pPr algn="l"/>
            <a:r>
              <a:rPr lang="en-US" sz="1500" dirty="0">
                <a:solidFill>
                  <a:schemeClr val="tx1"/>
                </a:solidFill>
                <a:latin typeface="Times New Roman" pitchFamily="18" charset="0"/>
                <a:cs typeface="Times New Roman" pitchFamily="18" charset="0"/>
              </a:rPr>
              <a:t>{	</a:t>
            </a:r>
          </a:p>
          <a:p>
            <a:pPr algn="l"/>
            <a:r>
              <a:rPr lang="en-US" sz="1500" dirty="0" err="1">
                <a:solidFill>
                  <a:schemeClr val="tx1"/>
                </a:solidFill>
                <a:latin typeface="Times New Roman" pitchFamily="18" charset="0"/>
                <a:cs typeface="Times New Roman" pitchFamily="18" charset="0"/>
              </a:rPr>
              <a:t>int</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myray</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send_ray</a:t>
            </a:r>
            <a:r>
              <a:rPr lang="en-US" sz="1500" dirty="0">
                <a:solidFill>
                  <a:schemeClr val="tx1"/>
                </a:solidFill>
                <a:latin typeface="Times New Roman" pitchFamily="18" charset="0"/>
                <a:cs typeface="Times New Roman" pitchFamily="18" charset="0"/>
              </a:rPr>
              <a:t>, *</a:t>
            </a:r>
            <a:r>
              <a:rPr lang="en-US" sz="1500" dirty="0" err="1">
                <a:latin typeface="Times New Roman" pitchFamily="18" charset="0"/>
                <a:cs typeface="Times New Roman" pitchFamily="18" charset="0"/>
              </a:rPr>
              <a:t>recv</a:t>
            </a:r>
            <a:r>
              <a:rPr lang="en-US" sz="1500" dirty="0" err="1">
                <a:solidFill>
                  <a:schemeClr val="tx1"/>
                </a:solidFill>
                <a:latin typeface="Times New Roman" pitchFamily="18" charset="0"/>
                <a:cs typeface="Times New Roman" pitchFamily="18" charset="0"/>
              </a:rPr>
              <a:t>_ray</a:t>
            </a:r>
            <a:r>
              <a:rPr lang="en-US" sz="1500" dirty="0">
                <a:solidFill>
                  <a:schemeClr val="tx1"/>
                </a:solidFill>
                <a:latin typeface="Times New Roman" pitchFamily="18" charset="0"/>
                <a:cs typeface="Times New Roman" pitchFamily="18" charset="0"/>
              </a:rPr>
              <a:t>;	</a:t>
            </a:r>
          </a:p>
          <a:p>
            <a:pPr algn="l"/>
            <a:r>
              <a:rPr lang="en-US" sz="1500" dirty="0" err="1">
                <a:solidFill>
                  <a:schemeClr val="tx1"/>
                </a:solidFill>
                <a:latin typeface="Times New Roman" pitchFamily="18" charset="0"/>
                <a:cs typeface="Times New Roman" pitchFamily="18" charset="0"/>
              </a:rPr>
              <a:t>int</a:t>
            </a:r>
            <a:r>
              <a:rPr lang="en-US" sz="1500" dirty="0">
                <a:solidFill>
                  <a:schemeClr val="tx1"/>
                </a:solidFill>
                <a:latin typeface="Times New Roman" pitchFamily="18" charset="0"/>
                <a:cs typeface="Times New Roman" pitchFamily="18" charset="0"/>
              </a:rPr>
              <a:t> count;	</a:t>
            </a:r>
          </a:p>
          <a:p>
            <a:pPr algn="l"/>
            <a:r>
              <a:rPr lang="en-US" sz="1500" dirty="0" err="1">
                <a:solidFill>
                  <a:schemeClr val="tx1"/>
                </a:solidFill>
                <a:latin typeface="Times New Roman" pitchFamily="18" charset="0"/>
                <a:cs typeface="Times New Roman" pitchFamily="18" charset="0"/>
              </a:rPr>
              <a:t>int</a:t>
            </a:r>
            <a:r>
              <a:rPr lang="en-US" sz="1500" dirty="0">
                <a:solidFill>
                  <a:schemeClr val="tx1"/>
                </a:solidFill>
                <a:latin typeface="Times New Roman" pitchFamily="18" charset="0"/>
                <a:cs typeface="Times New Roman" pitchFamily="18" charset="0"/>
              </a:rPr>
              <a:t> size, </a:t>
            </a:r>
            <a:r>
              <a:rPr lang="en-US" sz="1500" dirty="0" err="1">
                <a:solidFill>
                  <a:schemeClr val="tx1"/>
                </a:solidFill>
                <a:latin typeface="Times New Roman" pitchFamily="18" charset="0"/>
                <a:cs typeface="Times New Roman" pitchFamily="18" charset="0"/>
              </a:rPr>
              <a:t>mysize</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i</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k,j</a:t>
            </a:r>
            <a:r>
              <a:rPr lang="en-US" sz="1500" dirty="0">
                <a:solidFill>
                  <a:schemeClr val="tx1"/>
                </a:solidFill>
                <a:latin typeface="Times New Roman" pitchFamily="18" charset="0"/>
                <a:cs typeface="Times New Roman" pitchFamily="18" charset="0"/>
              </a:rPr>
              <a:t>, total;	</a:t>
            </a:r>
          </a:p>
          <a:p>
            <a:pPr algn="l"/>
            <a:r>
              <a:rPr lang="en-US" sz="1500" dirty="0" err="1">
                <a:latin typeface="Times New Roman" pitchFamily="18" charset="0"/>
                <a:cs typeface="Times New Roman" pitchFamily="18" charset="0"/>
              </a:rPr>
              <a:t>mpi_err</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MPI_Init</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argc,argv</a:t>
            </a:r>
            <a:r>
              <a:rPr lang="en-US" sz="1500" dirty="0">
                <a:latin typeface="Times New Roman" pitchFamily="18" charset="0"/>
                <a:cs typeface="Times New Roman" pitchFamily="18" charset="0"/>
              </a:rPr>
              <a:t>);	</a:t>
            </a:r>
          </a:p>
          <a:p>
            <a:pPr algn="l"/>
            <a:r>
              <a:rPr lang="en-US" sz="1500" dirty="0" err="1">
                <a:latin typeface="Times New Roman" pitchFamily="18" charset="0"/>
                <a:cs typeface="Times New Roman" pitchFamily="18" charset="0"/>
              </a:rPr>
              <a:t>mpi_err</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MPI_Comm_size</a:t>
            </a:r>
            <a:r>
              <a:rPr lang="en-US" sz="1500" dirty="0">
                <a:latin typeface="Times New Roman" pitchFamily="18" charset="0"/>
                <a:cs typeface="Times New Roman" pitchFamily="18" charset="0"/>
              </a:rPr>
              <a:t>(MPI_COMM_WORLD, &amp;</a:t>
            </a:r>
            <a:r>
              <a:rPr lang="en-US" sz="1500" dirty="0" err="1">
                <a:latin typeface="Times New Roman" pitchFamily="18" charset="0"/>
                <a:cs typeface="Times New Roman" pitchFamily="18" charset="0"/>
              </a:rPr>
              <a:t>numnodes</a:t>
            </a:r>
            <a:r>
              <a:rPr lang="en-US" sz="1500" dirty="0">
                <a:latin typeface="Times New Roman" pitchFamily="18" charset="0"/>
                <a:cs typeface="Times New Roman" pitchFamily="18" charset="0"/>
              </a:rPr>
              <a:t>);	</a:t>
            </a:r>
          </a:p>
          <a:p>
            <a:pPr algn="l"/>
            <a:r>
              <a:rPr lang="en-US" sz="1500" dirty="0" err="1">
                <a:latin typeface="Times New Roman" pitchFamily="18" charset="0"/>
                <a:cs typeface="Times New Roman" pitchFamily="18" charset="0"/>
              </a:rPr>
              <a:t>mpi_err</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MPI_Comm_rank</a:t>
            </a:r>
            <a:r>
              <a:rPr lang="en-US" sz="1500" dirty="0">
                <a:latin typeface="Times New Roman" pitchFamily="18" charset="0"/>
                <a:cs typeface="Times New Roman" pitchFamily="18" charset="0"/>
              </a:rPr>
              <a:t>(MPI_COMM_WORLD, &amp;</a:t>
            </a:r>
            <a:r>
              <a:rPr lang="en-US" sz="1500" dirty="0" err="1">
                <a:latin typeface="Times New Roman" pitchFamily="18" charset="0"/>
                <a:cs typeface="Times New Roman" pitchFamily="18" charset="0"/>
              </a:rPr>
              <a:t>myid</a:t>
            </a:r>
            <a:r>
              <a:rPr lang="en-US" sz="1500" dirty="0">
                <a:latin typeface="Times New Roman" pitchFamily="18" charset="0"/>
                <a:cs typeface="Times New Roman" pitchFamily="18" charset="0"/>
              </a:rPr>
              <a:t>);</a:t>
            </a:r>
          </a:p>
          <a:p>
            <a:pPr algn="l"/>
            <a:r>
              <a:rPr lang="en-US" sz="1500" dirty="0">
                <a:solidFill>
                  <a:schemeClr val="tx1"/>
                </a:solidFill>
                <a:latin typeface="Times New Roman" pitchFamily="18" charset="0"/>
                <a:cs typeface="Times New Roman" pitchFamily="18" charset="0"/>
              </a:rPr>
              <a:t>count = 4;	</a:t>
            </a:r>
          </a:p>
        </p:txBody>
      </p:sp>
      <p:sp>
        <p:nvSpPr>
          <p:cNvPr id="4" name="Title 1"/>
          <p:cNvSpPr txBox="1">
            <a:spLocks/>
          </p:cNvSpPr>
          <p:nvPr/>
        </p:nvSpPr>
        <p:spPr>
          <a:xfrm>
            <a:off x="609600" y="274638"/>
            <a:ext cx="109728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tx1"/>
                </a:solidFill>
                <a:effectLst/>
                <a:uLnTx/>
                <a:uFillTx/>
                <a:latin typeface="+mj-lt"/>
                <a:ea typeface="+mj-ea"/>
                <a:cs typeface="+mj-cs"/>
              </a:rPr>
              <a:t>Program 4</a:t>
            </a:r>
            <a:br>
              <a:rPr kumimoji="0" lang="en-US" sz="4400" b="0" i="0" u="none" strike="noStrike" kern="1200" cap="none" spc="0" normalizeH="0" baseline="0" noProof="0" dirty="0">
                <a:ln>
                  <a:noFill/>
                </a:ln>
                <a:solidFill>
                  <a:schemeClr val="tx1"/>
                </a:solidFill>
                <a:effectLst/>
                <a:uLnTx/>
                <a:uFillTx/>
                <a:latin typeface="+mj-lt"/>
                <a:ea typeface="+mj-ea"/>
                <a:cs typeface="+mj-cs"/>
              </a:rPr>
            </a:br>
            <a:r>
              <a:rPr kumimoji="0" lang="en-US" sz="4400" b="0" i="0" u="none" strike="noStrike" kern="1200" cap="none" spc="0" normalizeH="0" baseline="0" noProof="0" dirty="0">
                <a:ln>
                  <a:noFill/>
                </a:ln>
                <a:solidFill>
                  <a:schemeClr val="tx1"/>
                </a:solidFill>
                <a:effectLst/>
                <a:uLnTx/>
                <a:uFillTx/>
                <a:latin typeface="+mj-lt"/>
                <a:ea typeface="+mj-ea"/>
                <a:cs typeface="+mj-cs"/>
              </a:rPr>
              <a:t>Scatter</a:t>
            </a:r>
            <a:r>
              <a:rPr kumimoji="0" lang="en-US" sz="4400" b="0" i="0" u="none" strike="noStrike" kern="1200" cap="none" spc="0" normalizeH="0" noProof="0" dirty="0">
                <a:ln>
                  <a:noFill/>
                </a:ln>
                <a:solidFill>
                  <a:schemeClr val="tx1"/>
                </a:solidFill>
                <a:effectLst/>
                <a:uLnTx/>
                <a:uFillTx/>
                <a:latin typeface="+mj-lt"/>
                <a:ea typeface="+mj-ea"/>
                <a:cs typeface="+mj-cs"/>
              </a:rPr>
              <a:t> &amp; Gather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1200" y="533400"/>
            <a:ext cx="10871200" cy="6096000"/>
          </a:xfrm>
        </p:spPr>
        <p:txBody>
          <a:bodyPr>
            <a:normAutofit fontScale="85000" lnSpcReduction="20000"/>
          </a:bodyPr>
          <a:lstStyle/>
          <a:p>
            <a:pPr algn="l"/>
            <a:r>
              <a:rPr lang="en-US" sz="2000" dirty="0" err="1">
                <a:solidFill>
                  <a:schemeClr val="tx1"/>
                </a:solidFill>
                <a:latin typeface="Times New Roman" pitchFamily="18" charset="0"/>
                <a:cs typeface="Times New Roman" pitchFamily="18" charset="0"/>
              </a:rPr>
              <a:t>myray</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malloc</a:t>
            </a:r>
            <a:r>
              <a:rPr lang="en-US" sz="2000" dirty="0">
                <a:solidFill>
                  <a:schemeClr val="tx1"/>
                </a:solidFill>
                <a:latin typeface="Times New Roman" pitchFamily="18" charset="0"/>
                <a:cs typeface="Times New Roman" pitchFamily="18" charset="0"/>
              </a:rPr>
              <a:t>(count * </a:t>
            </a:r>
            <a:r>
              <a:rPr lang="en-US" sz="2000" dirty="0" err="1">
                <a:solidFill>
                  <a:schemeClr val="tx1"/>
                </a:solidFill>
                <a:latin typeface="Times New Roman" pitchFamily="18" charset="0"/>
                <a:cs typeface="Times New Roman" pitchFamily="18" charset="0"/>
              </a:rPr>
              <a:t>sizeof</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if(</a:t>
            </a:r>
            <a:r>
              <a:rPr lang="en-US" sz="2000" dirty="0" err="1">
                <a:solidFill>
                  <a:schemeClr val="tx1"/>
                </a:solidFill>
                <a:latin typeface="Times New Roman" pitchFamily="18" charset="0"/>
                <a:cs typeface="Times New Roman" pitchFamily="18" charset="0"/>
              </a:rPr>
              <a:t>myid</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mpi_root</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size = count * </a:t>
            </a:r>
            <a:r>
              <a:rPr lang="en-US" sz="2000" dirty="0" err="1">
                <a:solidFill>
                  <a:schemeClr val="tx1"/>
                </a:solidFill>
                <a:latin typeface="Times New Roman" pitchFamily="18" charset="0"/>
                <a:cs typeface="Times New Roman" pitchFamily="18" charset="0"/>
              </a:rPr>
              <a:t>numnodes</a:t>
            </a:r>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send_ray</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malloc</a:t>
            </a:r>
            <a:r>
              <a:rPr lang="en-US" sz="2000" dirty="0">
                <a:solidFill>
                  <a:schemeClr val="tx1"/>
                </a:solidFill>
                <a:latin typeface="Times New Roman" pitchFamily="18" charset="0"/>
                <a:cs typeface="Times New Roman" pitchFamily="18" charset="0"/>
              </a:rPr>
              <a:t>(size * </a:t>
            </a:r>
            <a:r>
              <a:rPr lang="en-US" sz="2000" dirty="0" err="1">
                <a:solidFill>
                  <a:schemeClr val="tx1"/>
                </a:solidFill>
                <a:latin typeface="Times New Roman" pitchFamily="18" charset="0"/>
                <a:cs typeface="Times New Roman" pitchFamily="18" charset="0"/>
              </a:rPr>
              <a:t>sizeof</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recv_ray</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malloc</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numnodes</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sizeof</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a:t>
            </a:r>
          </a:p>
          <a:p>
            <a:pPr algn="l"/>
            <a:r>
              <a:rPr lang="en-US" sz="2000" dirty="0">
                <a:solidFill>
                  <a:schemeClr val="tx1"/>
                </a:solidFill>
                <a:latin typeface="Times New Roman" pitchFamily="18" charset="0"/>
                <a:cs typeface="Times New Roman" pitchFamily="18" charset="0"/>
              </a:rPr>
              <a:t>for(</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 0 ;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&lt; size ;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send_ray</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printf</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send_ray</a:t>
            </a:r>
            <a:r>
              <a:rPr lang="en-US" sz="2000" dirty="0">
                <a:solidFill>
                  <a:schemeClr val="tx1"/>
                </a:solidFill>
                <a:latin typeface="Times New Roman" pitchFamily="18" charset="0"/>
                <a:cs typeface="Times New Roman" pitchFamily="18" charset="0"/>
              </a:rPr>
              <a:t> = %d\</a:t>
            </a:r>
            <a:r>
              <a:rPr lang="en-US" sz="2000" dirty="0" err="1">
                <a:solidFill>
                  <a:schemeClr val="tx1"/>
                </a:solidFill>
                <a:latin typeface="Times New Roman" pitchFamily="18" charset="0"/>
                <a:cs typeface="Times New Roman" pitchFamily="18" charset="0"/>
              </a:rPr>
              <a:t>n",send_ray</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mpi_err</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MPI_Scatter</a:t>
            </a:r>
            <a:r>
              <a:rPr lang="en-US" sz="2000" dirty="0">
                <a:solidFill>
                  <a:schemeClr val="tx1"/>
                </a:solidFill>
                <a:latin typeface="Times New Roman" pitchFamily="18" charset="0"/>
                <a:cs typeface="Times New Roman" pitchFamily="18" charset="0"/>
              </a:rPr>
              <a:t>(send_ray,count,MPI_INT,myray,count,MPI_INT,mpi_root,MPI_COMM_WORLD);	</a:t>
            </a:r>
          </a:p>
          <a:p>
            <a:pPr algn="l"/>
            <a:r>
              <a:rPr lang="en-US" sz="2000" dirty="0">
                <a:solidFill>
                  <a:schemeClr val="tx1"/>
                </a:solidFill>
                <a:latin typeface="Times New Roman" pitchFamily="18" charset="0"/>
                <a:cs typeface="Times New Roman" pitchFamily="18" charset="0"/>
              </a:rPr>
              <a:t>total = 0;	</a:t>
            </a:r>
          </a:p>
          <a:p>
            <a:pPr algn="l"/>
            <a:r>
              <a:rPr lang="en-US" sz="2000" dirty="0">
                <a:solidFill>
                  <a:schemeClr val="tx1"/>
                </a:solidFill>
                <a:latin typeface="Times New Roman" pitchFamily="18" charset="0"/>
                <a:cs typeface="Times New Roman" pitchFamily="18" charset="0"/>
              </a:rPr>
              <a:t>for(</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 0 ;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&lt; count ;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total = total + </a:t>
            </a:r>
            <a:r>
              <a:rPr lang="en-US" sz="2000" dirty="0" err="1">
                <a:solidFill>
                  <a:schemeClr val="tx1"/>
                </a:solidFill>
                <a:latin typeface="Times New Roman" pitchFamily="18" charset="0"/>
                <a:cs typeface="Times New Roman" pitchFamily="18" charset="0"/>
              </a:rPr>
              <a:t>myray</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printf</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myray</a:t>
            </a:r>
            <a:r>
              <a:rPr lang="en-US" sz="2000" dirty="0">
                <a:solidFill>
                  <a:schemeClr val="tx1"/>
                </a:solidFill>
                <a:latin typeface="Times New Roman" pitchFamily="18" charset="0"/>
                <a:cs typeface="Times New Roman" pitchFamily="18" charset="0"/>
              </a:rPr>
              <a:t> = %d\</a:t>
            </a:r>
            <a:r>
              <a:rPr lang="en-US" sz="2000" dirty="0" err="1">
                <a:solidFill>
                  <a:schemeClr val="tx1"/>
                </a:solidFill>
                <a:latin typeface="Times New Roman" pitchFamily="18" charset="0"/>
                <a:cs typeface="Times New Roman" pitchFamily="18" charset="0"/>
              </a:rPr>
              <a:t>n",myray</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2800" y="381000"/>
            <a:ext cx="10871200" cy="6096000"/>
          </a:xfrm>
        </p:spPr>
        <p:txBody>
          <a:bodyPr>
            <a:normAutofit/>
          </a:bodyPr>
          <a:lstStyle/>
          <a:p>
            <a:pPr algn="l"/>
            <a:r>
              <a:rPr lang="en-US" sz="2000" dirty="0" err="1">
                <a:solidFill>
                  <a:schemeClr val="tx1"/>
                </a:solidFill>
                <a:latin typeface="Times New Roman" pitchFamily="18" charset="0"/>
                <a:cs typeface="Times New Roman" pitchFamily="18" charset="0"/>
              </a:rPr>
              <a:t>printf</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myid</a:t>
            </a:r>
            <a:r>
              <a:rPr lang="en-US" sz="2000" dirty="0">
                <a:solidFill>
                  <a:schemeClr val="tx1"/>
                </a:solidFill>
                <a:latin typeface="Times New Roman" pitchFamily="18" charset="0"/>
                <a:cs typeface="Times New Roman" pitchFamily="18" charset="0"/>
              </a:rPr>
              <a:t> = %d  total = %d\</a:t>
            </a:r>
            <a:r>
              <a:rPr lang="en-US" sz="2000" dirty="0" err="1">
                <a:solidFill>
                  <a:schemeClr val="tx1"/>
                </a:solidFill>
                <a:latin typeface="Times New Roman" pitchFamily="18" charset="0"/>
                <a:cs typeface="Times New Roman" pitchFamily="18" charset="0"/>
              </a:rPr>
              <a:t>n",myid,total</a:t>
            </a:r>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mpi_err</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MPI_Gather</a:t>
            </a:r>
            <a:r>
              <a:rPr lang="en-US" sz="2000" dirty="0">
                <a:solidFill>
                  <a:schemeClr val="tx1"/>
                </a:solidFill>
                <a:latin typeface="Times New Roman" pitchFamily="18" charset="0"/>
                <a:cs typeface="Times New Roman" pitchFamily="18" charset="0"/>
              </a:rPr>
              <a:t>(&amp;total,1,MPI_INT,recv_ray,1,MPI_INT,mpi_root,MPI_COMM_WORLD);	</a:t>
            </a:r>
          </a:p>
          <a:p>
            <a:pPr algn="l"/>
            <a:r>
              <a:rPr lang="en-US" sz="2000" dirty="0">
                <a:solidFill>
                  <a:schemeClr val="tx1"/>
                </a:solidFill>
                <a:latin typeface="Times New Roman" pitchFamily="18" charset="0"/>
                <a:cs typeface="Times New Roman" pitchFamily="18" charset="0"/>
              </a:rPr>
              <a:t>if(</a:t>
            </a:r>
            <a:r>
              <a:rPr lang="en-US" sz="2000" dirty="0" err="1">
                <a:solidFill>
                  <a:schemeClr val="tx1"/>
                </a:solidFill>
                <a:latin typeface="Times New Roman" pitchFamily="18" charset="0"/>
                <a:cs typeface="Times New Roman" pitchFamily="18" charset="0"/>
              </a:rPr>
              <a:t>myid</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mpi_root</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total = 0;				</a:t>
            </a:r>
          </a:p>
          <a:p>
            <a:pPr algn="l"/>
            <a:r>
              <a:rPr lang="en-US" sz="2000" dirty="0">
                <a:solidFill>
                  <a:schemeClr val="tx1"/>
                </a:solidFill>
                <a:latin typeface="Times New Roman" pitchFamily="18" charset="0"/>
                <a:cs typeface="Times New Roman" pitchFamily="18" charset="0"/>
              </a:rPr>
              <a:t>for(</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 0;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&lt; </a:t>
            </a:r>
            <a:r>
              <a:rPr lang="en-US" sz="2000" dirty="0" err="1">
                <a:solidFill>
                  <a:schemeClr val="tx1"/>
                </a:solidFill>
                <a:latin typeface="Times New Roman" pitchFamily="18" charset="0"/>
                <a:cs typeface="Times New Roman" pitchFamily="18" charset="0"/>
              </a:rPr>
              <a:t>numnodes</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total = total + </a:t>
            </a:r>
            <a:r>
              <a:rPr lang="en-US" sz="2000" dirty="0" err="1">
                <a:solidFill>
                  <a:schemeClr val="tx1"/>
                </a:solidFill>
                <a:latin typeface="Times New Roman" pitchFamily="18" charset="0"/>
                <a:cs typeface="Times New Roman" pitchFamily="18" charset="0"/>
              </a:rPr>
              <a:t>recv_ray</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i</a:t>
            </a:r>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printf</a:t>
            </a:r>
            <a:r>
              <a:rPr lang="en-US" sz="2000" dirty="0">
                <a:solidFill>
                  <a:schemeClr val="tx1"/>
                </a:solidFill>
                <a:latin typeface="Times New Roman" pitchFamily="18" charset="0"/>
                <a:cs typeface="Times New Roman" pitchFamily="18" charset="0"/>
              </a:rPr>
              <a:t>("results from all processors = %d\</a:t>
            </a:r>
            <a:r>
              <a:rPr lang="en-US" sz="2000" dirty="0" err="1">
                <a:solidFill>
                  <a:schemeClr val="tx1"/>
                </a:solidFill>
                <a:latin typeface="Times New Roman" pitchFamily="18" charset="0"/>
                <a:cs typeface="Times New Roman" pitchFamily="18" charset="0"/>
              </a:rPr>
              <a:t>n",total</a:t>
            </a:r>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	</a:t>
            </a:r>
          </a:p>
          <a:p>
            <a:pPr algn="l"/>
            <a:r>
              <a:rPr lang="en-US" sz="2000" dirty="0" err="1">
                <a:solidFill>
                  <a:schemeClr val="tx1"/>
                </a:solidFill>
                <a:latin typeface="Times New Roman" pitchFamily="18" charset="0"/>
                <a:cs typeface="Times New Roman" pitchFamily="18" charset="0"/>
              </a:rPr>
              <a:t>mpi_err</a:t>
            </a:r>
            <a:r>
              <a:rPr lang="en-US" sz="2000" dirty="0">
                <a:solidFill>
                  <a:schemeClr val="tx1"/>
                </a:solidFill>
                <a:latin typeface="Times New Roman" pitchFamily="18" charset="0"/>
                <a:cs typeface="Times New Roman" pitchFamily="18" charset="0"/>
              </a:rPr>
              <a:t> = </a:t>
            </a:r>
            <a:r>
              <a:rPr lang="en-US" sz="2000" dirty="0" err="1">
                <a:solidFill>
                  <a:schemeClr val="tx1"/>
                </a:solidFill>
                <a:latin typeface="Times New Roman" pitchFamily="18" charset="0"/>
                <a:cs typeface="Times New Roman" pitchFamily="18" charset="0"/>
              </a:rPr>
              <a:t>MPI_Finalize</a:t>
            </a:r>
            <a:r>
              <a:rPr lang="en-US" sz="2000" dirty="0">
                <a:solidFill>
                  <a:schemeClr val="tx1"/>
                </a:solidFill>
                <a:latin typeface="Times New Roman" pitchFamily="18" charset="0"/>
                <a:cs typeface="Times New Roman" pitchFamily="18" charset="0"/>
              </a:rPr>
              <a:t>();</a:t>
            </a:r>
          </a:p>
          <a:p>
            <a:pPr algn="l"/>
            <a:r>
              <a:rPr lang="en-US" sz="2000" dirty="0">
                <a:solidFill>
                  <a:schemeClr val="tx1"/>
                </a:solidFill>
                <a:latin typeface="Times New Roman" pitchFamily="18" charset="0"/>
                <a:cs typeface="Times New Roman" pitchFamily="18"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9810" name="Picture 2"/>
          <p:cNvPicPr>
            <a:picLocks noChangeAspect="1" noChangeArrowheads="1"/>
          </p:cNvPicPr>
          <p:nvPr/>
        </p:nvPicPr>
        <p:blipFill>
          <a:blip r:embed="rId2"/>
          <a:srcRect/>
          <a:stretch>
            <a:fillRect/>
          </a:stretch>
        </p:blipFill>
        <p:spPr bwMode="auto">
          <a:xfrm>
            <a:off x="711200" y="344741"/>
            <a:ext cx="10452100" cy="6513259"/>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5"/>
            <a:ext cx="10515600" cy="1325563"/>
          </a:xfrm>
        </p:spPr>
        <p:txBody>
          <a:bodyPr/>
          <a:lstStyle/>
          <a:p>
            <a:r>
              <a:rPr lang="en-US" dirty="0"/>
              <a:t>Communication and computation overlap</a:t>
            </a:r>
          </a:p>
        </p:txBody>
      </p:sp>
      <p:sp>
        <p:nvSpPr>
          <p:cNvPr id="3" name="Content Placeholder 2"/>
          <p:cNvSpPr>
            <a:spLocks noGrp="1"/>
          </p:cNvSpPr>
          <p:nvPr>
            <p:ph idx="1"/>
          </p:nvPr>
        </p:nvSpPr>
        <p:spPr>
          <a:xfrm>
            <a:off x="482600" y="1384300"/>
            <a:ext cx="11404600" cy="5207000"/>
          </a:xfrm>
        </p:spPr>
        <p:txBody>
          <a:bodyPr>
            <a:normAutofit lnSpcReduction="10000"/>
          </a:bodyPr>
          <a:lstStyle/>
          <a:p>
            <a:r>
              <a:rPr lang="en-US" dirty="0"/>
              <a:t>Contemporary computers have separate communication and calculation resources</a:t>
            </a:r>
          </a:p>
          <a:p>
            <a:pPr lvl="1"/>
            <a:r>
              <a:rPr lang="en-US" dirty="0"/>
              <a:t> Therefore they are able to execute both tasks in parallel</a:t>
            </a:r>
          </a:p>
          <a:p>
            <a:r>
              <a:rPr lang="en-US" dirty="0"/>
              <a:t> For example, instead of just waiting for a data transmission to be completed, a certain part of calculation could be done that could be eventually required in the next computing step.</a:t>
            </a:r>
          </a:p>
          <a:p>
            <a:r>
              <a:rPr lang="en-US" dirty="0"/>
              <a:t> If a process can perform useful work while some long communication is in progress, overall execution time might be reduced. </a:t>
            </a:r>
          </a:p>
          <a:p>
            <a:r>
              <a:rPr lang="en-US" dirty="0"/>
              <a:t>This approach is often termed as a hiding latency.</a:t>
            </a:r>
          </a:p>
          <a:p>
            <a:r>
              <a:rPr lang="en-US" dirty="0"/>
              <a:t>Various communication modes are available in MPI that enable hiding latency</a:t>
            </a:r>
          </a:p>
          <a:p>
            <a:pPr lvl="1"/>
            <a:r>
              <a:rPr lang="en-US" dirty="0"/>
              <a:t>but they require correct usage to avoid communication deadlock or program shutdown.</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modes</a:t>
            </a:r>
          </a:p>
        </p:txBody>
      </p:sp>
      <p:sp>
        <p:nvSpPr>
          <p:cNvPr id="3" name="Content Placeholder 2"/>
          <p:cNvSpPr>
            <a:spLocks noGrp="1"/>
          </p:cNvSpPr>
          <p:nvPr>
            <p:ph idx="1"/>
          </p:nvPr>
        </p:nvSpPr>
        <p:spPr>
          <a:xfrm>
            <a:off x="685800" y="1600200"/>
            <a:ext cx="10947400" cy="5016500"/>
          </a:xfrm>
        </p:spPr>
        <p:txBody>
          <a:bodyPr>
            <a:normAutofit/>
          </a:bodyPr>
          <a:lstStyle/>
          <a:p>
            <a:r>
              <a:rPr lang="en-US" sz="3600" dirty="0"/>
              <a:t>MPI processes can communicate in four different communication modes: </a:t>
            </a:r>
          </a:p>
          <a:p>
            <a:pPr lvl="1"/>
            <a:r>
              <a:rPr lang="en-US" sz="3200" dirty="0"/>
              <a:t>standard, buffered, synchronous and ready. </a:t>
            </a:r>
          </a:p>
          <a:p>
            <a:r>
              <a:rPr lang="en-US" sz="3600" dirty="0"/>
              <a:t>Each of these modes can be performed in blocking or in non-blocking type,</a:t>
            </a:r>
          </a:p>
          <a:p>
            <a:pPr lvl="1"/>
            <a:r>
              <a:rPr lang="en-US" sz="3200" dirty="0"/>
              <a:t> first being less eager to the amount of required memory for message buffering, </a:t>
            </a:r>
          </a:p>
          <a:p>
            <a:pPr lvl="1"/>
            <a:r>
              <a:rPr lang="en-US" sz="3200" dirty="0"/>
              <a:t>second being often more efficient, because of an ability to overlap the communication and computation tasks.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communication</a:t>
            </a:r>
          </a:p>
        </p:txBody>
      </p:sp>
      <p:sp>
        <p:nvSpPr>
          <p:cNvPr id="3" name="Content Placeholder 2"/>
          <p:cNvSpPr>
            <a:spLocks noGrp="1"/>
          </p:cNvSpPr>
          <p:nvPr>
            <p:ph idx="1"/>
          </p:nvPr>
        </p:nvSpPr>
        <p:spPr/>
        <p:txBody>
          <a:bodyPr>
            <a:normAutofit/>
          </a:bodyPr>
          <a:lstStyle/>
          <a:p>
            <a:r>
              <a:rPr lang="en-US" dirty="0"/>
              <a:t>Standard mode send call, with operation MPI_SEND, should be assumed as a blocking send, </a:t>
            </a:r>
          </a:p>
          <a:p>
            <a:pPr lvl="1"/>
            <a:r>
              <a:rPr lang="en-US" dirty="0"/>
              <a:t>which will not return until the message data and envelope have been safely stored away. </a:t>
            </a:r>
          </a:p>
          <a:p>
            <a:r>
              <a:rPr lang="en-US" dirty="0"/>
              <a:t>Sender process can access and overwrite the send buffer with a new message. </a:t>
            </a:r>
          </a:p>
          <a:p>
            <a:r>
              <a:rPr lang="en-US" dirty="0"/>
              <a:t>However, depending on the MPI implementation, short messages might still be buffered while longer messages might be split and sent in shorter fragments, or they might be copied into a temporary communication buffer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046-6FA7-46DF-9019-1AEF3D85E453}"/>
              </a:ext>
            </a:extLst>
          </p:cNvPr>
          <p:cNvSpPr>
            <a:spLocks noGrp="1"/>
          </p:cNvSpPr>
          <p:nvPr>
            <p:ph type="title"/>
          </p:nvPr>
        </p:nvSpPr>
        <p:spPr/>
        <p:txBody>
          <a:bodyPr/>
          <a:lstStyle/>
          <a:p>
            <a:r>
              <a:rPr lang="en-US" dirty="0"/>
              <a:t>Message passing interface</a:t>
            </a:r>
          </a:p>
        </p:txBody>
      </p:sp>
      <p:sp>
        <p:nvSpPr>
          <p:cNvPr id="3" name="Content Placeholder 2">
            <a:extLst>
              <a:ext uri="{FF2B5EF4-FFF2-40B4-BE49-F238E27FC236}">
                <a16:creationId xmlns:a16="http://schemas.microsoft.com/office/drawing/2014/main" id="{E1873F13-0B7A-419F-823C-60F0AD256595}"/>
              </a:ext>
            </a:extLst>
          </p:cNvPr>
          <p:cNvSpPr>
            <a:spLocks noGrp="1"/>
          </p:cNvSpPr>
          <p:nvPr>
            <p:ph idx="1"/>
          </p:nvPr>
        </p:nvSpPr>
        <p:spPr/>
        <p:txBody>
          <a:bodyPr/>
          <a:lstStyle/>
          <a:p>
            <a:r>
              <a:rPr lang="en-US" dirty="0"/>
              <a:t>MPI program consists of autonomous processes that are able to execute their own code in the sense of multiple instruction multiple data (MIMD) paradigm. </a:t>
            </a:r>
          </a:p>
          <a:p>
            <a:r>
              <a:rPr lang="en-US" dirty="0"/>
              <a:t>MPI process can be interpreted in this sense as a program counter that addresses their program instructions in the system memory </a:t>
            </a:r>
          </a:p>
          <a:p>
            <a:pPr lvl="1"/>
            <a:r>
              <a:rPr lang="en-US" sz="2800" dirty="0"/>
              <a:t>which implies that the program codes executed by each process have not to be the same.</a:t>
            </a:r>
          </a:p>
          <a:p>
            <a:r>
              <a:rPr lang="en-US" dirty="0"/>
              <a:t>Processes communicate via calls to MPI communication operations, independently of operating system. </a:t>
            </a:r>
          </a:p>
        </p:txBody>
      </p:sp>
    </p:spTree>
    <p:extLst>
      <p:ext uri="{BB962C8B-B14F-4D97-AF65-F5344CB8AC3E}">
        <p14:creationId xmlns:p14="http://schemas.microsoft.com/office/powerpoint/2010/main" val="42089942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communication</a:t>
            </a:r>
          </a:p>
        </p:txBody>
      </p:sp>
      <p:sp>
        <p:nvSpPr>
          <p:cNvPr id="3" name="Content Placeholder 2"/>
          <p:cNvSpPr>
            <a:spLocks noGrp="1"/>
          </p:cNvSpPr>
          <p:nvPr>
            <p:ph idx="1"/>
          </p:nvPr>
        </p:nvSpPr>
        <p:spPr/>
        <p:txBody>
          <a:bodyPr>
            <a:normAutofit/>
          </a:bodyPr>
          <a:lstStyle/>
          <a:p>
            <a:r>
              <a:rPr lang="en-US" dirty="0"/>
              <a:t>Message buffering requires extra memory space and memory-to-memory copying,</a:t>
            </a:r>
          </a:p>
          <a:p>
            <a:r>
              <a:rPr lang="en-US" dirty="0"/>
              <a:t> Implementations of MPI libraries do not guarantee the amount of buffering therefore one has always to count on the possibility that send call will not complete until a matching receive has been posted, and the data has been moved to the receiver. </a:t>
            </a:r>
          </a:p>
          <a:p>
            <a:r>
              <a:rPr lang="en-US" dirty="0"/>
              <a:t>In other words, the standard send call is non-local, i.e. may require execution of an MPI operation in another process.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communication</a:t>
            </a:r>
          </a:p>
        </p:txBody>
      </p:sp>
      <p:sp>
        <p:nvSpPr>
          <p:cNvPr id="3" name="Content Placeholder 2"/>
          <p:cNvSpPr>
            <a:spLocks noGrp="1"/>
          </p:cNvSpPr>
          <p:nvPr>
            <p:ph idx="1"/>
          </p:nvPr>
        </p:nvSpPr>
        <p:spPr/>
        <p:txBody>
          <a:bodyPr>
            <a:normAutofit fontScale="92500" lnSpcReduction="20000"/>
          </a:bodyPr>
          <a:lstStyle/>
          <a:p>
            <a:r>
              <a:rPr lang="en-US" dirty="0"/>
              <a:t>According to the MPI standard, a program is correct and portable if it does not rely on system buffering in the standard mode. </a:t>
            </a:r>
          </a:p>
          <a:p>
            <a:r>
              <a:rPr lang="en-US" dirty="0"/>
              <a:t>Buffering may improve the performance of a correct program, but does not affect the result of the program.</a:t>
            </a:r>
          </a:p>
          <a:p>
            <a:r>
              <a:rPr lang="en-US" dirty="0"/>
              <a:t> There are three blocking send call modes, indicated by a single-letter prefix: </a:t>
            </a:r>
          </a:p>
          <a:p>
            <a:pPr lvl="1"/>
            <a:r>
              <a:rPr lang="en-US" dirty="0"/>
              <a:t>MPI_BSEND,</a:t>
            </a:r>
          </a:p>
          <a:p>
            <a:pPr lvl="1"/>
            <a:r>
              <a:rPr lang="en-US" dirty="0"/>
              <a:t>MPI_SSEND</a:t>
            </a:r>
          </a:p>
          <a:p>
            <a:pPr lvl="1"/>
            <a:r>
              <a:rPr lang="en-US" dirty="0"/>
              <a:t>MPI_RSEND, </a:t>
            </a:r>
          </a:p>
          <a:p>
            <a:r>
              <a:rPr lang="en-US" dirty="0"/>
              <a:t> B for buffered, S for synchronous, and R for ready, </a:t>
            </a:r>
          </a:p>
          <a:p>
            <a:r>
              <a:rPr lang="en-US" dirty="0"/>
              <a:t>The send operation syntax is the same as in the standard send, e.g.</a:t>
            </a:r>
          </a:p>
          <a:p>
            <a:pPr lvl="1"/>
            <a:r>
              <a:rPr lang="en-US" dirty="0"/>
              <a:t>MPI_BSEND (</a:t>
            </a:r>
            <a:r>
              <a:rPr lang="en-US" dirty="0" err="1"/>
              <a:t>buf</a:t>
            </a:r>
            <a:r>
              <a:rPr lang="en-US" dirty="0"/>
              <a:t>, count, </a:t>
            </a:r>
            <a:r>
              <a:rPr lang="en-US" dirty="0" err="1"/>
              <a:t>datatype</a:t>
            </a:r>
            <a:r>
              <a:rPr lang="en-US" dirty="0"/>
              <a:t>, </a:t>
            </a:r>
            <a:r>
              <a:rPr lang="en-US" dirty="0" err="1"/>
              <a:t>dest</a:t>
            </a:r>
            <a:r>
              <a:rPr lang="en-US" dirty="0"/>
              <a:t>, tag, </a:t>
            </a:r>
            <a:r>
              <a:rPr lang="en-US" dirty="0" err="1"/>
              <a:t>comm</a:t>
            </a:r>
            <a:r>
              <a:rPr lang="en-US" dirty="0"/>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7218" name="Picture 2" descr="Cornell Virtual Workshop: Standard Send Communication Mode"/>
          <p:cNvPicPr>
            <a:picLocks noChangeAspect="1" noChangeArrowheads="1"/>
          </p:cNvPicPr>
          <p:nvPr/>
        </p:nvPicPr>
        <p:blipFill>
          <a:blip r:embed="rId2"/>
          <a:srcRect/>
          <a:stretch>
            <a:fillRect/>
          </a:stretch>
        </p:blipFill>
        <p:spPr bwMode="auto">
          <a:xfrm>
            <a:off x="1743074" y="1476928"/>
            <a:ext cx="7997825" cy="3950735"/>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Buffered mode</a:t>
            </a:r>
          </a:p>
        </p:txBody>
      </p:sp>
      <p:sp>
        <p:nvSpPr>
          <p:cNvPr id="3" name="Content Placeholder 2"/>
          <p:cNvSpPr>
            <a:spLocks noGrp="1"/>
          </p:cNvSpPr>
          <p:nvPr>
            <p:ph idx="1"/>
          </p:nvPr>
        </p:nvSpPr>
        <p:spPr>
          <a:xfrm>
            <a:off x="622300" y="1381124"/>
            <a:ext cx="10731500" cy="5032375"/>
          </a:xfrm>
        </p:spPr>
        <p:txBody>
          <a:bodyPr>
            <a:normAutofit fontScale="92500" lnSpcReduction="10000"/>
          </a:bodyPr>
          <a:lstStyle/>
          <a:p>
            <a:r>
              <a:rPr lang="en-US" dirty="0"/>
              <a:t>Buffered mode send is a standard send with a user-supplied message buffering.</a:t>
            </a:r>
          </a:p>
          <a:p>
            <a:r>
              <a:rPr lang="en-US" dirty="0"/>
              <a:t>It will start independent of a matching receive and can complete before a matching receive is posted. </a:t>
            </a:r>
          </a:p>
          <a:p>
            <a:pPr lvl="1"/>
            <a:r>
              <a:rPr lang="en-US" dirty="0"/>
              <a:t>However, unlike the standard send, this operation is local, i.e. its completion is independent on the matching receive. </a:t>
            </a:r>
          </a:p>
          <a:p>
            <a:r>
              <a:rPr lang="en-US" dirty="0"/>
              <a:t>Thus, if a buffered send is executed and no matching receive is posted, then the MPI will buffer  the outgoing message, to allow the send call to complete. </a:t>
            </a:r>
          </a:p>
          <a:p>
            <a:r>
              <a:rPr lang="en-US" dirty="0"/>
              <a:t>It is a responsibility of programmer to allocate enough buffer space for all subsequent MPI_BSEND by calling MPI_BUFFER_ATTACH (</a:t>
            </a:r>
            <a:r>
              <a:rPr lang="en-US" dirty="0" err="1"/>
              <a:t>bbuf</a:t>
            </a:r>
            <a:r>
              <a:rPr lang="en-US" dirty="0"/>
              <a:t>, </a:t>
            </a:r>
            <a:r>
              <a:rPr lang="en-US" dirty="0" err="1"/>
              <a:t>bsize</a:t>
            </a:r>
            <a:r>
              <a:rPr lang="en-US" dirty="0"/>
              <a:t>).</a:t>
            </a:r>
          </a:p>
          <a:p>
            <a:r>
              <a:rPr lang="en-US" dirty="0"/>
              <a:t> Buffer space </a:t>
            </a:r>
            <a:r>
              <a:rPr lang="en-US" dirty="0" err="1"/>
              <a:t>bbuf</a:t>
            </a:r>
            <a:r>
              <a:rPr lang="en-US" dirty="0"/>
              <a:t> cannot be reused by subsequent MPI_BSENDs if they have not been completed by matching MPI_RECVs, therefore it must be large enough to store all subsequent messages.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1026" name="AutoShape 2" descr="Introduction to parallel compu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parallel compu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parallel compu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ntroduction to parallel compu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ntroduction to parallel compu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ntroduction to parallel compu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2"/>
          <a:srcRect/>
          <a:stretch>
            <a:fillRect/>
          </a:stretch>
        </p:blipFill>
        <p:spPr bwMode="auto">
          <a:xfrm>
            <a:off x="647165" y="889000"/>
            <a:ext cx="11159074" cy="5457825"/>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MPI_Bsend</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MPI_Bsend</a:t>
            </a:r>
            <a:r>
              <a:rPr lang="en-US" dirty="0"/>
              <a:t>(const void *</a:t>
            </a:r>
            <a:r>
              <a:rPr lang="en-US" dirty="0" err="1"/>
              <a:t>buf</a:t>
            </a:r>
            <a:r>
              <a:rPr lang="en-US" dirty="0"/>
              <a:t>, </a:t>
            </a:r>
            <a:r>
              <a:rPr lang="en-US" dirty="0" err="1"/>
              <a:t>int</a:t>
            </a:r>
            <a:r>
              <a:rPr lang="en-US" dirty="0"/>
              <a:t> count, </a:t>
            </a:r>
            <a:r>
              <a:rPr lang="en-US" dirty="0" err="1"/>
              <a:t>MPI_Datatype</a:t>
            </a:r>
            <a:r>
              <a:rPr lang="en-US" dirty="0"/>
              <a:t> </a:t>
            </a:r>
            <a:r>
              <a:rPr lang="en-US" dirty="0" err="1"/>
              <a:t>datatype</a:t>
            </a:r>
            <a:r>
              <a:rPr lang="en-US" dirty="0"/>
              <a:t>, </a:t>
            </a:r>
            <a:r>
              <a:rPr lang="en-US" dirty="0" err="1"/>
              <a:t>int</a:t>
            </a:r>
            <a:r>
              <a:rPr lang="en-US" dirty="0"/>
              <a:t> </a:t>
            </a:r>
            <a:r>
              <a:rPr lang="en-US" dirty="0" err="1"/>
              <a:t>dest</a:t>
            </a:r>
            <a:r>
              <a:rPr lang="en-US" dirty="0"/>
              <a:t>, </a:t>
            </a:r>
            <a:r>
              <a:rPr lang="en-US" dirty="0" err="1"/>
              <a:t>int</a:t>
            </a:r>
            <a:r>
              <a:rPr lang="en-US" dirty="0"/>
              <a:t> tag, </a:t>
            </a:r>
            <a:r>
              <a:rPr lang="en-US" dirty="0" err="1"/>
              <a:t>MPI_Comm</a:t>
            </a:r>
            <a:r>
              <a:rPr lang="en-US" dirty="0"/>
              <a:t> </a:t>
            </a:r>
            <a:r>
              <a:rPr lang="en-US" dirty="0" err="1"/>
              <a:t>comm</a:t>
            </a:r>
            <a:r>
              <a:rPr lang="en-US" dirty="0"/>
              <a:t>)</a:t>
            </a:r>
          </a:p>
          <a:p>
            <a:pPr lvl="1"/>
            <a:r>
              <a:rPr lang="en-US" b="1" dirty="0" err="1"/>
              <a:t>buf</a:t>
            </a:r>
            <a:r>
              <a:rPr lang="en-US" b="1" dirty="0"/>
              <a:t> -</a:t>
            </a:r>
            <a:r>
              <a:rPr lang="en-US" dirty="0"/>
              <a:t>initial address of send buffer (choice)</a:t>
            </a:r>
          </a:p>
          <a:p>
            <a:pPr lvl="1"/>
            <a:r>
              <a:rPr lang="en-US" b="1" dirty="0"/>
              <a:t>count -</a:t>
            </a:r>
            <a:r>
              <a:rPr lang="en-US" dirty="0"/>
              <a:t>number of elements in send buffer (nonnegative integer)</a:t>
            </a:r>
          </a:p>
          <a:p>
            <a:pPr lvl="1"/>
            <a:r>
              <a:rPr lang="en-US" b="1" dirty="0" err="1"/>
              <a:t>datatype</a:t>
            </a:r>
            <a:r>
              <a:rPr lang="en-US" b="1" dirty="0"/>
              <a:t> -</a:t>
            </a:r>
            <a:r>
              <a:rPr lang="en-US" dirty="0" err="1"/>
              <a:t>datatype</a:t>
            </a:r>
            <a:r>
              <a:rPr lang="en-US" dirty="0"/>
              <a:t> of each send buffer element (handle)</a:t>
            </a:r>
          </a:p>
          <a:p>
            <a:pPr lvl="1"/>
            <a:r>
              <a:rPr lang="en-US" b="1" dirty="0" err="1"/>
              <a:t>dest</a:t>
            </a:r>
            <a:r>
              <a:rPr lang="en-US" b="1" dirty="0"/>
              <a:t> -</a:t>
            </a:r>
            <a:r>
              <a:rPr lang="en-US" dirty="0"/>
              <a:t>rank of destination (integer)</a:t>
            </a:r>
          </a:p>
          <a:p>
            <a:pPr lvl="1"/>
            <a:r>
              <a:rPr lang="en-US" b="1" dirty="0"/>
              <a:t>tag -</a:t>
            </a:r>
            <a:r>
              <a:rPr lang="en-US" dirty="0"/>
              <a:t>message tag (integer)</a:t>
            </a:r>
          </a:p>
          <a:p>
            <a:pPr lvl="1"/>
            <a:r>
              <a:rPr lang="en-US" b="1" dirty="0" err="1"/>
              <a:t>Comm</a:t>
            </a:r>
            <a:r>
              <a:rPr lang="en-US" b="1" dirty="0"/>
              <a:t> -</a:t>
            </a:r>
            <a:r>
              <a:rPr lang="en-US" dirty="0"/>
              <a:t>communicator (handle)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mode</a:t>
            </a:r>
          </a:p>
        </p:txBody>
      </p:sp>
      <p:sp>
        <p:nvSpPr>
          <p:cNvPr id="3" name="Content Placeholder 2"/>
          <p:cNvSpPr>
            <a:spLocks noGrp="1"/>
          </p:cNvSpPr>
          <p:nvPr>
            <p:ph idx="1"/>
          </p:nvPr>
        </p:nvSpPr>
        <p:spPr>
          <a:xfrm>
            <a:off x="838200" y="1825624"/>
            <a:ext cx="10655300" cy="4613275"/>
          </a:xfrm>
        </p:spPr>
        <p:txBody>
          <a:bodyPr>
            <a:normAutofit fontScale="92500" lnSpcReduction="10000"/>
          </a:bodyPr>
          <a:lstStyle/>
          <a:p>
            <a:r>
              <a:rPr lang="en-US" dirty="0"/>
              <a:t>Synchronous mode send can start independently of a matching receive.</a:t>
            </a:r>
          </a:p>
          <a:p>
            <a:pPr lvl="1"/>
            <a:r>
              <a:rPr lang="en-US" dirty="0"/>
              <a:t>However, the send will complete successfully only if a matching receive operation has started to receive the message sent by the synchronous send. </a:t>
            </a:r>
          </a:p>
          <a:p>
            <a:r>
              <a:rPr lang="en-US" dirty="0"/>
              <a:t>Completion of a synchronous send not only indicates that the send buffer can be reused</a:t>
            </a:r>
          </a:p>
          <a:p>
            <a:pPr lvl="1"/>
            <a:r>
              <a:rPr lang="en-US" dirty="0"/>
              <a:t>but also indicates that the receiver has reached a certain point in its execution, i.e. it has started executing the matching receive.</a:t>
            </a:r>
          </a:p>
          <a:p>
            <a:r>
              <a:rPr lang="en-US" dirty="0"/>
              <a:t>If both sends and receives are blocking operations then the use of the synchronous mode provides synchronous communication semantics: </a:t>
            </a:r>
          </a:p>
          <a:p>
            <a:pPr lvl="1"/>
            <a:r>
              <a:rPr lang="en-US" dirty="0"/>
              <a:t>Communication does not complete at either end before both processes rendezvous at the communication. </a:t>
            </a:r>
          </a:p>
          <a:p>
            <a:r>
              <a:rPr lang="en-US" dirty="0"/>
              <a:t>Send executed in this mode is non-local, because its competition requires a cooperation of sender and receiver processes.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8242" name="Picture 2"/>
          <p:cNvPicPr>
            <a:picLocks noChangeAspect="1" noChangeArrowheads="1"/>
          </p:cNvPicPr>
          <p:nvPr/>
        </p:nvPicPr>
        <p:blipFill>
          <a:blip r:embed="rId2"/>
          <a:srcRect/>
          <a:stretch>
            <a:fillRect/>
          </a:stretch>
        </p:blipFill>
        <p:spPr bwMode="auto">
          <a:xfrm>
            <a:off x="457200" y="187583"/>
            <a:ext cx="11175999" cy="6391017"/>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6194" name="Picture 2" descr="Cornell Virtual Workshop: Synchronous Send Communication Mode"/>
          <p:cNvPicPr>
            <a:picLocks noChangeAspect="1" noChangeArrowheads="1"/>
          </p:cNvPicPr>
          <p:nvPr/>
        </p:nvPicPr>
        <p:blipFill>
          <a:blip r:embed="rId2"/>
          <a:srcRect/>
          <a:stretch>
            <a:fillRect/>
          </a:stretch>
        </p:blipFill>
        <p:spPr bwMode="auto">
          <a:xfrm>
            <a:off x="2022475" y="1824591"/>
            <a:ext cx="7426325" cy="3955497"/>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mode</a:t>
            </a:r>
          </a:p>
        </p:txBody>
      </p:sp>
      <p:sp>
        <p:nvSpPr>
          <p:cNvPr id="3" name="Content Placeholder 2"/>
          <p:cNvSpPr>
            <a:spLocks noGrp="1"/>
          </p:cNvSpPr>
          <p:nvPr>
            <p:ph idx="1"/>
          </p:nvPr>
        </p:nvSpPr>
        <p:spPr/>
        <p:txBody>
          <a:bodyPr/>
          <a:lstStyle/>
          <a:p>
            <a:r>
              <a:rPr lang="en-US" dirty="0"/>
              <a:t>System overhead </a:t>
            </a:r>
          </a:p>
          <a:p>
            <a:pPr lvl="1"/>
            <a:r>
              <a:rPr lang="en-US" dirty="0"/>
              <a:t> Transferring the message data from the sender onto the network, and from transferring the message data from the network into the receiver. </a:t>
            </a:r>
          </a:p>
          <a:p>
            <a:r>
              <a:rPr lang="en-US" dirty="0"/>
              <a:t> Synchronization overhead </a:t>
            </a:r>
          </a:p>
          <a:p>
            <a:pPr lvl="1"/>
            <a:r>
              <a:rPr lang="en-US" dirty="0"/>
              <a:t> The time spent waiting for an event to occur on another task. </a:t>
            </a:r>
          </a:p>
          <a:p>
            <a:pPr lvl="1"/>
            <a:r>
              <a:rPr lang="en-US" dirty="0"/>
              <a:t> The sender must wait for the receive to be executed and for the handshake to arrive before the message can be transferred.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EF57-810B-4A24-99E5-41C17C90E395}"/>
              </a:ext>
            </a:extLst>
          </p:cNvPr>
          <p:cNvSpPr>
            <a:spLocks noGrp="1"/>
          </p:cNvSpPr>
          <p:nvPr>
            <p:ph type="title"/>
          </p:nvPr>
        </p:nvSpPr>
        <p:spPr/>
        <p:txBody>
          <a:bodyPr/>
          <a:lstStyle/>
          <a:p>
            <a:r>
              <a:rPr lang="en-US" dirty="0"/>
              <a:t>Message passing interface</a:t>
            </a:r>
          </a:p>
        </p:txBody>
      </p:sp>
      <p:sp>
        <p:nvSpPr>
          <p:cNvPr id="3" name="Content Placeholder 2">
            <a:extLst>
              <a:ext uri="{FF2B5EF4-FFF2-40B4-BE49-F238E27FC236}">
                <a16:creationId xmlns:a16="http://schemas.microsoft.com/office/drawing/2014/main" id="{07C0625D-C408-49E3-A1C4-3083B098E317}"/>
              </a:ext>
            </a:extLst>
          </p:cNvPr>
          <p:cNvSpPr>
            <a:spLocks noGrp="1"/>
          </p:cNvSpPr>
          <p:nvPr>
            <p:ph idx="1"/>
          </p:nvPr>
        </p:nvSpPr>
        <p:spPr>
          <a:xfrm>
            <a:off x="556591" y="1690688"/>
            <a:ext cx="10986051" cy="4922147"/>
          </a:xfrm>
        </p:spPr>
        <p:txBody>
          <a:bodyPr>
            <a:normAutofit/>
          </a:bodyPr>
          <a:lstStyle/>
          <a:p>
            <a:r>
              <a:rPr lang="en-US" dirty="0"/>
              <a:t>MPI can be used in a wide range of programs written in C or Fortran. </a:t>
            </a:r>
          </a:p>
          <a:p>
            <a:r>
              <a:rPr lang="en-US" dirty="0"/>
              <a:t>Several efficient MPI library implementations have been developed, either in open-source in the public domain. </a:t>
            </a:r>
          </a:p>
          <a:p>
            <a:r>
              <a:rPr lang="en-US" dirty="0"/>
              <a:t>Success of the project is evidenced by a coherent development of the parallel software projects that are portable between different computing environments,</a:t>
            </a:r>
          </a:p>
          <a:p>
            <a:pPr lvl="1"/>
            <a:r>
              <a:rPr lang="en-US" dirty="0"/>
              <a:t>e.g. parallel computers, clusters, and heterogeneous networks, </a:t>
            </a:r>
          </a:p>
          <a:p>
            <a:pPr lvl="1"/>
            <a:r>
              <a:rPr lang="en-US" dirty="0"/>
              <a:t>Scalable along wide numbers of cooperating processors, from one to millions.</a:t>
            </a:r>
          </a:p>
          <a:p>
            <a:r>
              <a:rPr lang="en-US" dirty="0"/>
              <a:t>MPI interface is designed for end users, parallel library writers and developers of parallel software tools.</a:t>
            </a:r>
          </a:p>
        </p:txBody>
      </p:sp>
    </p:spTree>
    <p:extLst>
      <p:ext uri="{BB962C8B-B14F-4D97-AF65-F5344CB8AC3E}">
        <p14:creationId xmlns:p14="http://schemas.microsoft.com/office/powerpoint/2010/main" val="20150693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mode</a:t>
            </a:r>
          </a:p>
        </p:txBody>
      </p:sp>
      <p:sp>
        <p:nvSpPr>
          <p:cNvPr id="3" name="Content Placeholder 2"/>
          <p:cNvSpPr>
            <a:spLocks noGrp="1"/>
          </p:cNvSpPr>
          <p:nvPr>
            <p:ph idx="1"/>
          </p:nvPr>
        </p:nvSpPr>
        <p:spPr/>
        <p:txBody>
          <a:bodyPr>
            <a:normAutofit lnSpcReduction="10000"/>
          </a:bodyPr>
          <a:lstStyle/>
          <a:p>
            <a:r>
              <a:rPr lang="en-US" dirty="0"/>
              <a:t>Ready mode send may be started only if the matching receive has been already called. </a:t>
            </a:r>
          </a:p>
          <a:p>
            <a:pPr lvl="1"/>
            <a:r>
              <a:rPr lang="en-US" dirty="0"/>
              <a:t>Otherwise, the operation is erroneous and its outcome is undefined. </a:t>
            </a:r>
          </a:p>
          <a:p>
            <a:r>
              <a:rPr lang="en-US" dirty="0"/>
              <a:t>On some systems, this allows the removal of a hand-shake operation that is otherwise required, which could result in improved performance.</a:t>
            </a:r>
          </a:p>
          <a:p>
            <a:r>
              <a:rPr lang="en-US" dirty="0"/>
              <a:t> In a correct program, a ready send can be replaced by a standard send with no effect on the program results, but with eventual improved performances.</a:t>
            </a:r>
          </a:p>
          <a:p>
            <a:r>
              <a:rPr lang="en-US" dirty="0"/>
              <a:t>The receive call MPI_RECV is always blocking, because it returns only after the receive buffer contains the expected received message.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9266" name="Picture 2"/>
          <p:cNvPicPr>
            <a:picLocks noChangeAspect="1" noChangeArrowheads="1"/>
          </p:cNvPicPr>
          <p:nvPr/>
        </p:nvPicPr>
        <p:blipFill>
          <a:blip r:embed="rId2"/>
          <a:srcRect/>
          <a:stretch>
            <a:fillRect/>
          </a:stretch>
        </p:blipFill>
        <p:spPr bwMode="auto">
          <a:xfrm>
            <a:off x="1270000" y="0"/>
            <a:ext cx="9232900" cy="6479861"/>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ornell Virtual Workshop: Ready Send Communication Mode"/>
          <p:cNvPicPr>
            <a:picLocks noChangeAspect="1" noChangeArrowheads="1"/>
          </p:cNvPicPr>
          <p:nvPr/>
        </p:nvPicPr>
        <p:blipFill>
          <a:blip r:embed="rId2"/>
          <a:srcRect/>
          <a:stretch>
            <a:fillRect/>
          </a:stretch>
        </p:blipFill>
        <p:spPr bwMode="auto">
          <a:xfrm>
            <a:off x="2022475" y="888908"/>
            <a:ext cx="8467725" cy="451018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mode</a:t>
            </a:r>
          </a:p>
        </p:txBody>
      </p:sp>
      <p:sp>
        <p:nvSpPr>
          <p:cNvPr id="3" name="Content Placeholder 2"/>
          <p:cNvSpPr>
            <a:spLocks noGrp="1"/>
          </p:cNvSpPr>
          <p:nvPr>
            <p:ph idx="1"/>
          </p:nvPr>
        </p:nvSpPr>
        <p:spPr/>
        <p:txBody>
          <a:bodyPr/>
          <a:lstStyle/>
          <a:p>
            <a:r>
              <a:rPr lang="en-US" dirty="0"/>
              <a:t>Aims to minimize system overhead and synchronization overhead incurred by the sending task. </a:t>
            </a:r>
          </a:p>
          <a:p>
            <a:r>
              <a:rPr lang="en-US" dirty="0"/>
              <a:t> In the blocking case, the only wait on the sending node is until all data have been transferred out of the sending task's message buffer.</a:t>
            </a:r>
          </a:p>
          <a:p>
            <a:r>
              <a:rPr lang="en-US" dirty="0"/>
              <a:t>The receive can still incur substantial synchronization overhead, depending on how much earlier it is executed than the corresponding send.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0290" name="Picture 2"/>
          <p:cNvPicPr>
            <a:picLocks noChangeAspect="1" noChangeArrowheads="1"/>
          </p:cNvPicPr>
          <p:nvPr/>
        </p:nvPicPr>
        <p:blipFill>
          <a:blip r:embed="rId2"/>
          <a:srcRect/>
          <a:stretch>
            <a:fillRect/>
          </a:stretch>
        </p:blipFill>
        <p:spPr bwMode="auto">
          <a:xfrm>
            <a:off x="508000" y="357231"/>
            <a:ext cx="10248900" cy="5827669"/>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p:txBody>
          <a:bodyPr>
            <a:normAutofit fontScale="85000" lnSpcReduction="10000"/>
          </a:bodyPr>
          <a:lstStyle/>
          <a:p>
            <a:r>
              <a:rPr lang="en-US" dirty="0"/>
              <a:t>Non-blocking send start calls are denoted by a leading letter I in the name of MPI operation. </a:t>
            </a:r>
          </a:p>
          <a:p>
            <a:r>
              <a:rPr lang="en-US" dirty="0"/>
              <a:t>They can use the same four modes as blocking sends: standard, buffered, synchronous and ready, i.e. MPI_ISEND, MPI_IBSEND, MPI_ISSEND, MPI_IRSEND.</a:t>
            </a:r>
          </a:p>
          <a:p>
            <a:r>
              <a:rPr lang="en-US" dirty="0"/>
              <a:t>Sends of all modes, except ready, can be started whether a matching receive has been posted or not; </a:t>
            </a:r>
          </a:p>
          <a:p>
            <a:r>
              <a:rPr lang="en-US" dirty="0"/>
              <a:t>Non-blocking ready send can be started only if a matching receive is posted. </a:t>
            </a:r>
          </a:p>
          <a:p>
            <a:r>
              <a:rPr lang="en-US" dirty="0"/>
              <a:t>In all cases, the non-blocking send start call is local, i.e. it returns immediately, irrespective of the status of other processes. </a:t>
            </a:r>
          </a:p>
          <a:p>
            <a:r>
              <a:rPr lang="en-US" dirty="0"/>
              <a:t>Non-blocking communications return immediately request handles that can be waited on, or queried, by specialized MPI operations that enables to wait or to test for their completion.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p:txBody>
          <a:bodyPr>
            <a:normAutofit/>
          </a:bodyPr>
          <a:lstStyle/>
          <a:p>
            <a:r>
              <a:rPr lang="en-US" dirty="0"/>
              <a:t>The syntax of the non-blocking MPI operations are the same as in the standard communication mode</a:t>
            </a:r>
          </a:p>
          <a:p>
            <a:pPr lvl="1"/>
            <a:r>
              <a:rPr lang="en-US" dirty="0"/>
              <a:t>MPI_ISEND (</a:t>
            </a:r>
            <a:r>
              <a:rPr lang="en-US" dirty="0" err="1"/>
              <a:t>buf</a:t>
            </a:r>
            <a:r>
              <a:rPr lang="en-US" dirty="0"/>
              <a:t>, count, </a:t>
            </a:r>
            <a:r>
              <a:rPr lang="en-US" dirty="0" err="1"/>
              <a:t>datatype</a:t>
            </a:r>
            <a:r>
              <a:rPr lang="en-US" dirty="0"/>
              <a:t>, </a:t>
            </a:r>
            <a:r>
              <a:rPr lang="en-US" dirty="0" err="1"/>
              <a:t>dest</a:t>
            </a:r>
            <a:r>
              <a:rPr lang="en-US" dirty="0"/>
              <a:t>, tag, </a:t>
            </a:r>
            <a:r>
              <a:rPr lang="en-US" dirty="0" err="1"/>
              <a:t>comm</a:t>
            </a:r>
            <a:r>
              <a:rPr lang="en-US" dirty="0"/>
              <a:t>, request)</a:t>
            </a:r>
          </a:p>
          <a:p>
            <a:pPr lvl="1"/>
            <a:r>
              <a:rPr lang="en-US" dirty="0"/>
              <a:t>MPI_IRECV (</a:t>
            </a:r>
            <a:r>
              <a:rPr lang="en-US" dirty="0" err="1"/>
              <a:t>buf</a:t>
            </a:r>
            <a:r>
              <a:rPr lang="en-US" dirty="0"/>
              <a:t>, count, </a:t>
            </a:r>
            <a:r>
              <a:rPr lang="en-US" dirty="0" err="1"/>
              <a:t>datatype</a:t>
            </a:r>
            <a:r>
              <a:rPr lang="en-US" dirty="0"/>
              <a:t>, </a:t>
            </a:r>
            <a:r>
              <a:rPr lang="en-US" dirty="0" err="1"/>
              <a:t>dest</a:t>
            </a:r>
            <a:r>
              <a:rPr lang="en-US" dirty="0"/>
              <a:t>, tag, </a:t>
            </a:r>
            <a:r>
              <a:rPr lang="en-US" dirty="0" err="1"/>
              <a:t>comm</a:t>
            </a:r>
            <a:r>
              <a:rPr lang="en-US" dirty="0"/>
              <a:t>, request),</a:t>
            </a:r>
          </a:p>
          <a:p>
            <a:r>
              <a:rPr lang="en-US" dirty="0"/>
              <a:t>Additional request handle that is used for later querying by send complete calls</a:t>
            </a:r>
          </a:p>
          <a:p>
            <a:r>
              <a:rPr lang="en-US" dirty="0"/>
              <a:t>MPI_WAIT (request, status)</a:t>
            </a:r>
          </a:p>
          <a:p>
            <a:r>
              <a:rPr lang="en-US" dirty="0"/>
              <a:t>MPI_TEST (request, flag, status)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p:txBody>
          <a:bodyPr>
            <a:normAutofit fontScale="85000" lnSpcReduction="20000"/>
          </a:bodyPr>
          <a:lstStyle/>
          <a:p>
            <a:r>
              <a:rPr lang="en-US" dirty="0"/>
              <a:t>Non-blocking standard send call MPI_ISEND initiates the send operation, but does not complete it, in a sense that it will return before the message is copied out of the send buffer. </a:t>
            </a:r>
          </a:p>
          <a:p>
            <a:r>
              <a:rPr lang="en-US" dirty="0"/>
              <a:t>later separate call is needed to complete the communication, i.e. to verify that the data has been copied out of the send buffer.</a:t>
            </a:r>
          </a:p>
          <a:p>
            <a:pPr lvl="1"/>
            <a:r>
              <a:rPr lang="en-US" dirty="0"/>
              <a:t>In the meantime, a computation can run concurrently. </a:t>
            </a:r>
          </a:p>
          <a:p>
            <a:r>
              <a:rPr lang="en-US" dirty="0"/>
              <a:t>In the same way, a non-blocking receive call MPI_IRECV initiates the receive operation, but does not complete it. </a:t>
            </a:r>
          </a:p>
          <a:p>
            <a:r>
              <a:rPr lang="en-US" dirty="0"/>
              <a:t>The call will return before a message is stored into the receive buffer. </a:t>
            </a:r>
          </a:p>
          <a:p>
            <a:r>
              <a:rPr lang="en-US" dirty="0"/>
              <a:t>A later separate call is needed to verify that the data has been received into the receive buffer. </a:t>
            </a:r>
          </a:p>
          <a:p>
            <a:r>
              <a:rPr lang="en-US" dirty="0"/>
              <a:t>While querying about the reception of the complete message, a computation can run concurrently.</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Program 3</a:t>
            </a:r>
            <a:br>
              <a:rPr lang="en-US" dirty="0"/>
            </a:br>
            <a:r>
              <a:rPr lang="en-US" dirty="0"/>
              <a:t>Non-Blocking Send Receive </a:t>
            </a:r>
          </a:p>
        </p:txBody>
      </p:sp>
      <p:sp>
        <p:nvSpPr>
          <p:cNvPr id="3" name="Content Placeholder 2"/>
          <p:cNvSpPr>
            <a:spLocks noGrp="1"/>
          </p:cNvSpPr>
          <p:nvPr>
            <p:ph idx="1"/>
          </p:nvPr>
        </p:nvSpPr>
        <p:spPr/>
        <p:txBody>
          <a:bodyPr>
            <a:noAutofit/>
          </a:bodyPr>
          <a:lstStyle/>
          <a:p>
            <a:pPr>
              <a:buNone/>
            </a:pPr>
            <a:r>
              <a:rPr lang="en-US" sz="2000" dirty="0">
                <a:latin typeface="Times New Roman" pitchFamily="18" charset="0"/>
                <a:cs typeface="Times New Roman" pitchFamily="18" charset="0"/>
              </a:rPr>
              <a:t>#include "</a:t>
            </a:r>
            <a:r>
              <a:rPr lang="en-US" sz="2000" dirty="0" err="1">
                <a:latin typeface="Times New Roman" pitchFamily="18" charset="0"/>
                <a:cs typeface="Times New Roman" pitchFamily="18" charset="0"/>
              </a:rPr>
              <a:t>mpi.h</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stdio.h</a:t>
            </a:r>
            <a:r>
              <a:rPr lang="en-US" sz="2000" dirty="0">
                <a:latin typeface="Times New Roman" pitchFamily="18" charset="0"/>
                <a:cs typeface="Times New Roman" pitchFamily="18" charset="0"/>
              </a:rPr>
              <a:t>&gt; </a:t>
            </a:r>
          </a:p>
          <a:p>
            <a:pPr>
              <a:buNone/>
            </a:pP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stdlib.h</a:t>
            </a:r>
            <a:r>
              <a:rPr lang="en-US" sz="2000" dirty="0">
                <a:latin typeface="Times New Roman" pitchFamily="18" charset="0"/>
                <a:cs typeface="Times New Roman" pitchFamily="18" charset="0"/>
              </a:rPr>
              <a:t>&gt; </a:t>
            </a:r>
          </a:p>
          <a:p>
            <a:pPr>
              <a:buNone/>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main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argc</a:t>
            </a:r>
            <a:r>
              <a:rPr lang="en-US" sz="2000" dirty="0">
                <a:latin typeface="Times New Roman" pitchFamily="18" charset="0"/>
                <a:cs typeface="Times New Roman" pitchFamily="18" charset="0"/>
              </a:rPr>
              <a:t>, char *</a:t>
            </a:r>
            <a:r>
              <a:rPr lang="en-US" sz="2000" dirty="0" err="1">
                <a:latin typeface="Times New Roman" pitchFamily="18" charset="0"/>
                <a:cs typeface="Times New Roman" pitchFamily="18" charset="0"/>
              </a:rPr>
              <a:t>argv</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numtasks</a:t>
            </a:r>
            <a:r>
              <a:rPr lang="en-US" sz="2000" dirty="0">
                <a:latin typeface="Times New Roman" pitchFamily="18" charset="0"/>
                <a:cs typeface="Times New Roman" pitchFamily="18" charset="0"/>
              </a:rPr>
              <a:t>, rank, next, </a:t>
            </a:r>
            <a:r>
              <a:rPr lang="en-US" sz="2000" dirty="0" err="1">
                <a:latin typeface="Times New Roman" pitchFamily="18" charset="0"/>
                <a:cs typeface="Times New Roman" pitchFamily="18" charset="0"/>
              </a:rPr>
              <a:t>prev</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buf</a:t>
            </a:r>
            <a:r>
              <a:rPr lang="en-US" sz="2000" dirty="0">
                <a:latin typeface="Times New Roman" pitchFamily="18" charset="0"/>
                <a:cs typeface="Times New Roman" pitchFamily="18" charset="0"/>
              </a:rPr>
              <a:t>[2], tag1=1, tag2=2; </a:t>
            </a:r>
          </a:p>
          <a:p>
            <a:pPr>
              <a:buNone/>
            </a:pPr>
            <a:r>
              <a:rPr lang="en-US" sz="2000" dirty="0" err="1">
                <a:latin typeface="Times New Roman" pitchFamily="18" charset="0"/>
                <a:cs typeface="Times New Roman" pitchFamily="18" charset="0"/>
              </a:rPr>
              <a:t>MPI_Request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reqs</a:t>
            </a:r>
            <a:r>
              <a:rPr lang="en-US" sz="2000" dirty="0">
                <a:latin typeface="Times New Roman" pitchFamily="18" charset="0"/>
                <a:cs typeface="Times New Roman" pitchFamily="18" charset="0"/>
              </a:rPr>
              <a:t>[4]; </a:t>
            </a:r>
          </a:p>
          <a:p>
            <a:pPr>
              <a:buNone/>
            </a:pPr>
            <a:r>
              <a:rPr lang="en-US" sz="2000" dirty="0" err="1">
                <a:latin typeface="Times New Roman" pitchFamily="18" charset="0"/>
                <a:cs typeface="Times New Roman" pitchFamily="18" charset="0"/>
              </a:rPr>
              <a:t>MPI_Status</a:t>
            </a:r>
            <a:r>
              <a:rPr lang="en-US" sz="2000" dirty="0">
                <a:latin typeface="Times New Roman" pitchFamily="18" charset="0"/>
                <a:cs typeface="Times New Roman" pitchFamily="18" charset="0"/>
              </a:rPr>
              <a:t> stats[2]; </a:t>
            </a:r>
          </a:p>
          <a:p>
            <a:pPr>
              <a:buNone/>
            </a:pPr>
            <a:r>
              <a:rPr lang="en-US" sz="2000" dirty="0" err="1">
                <a:latin typeface="Times New Roman" pitchFamily="18" charset="0"/>
                <a:cs typeface="Times New Roman" pitchFamily="18" charset="0"/>
              </a:rPr>
              <a:t>MPI_Init</a:t>
            </a:r>
            <a:r>
              <a:rPr lang="en-US" sz="2000" dirty="0">
                <a:latin typeface="Times New Roman" pitchFamily="18" charset="0"/>
                <a:cs typeface="Times New Roman" pitchFamily="18" charset="0"/>
              </a:rPr>
              <a:t>(&amp;</a:t>
            </a:r>
            <a:r>
              <a:rPr lang="en-US" sz="2000" dirty="0" err="1">
                <a:latin typeface="Times New Roman" pitchFamily="18" charset="0"/>
                <a:cs typeface="Times New Roman" pitchFamily="18" charset="0"/>
              </a:rPr>
              <a:t>argc,&amp;argv</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MPI_Comm_size</a:t>
            </a:r>
            <a:r>
              <a:rPr lang="en-US" sz="2000" dirty="0">
                <a:latin typeface="Times New Roman" pitchFamily="18" charset="0"/>
                <a:cs typeface="Times New Roman" pitchFamily="18" charset="0"/>
              </a:rPr>
              <a:t>(MPI_COMM_WORLD, &amp;</a:t>
            </a:r>
            <a:r>
              <a:rPr lang="en-US" sz="2000" dirty="0" err="1">
                <a:latin typeface="Times New Roman" pitchFamily="18" charset="0"/>
                <a:cs typeface="Times New Roman" pitchFamily="18" charset="0"/>
              </a:rPr>
              <a:t>numtasks</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MPI_Comm_rank</a:t>
            </a:r>
            <a:r>
              <a:rPr lang="en-US" sz="2000" dirty="0">
                <a:latin typeface="Times New Roman" pitchFamily="18" charset="0"/>
                <a:cs typeface="Times New Roman" pitchFamily="18" charset="0"/>
              </a:rPr>
              <a:t>(MPI_COMM_WORLD, &amp;rank);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1"/>
            <a:ext cx="10972800" cy="5059363"/>
          </a:xfrm>
        </p:spPr>
        <p:txBody>
          <a:bodyPr>
            <a:noAutofit/>
          </a:bodyPr>
          <a:lstStyle/>
          <a:p>
            <a:pPr>
              <a:buNone/>
            </a:pPr>
            <a:r>
              <a:rPr lang="en-US" sz="1900" dirty="0" err="1">
                <a:latin typeface="Times New Roman" pitchFamily="18" charset="0"/>
                <a:cs typeface="Times New Roman" pitchFamily="18" charset="0"/>
              </a:rPr>
              <a:t>prev</a:t>
            </a:r>
            <a:r>
              <a:rPr lang="en-US" sz="1900" dirty="0">
                <a:latin typeface="Times New Roman" pitchFamily="18" charset="0"/>
                <a:cs typeface="Times New Roman" pitchFamily="18" charset="0"/>
              </a:rPr>
              <a:t> = rank-1; </a:t>
            </a:r>
          </a:p>
          <a:p>
            <a:pPr>
              <a:buNone/>
            </a:pPr>
            <a:r>
              <a:rPr lang="en-US" sz="1900" dirty="0">
                <a:latin typeface="Times New Roman" pitchFamily="18" charset="0"/>
                <a:cs typeface="Times New Roman" pitchFamily="18" charset="0"/>
              </a:rPr>
              <a:t>next = rank+1; </a:t>
            </a:r>
          </a:p>
          <a:p>
            <a:pPr>
              <a:buNone/>
            </a:pPr>
            <a:r>
              <a:rPr lang="en-US" sz="1900" dirty="0">
                <a:latin typeface="Times New Roman" pitchFamily="18" charset="0"/>
                <a:cs typeface="Times New Roman" pitchFamily="18" charset="0"/>
              </a:rPr>
              <a:t>if (rank == 0) </a:t>
            </a:r>
            <a:r>
              <a:rPr lang="en-US" sz="1900" dirty="0" err="1">
                <a:latin typeface="Times New Roman" pitchFamily="18" charset="0"/>
                <a:cs typeface="Times New Roman" pitchFamily="18" charset="0"/>
              </a:rPr>
              <a:t>prev</a:t>
            </a:r>
            <a:r>
              <a:rPr lang="en-US" sz="1900" dirty="0">
                <a:latin typeface="Times New Roman" pitchFamily="18" charset="0"/>
                <a:cs typeface="Times New Roman" pitchFamily="18" charset="0"/>
              </a:rPr>
              <a:t> = </a:t>
            </a:r>
            <a:r>
              <a:rPr lang="en-US" sz="1900" dirty="0" err="1">
                <a:latin typeface="Times New Roman" pitchFamily="18" charset="0"/>
                <a:cs typeface="Times New Roman" pitchFamily="18" charset="0"/>
              </a:rPr>
              <a:t>numtasks</a:t>
            </a:r>
            <a:r>
              <a:rPr lang="en-US" sz="1900" dirty="0">
                <a:latin typeface="Times New Roman" pitchFamily="18" charset="0"/>
                <a:cs typeface="Times New Roman" pitchFamily="18" charset="0"/>
              </a:rPr>
              <a:t> - 1; </a:t>
            </a:r>
          </a:p>
          <a:p>
            <a:pPr>
              <a:buNone/>
            </a:pPr>
            <a:r>
              <a:rPr lang="en-US" sz="1900" dirty="0">
                <a:latin typeface="Times New Roman" pitchFamily="18" charset="0"/>
                <a:cs typeface="Times New Roman" pitchFamily="18" charset="0"/>
              </a:rPr>
              <a:t>if (rank == (</a:t>
            </a:r>
            <a:r>
              <a:rPr lang="en-US" sz="1900" dirty="0" err="1">
                <a:latin typeface="Times New Roman" pitchFamily="18" charset="0"/>
                <a:cs typeface="Times New Roman" pitchFamily="18" charset="0"/>
              </a:rPr>
              <a:t>numtasks</a:t>
            </a:r>
            <a:r>
              <a:rPr lang="en-US" sz="1900" dirty="0">
                <a:latin typeface="Times New Roman" pitchFamily="18" charset="0"/>
                <a:cs typeface="Times New Roman" pitchFamily="18" charset="0"/>
              </a:rPr>
              <a:t> - 1)) next = 0; </a:t>
            </a:r>
          </a:p>
          <a:p>
            <a:pPr>
              <a:buNone/>
            </a:pPr>
            <a:r>
              <a:rPr lang="en-US" sz="1900" dirty="0" err="1">
                <a:latin typeface="Times New Roman" pitchFamily="18" charset="0"/>
                <a:cs typeface="Times New Roman" pitchFamily="18" charset="0"/>
              </a:rPr>
              <a:t>MPI_Irecv</a:t>
            </a:r>
            <a:r>
              <a:rPr lang="en-US" sz="1900" dirty="0">
                <a:latin typeface="Times New Roman" pitchFamily="18" charset="0"/>
                <a:cs typeface="Times New Roman" pitchFamily="18" charset="0"/>
              </a:rPr>
              <a:t>(&amp;</a:t>
            </a:r>
            <a:r>
              <a:rPr lang="en-US" sz="1900" dirty="0" err="1">
                <a:latin typeface="Times New Roman" pitchFamily="18" charset="0"/>
                <a:cs typeface="Times New Roman" pitchFamily="18" charset="0"/>
              </a:rPr>
              <a:t>buf</a:t>
            </a:r>
            <a:r>
              <a:rPr lang="en-US" sz="1900" dirty="0">
                <a:latin typeface="Times New Roman" pitchFamily="18" charset="0"/>
                <a:cs typeface="Times New Roman" pitchFamily="18" charset="0"/>
              </a:rPr>
              <a:t>[0], 1, MPI_INT, </a:t>
            </a:r>
            <a:r>
              <a:rPr lang="en-US" sz="1900" dirty="0" err="1">
                <a:latin typeface="Times New Roman" pitchFamily="18" charset="0"/>
                <a:cs typeface="Times New Roman" pitchFamily="18" charset="0"/>
              </a:rPr>
              <a:t>prev</a:t>
            </a:r>
            <a:r>
              <a:rPr lang="en-US" sz="1900" dirty="0">
                <a:latin typeface="Times New Roman" pitchFamily="18" charset="0"/>
                <a:cs typeface="Times New Roman" pitchFamily="18" charset="0"/>
              </a:rPr>
              <a:t>, tag1, MPI_COMM_WORLD, &amp;</a:t>
            </a:r>
            <a:r>
              <a:rPr lang="en-US" sz="1900" dirty="0" err="1">
                <a:latin typeface="Times New Roman" pitchFamily="18" charset="0"/>
                <a:cs typeface="Times New Roman" pitchFamily="18" charset="0"/>
              </a:rPr>
              <a:t>reqs</a:t>
            </a:r>
            <a:r>
              <a:rPr lang="en-US" sz="1900" dirty="0">
                <a:latin typeface="Times New Roman" pitchFamily="18" charset="0"/>
                <a:cs typeface="Times New Roman" pitchFamily="18" charset="0"/>
              </a:rPr>
              <a:t>[0]); </a:t>
            </a:r>
          </a:p>
          <a:p>
            <a:pPr>
              <a:buNone/>
            </a:pPr>
            <a:r>
              <a:rPr lang="en-US" sz="1900" dirty="0" err="1">
                <a:latin typeface="Times New Roman" pitchFamily="18" charset="0"/>
                <a:cs typeface="Times New Roman" pitchFamily="18" charset="0"/>
              </a:rPr>
              <a:t>MPI_Irecv</a:t>
            </a:r>
            <a:r>
              <a:rPr lang="en-US" sz="1900" dirty="0">
                <a:latin typeface="Times New Roman" pitchFamily="18" charset="0"/>
                <a:cs typeface="Times New Roman" pitchFamily="18" charset="0"/>
              </a:rPr>
              <a:t>(&amp;</a:t>
            </a:r>
            <a:r>
              <a:rPr lang="en-US" sz="1900" dirty="0" err="1">
                <a:latin typeface="Times New Roman" pitchFamily="18" charset="0"/>
                <a:cs typeface="Times New Roman" pitchFamily="18" charset="0"/>
              </a:rPr>
              <a:t>buf</a:t>
            </a:r>
            <a:r>
              <a:rPr lang="en-US" sz="1900" dirty="0">
                <a:latin typeface="Times New Roman" pitchFamily="18" charset="0"/>
                <a:cs typeface="Times New Roman" pitchFamily="18" charset="0"/>
              </a:rPr>
              <a:t>[1], 1, MPI_INT, next, tag2, MPI_COMM_WORLD, &amp;</a:t>
            </a:r>
            <a:r>
              <a:rPr lang="en-US" sz="1900" dirty="0" err="1">
                <a:latin typeface="Times New Roman" pitchFamily="18" charset="0"/>
                <a:cs typeface="Times New Roman" pitchFamily="18" charset="0"/>
              </a:rPr>
              <a:t>reqs</a:t>
            </a:r>
            <a:r>
              <a:rPr lang="en-US" sz="1900" dirty="0">
                <a:latin typeface="Times New Roman" pitchFamily="18" charset="0"/>
                <a:cs typeface="Times New Roman" pitchFamily="18" charset="0"/>
              </a:rPr>
              <a:t>[1]); </a:t>
            </a:r>
          </a:p>
          <a:p>
            <a:pPr>
              <a:buNone/>
            </a:pPr>
            <a:r>
              <a:rPr lang="en-US" sz="1900" dirty="0" err="1">
                <a:latin typeface="Times New Roman" pitchFamily="18" charset="0"/>
                <a:cs typeface="Times New Roman" pitchFamily="18" charset="0"/>
              </a:rPr>
              <a:t>MPI_Isend</a:t>
            </a:r>
            <a:r>
              <a:rPr lang="en-US" sz="1900" dirty="0">
                <a:latin typeface="Times New Roman" pitchFamily="18" charset="0"/>
                <a:cs typeface="Times New Roman" pitchFamily="18" charset="0"/>
              </a:rPr>
              <a:t>(&amp;rank, 1, MPI_INT, </a:t>
            </a:r>
            <a:r>
              <a:rPr lang="en-US" sz="1900" dirty="0" err="1">
                <a:latin typeface="Times New Roman" pitchFamily="18" charset="0"/>
                <a:cs typeface="Times New Roman" pitchFamily="18" charset="0"/>
              </a:rPr>
              <a:t>prev</a:t>
            </a:r>
            <a:r>
              <a:rPr lang="en-US" sz="1900" dirty="0">
                <a:latin typeface="Times New Roman" pitchFamily="18" charset="0"/>
                <a:cs typeface="Times New Roman" pitchFamily="18" charset="0"/>
              </a:rPr>
              <a:t>, tag2, MPI_COMM_WORLD, &amp;</a:t>
            </a:r>
            <a:r>
              <a:rPr lang="en-US" sz="1900" dirty="0" err="1">
                <a:latin typeface="Times New Roman" pitchFamily="18" charset="0"/>
                <a:cs typeface="Times New Roman" pitchFamily="18" charset="0"/>
              </a:rPr>
              <a:t>reqs</a:t>
            </a:r>
            <a:r>
              <a:rPr lang="en-US" sz="1900" dirty="0">
                <a:latin typeface="Times New Roman" pitchFamily="18" charset="0"/>
                <a:cs typeface="Times New Roman" pitchFamily="18" charset="0"/>
              </a:rPr>
              <a:t>[2]); </a:t>
            </a:r>
          </a:p>
          <a:p>
            <a:pPr>
              <a:buNone/>
            </a:pPr>
            <a:r>
              <a:rPr lang="en-US" sz="1900" dirty="0" err="1">
                <a:latin typeface="Times New Roman" pitchFamily="18" charset="0"/>
                <a:cs typeface="Times New Roman" pitchFamily="18" charset="0"/>
              </a:rPr>
              <a:t>MPI_Isend</a:t>
            </a:r>
            <a:r>
              <a:rPr lang="en-US" sz="1900" dirty="0">
                <a:latin typeface="Times New Roman" pitchFamily="18" charset="0"/>
                <a:cs typeface="Times New Roman" pitchFamily="18" charset="0"/>
              </a:rPr>
              <a:t>(&amp;rank, 1, MPI_INT, next, tag1, MPI_COMM_WORLD, &amp;</a:t>
            </a:r>
            <a:r>
              <a:rPr lang="en-US" sz="1900" dirty="0" err="1">
                <a:latin typeface="Times New Roman" pitchFamily="18" charset="0"/>
                <a:cs typeface="Times New Roman" pitchFamily="18" charset="0"/>
              </a:rPr>
              <a:t>reqs</a:t>
            </a:r>
            <a:r>
              <a:rPr lang="en-US" sz="1900" dirty="0">
                <a:latin typeface="Times New Roman" pitchFamily="18" charset="0"/>
                <a:cs typeface="Times New Roman" pitchFamily="18" charset="0"/>
              </a:rPr>
              <a:t>[3]); </a:t>
            </a:r>
          </a:p>
          <a:p>
            <a:pPr>
              <a:buNone/>
            </a:pPr>
            <a:r>
              <a:rPr lang="en-US" sz="1900" dirty="0" err="1">
                <a:latin typeface="Times New Roman" pitchFamily="18" charset="0"/>
                <a:cs typeface="Times New Roman" pitchFamily="18" charset="0"/>
              </a:rPr>
              <a:t>MPI_Waitall</a:t>
            </a:r>
            <a:r>
              <a:rPr lang="en-US" sz="1900" dirty="0">
                <a:latin typeface="Times New Roman" pitchFamily="18" charset="0"/>
                <a:cs typeface="Times New Roman" pitchFamily="18" charset="0"/>
              </a:rPr>
              <a:t>(4, </a:t>
            </a:r>
            <a:r>
              <a:rPr lang="en-US" sz="1900" dirty="0" err="1">
                <a:latin typeface="Times New Roman" pitchFamily="18" charset="0"/>
                <a:cs typeface="Times New Roman" pitchFamily="18" charset="0"/>
              </a:rPr>
              <a:t>reqs</a:t>
            </a:r>
            <a:r>
              <a:rPr lang="en-US" sz="1900" dirty="0">
                <a:latin typeface="Times New Roman" pitchFamily="18" charset="0"/>
                <a:cs typeface="Times New Roman" pitchFamily="18" charset="0"/>
              </a:rPr>
              <a:t>, stats); </a:t>
            </a:r>
          </a:p>
          <a:p>
            <a:pPr>
              <a:buNone/>
            </a:pPr>
            <a:r>
              <a:rPr lang="en-US" sz="1900" dirty="0" err="1">
                <a:latin typeface="Times New Roman" pitchFamily="18" charset="0"/>
                <a:cs typeface="Times New Roman" pitchFamily="18" charset="0"/>
              </a:rPr>
              <a:t>printf</a:t>
            </a:r>
            <a:r>
              <a:rPr lang="en-US" sz="1900" dirty="0">
                <a:latin typeface="Times New Roman" pitchFamily="18" charset="0"/>
                <a:cs typeface="Times New Roman" pitchFamily="18" charset="0"/>
              </a:rPr>
              <a:t>("Task %d communicated with tasks %d &amp; %d\</a:t>
            </a:r>
            <a:r>
              <a:rPr lang="en-US" sz="1900" dirty="0" err="1">
                <a:latin typeface="Times New Roman" pitchFamily="18" charset="0"/>
                <a:cs typeface="Times New Roman" pitchFamily="18" charset="0"/>
              </a:rPr>
              <a:t>n",rank,prev,next</a:t>
            </a:r>
            <a:r>
              <a:rPr lang="en-US" sz="1900" dirty="0">
                <a:latin typeface="Times New Roman" pitchFamily="18" charset="0"/>
                <a:cs typeface="Times New Roman" pitchFamily="18" charset="0"/>
              </a:rPr>
              <a:t>); </a:t>
            </a:r>
          </a:p>
          <a:p>
            <a:pPr>
              <a:buNone/>
            </a:pPr>
            <a:r>
              <a:rPr lang="en-US" sz="1900" dirty="0" err="1">
                <a:latin typeface="Times New Roman" pitchFamily="18" charset="0"/>
                <a:cs typeface="Times New Roman" pitchFamily="18" charset="0"/>
              </a:rPr>
              <a:t>MPI_Finalize</a:t>
            </a:r>
            <a:r>
              <a:rPr lang="en-US" sz="1900" dirty="0">
                <a:latin typeface="Times New Roman" pitchFamily="18" charset="0"/>
                <a:cs typeface="Times New Roman" pitchFamily="18" charset="0"/>
              </a:rPr>
              <a:t>(); </a:t>
            </a:r>
          </a:p>
          <a:p>
            <a:pPr>
              <a:buNone/>
            </a:pPr>
            <a:r>
              <a:rPr lang="en-US" sz="1900" dirty="0">
                <a:latin typeface="Times New Roman" pitchFamily="18" charset="0"/>
                <a:cs typeface="Times New Roman" pitchFamily="18" charset="0"/>
              </a:rPr>
              <a:t>}</a:t>
            </a:r>
          </a:p>
          <a:p>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5DC6-DED2-4E14-B98D-8344E40503CB}"/>
              </a:ext>
            </a:extLst>
          </p:cNvPr>
          <p:cNvSpPr>
            <a:spLocks noGrp="1"/>
          </p:cNvSpPr>
          <p:nvPr>
            <p:ph type="title"/>
          </p:nvPr>
        </p:nvSpPr>
        <p:spPr/>
        <p:txBody>
          <a:bodyPr/>
          <a:lstStyle/>
          <a:p>
            <a:r>
              <a:rPr lang="en-US" dirty="0"/>
              <a:t>Message passing interface</a:t>
            </a:r>
          </a:p>
        </p:txBody>
      </p:sp>
      <p:sp>
        <p:nvSpPr>
          <p:cNvPr id="3" name="Content Placeholder 2">
            <a:extLst>
              <a:ext uri="{FF2B5EF4-FFF2-40B4-BE49-F238E27FC236}">
                <a16:creationId xmlns:a16="http://schemas.microsoft.com/office/drawing/2014/main" id="{555EA5E3-7A92-479C-B04B-FB89BFF353AB}"/>
              </a:ext>
            </a:extLst>
          </p:cNvPr>
          <p:cNvSpPr>
            <a:spLocks noGrp="1"/>
          </p:cNvSpPr>
          <p:nvPr>
            <p:ph idx="1"/>
          </p:nvPr>
        </p:nvSpPr>
        <p:spPr>
          <a:xfrm>
            <a:off x="450574" y="1510749"/>
            <a:ext cx="11103665" cy="4882046"/>
          </a:xfrm>
        </p:spPr>
        <p:txBody>
          <a:bodyPr>
            <a:normAutofit fontScale="92500"/>
          </a:bodyPr>
          <a:lstStyle/>
          <a:p>
            <a:r>
              <a:rPr lang="en-US" dirty="0"/>
              <a:t>MPI program should have operations to initialize execution environment and to control starting and terminating procedures of all generated processes.</a:t>
            </a:r>
          </a:p>
          <a:p>
            <a:r>
              <a:rPr lang="en-US" dirty="0"/>
              <a:t> MPI processes can be collected into groups of specific size that can communicate in its own environment </a:t>
            </a:r>
          </a:p>
          <a:p>
            <a:pPr lvl="1"/>
            <a:r>
              <a:rPr lang="en-US" dirty="0"/>
              <a:t>message sent in a context must be received only in the same context.</a:t>
            </a:r>
          </a:p>
          <a:p>
            <a:r>
              <a:rPr lang="en-US" dirty="0"/>
              <a:t>Process group and context together form an MPI communicator.</a:t>
            </a:r>
          </a:p>
          <a:p>
            <a:r>
              <a:rPr lang="en-US" dirty="0"/>
              <a:t>Process is identified by its rank in the group associated with a communicator.</a:t>
            </a:r>
          </a:p>
          <a:p>
            <a:pPr lvl="1"/>
            <a:r>
              <a:rPr lang="en-US" dirty="0"/>
              <a:t>Default communicator MPI_COMM_WORLD whose group encompass all initial processes, and whose context is default. </a:t>
            </a:r>
          </a:p>
          <a:p>
            <a:r>
              <a:rPr lang="en-US" dirty="0"/>
              <a:t>Two essential questions arise </a:t>
            </a:r>
          </a:p>
          <a:p>
            <a:pPr lvl="1"/>
            <a:r>
              <a:rPr lang="en-US" dirty="0"/>
              <a:t>”How many processes are participating in computation?”</a:t>
            </a:r>
          </a:p>
          <a:p>
            <a:pPr lvl="1"/>
            <a:r>
              <a:rPr lang="en-US" dirty="0"/>
              <a:t>”Which are their identities?”</a:t>
            </a:r>
          </a:p>
        </p:txBody>
      </p:sp>
    </p:spTree>
    <p:extLst>
      <p:ext uri="{BB962C8B-B14F-4D97-AF65-F5344CB8AC3E}">
        <p14:creationId xmlns:p14="http://schemas.microsoft.com/office/powerpoint/2010/main" val="36165420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p:txBody>
          <a:bodyPr>
            <a:normAutofit/>
          </a:bodyPr>
          <a:lstStyle/>
          <a:p>
            <a:r>
              <a:rPr lang="en-US" dirty="0"/>
              <a:t>Non-blocking send MPI_ISEND immediately followed by send-complete call MPI_WAIT is functionally equivalent to a blocking send MPI_SEND.</a:t>
            </a:r>
          </a:p>
          <a:p>
            <a:r>
              <a:rPr lang="en-US" dirty="0"/>
              <a:t>One can wait on multiple requests, </a:t>
            </a:r>
          </a:p>
          <a:p>
            <a:r>
              <a:rPr lang="en-US" dirty="0"/>
              <a:t>e.g. in a master/slave MPI program, where the master waits either for all or for some slaves’ messages, using MPI operations:</a:t>
            </a:r>
          </a:p>
          <a:p>
            <a:pPr lvl="1"/>
            <a:r>
              <a:rPr lang="en-US" dirty="0"/>
              <a:t>MPI_WAITALL (count, </a:t>
            </a:r>
            <a:r>
              <a:rPr lang="en-US" dirty="0" err="1"/>
              <a:t>array_of_requests</a:t>
            </a:r>
            <a:r>
              <a:rPr lang="en-US" dirty="0"/>
              <a:t>, </a:t>
            </a:r>
            <a:r>
              <a:rPr lang="en-US" dirty="0" err="1"/>
              <a:t>array_of_statuses</a:t>
            </a:r>
            <a:r>
              <a:rPr lang="en-US" dirty="0"/>
              <a:t>)</a:t>
            </a:r>
          </a:p>
          <a:p>
            <a:pPr lvl="1"/>
            <a:r>
              <a:rPr lang="en-US" dirty="0"/>
              <a:t>MPI_WAITSOME (</a:t>
            </a:r>
            <a:r>
              <a:rPr lang="en-US" dirty="0" err="1"/>
              <a:t>incount</a:t>
            </a:r>
            <a:r>
              <a:rPr lang="en-US" dirty="0"/>
              <a:t>, </a:t>
            </a:r>
            <a:r>
              <a:rPr lang="en-US" dirty="0" err="1"/>
              <a:t>array_of_requests</a:t>
            </a:r>
            <a:r>
              <a:rPr lang="en-US" dirty="0"/>
              <a:t>, </a:t>
            </a:r>
            <a:r>
              <a:rPr lang="en-US" dirty="0" err="1"/>
              <a:t>outcount</a:t>
            </a:r>
            <a:r>
              <a:rPr lang="en-US" dirty="0"/>
              <a:t>, </a:t>
            </a:r>
            <a:r>
              <a:rPr lang="en-US" dirty="0" err="1"/>
              <a:t>array_of_indices</a:t>
            </a:r>
            <a:r>
              <a:rPr lang="en-US" dirty="0"/>
              <a:t>, </a:t>
            </a:r>
            <a:r>
              <a:rPr lang="en-US" dirty="0" err="1"/>
              <a:t>array_of_statuses</a:t>
            </a:r>
            <a:r>
              <a:rPr lang="en-US" dirty="0"/>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Non-blocking communication</a:t>
            </a:r>
          </a:p>
        </p:txBody>
      </p:sp>
      <p:sp>
        <p:nvSpPr>
          <p:cNvPr id="3" name="Content Placeholder 2"/>
          <p:cNvSpPr>
            <a:spLocks noGrp="1"/>
          </p:cNvSpPr>
          <p:nvPr>
            <p:ph idx="1"/>
          </p:nvPr>
        </p:nvSpPr>
        <p:spPr>
          <a:xfrm>
            <a:off x="444500" y="1457325"/>
            <a:ext cx="10515600" cy="4351338"/>
          </a:xfrm>
        </p:spPr>
        <p:txBody>
          <a:bodyPr/>
          <a:lstStyle/>
          <a:p>
            <a:r>
              <a:rPr lang="en-US" dirty="0"/>
              <a:t>Call returns immediately, which allows for work to be overlapped. </a:t>
            </a:r>
          </a:p>
          <a:p>
            <a:r>
              <a:rPr lang="en-US" dirty="0"/>
              <a:t>User must ensure that: </a:t>
            </a:r>
          </a:p>
          <a:p>
            <a:pPr lvl="1"/>
            <a:r>
              <a:rPr lang="en-US" dirty="0"/>
              <a:t> Data to be sent is out of the send buffer. </a:t>
            </a:r>
          </a:p>
          <a:p>
            <a:pPr lvl="1"/>
            <a:r>
              <a:rPr lang="en-US" dirty="0"/>
              <a:t> Data to be received has finished arriving. </a:t>
            </a:r>
          </a:p>
        </p:txBody>
      </p:sp>
      <p:pic>
        <p:nvPicPr>
          <p:cNvPr id="1026" name="Picture 2"/>
          <p:cNvPicPr>
            <a:picLocks noChangeAspect="1" noChangeArrowheads="1"/>
          </p:cNvPicPr>
          <p:nvPr/>
        </p:nvPicPr>
        <p:blipFill>
          <a:blip r:embed="rId2"/>
          <a:srcRect/>
          <a:stretch>
            <a:fillRect/>
          </a:stretch>
        </p:blipFill>
        <p:spPr bwMode="auto">
          <a:xfrm>
            <a:off x="1295400" y="3232150"/>
            <a:ext cx="7086600" cy="3390900"/>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a:xfrm>
            <a:off x="838200" y="1825624"/>
            <a:ext cx="10769600" cy="4765675"/>
          </a:xfrm>
        </p:spPr>
        <p:txBody>
          <a:bodyPr>
            <a:normAutofit/>
          </a:bodyPr>
          <a:lstStyle/>
          <a:p>
            <a:r>
              <a:rPr lang="en-US" dirty="0"/>
              <a:t>send-complete call returns when data has been copied out of the send buffer.</a:t>
            </a:r>
          </a:p>
          <a:p>
            <a:pPr lvl="1"/>
            <a:r>
              <a:rPr lang="en-US" dirty="0"/>
              <a:t>if the send mode is synchronous, then the send can complete only if a matching receive has started, i.e. a receive has been posted, and has been matched with the send.</a:t>
            </a:r>
          </a:p>
          <a:p>
            <a:r>
              <a:rPr lang="en-US" dirty="0"/>
              <a:t>send-complete call is non-local. </a:t>
            </a:r>
          </a:p>
          <a:p>
            <a:r>
              <a:rPr lang="en-US" dirty="0"/>
              <a:t>Note that a synchronous, non-blocking send may complete, if matched by a non-blocking receive, before the receive complete call occurs.</a:t>
            </a:r>
          </a:p>
          <a:p>
            <a:r>
              <a:rPr lang="en-US" dirty="0"/>
              <a:t> It can complete as soon as the sender ”knows” that the transfer will complete, but before the receiver ”knows” that the transfer will complete.</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a:xfrm>
            <a:off x="660400" y="1482724"/>
            <a:ext cx="10896600" cy="4905376"/>
          </a:xfrm>
        </p:spPr>
        <p:txBody>
          <a:bodyPr>
            <a:normAutofit fontScale="92500" lnSpcReduction="20000"/>
          </a:bodyPr>
          <a:lstStyle/>
          <a:p>
            <a:r>
              <a:rPr lang="en-US" dirty="0"/>
              <a:t>If the non-blocking send is in buffered mode then the message must be buffered if there is no pending receive. </a:t>
            </a:r>
          </a:p>
          <a:p>
            <a:pPr lvl="1"/>
            <a:r>
              <a:rPr lang="en-US" dirty="0"/>
              <a:t>In this case, the send-complete call is local, and must succeed irrespective of the status of a matching receive.</a:t>
            </a:r>
          </a:p>
          <a:p>
            <a:r>
              <a:rPr lang="en-US" dirty="0"/>
              <a:t> If the send mode is standard then the send-complete call may return before a matching receive occurred,  if the message is buffered.</a:t>
            </a:r>
          </a:p>
          <a:p>
            <a:r>
              <a:rPr lang="en-US" dirty="0"/>
              <a:t> On the other hand, the send-complete may not complete until a matching receive occurred, and the message was copied into the receive buffer.</a:t>
            </a:r>
          </a:p>
          <a:p>
            <a:r>
              <a:rPr lang="en-US" dirty="0"/>
              <a:t>Non-blocking sends can be matched with blocking receives, and vice versa.</a:t>
            </a:r>
          </a:p>
          <a:p>
            <a:r>
              <a:rPr lang="en-US" dirty="0"/>
              <a:t>Completion of a send operation may be delayed, for a standard mode, and must be delayed, for synchronous mode, until a matching receive is posted. </a:t>
            </a:r>
          </a:p>
          <a:p>
            <a:r>
              <a:rPr lang="en-US" dirty="0"/>
              <a:t>Use of non-blocking sends in these two cases allows the sender to proceed ahead of the receiver, so that the computation is more tolerant of fluctuations in the speeds of the two processes.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p:txBody>
          <a:bodyPr/>
          <a:lstStyle/>
          <a:p>
            <a:r>
              <a:rPr lang="en-US" dirty="0"/>
              <a:t>Non-blocking sends in the buffered and ready modes have a more limited impact.</a:t>
            </a:r>
          </a:p>
          <a:p>
            <a:pPr lvl="1"/>
            <a:r>
              <a:rPr lang="en-US" dirty="0"/>
              <a:t>Non-blocking send will return as soon as possible, whereas a blocking send will return after the data has been copied out of the sender memory.</a:t>
            </a:r>
          </a:p>
          <a:p>
            <a:r>
              <a:rPr lang="en-US" dirty="0"/>
              <a:t> Use of </a:t>
            </a:r>
            <a:r>
              <a:rPr lang="en-US" dirty="0" err="1"/>
              <a:t>nonblocking</a:t>
            </a:r>
            <a:r>
              <a:rPr lang="en-US" dirty="0"/>
              <a:t> sends is advantageous in these cases only if data copying can be concurrent with computation.</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communication</a:t>
            </a:r>
          </a:p>
        </p:txBody>
      </p:sp>
      <p:sp>
        <p:nvSpPr>
          <p:cNvPr id="3" name="Content Placeholder 2"/>
          <p:cNvSpPr>
            <a:spLocks noGrp="1"/>
          </p:cNvSpPr>
          <p:nvPr>
            <p:ph idx="1"/>
          </p:nvPr>
        </p:nvSpPr>
        <p:spPr/>
        <p:txBody>
          <a:bodyPr>
            <a:normAutofit lnSpcReduction="10000"/>
          </a:bodyPr>
          <a:lstStyle/>
          <a:p>
            <a:r>
              <a:rPr lang="en-US" dirty="0"/>
              <a:t>Message-passing model implies that a communication is initiated by the sender. </a:t>
            </a:r>
          </a:p>
          <a:p>
            <a:r>
              <a:rPr lang="en-US" dirty="0"/>
              <a:t>Communication will generally have lower overhead if a receive is already posted when the sender initiates the communication, </a:t>
            </a:r>
          </a:p>
          <a:p>
            <a:pPr lvl="1"/>
            <a:r>
              <a:rPr lang="en-US" dirty="0"/>
              <a:t>e.g. message data can be moved directly into the receive buffer, and there is no need to queue a pending send request.</a:t>
            </a:r>
          </a:p>
          <a:p>
            <a:r>
              <a:rPr lang="en-US" dirty="0"/>
              <a:t> Receive operation can complete only after the matching send has occurred. </a:t>
            </a:r>
          </a:p>
          <a:p>
            <a:r>
              <a:rPr lang="en-US" dirty="0"/>
              <a:t>Use of non-blocking receives allows one to achieve lower communication overheads without blocking the receiver while it waits for the send.</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deadlocks</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193800" y="1993900"/>
            <a:ext cx="10033000" cy="3539430"/>
          </a:xfrm>
          <a:prstGeom prst="rect">
            <a:avLst/>
          </a:prstGeom>
        </p:spPr>
        <p:txBody>
          <a:bodyPr wrap="square">
            <a:spAutoFit/>
          </a:bodyPr>
          <a:lstStyle/>
          <a:p>
            <a:r>
              <a:rPr lang="en-US" sz="2800" dirty="0"/>
              <a:t>if (rank == 0) {</a:t>
            </a:r>
          </a:p>
          <a:p>
            <a:r>
              <a:rPr lang="en-US" sz="2800" dirty="0" err="1"/>
              <a:t>MPI_Recv</a:t>
            </a:r>
            <a:r>
              <a:rPr lang="en-US" sz="2800" dirty="0"/>
              <a:t> (</a:t>
            </a:r>
            <a:r>
              <a:rPr lang="en-US" sz="2800" dirty="0" err="1"/>
              <a:t>rec_buf</a:t>
            </a:r>
            <a:r>
              <a:rPr lang="en-US" sz="2800" dirty="0"/>
              <a:t>, count, MPI_BYTE, 1, tag, </a:t>
            </a:r>
            <a:r>
              <a:rPr lang="en-US" sz="2800" dirty="0" err="1"/>
              <a:t>comm</a:t>
            </a:r>
            <a:r>
              <a:rPr lang="en-US" sz="2800" dirty="0"/>
              <a:t>, &amp;status);</a:t>
            </a:r>
          </a:p>
          <a:p>
            <a:r>
              <a:rPr lang="en-US" sz="2800" dirty="0" err="1"/>
              <a:t>MPI_Send</a:t>
            </a:r>
            <a:r>
              <a:rPr lang="en-US" sz="2800" dirty="0"/>
              <a:t> (</a:t>
            </a:r>
            <a:r>
              <a:rPr lang="en-US" sz="2800" dirty="0" err="1"/>
              <a:t>send_buf</a:t>
            </a:r>
            <a:r>
              <a:rPr lang="en-US" sz="2800" dirty="0"/>
              <a:t>, count, MPI_BYTE, 1, tag, </a:t>
            </a:r>
            <a:r>
              <a:rPr lang="en-US" sz="2800" dirty="0" err="1"/>
              <a:t>comm</a:t>
            </a:r>
            <a:r>
              <a:rPr lang="en-US" sz="2800" dirty="0"/>
              <a:t>);</a:t>
            </a:r>
          </a:p>
          <a:p>
            <a:r>
              <a:rPr lang="en-US" sz="2800" dirty="0"/>
              <a:t>}</a:t>
            </a:r>
          </a:p>
          <a:p>
            <a:r>
              <a:rPr lang="en-US" sz="2800" dirty="0"/>
              <a:t>if (rank == 1) {</a:t>
            </a:r>
          </a:p>
          <a:p>
            <a:r>
              <a:rPr lang="en-US" sz="2800" dirty="0" err="1"/>
              <a:t>MPI_Recv</a:t>
            </a:r>
            <a:r>
              <a:rPr lang="en-US" sz="2800" dirty="0"/>
              <a:t> (</a:t>
            </a:r>
            <a:r>
              <a:rPr lang="en-US" sz="2800" dirty="0" err="1"/>
              <a:t>rec_buf</a:t>
            </a:r>
            <a:r>
              <a:rPr lang="en-US" sz="2800" dirty="0"/>
              <a:t>, count, MPI_BYTE, 0, tag, </a:t>
            </a:r>
            <a:r>
              <a:rPr lang="en-US" sz="2800" dirty="0" err="1"/>
              <a:t>comm</a:t>
            </a:r>
            <a:r>
              <a:rPr lang="en-US" sz="2800" dirty="0"/>
              <a:t>, &amp;status);</a:t>
            </a:r>
          </a:p>
          <a:p>
            <a:r>
              <a:rPr lang="en-US" sz="2800" dirty="0" err="1"/>
              <a:t>MPI_Send</a:t>
            </a:r>
            <a:r>
              <a:rPr lang="en-US" sz="2800" dirty="0"/>
              <a:t> (</a:t>
            </a:r>
            <a:r>
              <a:rPr lang="en-US" sz="2800" dirty="0" err="1"/>
              <a:t>send_buf</a:t>
            </a:r>
            <a:r>
              <a:rPr lang="en-US" sz="2800" dirty="0"/>
              <a:t>, count, MPI_BYTE, 0, tag, </a:t>
            </a:r>
            <a:r>
              <a:rPr lang="en-US" sz="2800" dirty="0" err="1"/>
              <a:t>comm</a:t>
            </a:r>
            <a:r>
              <a:rPr lang="en-US" sz="2800" dirty="0"/>
              <a:t>);</a:t>
            </a:r>
          </a:p>
          <a:p>
            <a:r>
              <a:rPr lang="en-US" sz="2800" dirty="0"/>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deadlocks</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218449" y="1908174"/>
            <a:ext cx="10233455" cy="3298826"/>
          </a:xfrm>
          <a:prstGeom prst="rect">
            <a:avLst/>
          </a:prstGeom>
          <a:noFill/>
          <a:ln w="9525">
            <a:noFill/>
            <a:miter lim="800000"/>
            <a:headEnd/>
            <a:tailEnd/>
          </a:ln>
          <a:effec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deadlocks</a:t>
            </a:r>
          </a:p>
        </p:txBody>
      </p:sp>
      <p:sp>
        <p:nvSpPr>
          <p:cNvPr id="3" name="Content Placeholder 2"/>
          <p:cNvSpPr>
            <a:spLocks noGrp="1"/>
          </p:cNvSpPr>
          <p:nvPr>
            <p:ph idx="1"/>
          </p:nvPr>
        </p:nvSpPr>
        <p:spPr/>
        <p:txBody>
          <a:bodyPr>
            <a:normAutofit/>
          </a:bodyPr>
          <a:lstStyle/>
          <a:p>
            <a:r>
              <a:rPr lang="en-US" dirty="0"/>
              <a:t>An alternative approach is to supply receive buffer in the same time as the send buffer, which can be done by operation MPI_SENDRECV. </a:t>
            </a:r>
          </a:p>
          <a:p>
            <a:r>
              <a:rPr lang="en-US" dirty="0"/>
              <a:t>If we replace the MPI_RECV and MPI_SEND pair by MPI_SENDRECV</a:t>
            </a:r>
          </a:p>
          <a:p>
            <a:pPr lvl="1"/>
            <a:r>
              <a:rPr lang="en-US" dirty="0"/>
              <a:t> in both processes, the deadlock is not possible, because four buffers will prevent eventual mutual waiting.</a:t>
            </a:r>
          </a:p>
          <a:p>
            <a:r>
              <a:rPr lang="en-US" dirty="0"/>
              <a:t>Next possibility is to use a pair of non-blocking operations MPI_IRECV, MPI_ISEND in each process, with subsequent waiting in both processes to both requests by MPI_WAITALL:</a:t>
            </a:r>
          </a:p>
          <a:p>
            <a:r>
              <a:rPr lang="en-US" dirty="0"/>
              <a:t>Finally, non-blocking buffered send can be used MPI_BSEND with explicit allocation of separate send buffers </a:t>
            </a:r>
            <a:r>
              <a:rPr lang="en-US"/>
              <a:t>by MPI_BUFFER_ATTACH</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deadlocks</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181100" y="1737836"/>
            <a:ext cx="9347200" cy="4524315"/>
          </a:xfrm>
          <a:prstGeom prst="rect">
            <a:avLst/>
          </a:prstGeom>
        </p:spPr>
        <p:txBody>
          <a:bodyPr wrap="square">
            <a:spAutoFit/>
          </a:bodyPr>
          <a:lstStyle/>
          <a:p>
            <a:r>
              <a:rPr lang="en-US" sz="2400" dirty="0"/>
              <a:t>...</a:t>
            </a:r>
          </a:p>
          <a:p>
            <a:r>
              <a:rPr lang="en-US" sz="2400" dirty="0" err="1"/>
              <a:t>MPI_Request</a:t>
            </a:r>
            <a:r>
              <a:rPr lang="en-US" sz="2400" dirty="0"/>
              <a:t> requests[2]</a:t>
            </a:r>
          </a:p>
          <a:p>
            <a:r>
              <a:rPr lang="en-US" sz="2400" dirty="0"/>
              <a:t>...</a:t>
            </a:r>
          </a:p>
          <a:p>
            <a:r>
              <a:rPr lang="en-US" sz="2400" dirty="0"/>
              <a:t>if (rank == 0) {</a:t>
            </a:r>
          </a:p>
          <a:p>
            <a:r>
              <a:rPr lang="en-US" sz="2400" dirty="0" err="1"/>
              <a:t>MPI_Irecv</a:t>
            </a:r>
            <a:r>
              <a:rPr lang="en-US" sz="2400" dirty="0"/>
              <a:t> (rec_buf,count,MPI_BYTE,1,tag,comm,&amp;requests[0]);</a:t>
            </a:r>
          </a:p>
          <a:p>
            <a:r>
              <a:rPr lang="en-US" sz="2400" dirty="0" err="1"/>
              <a:t>MPI_Isend</a:t>
            </a:r>
            <a:r>
              <a:rPr lang="en-US" sz="2400" dirty="0"/>
              <a:t>(send_buf,count,MPI_BYTE,1,tag,comm,&amp;requests[1]);</a:t>
            </a:r>
          </a:p>
          <a:p>
            <a:r>
              <a:rPr lang="en-US" sz="2400" dirty="0"/>
              <a:t>}</a:t>
            </a:r>
          </a:p>
          <a:p>
            <a:r>
              <a:rPr lang="en-US" sz="2400" dirty="0"/>
              <a:t>else if (rank == 1) {</a:t>
            </a:r>
          </a:p>
          <a:p>
            <a:r>
              <a:rPr lang="en-US" sz="2400" dirty="0" err="1"/>
              <a:t>MPI_Irecv</a:t>
            </a:r>
            <a:r>
              <a:rPr lang="en-US" sz="2400" dirty="0"/>
              <a:t> (rec_buf,count,MPI_BYTE,0,tag,comm,&amp;requests[0]);</a:t>
            </a:r>
          </a:p>
          <a:p>
            <a:r>
              <a:rPr lang="en-US" sz="2400" dirty="0" err="1"/>
              <a:t>MPI_Isend</a:t>
            </a:r>
            <a:r>
              <a:rPr lang="en-US" sz="2400" dirty="0"/>
              <a:t>(send_buf,count,MPI_BYTE,0,tag,comm,&amp;requests[1]);</a:t>
            </a:r>
          </a:p>
          <a:p>
            <a:r>
              <a:rPr lang="en-US" sz="2400" dirty="0"/>
              <a:t>}</a:t>
            </a:r>
          </a:p>
          <a:p>
            <a:r>
              <a:rPr lang="en-US" sz="2400" dirty="0" err="1"/>
              <a:t>MPI_Waitall</a:t>
            </a:r>
            <a:r>
              <a:rPr lang="en-US" sz="2400" dirty="0"/>
              <a:t> (2, request, MPI_STATUSES_IGNORE);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4C04-65D0-4824-9BB8-292B384C950A}"/>
              </a:ext>
            </a:extLst>
          </p:cNvPr>
          <p:cNvSpPr>
            <a:spLocks noGrp="1"/>
          </p:cNvSpPr>
          <p:nvPr>
            <p:ph type="title"/>
          </p:nvPr>
        </p:nvSpPr>
        <p:spPr/>
        <p:txBody>
          <a:bodyPr/>
          <a:lstStyle/>
          <a:p>
            <a:r>
              <a:rPr lang="en-US" dirty="0"/>
              <a:t>Message passing interface</a:t>
            </a:r>
          </a:p>
        </p:txBody>
      </p:sp>
      <p:sp>
        <p:nvSpPr>
          <p:cNvPr id="3" name="Content Placeholder 2">
            <a:extLst>
              <a:ext uri="{FF2B5EF4-FFF2-40B4-BE49-F238E27FC236}">
                <a16:creationId xmlns:a16="http://schemas.microsoft.com/office/drawing/2014/main" id="{41255954-2B84-48B4-BC13-744A652FBF40}"/>
              </a:ext>
            </a:extLst>
          </p:cNvPr>
          <p:cNvSpPr>
            <a:spLocks noGrp="1"/>
          </p:cNvSpPr>
          <p:nvPr>
            <p:ph idx="1"/>
          </p:nvPr>
        </p:nvSpPr>
        <p:spPr/>
        <p:txBody>
          <a:bodyPr>
            <a:normAutofit lnSpcReduction="10000"/>
          </a:bodyPr>
          <a:lstStyle/>
          <a:p>
            <a:r>
              <a:rPr lang="en-US" dirty="0"/>
              <a:t>Basic MPI communication is characterized by two fundamental MPI operations</a:t>
            </a:r>
          </a:p>
          <a:p>
            <a:pPr lvl="1"/>
            <a:r>
              <a:rPr lang="en-US" sz="2800" dirty="0"/>
              <a:t>MPI_SEND and MPI_RECV </a:t>
            </a:r>
          </a:p>
          <a:p>
            <a:pPr lvl="2"/>
            <a:r>
              <a:rPr lang="en-US" sz="2800" dirty="0"/>
              <a:t>sends and receives of process data </a:t>
            </a:r>
            <a:r>
              <a:rPr lang="en-US" sz="2800" b="0" i="0" u="none" strike="noStrike" baseline="0" dirty="0">
                <a:latin typeface="NimbusRomNo9L-Regu"/>
              </a:rPr>
              <a:t>represented by numerous data types. </a:t>
            </a:r>
          </a:p>
          <a:p>
            <a:pPr lvl="2"/>
            <a:r>
              <a:rPr lang="en-US" sz="2800" dirty="0">
                <a:latin typeface="NimbusRomNo9L-Regu"/>
              </a:rPr>
              <a:t>T</a:t>
            </a:r>
            <a:r>
              <a:rPr lang="en-US" sz="2800" b="0" i="0" u="none" strike="noStrike" baseline="0" dirty="0">
                <a:latin typeface="NimbusRomNo9L-Regu"/>
              </a:rPr>
              <a:t>wo operations synchronize the cooperating processes in time instants where communication has to be established</a:t>
            </a:r>
          </a:p>
          <a:p>
            <a:pPr lvl="3"/>
            <a:r>
              <a:rPr lang="en-US" sz="2400" b="0" i="0" u="none" strike="noStrike" baseline="0" dirty="0">
                <a:latin typeface="NimbusRomNo9L-Regu"/>
              </a:rPr>
              <a:t>e.g. a process cannot proceed if the expected data has not arrived.</a:t>
            </a:r>
          </a:p>
          <a:p>
            <a:pPr algn="l"/>
            <a:r>
              <a:rPr lang="en-US" dirty="0">
                <a:latin typeface="NimbusRomNo9L-Regu"/>
              </a:rPr>
              <a:t>S</a:t>
            </a:r>
            <a:r>
              <a:rPr lang="en-US" b="0" i="0" u="none" strike="noStrike" baseline="0" dirty="0">
                <a:latin typeface="NimbusRomNo9L-Regu"/>
              </a:rPr>
              <a:t>ingle program may use several communicators</a:t>
            </a:r>
          </a:p>
          <a:p>
            <a:pPr lvl="1"/>
            <a:r>
              <a:rPr lang="en-US" sz="2800" b="0" i="0" u="none" strike="noStrike" baseline="0" dirty="0">
                <a:latin typeface="NimbusRomNo9L-Regu"/>
              </a:rPr>
              <a:t>Enables to use different MPI based parallel libraries that can communicate independently, with in a single parallel program.</a:t>
            </a:r>
            <a:endParaRPr lang="en-US" sz="2800" dirty="0"/>
          </a:p>
        </p:txBody>
      </p:sp>
    </p:spTree>
    <p:extLst>
      <p:ext uri="{BB962C8B-B14F-4D97-AF65-F5344CB8AC3E}">
        <p14:creationId xmlns:p14="http://schemas.microsoft.com/office/powerpoint/2010/main" val="7960652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2806-84C5-4861-BE5E-861C17CA69FF}"/>
              </a:ext>
            </a:extLst>
          </p:cNvPr>
          <p:cNvSpPr>
            <a:spLocks noGrp="1"/>
          </p:cNvSpPr>
          <p:nvPr>
            <p:ph type="title"/>
          </p:nvPr>
        </p:nvSpPr>
        <p:spPr/>
        <p:txBody>
          <a:bodyPr/>
          <a:lstStyle/>
          <a:p>
            <a:r>
              <a:rPr lang="en-US" dirty="0"/>
              <a:t>Hiding latency</a:t>
            </a:r>
          </a:p>
        </p:txBody>
      </p:sp>
      <p:sp>
        <p:nvSpPr>
          <p:cNvPr id="3" name="Content Placeholder 2">
            <a:extLst>
              <a:ext uri="{FF2B5EF4-FFF2-40B4-BE49-F238E27FC236}">
                <a16:creationId xmlns:a16="http://schemas.microsoft.com/office/drawing/2014/main" id="{3F5F632C-C4C9-4AC2-A122-F7AA506E6DD3}"/>
              </a:ext>
            </a:extLst>
          </p:cNvPr>
          <p:cNvSpPr>
            <a:spLocks noGrp="1"/>
          </p:cNvSpPr>
          <p:nvPr>
            <p:ph idx="1"/>
          </p:nvPr>
        </p:nvSpPr>
        <p:spPr>
          <a:xfrm>
            <a:off x="745435" y="1618837"/>
            <a:ext cx="10515600" cy="4702450"/>
          </a:xfrm>
        </p:spPr>
        <p:txBody>
          <a:bodyPr>
            <a:normAutofit lnSpcReduction="10000"/>
          </a:bodyPr>
          <a:lstStyle/>
          <a:p>
            <a:r>
              <a:rPr lang="en-US" sz="3200" dirty="0"/>
              <a:t>In situations where a significant calculation work follows a send of a large message, and it does not interfere with the send buffer</a:t>
            </a:r>
          </a:p>
          <a:p>
            <a:pPr lvl="1"/>
            <a:r>
              <a:rPr lang="en-US" sz="2800" dirty="0"/>
              <a:t>it might be more efficient to use non-blocking send. </a:t>
            </a:r>
          </a:p>
          <a:p>
            <a:r>
              <a:rPr lang="en-US" sz="3200" dirty="0"/>
              <a:t>Calculation work following the send operation can start almost immediately after the send process is initiated, and can continue to run while the send operation is pending. </a:t>
            </a:r>
          </a:p>
          <a:p>
            <a:r>
              <a:rPr lang="en-US" sz="3200" dirty="0"/>
              <a:t>Similarly, a non-blocking receive could be more efficient than its blocking counter-part if work following the receive operation does not depend on the received message.</a:t>
            </a:r>
          </a:p>
        </p:txBody>
      </p:sp>
    </p:spTree>
    <p:extLst>
      <p:ext uri="{BB962C8B-B14F-4D97-AF65-F5344CB8AC3E}">
        <p14:creationId xmlns:p14="http://schemas.microsoft.com/office/powerpoint/2010/main" val="37645813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3BDA-DED9-469D-BB00-67E378A5DB7A}"/>
              </a:ext>
            </a:extLst>
          </p:cNvPr>
          <p:cNvSpPr>
            <a:spLocks noGrp="1"/>
          </p:cNvSpPr>
          <p:nvPr>
            <p:ph type="title"/>
          </p:nvPr>
        </p:nvSpPr>
        <p:spPr/>
        <p:txBody>
          <a:bodyPr/>
          <a:lstStyle/>
          <a:p>
            <a:r>
              <a:rPr lang="en-US" dirty="0"/>
              <a:t>Hiding latency</a:t>
            </a:r>
          </a:p>
        </p:txBody>
      </p:sp>
      <p:sp>
        <p:nvSpPr>
          <p:cNvPr id="3" name="Content Placeholder 2">
            <a:extLst>
              <a:ext uri="{FF2B5EF4-FFF2-40B4-BE49-F238E27FC236}">
                <a16:creationId xmlns:a16="http://schemas.microsoft.com/office/drawing/2014/main" id="{CFACBE10-A3E0-4C2D-9DB1-2E6683A09BBF}"/>
              </a:ext>
            </a:extLst>
          </p:cNvPr>
          <p:cNvSpPr>
            <a:spLocks noGrp="1"/>
          </p:cNvSpPr>
          <p:nvPr>
            <p:ph idx="1"/>
          </p:nvPr>
        </p:nvSpPr>
        <p:spPr>
          <a:xfrm>
            <a:off x="503583" y="1563757"/>
            <a:ext cx="11039060" cy="4929118"/>
          </a:xfrm>
        </p:spPr>
        <p:txBody>
          <a:bodyPr>
            <a:normAutofit/>
          </a:bodyPr>
          <a:lstStyle/>
          <a:p>
            <a:r>
              <a:rPr lang="en-US" dirty="0"/>
              <a:t>In some MPI programs, communication and calculation tasks can run concurrently, and consequently, can speed-up the program execution.</a:t>
            </a:r>
          </a:p>
          <a:p>
            <a:r>
              <a:rPr lang="en-US" dirty="0"/>
              <a:t> Suppose that a master process have to receive large messages from all slaves. </a:t>
            </a:r>
          </a:p>
          <a:p>
            <a:pPr lvl="1"/>
            <a:r>
              <a:rPr lang="en-US" dirty="0"/>
              <a:t>Then, all processes have to do an extensive calculation that is independent of data in the messages.</a:t>
            </a:r>
          </a:p>
          <a:p>
            <a:r>
              <a:rPr lang="en-US" dirty="0"/>
              <a:t> If blocking communication is used, the execution time will be a sum of communication and calculation time.</a:t>
            </a:r>
          </a:p>
          <a:p>
            <a:r>
              <a:rPr lang="en-US" dirty="0"/>
              <a:t> If asynchronous, non-blocking communication is used, a part of communication and calculation tasks could overlap, which could result in a shorter execution time.</a:t>
            </a:r>
          </a:p>
        </p:txBody>
      </p:sp>
    </p:spTree>
    <p:extLst>
      <p:ext uri="{BB962C8B-B14F-4D97-AF65-F5344CB8AC3E}">
        <p14:creationId xmlns:p14="http://schemas.microsoft.com/office/powerpoint/2010/main" val="33522432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DCF8-60C0-4824-8F03-EE2A545A7313}"/>
              </a:ext>
            </a:extLst>
          </p:cNvPr>
          <p:cNvSpPr>
            <a:spLocks noGrp="1"/>
          </p:cNvSpPr>
          <p:nvPr>
            <p:ph type="title"/>
          </p:nvPr>
        </p:nvSpPr>
        <p:spPr/>
        <p:txBody>
          <a:bodyPr/>
          <a:lstStyle/>
          <a:p>
            <a:r>
              <a:rPr lang="en-US" dirty="0"/>
              <a:t>Hiding latency</a:t>
            </a:r>
          </a:p>
        </p:txBody>
      </p:sp>
      <p:sp>
        <p:nvSpPr>
          <p:cNvPr id="3" name="Content Placeholder 2">
            <a:extLst>
              <a:ext uri="{FF2B5EF4-FFF2-40B4-BE49-F238E27FC236}">
                <a16:creationId xmlns:a16="http://schemas.microsoft.com/office/drawing/2014/main" id="{5A1FFC00-533B-4EFF-9308-561F82BFB387}"/>
              </a:ext>
            </a:extLst>
          </p:cNvPr>
          <p:cNvSpPr>
            <a:spLocks noGrp="1"/>
          </p:cNvSpPr>
          <p:nvPr>
            <p:ph idx="1"/>
          </p:nvPr>
        </p:nvSpPr>
        <p:spPr/>
        <p:txBody>
          <a:bodyPr/>
          <a:lstStyle/>
          <a:p>
            <a:r>
              <a:rPr lang="en-US" dirty="0"/>
              <a:t>One way to implement the above task is to start a master process that will receiving messages from all slave processes, and then proceed with its calculation work.</a:t>
            </a:r>
          </a:p>
          <a:p>
            <a:r>
              <a:rPr lang="en-US" dirty="0"/>
              <a:t>The slave processes will send their messages and then start to calculate. </a:t>
            </a:r>
          </a:p>
          <a:p>
            <a:r>
              <a:rPr lang="en-US" dirty="0"/>
              <a:t>The program runs until all communication and calculation is done.</a:t>
            </a:r>
          </a:p>
        </p:txBody>
      </p:sp>
    </p:spTree>
    <p:extLst>
      <p:ext uri="{BB962C8B-B14F-4D97-AF65-F5344CB8AC3E}">
        <p14:creationId xmlns:p14="http://schemas.microsoft.com/office/powerpoint/2010/main" val="228633919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5D0F-2E03-4F3D-B19A-6FE8F5532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4E0933-A079-4408-B076-72276ABB525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86F6455-DF4B-41D4-8857-EB05E6FD271E}"/>
              </a:ext>
            </a:extLst>
          </p:cNvPr>
          <p:cNvPicPr>
            <a:picLocks noChangeAspect="1"/>
          </p:cNvPicPr>
          <p:nvPr/>
        </p:nvPicPr>
        <p:blipFill>
          <a:blip r:embed="rId2"/>
          <a:stretch>
            <a:fillRect/>
          </a:stretch>
        </p:blipFill>
        <p:spPr>
          <a:xfrm>
            <a:off x="0" y="681036"/>
            <a:ext cx="11165509" cy="4928193"/>
          </a:xfrm>
          <a:prstGeom prst="rect">
            <a:avLst/>
          </a:prstGeom>
        </p:spPr>
      </p:pic>
    </p:spTree>
    <p:extLst>
      <p:ext uri="{BB962C8B-B14F-4D97-AF65-F5344CB8AC3E}">
        <p14:creationId xmlns:p14="http://schemas.microsoft.com/office/powerpoint/2010/main" val="2902628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A492-8E17-4F09-86C2-9E3C19ECD7FE}"/>
              </a:ext>
            </a:extLst>
          </p:cNvPr>
          <p:cNvSpPr>
            <a:spLocks noGrp="1"/>
          </p:cNvSpPr>
          <p:nvPr>
            <p:ph type="title"/>
          </p:nvPr>
        </p:nvSpPr>
        <p:spPr/>
        <p:txBody>
          <a:bodyPr/>
          <a:lstStyle/>
          <a:p>
            <a:r>
              <a:rPr lang="en-US" dirty="0"/>
              <a:t>Some subsidiary features of message-passing</a:t>
            </a:r>
          </a:p>
        </p:txBody>
      </p:sp>
      <p:sp>
        <p:nvSpPr>
          <p:cNvPr id="3" name="Content Placeholder 2">
            <a:extLst>
              <a:ext uri="{FF2B5EF4-FFF2-40B4-BE49-F238E27FC236}">
                <a16:creationId xmlns:a16="http://schemas.microsoft.com/office/drawing/2014/main" id="{5544CB81-499D-4D83-8F9C-A5F705AA5693}"/>
              </a:ext>
            </a:extLst>
          </p:cNvPr>
          <p:cNvSpPr>
            <a:spLocks noGrp="1"/>
          </p:cNvSpPr>
          <p:nvPr>
            <p:ph idx="1"/>
          </p:nvPr>
        </p:nvSpPr>
        <p:spPr>
          <a:xfrm>
            <a:off x="838200" y="1524000"/>
            <a:ext cx="10515600" cy="5102087"/>
          </a:xfrm>
        </p:spPr>
        <p:txBody>
          <a:bodyPr>
            <a:normAutofit lnSpcReduction="10000"/>
          </a:bodyPr>
          <a:lstStyle/>
          <a:p>
            <a:r>
              <a:rPr lang="en-US" dirty="0"/>
              <a:t>MPI communication model is by default non-deterministic.</a:t>
            </a:r>
          </a:p>
          <a:p>
            <a:pPr lvl="1"/>
            <a:r>
              <a:rPr lang="en-US" dirty="0"/>
              <a:t>Arrival order of messages sent from two processes, A and B, to a third process, C, is not known in advance.</a:t>
            </a:r>
          </a:p>
          <a:p>
            <a:r>
              <a:rPr lang="en-US" dirty="0"/>
              <a:t>MPI communication is unfair. </a:t>
            </a:r>
          </a:p>
          <a:p>
            <a:pPr lvl="1"/>
            <a:r>
              <a:rPr lang="en-US" dirty="0"/>
              <a:t>No matter how long a send process has been pending,  it can always be overtaken by a message sent from another sender process.</a:t>
            </a:r>
          </a:p>
          <a:p>
            <a:pPr lvl="1"/>
            <a:r>
              <a:rPr lang="en-US" dirty="0"/>
              <a:t>For example, if process A sends a message to process C, which executes a matching receive operation, and process B sends a competing message that also matches the receive operation in process C, only one of the sends will complete. </a:t>
            </a:r>
          </a:p>
          <a:p>
            <a:r>
              <a:rPr lang="en-US" dirty="0"/>
              <a:t>It is the programmer’s responsibility to prevent "starvation" by ensuring that a computation is deterministic, e.g. by forcing a reception of specific number of messages from all competing processes.</a:t>
            </a:r>
          </a:p>
        </p:txBody>
      </p:sp>
    </p:spTree>
    <p:extLst>
      <p:ext uri="{BB962C8B-B14F-4D97-AF65-F5344CB8AC3E}">
        <p14:creationId xmlns:p14="http://schemas.microsoft.com/office/powerpoint/2010/main" val="9602491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83B0-0321-4A5B-B639-5A36C46E6077}"/>
              </a:ext>
            </a:extLst>
          </p:cNvPr>
          <p:cNvSpPr>
            <a:spLocks noGrp="1"/>
          </p:cNvSpPr>
          <p:nvPr>
            <p:ph type="title"/>
          </p:nvPr>
        </p:nvSpPr>
        <p:spPr/>
        <p:txBody>
          <a:bodyPr/>
          <a:lstStyle/>
          <a:p>
            <a:r>
              <a:rPr lang="en-US" dirty="0"/>
              <a:t>Some subsidiary features of message-passing</a:t>
            </a:r>
          </a:p>
        </p:txBody>
      </p:sp>
      <p:sp>
        <p:nvSpPr>
          <p:cNvPr id="3" name="Content Placeholder 2">
            <a:extLst>
              <a:ext uri="{FF2B5EF4-FFF2-40B4-BE49-F238E27FC236}">
                <a16:creationId xmlns:a16="http://schemas.microsoft.com/office/drawing/2014/main" id="{EED0E76B-F54B-4706-A519-2590DC279B6D}"/>
              </a:ext>
            </a:extLst>
          </p:cNvPr>
          <p:cNvSpPr>
            <a:spLocks noGrp="1"/>
          </p:cNvSpPr>
          <p:nvPr>
            <p:ph idx="1"/>
          </p:nvPr>
        </p:nvSpPr>
        <p:spPr/>
        <p:txBody>
          <a:bodyPr>
            <a:normAutofit/>
          </a:bodyPr>
          <a:lstStyle/>
          <a:p>
            <a:r>
              <a:rPr lang="en-US" sz="3600" dirty="0"/>
              <a:t>MPI communication is non-overtaking.</a:t>
            </a:r>
          </a:p>
          <a:p>
            <a:pPr lvl="1"/>
            <a:r>
              <a:rPr lang="en-US" sz="3200" dirty="0"/>
              <a:t> If a sender process posts successive messages to a receiver process, and a receive operation matches all messages, the messages will be managed in the order as they were sent, i.e. the first sent message will be received first, etc. </a:t>
            </a:r>
          </a:p>
          <a:p>
            <a:pPr lvl="1"/>
            <a:r>
              <a:rPr lang="en-US" sz="3200" dirty="0"/>
              <a:t>Similarly, if a receiver process posts successive receives, and all match the same message, then the messages will be received in the same order as they have been sent. </a:t>
            </a:r>
          </a:p>
        </p:txBody>
      </p:sp>
    </p:spTree>
    <p:extLst>
      <p:ext uri="{BB962C8B-B14F-4D97-AF65-F5344CB8AC3E}">
        <p14:creationId xmlns:p14="http://schemas.microsoft.com/office/powerpoint/2010/main" val="267957947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88CC-A11B-44D2-8417-99ECC2E8DE2A}"/>
              </a:ext>
            </a:extLst>
          </p:cNvPr>
          <p:cNvSpPr>
            <a:spLocks noGrp="1"/>
          </p:cNvSpPr>
          <p:nvPr>
            <p:ph type="title"/>
          </p:nvPr>
        </p:nvSpPr>
        <p:spPr/>
        <p:txBody>
          <a:bodyPr/>
          <a:lstStyle/>
          <a:p>
            <a:r>
              <a:rPr lang="en-US" dirty="0"/>
              <a:t>Some subsidiary features of message-passing</a:t>
            </a:r>
          </a:p>
        </p:txBody>
      </p:sp>
      <p:sp>
        <p:nvSpPr>
          <p:cNvPr id="3" name="Content Placeholder 2">
            <a:extLst>
              <a:ext uri="{FF2B5EF4-FFF2-40B4-BE49-F238E27FC236}">
                <a16:creationId xmlns:a16="http://schemas.microsoft.com/office/drawing/2014/main" id="{A1FF2E84-AB33-46F1-A3C7-5131C4719B26}"/>
              </a:ext>
            </a:extLst>
          </p:cNvPr>
          <p:cNvSpPr>
            <a:spLocks noGrp="1"/>
          </p:cNvSpPr>
          <p:nvPr>
            <p:ph idx="1"/>
          </p:nvPr>
        </p:nvSpPr>
        <p:spPr>
          <a:xfrm>
            <a:off x="639417" y="1690688"/>
            <a:ext cx="10515600" cy="4351338"/>
          </a:xfrm>
        </p:spPr>
        <p:txBody>
          <a:bodyPr>
            <a:normAutofit/>
          </a:bodyPr>
          <a:lstStyle/>
          <a:p>
            <a:r>
              <a:rPr lang="en-US" sz="3200" dirty="0"/>
              <a:t>If an MPI process is multi-threaded, then the semantics of thread execution may not define a relative order between send operations from distinct program threads. </a:t>
            </a:r>
          </a:p>
          <a:p>
            <a:r>
              <a:rPr lang="en-US" sz="3200" dirty="0"/>
              <a:t>In the case of multi-threaded MPI processes, the messages sent from different threads can be received in an arbitrary order. </a:t>
            </a:r>
          </a:p>
          <a:p>
            <a:pPr lvl="1"/>
            <a:r>
              <a:rPr lang="en-US" sz="2800" dirty="0"/>
              <a:t>Same is valid also for multi-threaded receive operations, i.e. successively sent messages will be received in an arbitrary order.</a:t>
            </a:r>
          </a:p>
        </p:txBody>
      </p:sp>
    </p:spTree>
    <p:extLst>
      <p:ext uri="{BB962C8B-B14F-4D97-AF65-F5344CB8AC3E}">
        <p14:creationId xmlns:p14="http://schemas.microsoft.com/office/powerpoint/2010/main" val="1654213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24FB-B629-4E8D-AE5A-9775FC9ADC5B}"/>
              </a:ext>
            </a:extLst>
          </p:cNvPr>
          <p:cNvSpPr>
            <a:spLocks noGrp="1"/>
          </p:cNvSpPr>
          <p:nvPr>
            <p:ph type="title"/>
          </p:nvPr>
        </p:nvSpPr>
        <p:spPr/>
        <p:txBody>
          <a:bodyPr/>
          <a:lstStyle/>
          <a:p>
            <a:r>
              <a:rPr lang="en-US" dirty="0"/>
              <a:t>Fairness and overtaking of MPI communication</a:t>
            </a:r>
          </a:p>
        </p:txBody>
      </p:sp>
      <p:sp>
        <p:nvSpPr>
          <p:cNvPr id="3" name="Content Placeholder 2">
            <a:extLst>
              <a:ext uri="{FF2B5EF4-FFF2-40B4-BE49-F238E27FC236}">
                <a16:creationId xmlns:a16="http://schemas.microsoft.com/office/drawing/2014/main" id="{7EFCE8DC-1FF1-4149-A9CE-67DAA38335B2}"/>
              </a:ext>
            </a:extLst>
          </p:cNvPr>
          <p:cNvSpPr>
            <a:spLocks noGrp="1"/>
          </p:cNvSpPr>
          <p:nvPr>
            <p:ph idx="1"/>
          </p:nvPr>
        </p:nvSpPr>
        <p:spPr/>
        <p:txBody>
          <a:bodyPr/>
          <a:lstStyle/>
          <a:p>
            <a:r>
              <a:rPr lang="en-US" dirty="0"/>
              <a:t>Master process is ready to receive 10*(size-1) messages</a:t>
            </a:r>
          </a:p>
          <a:p>
            <a:r>
              <a:rPr lang="en-US" dirty="0"/>
              <a:t>Slave processes want to send 10 messages to the master process, each with a larger tag. </a:t>
            </a:r>
          </a:p>
          <a:p>
            <a:r>
              <a:rPr lang="en-US" dirty="0"/>
              <a:t>Master process lists all received messages with their source process ranks and their tags.</a:t>
            </a:r>
          </a:p>
        </p:txBody>
      </p:sp>
    </p:spTree>
    <p:extLst>
      <p:ext uri="{BB962C8B-B14F-4D97-AF65-F5344CB8AC3E}">
        <p14:creationId xmlns:p14="http://schemas.microsoft.com/office/powerpoint/2010/main" val="4556078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D3E894-7315-405F-B2E5-AB91931D04A0}"/>
              </a:ext>
            </a:extLst>
          </p:cNvPr>
          <p:cNvSpPr txBox="1"/>
          <p:nvPr/>
        </p:nvSpPr>
        <p:spPr>
          <a:xfrm>
            <a:off x="1073426" y="129718"/>
            <a:ext cx="8958470" cy="6740307"/>
          </a:xfrm>
          <a:prstGeom prst="rect">
            <a:avLst/>
          </a:prstGeom>
          <a:noFill/>
        </p:spPr>
        <p:txBody>
          <a:bodyPr wrap="square">
            <a:spAutoFit/>
          </a:bodyPr>
          <a:lstStyle/>
          <a:p>
            <a:r>
              <a:rPr lang="en-US" dirty="0"/>
              <a:t># include "</a:t>
            </a:r>
            <a:r>
              <a:rPr lang="en-US" dirty="0" err="1"/>
              <a:t>mpi.h</a:t>
            </a:r>
            <a:r>
              <a:rPr lang="en-US" dirty="0"/>
              <a:t>"</a:t>
            </a:r>
          </a:p>
          <a:p>
            <a:r>
              <a:rPr lang="en-US" dirty="0"/>
              <a:t> # include &lt;</a:t>
            </a:r>
            <a:r>
              <a:rPr lang="en-US" dirty="0" err="1"/>
              <a:t>stdio</a:t>
            </a:r>
            <a:r>
              <a:rPr lang="en-US" dirty="0"/>
              <a:t> .h&gt;</a:t>
            </a:r>
          </a:p>
          <a:p>
            <a:r>
              <a:rPr lang="en-US" dirty="0"/>
              <a:t> int main ( int </a:t>
            </a:r>
            <a:r>
              <a:rPr lang="en-US" dirty="0" err="1"/>
              <a:t>argc</a:t>
            </a:r>
            <a:r>
              <a:rPr lang="en-US" dirty="0"/>
              <a:t> , char ** </a:t>
            </a:r>
            <a:r>
              <a:rPr lang="en-US" dirty="0" err="1"/>
              <a:t>argv</a:t>
            </a:r>
            <a:r>
              <a:rPr lang="en-US" dirty="0"/>
              <a:t> )</a:t>
            </a:r>
          </a:p>
          <a:p>
            <a:r>
              <a:rPr lang="en-US" dirty="0"/>
              <a:t> {</a:t>
            </a:r>
          </a:p>
          <a:p>
            <a:r>
              <a:rPr lang="en-US" dirty="0"/>
              <a:t> int rank , size , </a:t>
            </a:r>
            <a:r>
              <a:rPr lang="en-US" dirty="0" err="1"/>
              <a:t>i</a:t>
            </a:r>
            <a:r>
              <a:rPr lang="en-US" dirty="0"/>
              <a:t>, </a:t>
            </a:r>
            <a:r>
              <a:rPr lang="en-US" dirty="0" err="1"/>
              <a:t>buf</a:t>
            </a:r>
            <a:r>
              <a:rPr lang="en-US" dirty="0"/>
              <a:t> [1];</a:t>
            </a:r>
          </a:p>
          <a:p>
            <a:r>
              <a:rPr lang="en-US" dirty="0"/>
              <a:t> </a:t>
            </a:r>
            <a:r>
              <a:rPr lang="en-US" dirty="0" err="1"/>
              <a:t>MPI_Status</a:t>
            </a:r>
            <a:r>
              <a:rPr lang="en-US" dirty="0"/>
              <a:t> status ;</a:t>
            </a:r>
          </a:p>
          <a:p>
            <a:r>
              <a:rPr lang="en-US" dirty="0" err="1"/>
              <a:t>MPI_Init</a:t>
            </a:r>
            <a:r>
              <a:rPr lang="en-US" dirty="0"/>
              <a:t> (&amp; </a:t>
            </a:r>
            <a:r>
              <a:rPr lang="en-US" dirty="0" err="1"/>
              <a:t>argc</a:t>
            </a:r>
            <a:r>
              <a:rPr lang="en-US" dirty="0"/>
              <a:t> , &amp; </a:t>
            </a:r>
            <a:r>
              <a:rPr lang="en-US" dirty="0" err="1"/>
              <a:t>argv</a:t>
            </a:r>
            <a:r>
              <a:rPr lang="en-US" dirty="0"/>
              <a:t> );</a:t>
            </a:r>
          </a:p>
          <a:p>
            <a:r>
              <a:rPr lang="en-US" dirty="0"/>
              <a:t> </a:t>
            </a:r>
            <a:r>
              <a:rPr lang="en-US" dirty="0" err="1"/>
              <a:t>MPI_Comm_rank</a:t>
            </a:r>
            <a:r>
              <a:rPr lang="en-US" dirty="0"/>
              <a:t> ( MPI_COMM_WORLD , &amp; rank );</a:t>
            </a:r>
          </a:p>
          <a:p>
            <a:r>
              <a:rPr lang="en-US" dirty="0"/>
              <a:t> </a:t>
            </a:r>
            <a:r>
              <a:rPr lang="en-US" dirty="0" err="1"/>
              <a:t>MPI_Comm_size</a:t>
            </a:r>
            <a:r>
              <a:rPr lang="en-US" dirty="0"/>
              <a:t> ( MPI_COMM_WORLD , &amp; size );</a:t>
            </a:r>
          </a:p>
          <a:p>
            <a:r>
              <a:rPr lang="en-US" dirty="0"/>
              <a:t> if ( rank == 0) {</a:t>
            </a:r>
          </a:p>
          <a:p>
            <a:r>
              <a:rPr lang="en-US" dirty="0"/>
              <a:t> for (</a:t>
            </a:r>
            <a:r>
              <a:rPr lang="en-US" dirty="0" err="1"/>
              <a:t>i</a:t>
            </a:r>
            <a:r>
              <a:rPr lang="en-US" dirty="0"/>
              <a:t> = 0; </a:t>
            </a:r>
            <a:r>
              <a:rPr lang="en-US" dirty="0" err="1"/>
              <a:t>i</a:t>
            </a:r>
            <a:r>
              <a:rPr lang="en-US" dirty="0"/>
              <a:t> &lt; 10*( size -1) ; </a:t>
            </a:r>
            <a:r>
              <a:rPr lang="en-US" dirty="0" err="1"/>
              <a:t>i</a:t>
            </a:r>
            <a:r>
              <a:rPr lang="en-US" dirty="0"/>
              <a:t>++) {</a:t>
            </a:r>
          </a:p>
          <a:p>
            <a:r>
              <a:rPr lang="en-US" dirty="0"/>
              <a:t> </a:t>
            </a:r>
            <a:r>
              <a:rPr lang="en-US" dirty="0" err="1"/>
              <a:t>MPI_Recv</a:t>
            </a:r>
            <a:r>
              <a:rPr lang="en-US" dirty="0"/>
              <a:t> (</a:t>
            </a:r>
            <a:r>
              <a:rPr lang="en-US" dirty="0" err="1"/>
              <a:t>buf</a:t>
            </a:r>
            <a:r>
              <a:rPr lang="en-US" dirty="0"/>
              <a:t> , 1, MPI_INT , MPI_ANY_SOURCE ,</a:t>
            </a:r>
          </a:p>
          <a:p>
            <a:r>
              <a:rPr lang="en-US" dirty="0"/>
              <a:t> MPI_ANY_TAG , MPI_COMM_WORLD , &amp; status );</a:t>
            </a:r>
          </a:p>
          <a:p>
            <a:r>
              <a:rPr lang="en-US" dirty="0"/>
              <a:t> </a:t>
            </a:r>
            <a:r>
              <a:rPr lang="en-US" dirty="0" err="1"/>
              <a:t>printf</a:t>
            </a:r>
            <a:r>
              <a:rPr lang="en-US" dirty="0"/>
              <a:t> (" Msg from %d with tag %d\n",</a:t>
            </a:r>
          </a:p>
          <a:p>
            <a:r>
              <a:rPr lang="en-US" dirty="0"/>
              <a:t> status . MPI_SOURCE , status . MPI_TAG );</a:t>
            </a:r>
          </a:p>
          <a:p>
            <a:r>
              <a:rPr lang="en-US" dirty="0"/>
              <a:t> }</a:t>
            </a:r>
          </a:p>
          <a:p>
            <a:r>
              <a:rPr lang="en-US" dirty="0"/>
              <a:t> }</a:t>
            </a:r>
          </a:p>
          <a:p>
            <a:r>
              <a:rPr lang="en-US" dirty="0"/>
              <a:t> else { // rank &gt; 0</a:t>
            </a:r>
          </a:p>
          <a:p>
            <a:r>
              <a:rPr lang="en-US" dirty="0"/>
              <a:t> for (</a:t>
            </a:r>
            <a:r>
              <a:rPr lang="en-US" dirty="0" err="1"/>
              <a:t>i</a:t>
            </a:r>
            <a:r>
              <a:rPr lang="en-US" dirty="0"/>
              <a:t> = 0; </a:t>
            </a:r>
            <a:r>
              <a:rPr lang="en-US" dirty="0" err="1"/>
              <a:t>i</a:t>
            </a:r>
            <a:r>
              <a:rPr lang="en-US" dirty="0"/>
              <a:t> &lt; 10; </a:t>
            </a:r>
            <a:r>
              <a:rPr lang="en-US" dirty="0" err="1"/>
              <a:t>i</a:t>
            </a:r>
            <a:r>
              <a:rPr lang="en-US" dirty="0"/>
              <a:t>++)</a:t>
            </a:r>
          </a:p>
          <a:p>
            <a:r>
              <a:rPr lang="en-US" dirty="0"/>
              <a:t> </a:t>
            </a:r>
            <a:r>
              <a:rPr lang="en-US" dirty="0" err="1"/>
              <a:t>MPI_Send</a:t>
            </a:r>
            <a:r>
              <a:rPr lang="en-US" dirty="0"/>
              <a:t> (</a:t>
            </a:r>
            <a:r>
              <a:rPr lang="en-US" dirty="0" err="1"/>
              <a:t>buf</a:t>
            </a:r>
            <a:r>
              <a:rPr lang="en-US" dirty="0"/>
              <a:t> , 1, MPI_INT , 0, </a:t>
            </a:r>
            <a:r>
              <a:rPr lang="en-US" dirty="0" err="1"/>
              <a:t>i</a:t>
            </a:r>
            <a:r>
              <a:rPr lang="en-US" dirty="0"/>
              <a:t>, MPI_COMM_WORLD );</a:t>
            </a:r>
          </a:p>
          <a:p>
            <a:r>
              <a:rPr lang="en-US" dirty="0"/>
              <a:t> }</a:t>
            </a:r>
          </a:p>
          <a:p>
            <a:r>
              <a:rPr lang="en-US" dirty="0"/>
              <a:t> </a:t>
            </a:r>
            <a:r>
              <a:rPr lang="en-US" dirty="0" err="1"/>
              <a:t>MPI_Finalize</a:t>
            </a:r>
            <a:r>
              <a:rPr lang="en-US" dirty="0"/>
              <a:t> ();</a:t>
            </a:r>
          </a:p>
          <a:p>
            <a:r>
              <a:rPr lang="en-US" dirty="0"/>
              <a:t> return 0;</a:t>
            </a:r>
          </a:p>
          <a:p>
            <a:r>
              <a:rPr lang="en-US" dirty="0"/>
              <a:t> }</a:t>
            </a:r>
          </a:p>
        </p:txBody>
      </p:sp>
    </p:spTree>
    <p:extLst>
      <p:ext uri="{BB962C8B-B14F-4D97-AF65-F5344CB8AC3E}">
        <p14:creationId xmlns:p14="http://schemas.microsoft.com/office/powerpoint/2010/main" val="1709229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718C-D3B9-4927-AAC9-557D81AFE37F}"/>
              </a:ext>
            </a:extLst>
          </p:cNvPr>
          <p:cNvSpPr>
            <a:spLocks noGrp="1"/>
          </p:cNvSpPr>
          <p:nvPr>
            <p:ph type="title"/>
          </p:nvPr>
        </p:nvSpPr>
        <p:spPr/>
        <p:txBody>
          <a:bodyPr/>
          <a:lstStyle/>
          <a:p>
            <a:r>
              <a:rPr lang="en-US" dirty="0"/>
              <a:t>MPI communicators</a:t>
            </a:r>
          </a:p>
        </p:txBody>
      </p:sp>
      <p:sp>
        <p:nvSpPr>
          <p:cNvPr id="3" name="Content Placeholder 2">
            <a:extLst>
              <a:ext uri="{FF2B5EF4-FFF2-40B4-BE49-F238E27FC236}">
                <a16:creationId xmlns:a16="http://schemas.microsoft.com/office/drawing/2014/main" id="{5C2A1E39-6A25-459D-9920-91C0C9A9F361}"/>
              </a:ext>
            </a:extLst>
          </p:cNvPr>
          <p:cNvSpPr>
            <a:spLocks noGrp="1"/>
          </p:cNvSpPr>
          <p:nvPr>
            <p:ph idx="1"/>
          </p:nvPr>
        </p:nvSpPr>
        <p:spPr/>
        <p:txBody>
          <a:bodyPr>
            <a:normAutofit/>
          </a:bodyPr>
          <a:lstStyle/>
          <a:p>
            <a:r>
              <a:rPr lang="en-US" dirty="0"/>
              <a:t>Default communicator MPI_COMM_WORLD</a:t>
            </a:r>
          </a:p>
          <a:p>
            <a:pPr lvl="1"/>
            <a:r>
              <a:rPr lang="en-US" dirty="0"/>
              <a:t> which incorporates all processes involved and defines a default context. </a:t>
            </a:r>
          </a:p>
          <a:p>
            <a:r>
              <a:rPr lang="en-US" dirty="0"/>
              <a:t>More complex parallel programs usually need more process groups and contexts to implement various forms of sequential or parallel decomposition of a program. </a:t>
            </a:r>
          </a:p>
          <a:p>
            <a:r>
              <a:rPr lang="en-US" dirty="0"/>
              <a:t>MPI library supports modular programming via its communicator mechanism that provides the ”information hiding” and ”local name space”, which are both needed in modular programs. </a:t>
            </a:r>
          </a:p>
        </p:txBody>
      </p:sp>
    </p:spTree>
    <p:extLst>
      <p:ext uri="{BB962C8B-B14F-4D97-AF65-F5344CB8AC3E}">
        <p14:creationId xmlns:p14="http://schemas.microsoft.com/office/powerpoint/2010/main" val="3183156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A862-6DD5-408D-9107-948A00837AFE}"/>
              </a:ext>
            </a:extLst>
          </p:cNvPr>
          <p:cNvSpPr>
            <a:spLocks noGrp="1"/>
          </p:cNvSpPr>
          <p:nvPr>
            <p:ph type="title"/>
          </p:nvPr>
        </p:nvSpPr>
        <p:spPr>
          <a:xfrm>
            <a:off x="838200" y="205409"/>
            <a:ext cx="10515600" cy="1325563"/>
          </a:xfrm>
        </p:spPr>
        <p:txBody>
          <a:bodyPr/>
          <a:lstStyle/>
          <a:p>
            <a:r>
              <a:rPr lang="en-US" dirty="0"/>
              <a:t>Message passing interface</a:t>
            </a:r>
          </a:p>
        </p:txBody>
      </p:sp>
      <p:sp>
        <p:nvSpPr>
          <p:cNvPr id="3" name="Content Placeholder 2">
            <a:extLst>
              <a:ext uri="{FF2B5EF4-FFF2-40B4-BE49-F238E27FC236}">
                <a16:creationId xmlns:a16="http://schemas.microsoft.com/office/drawing/2014/main" id="{A0BFD16F-557D-4E2A-914C-511CB41DAB8C}"/>
              </a:ext>
            </a:extLst>
          </p:cNvPr>
          <p:cNvSpPr>
            <a:spLocks noGrp="1"/>
          </p:cNvSpPr>
          <p:nvPr>
            <p:ph idx="1"/>
          </p:nvPr>
        </p:nvSpPr>
        <p:spPr>
          <a:xfrm>
            <a:off x="728870" y="1262743"/>
            <a:ext cx="10624930" cy="5128591"/>
          </a:xfrm>
        </p:spPr>
        <p:txBody>
          <a:bodyPr>
            <a:normAutofit fontScale="85000" lnSpcReduction="10000"/>
          </a:bodyPr>
          <a:lstStyle/>
          <a:p>
            <a:r>
              <a:rPr lang="en-US" dirty="0"/>
              <a:t>Parallel algorithms can be implemented by just a few MPI operations, </a:t>
            </a:r>
          </a:p>
          <a:p>
            <a:r>
              <a:rPr lang="en-US" dirty="0"/>
              <a:t>MPI-1 standard offers a set of more than 120 operations for elegant </a:t>
            </a:r>
          </a:p>
          <a:p>
            <a:pPr lvl="1"/>
            <a:r>
              <a:rPr lang="en-US" dirty="0"/>
              <a:t>Efficient programming, including operations for collective and asynchronous  communication in numerous topologies of interconnected computers. </a:t>
            </a:r>
          </a:p>
          <a:p>
            <a:r>
              <a:rPr lang="en-US" dirty="0"/>
              <a:t>MPI library is well documented from its beginning and constantly developing. </a:t>
            </a:r>
          </a:p>
          <a:p>
            <a:r>
              <a:rPr lang="en-US" dirty="0"/>
              <a:t>MPI-2 provides standardized process startup, dynamic process creation and management, improved data types, one-sided communication and versatile input/output operations. </a:t>
            </a:r>
          </a:p>
          <a:p>
            <a:r>
              <a:rPr lang="en-US" dirty="0"/>
              <a:t>The MPI-3 standard introduces non blocking collective communication that enable communication-computation overlapping and the MPI Shared Memory (SHM) model that enables efficient programming of hybrid architectures, </a:t>
            </a:r>
          </a:p>
          <a:p>
            <a:pPr lvl="1"/>
            <a:r>
              <a:rPr lang="en-US" dirty="0"/>
              <a:t>e.g. a network of multicore computing nodes.</a:t>
            </a:r>
          </a:p>
          <a:p>
            <a:r>
              <a:rPr lang="en-US" dirty="0"/>
              <a:t>The MPI 4.0 standardization efforts aim at adding new techniques, approaches, or concepts to the MPI standard that will help MPI address the need of current and next generation applications and architectures. </a:t>
            </a:r>
          </a:p>
        </p:txBody>
      </p:sp>
    </p:spTree>
    <p:extLst>
      <p:ext uri="{BB962C8B-B14F-4D97-AF65-F5344CB8AC3E}">
        <p14:creationId xmlns:p14="http://schemas.microsoft.com/office/powerpoint/2010/main" val="23808969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691E-EE4C-4BAE-8D3F-2D6CE4CDBDFC}"/>
              </a:ext>
            </a:extLst>
          </p:cNvPr>
          <p:cNvSpPr>
            <a:spLocks noGrp="1"/>
          </p:cNvSpPr>
          <p:nvPr>
            <p:ph type="title"/>
          </p:nvPr>
        </p:nvSpPr>
        <p:spPr>
          <a:xfrm>
            <a:off x="838200" y="279979"/>
            <a:ext cx="10515600" cy="752987"/>
          </a:xfrm>
        </p:spPr>
        <p:txBody>
          <a:bodyPr/>
          <a:lstStyle/>
          <a:p>
            <a:r>
              <a:rPr lang="en-US" dirty="0"/>
              <a:t>MPI communicators</a:t>
            </a:r>
          </a:p>
        </p:txBody>
      </p:sp>
      <p:sp>
        <p:nvSpPr>
          <p:cNvPr id="3" name="Content Placeholder 2">
            <a:extLst>
              <a:ext uri="{FF2B5EF4-FFF2-40B4-BE49-F238E27FC236}">
                <a16:creationId xmlns:a16="http://schemas.microsoft.com/office/drawing/2014/main" id="{885F4CAC-8345-4378-B975-6BA6D8AAF6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75C61A4-44F3-4518-9291-90286D96DC57}"/>
              </a:ext>
            </a:extLst>
          </p:cNvPr>
          <p:cNvPicPr>
            <a:picLocks noChangeAspect="1"/>
          </p:cNvPicPr>
          <p:nvPr/>
        </p:nvPicPr>
        <p:blipFill>
          <a:blip r:embed="rId2"/>
          <a:stretch>
            <a:fillRect/>
          </a:stretch>
        </p:blipFill>
        <p:spPr>
          <a:xfrm>
            <a:off x="946288" y="1042828"/>
            <a:ext cx="9549434" cy="5486629"/>
          </a:xfrm>
          <a:prstGeom prst="rect">
            <a:avLst/>
          </a:prstGeom>
        </p:spPr>
      </p:pic>
    </p:spTree>
    <p:extLst>
      <p:ext uri="{BB962C8B-B14F-4D97-AF65-F5344CB8AC3E}">
        <p14:creationId xmlns:p14="http://schemas.microsoft.com/office/powerpoint/2010/main" val="23119679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F88-1C27-4A62-B60A-0DD65B37D32F}"/>
              </a:ext>
            </a:extLst>
          </p:cNvPr>
          <p:cNvSpPr>
            <a:spLocks noGrp="1"/>
          </p:cNvSpPr>
          <p:nvPr>
            <p:ph type="title"/>
          </p:nvPr>
        </p:nvSpPr>
        <p:spPr/>
        <p:txBody>
          <a:bodyPr/>
          <a:lstStyle/>
          <a:p>
            <a:r>
              <a:rPr lang="en-US" dirty="0"/>
              <a:t>MPI communicators</a:t>
            </a:r>
          </a:p>
        </p:txBody>
      </p:sp>
      <p:sp>
        <p:nvSpPr>
          <p:cNvPr id="3" name="Content Placeholder 2">
            <a:extLst>
              <a:ext uri="{FF2B5EF4-FFF2-40B4-BE49-F238E27FC236}">
                <a16:creationId xmlns:a16="http://schemas.microsoft.com/office/drawing/2014/main" id="{F3B49D76-0826-46C7-8F6B-BDDD94118C1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15CAFE-9276-45A4-86F4-BA7F21AA8CE9}"/>
              </a:ext>
            </a:extLst>
          </p:cNvPr>
          <p:cNvPicPr>
            <a:picLocks noChangeAspect="1"/>
          </p:cNvPicPr>
          <p:nvPr/>
        </p:nvPicPr>
        <p:blipFill>
          <a:blip r:embed="rId2"/>
          <a:stretch>
            <a:fillRect/>
          </a:stretch>
        </p:blipFill>
        <p:spPr>
          <a:xfrm>
            <a:off x="980661" y="1541308"/>
            <a:ext cx="8060427" cy="4951567"/>
          </a:xfrm>
          <a:prstGeom prst="rect">
            <a:avLst/>
          </a:prstGeom>
        </p:spPr>
      </p:pic>
    </p:spTree>
    <p:extLst>
      <p:ext uri="{BB962C8B-B14F-4D97-AF65-F5344CB8AC3E}">
        <p14:creationId xmlns:p14="http://schemas.microsoft.com/office/powerpoint/2010/main" val="8997668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C943-C76C-4F12-AC1E-C5F218F27594}"/>
              </a:ext>
            </a:extLst>
          </p:cNvPr>
          <p:cNvSpPr>
            <a:spLocks noGrp="1"/>
          </p:cNvSpPr>
          <p:nvPr>
            <p:ph type="title"/>
          </p:nvPr>
        </p:nvSpPr>
        <p:spPr/>
        <p:txBody>
          <a:bodyPr/>
          <a:lstStyle/>
          <a:p>
            <a:r>
              <a:rPr lang="en-US" dirty="0"/>
              <a:t>MPI communicators</a:t>
            </a:r>
          </a:p>
        </p:txBody>
      </p:sp>
      <p:sp>
        <p:nvSpPr>
          <p:cNvPr id="3" name="Content Placeholder 2">
            <a:extLst>
              <a:ext uri="{FF2B5EF4-FFF2-40B4-BE49-F238E27FC236}">
                <a16:creationId xmlns:a16="http://schemas.microsoft.com/office/drawing/2014/main" id="{F3183D3F-E45E-4270-AC22-699A855712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B1CD54F-9A3B-43C0-BEF1-615F8631BF58}"/>
              </a:ext>
            </a:extLst>
          </p:cNvPr>
          <p:cNvPicPr>
            <a:picLocks noChangeAspect="1"/>
          </p:cNvPicPr>
          <p:nvPr/>
        </p:nvPicPr>
        <p:blipFill>
          <a:blip r:embed="rId2"/>
          <a:stretch>
            <a:fillRect/>
          </a:stretch>
        </p:blipFill>
        <p:spPr>
          <a:xfrm>
            <a:off x="838200" y="1690689"/>
            <a:ext cx="9922565" cy="4640262"/>
          </a:xfrm>
          <a:prstGeom prst="rect">
            <a:avLst/>
          </a:prstGeom>
        </p:spPr>
      </p:pic>
    </p:spTree>
    <p:extLst>
      <p:ext uri="{BB962C8B-B14F-4D97-AF65-F5344CB8AC3E}">
        <p14:creationId xmlns:p14="http://schemas.microsoft.com/office/powerpoint/2010/main" val="27721625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1027" descr="comm_group">
            <a:extLst>
              <a:ext uri="{FF2B5EF4-FFF2-40B4-BE49-F238E27FC236}">
                <a16:creationId xmlns:a16="http://schemas.microsoft.com/office/drawing/2014/main" id="{B07FD766-C91A-4AB6-A465-4DD4FC02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089" y="484187"/>
            <a:ext cx="7413625" cy="588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29F0-CA74-442D-BF84-A863142AE2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94066F-31EB-43CB-A6CE-8E3B9D2935C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06CC16F-F1E4-4765-BC2F-0971E1F84ECF}"/>
              </a:ext>
            </a:extLst>
          </p:cNvPr>
          <p:cNvPicPr>
            <a:picLocks noChangeAspect="1"/>
          </p:cNvPicPr>
          <p:nvPr/>
        </p:nvPicPr>
        <p:blipFill>
          <a:blip r:embed="rId2"/>
          <a:stretch>
            <a:fillRect/>
          </a:stretch>
        </p:blipFill>
        <p:spPr>
          <a:xfrm>
            <a:off x="1152939" y="437925"/>
            <a:ext cx="9130748" cy="5739038"/>
          </a:xfrm>
          <a:prstGeom prst="rect">
            <a:avLst/>
          </a:prstGeom>
        </p:spPr>
      </p:pic>
    </p:spTree>
    <p:extLst>
      <p:ext uri="{BB962C8B-B14F-4D97-AF65-F5344CB8AC3E}">
        <p14:creationId xmlns:p14="http://schemas.microsoft.com/office/powerpoint/2010/main" val="295725662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AE60-317F-49B4-9239-77A9E4BECFF6}"/>
              </a:ext>
            </a:extLst>
          </p:cNvPr>
          <p:cNvSpPr>
            <a:spLocks noGrp="1"/>
          </p:cNvSpPr>
          <p:nvPr>
            <p:ph type="title"/>
          </p:nvPr>
        </p:nvSpPr>
        <p:spPr/>
        <p:txBody>
          <a:bodyPr/>
          <a:lstStyle/>
          <a:p>
            <a:r>
              <a:rPr lang="en-US" dirty="0" err="1"/>
              <a:t>MPI_Comm_Split</a:t>
            </a:r>
            <a:endParaRPr lang="en-US" dirty="0"/>
          </a:p>
        </p:txBody>
      </p:sp>
      <p:sp>
        <p:nvSpPr>
          <p:cNvPr id="3" name="Content Placeholder 2">
            <a:extLst>
              <a:ext uri="{FF2B5EF4-FFF2-40B4-BE49-F238E27FC236}">
                <a16:creationId xmlns:a16="http://schemas.microsoft.com/office/drawing/2014/main" id="{ACEE4A87-6BCD-4A62-AF83-411F8B4786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E95274C-C5D1-4FB0-A589-9049E30CB4C5}"/>
              </a:ext>
            </a:extLst>
          </p:cNvPr>
          <p:cNvPicPr>
            <a:picLocks noChangeAspect="1"/>
          </p:cNvPicPr>
          <p:nvPr/>
        </p:nvPicPr>
        <p:blipFill>
          <a:blip r:embed="rId2"/>
          <a:stretch>
            <a:fillRect/>
          </a:stretch>
        </p:blipFill>
        <p:spPr>
          <a:xfrm>
            <a:off x="993912" y="1337433"/>
            <a:ext cx="9541565" cy="4985824"/>
          </a:xfrm>
          <a:prstGeom prst="rect">
            <a:avLst/>
          </a:prstGeom>
        </p:spPr>
      </p:pic>
    </p:spTree>
    <p:extLst>
      <p:ext uri="{BB962C8B-B14F-4D97-AF65-F5344CB8AC3E}">
        <p14:creationId xmlns:p14="http://schemas.microsoft.com/office/powerpoint/2010/main" val="18186659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DD4B-65CC-4EC1-9AAB-72BD9D30C164}"/>
              </a:ext>
            </a:extLst>
          </p:cNvPr>
          <p:cNvSpPr>
            <a:spLocks noGrp="1"/>
          </p:cNvSpPr>
          <p:nvPr>
            <p:ph type="title"/>
          </p:nvPr>
        </p:nvSpPr>
        <p:spPr/>
        <p:txBody>
          <a:bodyPr/>
          <a:lstStyle/>
          <a:p>
            <a:r>
              <a:rPr lang="en-US" dirty="0" err="1"/>
              <a:t>MPI_Comm_Split</a:t>
            </a:r>
            <a:endParaRPr lang="en-US" dirty="0"/>
          </a:p>
        </p:txBody>
      </p:sp>
      <p:sp>
        <p:nvSpPr>
          <p:cNvPr id="3" name="Content Placeholder 2">
            <a:extLst>
              <a:ext uri="{FF2B5EF4-FFF2-40B4-BE49-F238E27FC236}">
                <a16:creationId xmlns:a16="http://schemas.microsoft.com/office/drawing/2014/main" id="{1273DB94-CB6C-432B-97A3-D2CE386483D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F2B085-E9E6-4228-822B-CA90B36AFB43}"/>
              </a:ext>
            </a:extLst>
          </p:cNvPr>
          <p:cNvPicPr>
            <a:picLocks noChangeAspect="1"/>
          </p:cNvPicPr>
          <p:nvPr/>
        </p:nvPicPr>
        <p:blipFill>
          <a:blip r:embed="rId2"/>
          <a:stretch>
            <a:fillRect/>
          </a:stretch>
        </p:blipFill>
        <p:spPr>
          <a:xfrm>
            <a:off x="717273" y="1311965"/>
            <a:ext cx="9606169" cy="5180909"/>
          </a:xfrm>
          <a:prstGeom prst="rect">
            <a:avLst/>
          </a:prstGeom>
        </p:spPr>
      </p:pic>
    </p:spTree>
    <p:extLst>
      <p:ext uri="{BB962C8B-B14F-4D97-AF65-F5344CB8AC3E}">
        <p14:creationId xmlns:p14="http://schemas.microsoft.com/office/powerpoint/2010/main" val="1225800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99B9-0195-4BCA-9D99-D52994E612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2CB0AE8-111D-4540-8DBA-F39C7D68A382}"/>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D66B07A-B784-43B6-8F44-C983E91B77DE}"/>
              </a:ext>
            </a:extLst>
          </p:cNvPr>
          <p:cNvSpPr txBox="1"/>
          <p:nvPr/>
        </p:nvSpPr>
        <p:spPr>
          <a:xfrm>
            <a:off x="838199" y="2001151"/>
            <a:ext cx="9790043" cy="4401205"/>
          </a:xfrm>
          <a:prstGeom prst="rect">
            <a:avLst/>
          </a:prstGeom>
          <a:noFill/>
        </p:spPr>
        <p:txBody>
          <a:bodyPr wrap="square">
            <a:spAutoFit/>
          </a:bodyPr>
          <a:lstStyle/>
          <a:p>
            <a:r>
              <a:rPr lang="en-US" sz="2800" dirty="0" err="1"/>
              <a:t>MPI_Comm</a:t>
            </a:r>
            <a:r>
              <a:rPr lang="en-US" sz="2800" dirty="0"/>
              <a:t> comm, </a:t>
            </a:r>
            <a:r>
              <a:rPr lang="en-US" sz="2800" dirty="0" err="1"/>
              <a:t>newcomm</a:t>
            </a:r>
            <a:r>
              <a:rPr lang="en-US" sz="2800" dirty="0"/>
              <a:t>;</a:t>
            </a:r>
          </a:p>
          <a:p>
            <a:r>
              <a:rPr lang="en-US" sz="2800" dirty="0"/>
              <a:t>int </a:t>
            </a:r>
            <a:r>
              <a:rPr lang="en-US" sz="2800" dirty="0" err="1"/>
              <a:t>colour</a:t>
            </a:r>
            <a:r>
              <a:rPr lang="en-US" sz="2800" dirty="0"/>
              <a:t>, rank, size;</a:t>
            </a:r>
          </a:p>
          <a:p>
            <a:r>
              <a:rPr lang="en-US" sz="2800" dirty="0"/>
              <a:t>comm = MPI_COMM_WORLD;</a:t>
            </a:r>
          </a:p>
          <a:p>
            <a:r>
              <a:rPr lang="en-US" sz="2800" dirty="0" err="1"/>
              <a:t>MPI_Comm_rank</a:t>
            </a:r>
            <a:r>
              <a:rPr lang="en-US" sz="2800" dirty="0"/>
              <a:t>(comm, &amp;rank);</a:t>
            </a:r>
          </a:p>
          <a:p>
            <a:r>
              <a:rPr lang="en-US" sz="2800" dirty="0"/>
              <a:t>/* Set </a:t>
            </a:r>
            <a:r>
              <a:rPr lang="en-US" sz="2800" dirty="0" err="1"/>
              <a:t>colour</a:t>
            </a:r>
            <a:r>
              <a:rPr lang="en-US" sz="2800" dirty="0"/>
              <a:t> depending on rank: Even numbered ranks have</a:t>
            </a:r>
          </a:p>
          <a:p>
            <a:r>
              <a:rPr lang="en-US" sz="2800" dirty="0" err="1"/>
              <a:t>colour</a:t>
            </a:r>
            <a:r>
              <a:rPr lang="en-US" sz="2800" dirty="0"/>
              <a:t> = 0, odd have </a:t>
            </a:r>
            <a:r>
              <a:rPr lang="en-US" sz="2800" dirty="0" err="1"/>
              <a:t>colour</a:t>
            </a:r>
            <a:r>
              <a:rPr lang="en-US" sz="2800" dirty="0"/>
              <a:t> = 1 */</a:t>
            </a:r>
          </a:p>
          <a:p>
            <a:r>
              <a:rPr lang="en-US" sz="2800" dirty="0" err="1"/>
              <a:t>colour</a:t>
            </a:r>
            <a:r>
              <a:rPr lang="en-US" sz="2800" dirty="0"/>
              <a:t> = rank%2;</a:t>
            </a:r>
          </a:p>
          <a:p>
            <a:r>
              <a:rPr lang="en-US" sz="2800" dirty="0" err="1"/>
              <a:t>MPI_Comm_split</a:t>
            </a:r>
            <a:r>
              <a:rPr lang="en-US" sz="2800" dirty="0"/>
              <a:t>(comm, </a:t>
            </a:r>
            <a:r>
              <a:rPr lang="en-US" sz="2800" dirty="0" err="1"/>
              <a:t>colour</a:t>
            </a:r>
            <a:r>
              <a:rPr lang="en-US" sz="2800" dirty="0"/>
              <a:t>, rank, &amp;</a:t>
            </a:r>
            <a:r>
              <a:rPr lang="en-US" sz="2800" dirty="0" err="1"/>
              <a:t>newcomm</a:t>
            </a:r>
            <a:r>
              <a:rPr lang="en-US" sz="2800" dirty="0"/>
              <a:t>);</a:t>
            </a:r>
          </a:p>
          <a:p>
            <a:r>
              <a:rPr lang="en-US" sz="2800" dirty="0" err="1"/>
              <a:t>MPI_Comm_size</a:t>
            </a:r>
            <a:r>
              <a:rPr lang="en-US" sz="2800" dirty="0"/>
              <a:t> (</a:t>
            </a:r>
            <a:r>
              <a:rPr lang="en-US" sz="2800" dirty="0" err="1"/>
              <a:t>newcomm</a:t>
            </a:r>
            <a:r>
              <a:rPr lang="en-US" sz="2800" dirty="0"/>
              <a:t>, &amp;size);</a:t>
            </a:r>
          </a:p>
          <a:p>
            <a:r>
              <a:rPr lang="en-US" sz="2800" dirty="0" err="1"/>
              <a:t>MPI_Comm_rank</a:t>
            </a:r>
            <a:r>
              <a:rPr lang="en-US" sz="2800" dirty="0"/>
              <a:t> (</a:t>
            </a:r>
            <a:r>
              <a:rPr lang="en-US" sz="2800" dirty="0" err="1"/>
              <a:t>newcomm</a:t>
            </a:r>
            <a:r>
              <a:rPr lang="en-US" sz="2800" dirty="0"/>
              <a:t>, &amp;rank);</a:t>
            </a:r>
          </a:p>
        </p:txBody>
      </p:sp>
    </p:spTree>
    <p:extLst>
      <p:ext uri="{BB962C8B-B14F-4D97-AF65-F5344CB8AC3E}">
        <p14:creationId xmlns:p14="http://schemas.microsoft.com/office/powerpoint/2010/main" val="25761868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664F-161E-49B8-AC9A-AB91F487ABC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8A0087-D31D-456F-B398-03B001AC9B53}"/>
              </a:ext>
            </a:extLst>
          </p:cNvPr>
          <p:cNvSpPr>
            <a:spLocks noGrp="1"/>
          </p:cNvSpPr>
          <p:nvPr>
            <p:ph idx="1"/>
          </p:nvPr>
        </p:nvSpPr>
        <p:spPr>
          <a:xfrm>
            <a:off x="838200" y="1825625"/>
            <a:ext cx="10717696" cy="4667250"/>
          </a:xfrm>
        </p:spPr>
        <p:txBody>
          <a:bodyPr/>
          <a:lstStyle/>
          <a:p>
            <a:endParaRPr lang="en-US"/>
          </a:p>
        </p:txBody>
      </p:sp>
      <p:pic>
        <p:nvPicPr>
          <p:cNvPr id="4" name="Picture 3">
            <a:extLst>
              <a:ext uri="{FF2B5EF4-FFF2-40B4-BE49-F238E27FC236}">
                <a16:creationId xmlns:a16="http://schemas.microsoft.com/office/drawing/2014/main" id="{68310FA5-9840-40AC-80B7-C50994633F54}"/>
              </a:ext>
            </a:extLst>
          </p:cNvPr>
          <p:cNvPicPr>
            <a:picLocks noChangeAspect="1"/>
          </p:cNvPicPr>
          <p:nvPr/>
        </p:nvPicPr>
        <p:blipFill>
          <a:blip r:embed="rId2"/>
          <a:stretch>
            <a:fillRect/>
          </a:stretch>
        </p:blipFill>
        <p:spPr>
          <a:xfrm>
            <a:off x="1457739" y="1228725"/>
            <a:ext cx="8143461" cy="5111792"/>
          </a:xfrm>
          <a:prstGeom prst="rect">
            <a:avLst/>
          </a:prstGeom>
        </p:spPr>
      </p:pic>
    </p:spTree>
    <p:extLst>
      <p:ext uri="{BB962C8B-B14F-4D97-AF65-F5344CB8AC3E}">
        <p14:creationId xmlns:p14="http://schemas.microsoft.com/office/powerpoint/2010/main" val="13268829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B756-5BDF-43E4-B6B5-2C15269635BF}"/>
              </a:ext>
            </a:extLst>
          </p:cNvPr>
          <p:cNvSpPr>
            <a:spLocks noGrp="1"/>
          </p:cNvSpPr>
          <p:nvPr>
            <p:ph type="title"/>
          </p:nvPr>
        </p:nvSpPr>
        <p:spPr>
          <a:xfrm>
            <a:off x="838200" y="365126"/>
            <a:ext cx="10515600" cy="944562"/>
          </a:xfrm>
        </p:spPr>
        <p:txBody>
          <a:bodyPr/>
          <a:lstStyle/>
          <a:p>
            <a:r>
              <a:rPr lang="en-US" dirty="0"/>
              <a:t>Duplicating Communicator</a:t>
            </a:r>
          </a:p>
        </p:txBody>
      </p:sp>
      <p:sp>
        <p:nvSpPr>
          <p:cNvPr id="3" name="Content Placeholder 2">
            <a:extLst>
              <a:ext uri="{FF2B5EF4-FFF2-40B4-BE49-F238E27FC236}">
                <a16:creationId xmlns:a16="http://schemas.microsoft.com/office/drawing/2014/main" id="{D3049CE5-E7DF-4C88-A6B5-522A4C5BCC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9D5F47D-158F-49C7-9023-9E6B0249E38A}"/>
              </a:ext>
            </a:extLst>
          </p:cNvPr>
          <p:cNvPicPr>
            <a:picLocks noChangeAspect="1"/>
          </p:cNvPicPr>
          <p:nvPr/>
        </p:nvPicPr>
        <p:blipFill>
          <a:blip r:embed="rId2"/>
          <a:stretch>
            <a:fillRect/>
          </a:stretch>
        </p:blipFill>
        <p:spPr>
          <a:xfrm>
            <a:off x="838200" y="1309687"/>
            <a:ext cx="8658225" cy="5396233"/>
          </a:xfrm>
          <a:prstGeom prst="rect">
            <a:avLst/>
          </a:prstGeom>
        </p:spPr>
      </p:pic>
    </p:spTree>
    <p:extLst>
      <p:ext uri="{BB962C8B-B14F-4D97-AF65-F5344CB8AC3E}">
        <p14:creationId xmlns:p14="http://schemas.microsoft.com/office/powerpoint/2010/main" val="109541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7FD6-0FE3-4892-9399-AED976F89BFA}"/>
              </a:ext>
            </a:extLst>
          </p:cNvPr>
          <p:cNvSpPr>
            <a:spLocks noGrp="1"/>
          </p:cNvSpPr>
          <p:nvPr>
            <p:ph type="title"/>
          </p:nvPr>
        </p:nvSpPr>
        <p:spPr>
          <a:xfrm>
            <a:off x="838200" y="20476"/>
            <a:ext cx="10515600" cy="1325563"/>
          </a:xfrm>
        </p:spPr>
        <p:txBody>
          <a:bodyPr/>
          <a:lstStyle/>
          <a:p>
            <a:r>
              <a:rPr lang="en-US" dirty="0"/>
              <a:t>Make your computer ready for using MPI-Installing MPICH</a:t>
            </a:r>
          </a:p>
        </p:txBody>
      </p:sp>
      <p:sp>
        <p:nvSpPr>
          <p:cNvPr id="3" name="Content Placeholder 2">
            <a:extLst>
              <a:ext uri="{FF2B5EF4-FFF2-40B4-BE49-F238E27FC236}">
                <a16:creationId xmlns:a16="http://schemas.microsoft.com/office/drawing/2014/main" id="{CCDE2949-55A3-42C4-BDE2-741164E591E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B318852-7F3B-4013-86A1-EB2F55589BD9}"/>
              </a:ext>
            </a:extLst>
          </p:cNvPr>
          <p:cNvPicPr>
            <a:picLocks noChangeAspect="1"/>
          </p:cNvPicPr>
          <p:nvPr/>
        </p:nvPicPr>
        <p:blipFill>
          <a:blip r:embed="rId2"/>
          <a:stretch>
            <a:fillRect/>
          </a:stretch>
        </p:blipFill>
        <p:spPr>
          <a:xfrm>
            <a:off x="940904" y="1041565"/>
            <a:ext cx="6294783" cy="1101587"/>
          </a:xfrm>
          <a:prstGeom prst="rect">
            <a:avLst/>
          </a:prstGeom>
        </p:spPr>
      </p:pic>
      <p:pic>
        <p:nvPicPr>
          <p:cNvPr id="5" name="Picture 4">
            <a:extLst>
              <a:ext uri="{FF2B5EF4-FFF2-40B4-BE49-F238E27FC236}">
                <a16:creationId xmlns:a16="http://schemas.microsoft.com/office/drawing/2014/main" id="{4B6C1DB9-F0AD-4E70-B3A9-853347B0E07A}"/>
              </a:ext>
            </a:extLst>
          </p:cNvPr>
          <p:cNvPicPr>
            <a:picLocks noChangeAspect="1"/>
          </p:cNvPicPr>
          <p:nvPr/>
        </p:nvPicPr>
        <p:blipFill>
          <a:blip r:embed="rId3"/>
          <a:stretch>
            <a:fillRect/>
          </a:stretch>
        </p:blipFill>
        <p:spPr>
          <a:xfrm>
            <a:off x="838200" y="2143152"/>
            <a:ext cx="10185881" cy="2365098"/>
          </a:xfrm>
          <a:prstGeom prst="rect">
            <a:avLst/>
          </a:prstGeom>
        </p:spPr>
      </p:pic>
      <p:sp>
        <p:nvSpPr>
          <p:cNvPr id="7" name="TextBox 6">
            <a:extLst>
              <a:ext uri="{FF2B5EF4-FFF2-40B4-BE49-F238E27FC236}">
                <a16:creationId xmlns:a16="http://schemas.microsoft.com/office/drawing/2014/main" id="{23CA2E26-8ACA-4D28-BCFD-9BFB47D17E76}"/>
              </a:ext>
            </a:extLst>
          </p:cNvPr>
          <p:cNvSpPr txBox="1"/>
          <p:nvPr/>
        </p:nvSpPr>
        <p:spPr>
          <a:xfrm>
            <a:off x="1139684" y="4584449"/>
            <a:ext cx="6758609" cy="461665"/>
          </a:xfrm>
          <a:prstGeom prst="rect">
            <a:avLst/>
          </a:prstGeom>
          <a:noFill/>
        </p:spPr>
        <p:txBody>
          <a:bodyPr wrap="square">
            <a:spAutoFit/>
          </a:bodyPr>
          <a:lstStyle/>
          <a:p>
            <a:r>
              <a:rPr lang="en-US" sz="2400" dirty="0"/>
              <a:t>./configure --prefix=/installation/directory/path</a:t>
            </a:r>
          </a:p>
        </p:txBody>
      </p:sp>
      <p:pic>
        <p:nvPicPr>
          <p:cNvPr id="8" name="Picture 7">
            <a:extLst>
              <a:ext uri="{FF2B5EF4-FFF2-40B4-BE49-F238E27FC236}">
                <a16:creationId xmlns:a16="http://schemas.microsoft.com/office/drawing/2014/main" id="{028D5483-F3DC-4503-BB9D-B87740FE5BF2}"/>
              </a:ext>
            </a:extLst>
          </p:cNvPr>
          <p:cNvPicPr>
            <a:picLocks noChangeAspect="1"/>
          </p:cNvPicPr>
          <p:nvPr/>
        </p:nvPicPr>
        <p:blipFill>
          <a:blip r:embed="rId4"/>
          <a:stretch>
            <a:fillRect/>
          </a:stretch>
        </p:blipFill>
        <p:spPr>
          <a:xfrm>
            <a:off x="940904" y="5307265"/>
            <a:ext cx="8521148" cy="1496457"/>
          </a:xfrm>
          <a:prstGeom prst="rect">
            <a:avLst/>
          </a:prstGeom>
        </p:spPr>
      </p:pic>
    </p:spTree>
    <p:extLst>
      <p:ext uri="{BB962C8B-B14F-4D97-AF65-F5344CB8AC3E}">
        <p14:creationId xmlns:p14="http://schemas.microsoft.com/office/powerpoint/2010/main" val="27250452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69DD9FC-978D-4E39-9118-B85ABF9B8053}"/>
              </a:ext>
            </a:extLst>
          </p:cNvPr>
          <p:cNvSpPr>
            <a:spLocks noGrp="1"/>
          </p:cNvSpPr>
          <p:nvPr>
            <p:ph type="sldNum" sz="quarter" idx="12"/>
          </p:nvPr>
        </p:nvSpPr>
        <p:spPr/>
        <p:txBody>
          <a:bodyPr/>
          <a:lstStyle/>
          <a:p>
            <a:fld id="{312A3C28-3148-46E9-84C8-59E513F272D5}" type="slidenum">
              <a:rPr lang="en-US" altLang="en-US"/>
              <a:pPr/>
              <a:t>160</a:t>
            </a:fld>
            <a:endParaRPr lang="en-US" altLang="en-US"/>
          </a:p>
        </p:txBody>
      </p:sp>
      <p:sp>
        <p:nvSpPr>
          <p:cNvPr id="399362" name="Rectangle 2">
            <a:extLst>
              <a:ext uri="{FF2B5EF4-FFF2-40B4-BE49-F238E27FC236}">
                <a16:creationId xmlns:a16="http://schemas.microsoft.com/office/drawing/2014/main" id="{F8AB17B4-AEAF-433D-88E6-22327B40EE50}"/>
              </a:ext>
            </a:extLst>
          </p:cNvPr>
          <p:cNvSpPr>
            <a:spLocks noGrp="1" noChangeArrowheads="1"/>
          </p:cNvSpPr>
          <p:nvPr>
            <p:ph type="title"/>
          </p:nvPr>
        </p:nvSpPr>
        <p:spPr>
          <a:xfrm>
            <a:off x="1981200" y="274638"/>
            <a:ext cx="8229600" cy="1020762"/>
          </a:xfrm>
        </p:spPr>
        <p:txBody>
          <a:bodyPr/>
          <a:lstStyle/>
          <a:p>
            <a:r>
              <a:rPr lang="en-US" dirty="0"/>
              <a:t>Duplicating Communicator</a:t>
            </a:r>
            <a:endParaRPr lang="en-US" altLang="en-US" dirty="0"/>
          </a:p>
        </p:txBody>
      </p:sp>
      <p:sp>
        <p:nvSpPr>
          <p:cNvPr id="399363" name="Rectangle 3">
            <a:extLst>
              <a:ext uri="{FF2B5EF4-FFF2-40B4-BE49-F238E27FC236}">
                <a16:creationId xmlns:a16="http://schemas.microsoft.com/office/drawing/2014/main" id="{AFAD6E44-D876-4DF2-B870-870A60A22B4E}"/>
              </a:ext>
            </a:extLst>
          </p:cNvPr>
          <p:cNvSpPr>
            <a:spLocks noGrp="1" noChangeArrowheads="1"/>
          </p:cNvSpPr>
          <p:nvPr>
            <p:ph type="body" idx="1"/>
          </p:nvPr>
        </p:nvSpPr>
        <p:spPr>
          <a:xfrm>
            <a:off x="1212574" y="1417982"/>
            <a:ext cx="10383078" cy="4651513"/>
          </a:xfrm>
        </p:spPr>
        <p:txBody>
          <a:bodyPr>
            <a:normAutofit/>
          </a:bodyPr>
          <a:lstStyle/>
          <a:p>
            <a:r>
              <a:rPr lang="en-US" altLang="en-US" sz="3600" dirty="0" err="1">
                <a:latin typeface="Courier New" panose="02070309020205020404" pitchFamily="49" charset="0"/>
              </a:rPr>
              <a:t>MPI_Comm_dup</a:t>
            </a:r>
            <a:r>
              <a:rPr lang="en-US" altLang="en-US" sz="3600" dirty="0"/>
              <a:t>(): duplicate communicator</a:t>
            </a:r>
          </a:p>
          <a:p>
            <a:pPr lvl="1"/>
            <a:r>
              <a:rPr lang="en-US" altLang="en-US" sz="3200" dirty="0"/>
              <a:t>Same group of processes, but different communication context</a:t>
            </a:r>
          </a:p>
          <a:p>
            <a:pPr lvl="1"/>
            <a:r>
              <a:rPr lang="en-US" altLang="en-US" sz="3200" dirty="0"/>
              <a:t>Communications sent using duplicated comm cannot be received with original comm.</a:t>
            </a:r>
          </a:p>
          <a:p>
            <a:pPr lvl="1"/>
            <a:r>
              <a:rPr lang="en-US" altLang="en-US" sz="3200" dirty="0"/>
              <a:t>Used for writing parallel libraries; will not interfere with user’s communications</a:t>
            </a:r>
          </a:p>
          <a:p>
            <a:r>
              <a:rPr lang="en-US" altLang="en-US" sz="3600" dirty="0"/>
              <a:t>Collective routine; All processes must call same function</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FC19-4E42-43AC-9159-F95A3DE02986}"/>
              </a:ext>
            </a:extLst>
          </p:cNvPr>
          <p:cNvSpPr>
            <a:spLocks noGrp="1"/>
          </p:cNvSpPr>
          <p:nvPr>
            <p:ph type="title"/>
          </p:nvPr>
        </p:nvSpPr>
        <p:spPr/>
        <p:txBody>
          <a:bodyPr/>
          <a:lstStyle/>
          <a:p>
            <a:r>
              <a:rPr lang="en-US" dirty="0"/>
              <a:t>Communicators </a:t>
            </a:r>
          </a:p>
        </p:txBody>
      </p:sp>
      <p:sp>
        <p:nvSpPr>
          <p:cNvPr id="3" name="Content Placeholder 2">
            <a:extLst>
              <a:ext uri="{FF2B5EF4-FFF2-40B4-BE49-F238E27FC236}">
                <a16:creationId xmlns:a16="http://schemas.microsoft.com/office/drawing/2014/main" id="{B090A5C3-EF1E-4121-A5AB-B71CEF00180E}"/>
              </a:ext>
            </a:extLst>
          </p:cNvPr>
          <p:cNvSpPr>
            <a:spLocks noGrp="1"/>
          </p:cNvSpPr>
          <p:nvPr>
            <p:ph idx="1"/>
          </p:nvPr>
        </p:nvSpPr>
        <p:spPr/>
        <p:txBody>
          <a:bodyPr/>
          <a:lstStyle/>
          <a:p>
            <a:r>
              <a:rPr lang="en-US" dirty="0"/>
              <a:t>Every call to MPI_COMM_DUP or MPI_COMM_SPLIT should be followed by a call to MPI_COMM_FREE, which deallocates a communicator that can be reused later</a:t>
            </a:r>
          </a:p>
          <a:p>
            <a:pPr algn="l"/>
            <a:r>
              <a:rPr lang="en-US" b="0" i="0" u="none" strike="noStrike" baseline="0" dirty="0">
                <a:latin typeface="NimbusRomNo9L-Regu"/>
              </a:rPr>
              <a:t>Dedicated MPI operations can </a:t>
            </a:r>
          </a:p>
          <a:p>
            <a:pPr lvl="1"/>
            <a:r>
              <a:rPr lang="en-US" sz="2800" b="0" i="0" u="none" strike="noStrike" baseline="0" dirty="0">
                <a:latin typeface="NimbusRomNo9L-Regu"/>
              </a:rPr>
              <a:t>create groups in a communicator by </a:t>
            </a:r>
            <a:r>
              <a:rPr lang="en-US" sz="2800" b="0" i="0" u="none" strike="noStrike" baseline="0" dirty="0">
                <a:latin typeface="CMTT10"/>
              </a:rPr>
              <a:t>MPI_COMM_GROUP</a:t>
            </a:r>
            <a:endParaRPr lang="en-US" sz="2800" dirty="0">
              <a:latin typeface="NimbusRomNo9L-Regu"/>
            </a:endParaRPr>
          </a:p>
          <a:p>
            <a:pPr lvl="1"/>
            <a:r>
              <a:rPr lang="en-US" sz="2800" b="0" i="0" u="none" strike="noStrike" baseline="0" dirty="0">
                <a:latin typeface="NimbusRomNo9L-Regu"/>
              </a:rPr>
              <a:t> obtain a group size of a calling process by </a:t>
            </a:r>
            <a:r>
              <a:rPr lang="en-US" sz="2800" b="0" i="0" u="none" strike="noStrike" baseline="0" dirty="0">
                <a:latin typeface="CMTT10"/>
              </a:rPr>
              <a:t>MPI_GROUP_SIZE</a:t>
            </a:r>
            <a:r>
              <a:rPr lang="en-US" sz="2800" b="0" i="0" u="none" strike="noStrike" baseline="0" dirty="0">
                <a:latin typeface="NimbusRomNo9L-Regu"/>
              </a:rPr>
              <a:t>, </a:t>
            </a:r>
          </a:p>
          <a:p>
            <a:pPr lvl="1"/>
            <a:r>
              <a:rPr lang="en-US" sz="2800" b="0" i="0" u="none" strike="noStrike" baseline="0" dirty="0">
                <a:latin typeface="NimbusRomNo9L-Regu"/>
              </a:rPr>
              <a:t>perform set operations between groups, e.g. union by </a:t>
            </a:r>
            <a:r>
              <a:rPr lang="en-US" sz="2800" b="0" i="0" u="none" strike="noStrike" baseline="0" dirty="0">
                <a:latin typeface="CMTT10"/>
              </a:rPr>
              <a:t>MPI_GROUP_UNION</a:t>
            </a:r>
            <a:r>
              <a:rPr lang="en-US" sz="2800" b="0" i="0" u="none" strike="noStrike" baseline="0" dirty="0">
                <a:latin typeface="NimbusRomNo9L-Regu"/>
              </a:rPr>
              <a:t>, </a:t>
            </a:r>
            <a:r>
              <a:rPr lang="en-US" sz="2800" b="0" i="0" u="none" strike="noStrike" baseline="0" dirty="0" err="1">
                <a:latin typeface="NimbusRomNo9L-Regu"/>
              </a:rPr>
              <a:t>etc</a:t>
            </a:r>
            <a:endParaRPr lang="en-US" sz="2800" b="0" i="0" u="none" strike="noStrike" baseline="0" dirty="0">
              <a:latin typeface="NimbusRomNo9L-Regu"/>
            </a:endParaRPr>
          </a:p>
          <a:p>
            <a:pPr lvl="1"/>
            <a:r>
              <a:rPr lang="en-US" sz="2800" b="0" i="0" u="none" strike="noStrike" baseline="0" dirty="0">
                <a:latin typeface="NimbusRomNo9L-Regu"/>
              </a:rPr>
              <a:t>create a new communicator from the existing group by </a:t>
            </a:r>
            <a:r>
              <a:rPr lang="en-US" sz="2800" b="0" i="0" u="none" strike="noStrike" baseline="0" dirty="0">
                <a:latin typeface="CMTT10"/>
              </a:rPr>
              <a:t>MPI_COMM_CREATE_GROUP</a:t>
            </a:r>
            <a:r>
              <a:rPr lang="en-US" sz="2800" b="0" i="0" u="none" strike="noStrike" baseline="0" dirty="0">
                <a:latin typeface="NimbusRomNo9L-Regu"/>
              </a:rPr>
              <a:t>.</a:t>
            </a:r>
            <a:endParaRPr lang="en-US" sz="2800" dirty="0"/>
          </a:p>
        </p:txBody>
      </p:sp>
    </p:spTree>
    <p:extLst>
      <p:ext uri="{BB962C8B-B14F-4D97-AF65-F5344CB8AC3E}">
        <p14:creationId xmlns:p14="http://schemas.microsoft.com/office/powerpoint/2010/main" val="214117596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3A55-1216-461B-928C-B1016875334D}"/>
              </a:ext>
            </a:extLst>
          </p:cNvPr>
          <p:cNvSpPr>
            <a:spLocks noGrp="1"/>
          </p:cNvSpPr>
          <p:nvPr>
            <p:ph type="title"/>
          </p:nvPr>
        </p:nvSpPr>
        <p:spPr/>
        <p:txBody>
          <a:bodyPr/>
          <a:lstStyle/>
          <a:p>
            <a:r>
              <a:rPr lang="en-US" dirty="0"/>
              <a:t>How effective are your MPI programs?</a:t>
            </a:r>
          </a:p>
        </p:txBody>
      </p:sp>
      <p:sp>
        <p:nvSpPr>
          <p:cNvPr id="3" name="Content Placeholder 2">
            <a:extLst>
              <a:ext uri="{FF2B5EF4-FFF2-40B4-BE49-F238E27FC236}">
                <a16:creationId xmlns:a16="http://schemas.microsoft.com/office/drawing/2014/main" id="{F7576C2E-97DC-42B2-BF23-DA659F6AD37F}"/>
              </a:ext>
            </a:extLst>
          </p:cNvPr>
          <p:cNvSpPr>
            <a:spLocks noGrp="1"/>
          </p:cNvSpPr>
          <p:nvPr>
            <p:ph idx="1"/>
          </p:nvPr>
        </p:nvSpPr>
        <p:spPr/>
        <p:txBody>
          <a:bodyPr>
            <a:normAutofit lnSpcReduction="10000"/>
          </a:bodyPr>
          <a:lstStyle/>
          <a:p>
            <a:r>
              <a:rPr lang="en-US" dirty="0"/>
              <a:t>First two stages the sequential problem is decomposed into, as small as possible</a:t>
            </a:r>
          </a:p>
          <a:p>
            <a:pPr lvl="1"/>
            <a:r>
              <a:rPr lang="en-US" sz="2800" dirty="0"/>
              <a:t>tasks and the required communication among the tasks is identified. </a:t>
            </a:r>
          </a:p>
          <a:p>
            <a:pPr lvl="1"/>
            <a:r>
              <a:rPr lang="en-US" sz="2800" dirty="0"/>
              <a:t>The available parallel execution platform is ignored for these two phases, because the aim is a maximal decomposition, </a:t>
            </a:r>
          </a:p>
          <a:p>
            <a:pPr algn="l"/>
            <a:r>
              <a:rPr lang="en-US" sz="2600" dirty="0">
                <a:latin typeface="NimbusRomNo9L-Regu"/>
              </a:rPr>
              <a:t>T</a:t>
            </a:r>
            <a:r>
              <a:rPr lang="en-US" sz="2600" b="0" i="0" u="none" strike="noStrike" baseline="0" dirty="0">
                <a:latin typeface="NimbusRomNo9L-Regu"/>
              </a:rPr>
              <a:t>hird and fourth stages respect the ability of targeted parallel computer. </a:t>
            </a:r>
          </a:p>
          <a:p>
            <a:pPr lvl="1"/>
            <a:r>
              <a:rPr lang="en-US" sz="2600" b="0" i="0" u="none" strike="noStrike" baseline="0" dirty="0">
                <a:latin typeface="NimbusRomNo9L-Regu"/>
              </a:rPr>
              <a:t>The identified fine-grained tasks have to be agglomerated to improve performance and to reduce development costs. </a:t>
            </a:r>
          </a:p>
          <a:p>
            <a:r>
              <a:rPr lang="en-US" sz="2600" dirty="0">
                <a:latin typeface="NimbusRomNo9L-Regu"/>
              </a:rPr>
              <a:t>L</a:t>
            </a:r>
            <a:r>
              <a:rPr lang="en-US" sz="2600" b="0" i="0" u="none" strike="noStrike" baseline="0" dirty="0">
                <a:latin typeface="NimbusRomNo9L-Regu"/>
              </a:rPr>
              <a:t>ast stage is devoted to the mapping of tasks on real computers, taking into account locality of communication and balancing of calculation load.</a:t>
            </a:r>
            <a:endParaRPr lang="en-US" sz="2600" dirty="0"/>
          </a:p>
        </p:txBody>
      </p:sp>
    </p:spTree>
    <p:extLst>
      <p:ext uri="{BB962C8B-B14F-4D97-AF65-F5344CB8AC3E}">
        <p14:creationId xmlns:p14="http://schemas.microsoft.com/office/powerpoint/2010/main" val="42259749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364A-3FE9-4808-946F-85C63ED27E63}"/>
              </a:ext>
            </a:extLst>
          </p:cNvPr>
          <p:cNvSpPr>
            <a:spLocks noGrp="1"/>
          </p:cNvSpPr>
          <p:nvPr>
            <p:ph type="title"/>
          </p:nvPr>
        </p:nvSpPr>
        <p:spPr/>
        <p:txBody>
          <a:bodyPr/>
          <a:lstStyle/>
          <a:p>
            <a:r>
              <a:rPr lang="en-US" dirty="0"/>
              <a:t>How effective are your MPI programs?</a:t>
            </a:r>
          </a:p>
        </p:txBody>
      </p:sp>
      <p:sp>
        <p:nvSpPr>
          <p:cNvPr id="3" name="Content Placeholder 2">
            <a:extLst>
              <a:ext uri="{FF2B5EF4-FFF2-40B4-BE49-F238E27FC236}">
                <a16:creationId xmlns:a16="http://schemas.microsoft.com/office/drawing/2014/main" id="{6F1B5538-7B2A-4BC1-BEA3-28A9F32E2767}"/>
              </a:ext>
            </a:extLst>
          </p:cNvPr>
          <p:cNvSpPr>
            <a:spLocks noGrp="1"/>
          </p:cNvSpPr>
          <p:nvPr>
            <p:ph idx="1"/>
          </p:nvPr>
        </p:nvSpPr>
        <p:spPr>
          <a:xfrm>
            <a:off x="838200" y="1690688"/>
            <a:ext cx="10515600" cy="4351338"/>
          </a:xfrm>
        </p:spPr>
        <p:txBody>
          <a:bodyPr>
            <a:normAutofit/>
          </a:bodyPr>
          <a:lstStyle/>
          <a:p>
            <a:r>
              <a:rPr lang="en-US" sz="3200" dirty="0"/>
              <a:t>Developed parallel program speed-up, and consequently, its efficiency, and scalability, depend mainly on the following three issues:</a:t>
            </a:r>
          </a:p>
          <a:p>
            <a:pPr lvl="1"/>
            <a:r>
              <a:rPr lang="en-US" sz="2800" dirty="0"/>
              <a:t>balancing of computing and communication loads among processes,</a:t>
            </a:r>
          </a:p>
          <a:p>
            <a:pPr lvl="1"/>
            <a:r>
              <a:rPr lang="en-US" sz="2800" dirty="0"/>
              <a:t> ratio between computing and communication, and</a:t>
            </a:r>
          </a:p>
          <a:p>
            <a:pPr lvl="1"/>
            <a:r>
              <a:rPr lang="en-US" sz="2800" dirty="0"/>
              <a:t>computer architecture.</a:t>
            </a:r>
          </a:p>
          <a:p>
            <a:pPr algn="l"/>
            <a:r>
              <a:rPr lang="en-US" b="0" i="0" u="none" strike="noStrike" baseline="0" dirty="0">
                <a:latin typeface="NimbusRomNo9L-Regu"/>
              </a:rPr>
              <a:t>Further improvements in the parallelization efficiency could be obtained by an overlapping of calculation with communication,</a:t>
            </a:r>
            <a:endParaRPr lang="en-US" sz="4400" dirty="0"/>
          </a:p>
        </p:txBody>
      </p:sp>
    </p:spTree>
    <p:extLst>
      <p:ext uri="{BB962C8B-B14F-4D97-AF65-F5344CB8AC3E}">
        <p14:creationId xmlns:p14="http://schemas.microsoft.com/office/powerpoint/2010/main" val="134412001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5DDC-4A3A-0A34-C9E9-07D7D60575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1897C9-CE33-3543-2068-35F244259742}"/>
              </a:ext>
            </a:extLst>
          </p:cNvPr>
          <p:cNvSpPr>
            <a:spLocks noGrp="1"/>
          </p:cNvSpPr>
          <p:nvPr>
            <p:ph idx="1"/>
          </p:nvPr>
        </p:nvSpPr>
        <p:spPr/>
        <p:txBody>
          <a:bodyPr/>
          <a:lstStyle/>
          <a:p>
            <a:r>
              <a:rPr lang="en-US" dirty="0"/>
              <a:t>Write a MPI program to find factorial of a number using Broadcast and Reduce operation.</a:t>
            </a:r>
          </a:p>
          <a:p>
            <a:r>
              <a:rPr lang="en-US" dirty="0"/>
              <a:t> Write a MPI program to find word count of a file using Scatter and</a:t>
            </a:r>
          </a:p>
          <a:p>
            <a:pPr marL="0" indent="0">
              <a:buNone/>
            </a:pPr>
            <a:r>
              <a:rPr lang="en-US" dirty="0"/>
              <a:t>gather approach.</a:t>
            </a:r>
            <a:endParaRPr lang="en-IN" dirty="0"/>
          </a:p>
        </p:txBody>
      </p:sp>
    </p:spTree>
    <p:extLst>
      <p:ext uri="{BB962C8B-B14F-4D97-AF65-F5344CB8AC3E}">
        <p14:creationId xmlns:p14="http://schemas.microsoft.com/office/powerpoint/2010/main" val="20521735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39CD-DB89-42C8-9FB3-B625009714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E1C347-65F3-4CB2-A0DB-FE7FBE829C8D}"/>
              </a:ext>
            </a:extLst>
          </p:cNvPr>
          <p:cNvSpPr>
            <a:spLocks noGrp="1"/>
          </p:cNvSpPr>
          <p:nvPr>
            <p:ph idx="1"/>
          </p:nvPr>
        </p:nvSpPr>
        <p:spPr/>
        <p:txBody>
          <a:bodyPr>
            <a:normAutofit/>
          </a:bodyPr>
          <a:lstStyle/>
          <a:p>
            <a:pPr marL="0" indent="0" algn="ctr">
              <a:buNone/>
            </a:pPr>
            <a:endParaRPr lang="en-US" sz="6000"/>
          </a:p>
          <a:p>
            <a:pPr marL="0" indent="0" algn="ctr">
              <a:buNone/>
            </a:pPr>
            <a:r>
              <a:rPr lang="en-US" sz="6000"/>
              <a:t>Thankyou</a:t>
            </a:r>
            <a:endParaRPr lang="en-US" sz="6000" dirty="0"/>
          </a:p>
        </p:txBody>
      </p:sp>
    </p:spTree>
    <p:extLst>
      <p:ext uri="{BB962C8B-B14F-4D97-AF65-F5344CB8AC3E}">
        <p14:creationId xmlns:p14="http://schemas.microsoft.com/office/powerpoint/2010/main" val="280687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921B-1089-448F-87D5-37AB4A3AAEE1}"/>
              </a:ext>
            </a:extLst>
          </p:cNvPr>
          <p:cNvSpPr>
            <a:spLocks noGrp="1"/>
          </p:cNvSpPr>
          <p:nvPr>
            <p:ph type="title"/>
          </p:nvPr>
        </p:nvSpPr>
        <p:spPr/>
        <p:txBody>
          <a:bodyPr/>
          <a:lstStyle/>
          <a:p>
            <a:r>
              <a:rPr lang="en-US" dirty="0"/>
              <a:t>General MPI Program Structure</a:t>
            </a:r>
          </a:p>
        </p:txBody>
      </p:sp>
      <p:sp>
        <p:nvSpPr>
          <p:cNvPr id="3" name="Content Placeholder 2">
            <a:extLst>
              <a:ext uri="{FF2B5EF4-FFF2-40B4-BE49-F238E27FC236}">
                <a16:creationId xmlns:a16="http://schemas.microsoft.com/office/drawing/2014/main" id="{267A0860-63DD-40C9-BAF6-16B516A2C17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407D22-0C64-45DC-8F50-2E8E6677B5ED}"/>
              </a:ext>
            </a:extLst>
          </p:cNvPr>
          <p:cNvPicPr>
            <a:picLocks noChangeAspect="1"/>
          </p:cNvPicPr>
          <p:nvPr/>
        </p:nvPicPr>
        <p:blipFill>
          <a:blip r:embed="rId2"/>
          <a:stretch>
            <a:fillRect/>
          </a:stretch>
        </p:blipFill>
        <p:spPr>
          <a:xfrm>
            <a:off x="2557670" y="1444487"/>
            <a:ext cx="5878167" cy="5110368"/>
          </a:xfrm>
          <a:prstGeom prst="rect">
            <a:avLst/>
          </a:prstGeom>
        </p:spPr>
      </p:pic>
    </p:spTree>
    <p:extLst>
      <p:ext uri="{BB962C8B-B14F-4D97-AF65-F5344CB8AC3E}">
        <p14:creationId xmlns:p14="http://schemas.microsoft.com/office/powerpoint/2010/main" val="119379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1F540-1976-4BE5-88FA-7A13AC1AE00A}"/>
              </a:ext>
            </a:extLst>
          </p:cNvPr>
          <p:cNvSpPr txBox="1"/>
          <p:nvPr/>
        </p:nvSpPr>
        <p:spPr>
          <a:xfrm>
            <a:off x="1987827" y="302359"/>
            <a:ext cx="9024730" cy="6555641"/>
          </a:xfrm>
          <a:prstGeom prst="rect">
            <a:avLst/>
          </a:prstGeom>
          <a:noFill/>
        </p:spPr>
        <p:txBody>
          <a:bodyPr wrap="square">
            <a:spAutoFit/>
          </a:bodyPr>
          <a:lstStyle/>
          <a:p>
            <a:r>
              <a:rPr lang="en-US" sz="2800" dirty="0"/>
              <a:t>#include &lt;</a:t>
            </a:r>
            <a:r>
              <a:rPr lang="en-US" sz="2800" dirty="0" err="1"/>
              <a:t>stdio.h</a:t>
            </a:r>
            <a:r>
              <a:rPr lang="en-US" sz="2800" dirty="0"/>
              <a:t>&gt;</a:t>
            </a:r>
          </a:p>
          <a:p>
            <a:r>
              <a:rPr lang="en-US" sz="2800" dirty="0"/>
              <a:t>#include "</a:t>
            </a:r>
            <a:r>
              <a:rPr lang="en-US" sz="2800" dirty="0" err="1"/>
              <a:t>mpi.h</a:t>
            </a:r>
            <a:r>
              <a:rPr lang="en-US" sz="2800" dirty="0"/>
              <a:t>"</a:t>
            </a:r>
          </a:p>
          <a:p>
            <a:endParaRPr lang="en-US" sz="2800" dirty="0"/>
          </a:p>
          <a:p>
            <a:r>
              <a:rPr lang="en-US" sz="2800" dirty="0"/>
              <a:t>int main( </a:t>
            </a:r>
            <a:r>
              <a:rPr lang="en-US" sz="2800" dirty="0" err="1"/>
              <a:t>argc</a:t>
            </a:r>
            <a:r>
              <a:rPr lang="en-US" sz="2800" dirty="0"/>
              <a:t>, </a:t>
            </a:r>
            <a:r>
              <a:rPr lang="en-US" sz="2800" dirty="0" err="1"/>
              <a:t>argv</a:t>
            </a:r>
            <a:r>
              <a:rPr lang="en-US" sz="2800" dirty="0"/>
              <a:t> )</a:t>
            </a:r>
          </a:p>
          <a:p>
            <a:r>
              <a:rPr lang="en-US" sz="2800" dirty="0"/>
              <a:t>int  </a:t>
            </a:r>
            <a:r>
              <a:rPr lang="en-US" sz="2800" dirty="0" err="1"/>
              <a:t>argc</a:t>
            </a:r>
            <a:r>
              <a:rPr lang="en-US" sz="2800" dirty="0"/>
              <a:t>;</a:t>
            </a:r>
          </a:p>
          <a:p>
            <a:r>
              <a:rPr lang="en-US" sz="2800" dirty="0"/>
              <a:t>char **</a:t>
            </a:r>
            <a:r>
              <a:rPr lang="en-US" sz="2800" dirty="0" err="1"/>
              <a:t>argv</a:t>
            </a:r>
            <a:r>
              <a:rPr lang="en-US" sz="2800" dirty="0"/>
              <a:t>;</a:t>
            </a:r>
          </a:p>
          <a:p>
            <a:r>
              <a:rPr lang="en-US" sz="2800" dirty="0"/>
              <a:t>{</a:t>
            </a:r>
          </a:p>
          <a:p>
            <a:r>
              <a:rPr lang="en-US" sz="2800" dirty="0"/>
              <a:t>    int rank, size;</a:t>
            </a:r>
          </a:p>
          <a:p>
            <a:r>
              <a:rPr lang="en-US" sz="2800" dirty="0"/>
              <a:t>    </a:t>
            </a:r>
            <a:r>
              <a:rPr lang="en-US" sz="2800" dirty="0" err="1"/>
              <a:t>MPI_Init</a:t>
            </a:r>
            <a:r>
              <a:rPr lang="en-US" sz="2800" dirty="0"/>
              <a:t>( &amp;</a:t>
            </a:r>
            <a:r>
              <a:rPr lang="en-US" sz="2800" dirty="0" err="1"/>
              <a:t>argc</a:t>
            </a:r>
            <a:r>
              <a:rPr lang="en-US" sz="2800" dirty="0"/>
              <a:t>, &amp;</a:t>
            </a:r>
            <a:r>
              <a:rPr lang="en-US" sz="2800" dirty="0" err="1"/>
              <a:t>argv</a:t>
            </a:r>
            <a:r>
              <a:rPr lang="en-US" sz="2800" dirty="0"/>
              <a:t> );</a:t>
            </a:r>
          </a:p>
          <a:p>
            <a:r>
              <a:rPr lang="en-US" sz="2800" dirty="0"/>
              <a:t>    </a:t>
            </a:r>
            <a:r>
              <a:rPr lang="en-US" sz="2800" dirty="0" err="1"/>
              <a:t>MPI_Comm_size</a:t>
            </a:r>
            <a:r>
              <a:rPr lang="en-US" sz="2800" dirty="0"/>
              <a:t>( MPI_COMM_WORLD, &amp;size );</a:t>
            </a:r>
          </a:p>
          <a:p>
            <a:r>
              <a:rPr lang="en-US" sz="2800" dirty="0"/>
              <a:t>    </a:t>
            </a:r>
            <a:r>
              <a:rPr lang="en-US" sz="2800" dirty="0" err="1"/>
              <a:t>MPI_Comm_rank</a:t>
            </a:r>
            <a:r>
              <a:rPr lang="en-US" sz="2800" dirty="0"/>
              <a:t>( MPI_COMM_WORLD, &amp;rank );</a:t>
            </a:r>
          </a:p>
          <a:p>
            <a:r>
              <a:rPr lang="en-US" sz="2800" dirty="0"/>
              <a:t>    </a:t>
            </a:r>
            <a:r>
              <a:rPr lang="en-US" sz="2800" dirty="0" err="1"/>
              <a:t>printf</a:t>
            </a:r>
            <a:r>
              <a:rPr lang="en-US" sz="2800" dirty="0"/>
              <a:t>( "Hello world from process %d of %d\n", rank, size );</a:t>
            </a:r>
          </a:p>
          <a:p>
            <a:r>
              <a:rPr lang="en-US" sz="2800" dirty="0"/>
              <a:t>    </a:t>
            </a:r>
            <a:r>
              <a:rPr lang="en-US" sz="2800" dirty="0" err="1"/>
              <a:t>MPI_Finalize</a:t>
            </a:r>
            <a:r>
              <a:rPr lang="en-US" sz="2800" dirty="0"/>
              <a:t>();</a:t>
            </a:r>
          </a:p>
          <a:p>
            <a:r>
              <a:rPr lang="en-US" sz="2800" dirty="0"/>
              <a:t>    return 0;</a:t>
            </a:r>
          </a:p>
          <a:p>
            <a:r>
              <a:rPr lang="en-US" sz="2800" dirty="0"/>
              <a:t>}</a:t>
            </a:r>
          </a:p>
        </p:txBody>
      </p:sp>
    </p:spTree>
    <p:extLst>
      <p:ext uri="{BB962C8B-B14F-4D97-AF65-F5344CB8AC3E}">
        <p14:creationId xmlns:p14="http://schemas.microsoft.com/office/powerpoint/2010/main" val="336728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30A-2882-417D-805C-268C4B39A5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10F2-90AF-41C6-B68E-689B4A115F75}"/>
              </a:ext>
            </a:extLst>
          </p:cNvPr>
          <p:cNvSpPr>
            <a:spLocks noGrp="1"/>
          </p:cNvSpPr>
          <p:nvPr>
            <p:ph idx="1"/>
          </p:nvPr>
        </p:nvSpPr>
        <p:spPr/>
        <p:txBody>
          <a:bodyPr>
            <a:normAutofit/>
          </a:bodyPr>
          <a:lstStyle/>
          <a:p>
            <a:r>
              <a:rPr lang="en-US" dirty="0" err="1"/>
              <a:t>MPI_Init</a:t>
            </a:r>
            <a:r>
              <a:rPr lang="en-US" dirty="0"/>
              <a:t> initializes the MPI execution environment </a:t>
            </a:r>
          </a:p>
          <a:p>
            <a:r>
              <a:rPr lang="en-US" dirty="0" err="1"/>
              <a:t>MPI_Finalize</a:t>
            </a:r>
            <a:r>
              <a:rPr lang="en-US" dirty="0"/>
              <a:t> exits the MPI,</a:t>
            </a:r>
          </a:p>
          <a:p>
            <a:r>
              <a:rPr lang="en-US" dirty="0" err="1"/>
              <a:t>MPI_Comm_size</a:t>
            </a:r>
            <a:r>
              <a:rPr lang="en-US" dirty="0"/>
              <a:t>(MPI_COMM_WORLD, &amp;size) returns size, which is the number of started processes</a:t>
            </a:r>
          </a:p>
          <a:p>
            <a:r>
              <a:rPr lang="en-US" dirty="0" err="1"/>
              <a:t>MPI_Comm_rank</a:t>
            </a:r>
            <a:r>
              <a:rPr lang="en-US" dirty="0"/>
              <a:t>(MPI_COMM_WORLD, &amp;rank) that returns rank, i.e. an ID of each process.</a:t>
            </a:r>
          </a:p>
          <a:p>
            <a:r>
              <a:rPr lang="en-US" dirty="0"/>
              <a:t>MPI operations return a status of the execution success; </a:t>
            </a:r>
          </a:p>
        </p:txBody>
      </p:sp>
    </p:spTree>
    <p:extLst>
      <p:ext uri="{BB962C8B-B14F-4D97-AF65-F5344CB8AC3E}">
        <p14:creationId xmlns:p14="http://schemas.microsoft.com/office/powerpoint/2010/main" val="71364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5094-3D59-4D10-B684-ADD2D239C6AF}"/>
              </a:ext>
            </a:extLst>
          </p:cNvPr>
          <p:cNvSpPr>
            <a:spLocks noGrp="1"/>
          </p:cNvSpPr>
          <p:nvPr>
            <p:ph type="title"/>
          </p:nvPr>
        </p:nvSpPr>
        <p:spPr/>
        <p:txBody>
          <a:bodyPr/>
          <a:lstStyle/>
          <a:p>
            <a:r>
              <a:rPr lang="en-US" dirty="0"/>
              <a:t>Shared Memory System</a:t>
            </a:r>
          </a:p>
        </p:txBody>
      </p:sp>
      <p:sp>
        <p:nvSpPr>
          <p:cNvPr id="3" name="Content Placeholder 2">
            <a:extLst>
              <a:ext uri="{FF2B5EF4-FFF2-40B4-BE49-F238E27FC236}">
                <a16:creationId xmlns:a16="http://schemas.microsoft.com/office/drawing/2014/main" id="{DD46422C-9C9D-47E1-8ADF-75ADEC1D981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09905A-B28F-4B6C-9D6F-1DFC42AC6134}"/>
              </a:ext>
            </a:extLst>
          </p:cNvPr>
          <p:cNvPicPr>
            <a:picLocks noChangeAspect="1"/>
          </p:cNvPicPr>
          <p:nvPr/>
        </p:nvPicPr>
        <p:blipFill>
          <a:blip r:embed="rId2"/>
          <a:stretch>
            <a:fillRect/>
          </a:stretch>
        </p:blipFill>
        <p:spPr>
          <a:xfrm>
            <a:off x="2319131" y="2431152"/>
            <a:ext cx="6108838" cy="3293981"/>
          </a:xfrm>
          <a:prstGeom prst="rect">
            <a:avLst/>
          </a:prstGeom>
        </p:spPr>
      </p:pic>
    </p:spTree>
    <p:extLst>
      <p:ext uri="{BB962C8B-B14F-4D97-AF65-F5344CB8AC3E}">
        <p14:creationId xmlns:p14="http://schemas.microsoft.com/office/powerpoint/2010/main" val="775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7EE5-0D67-4A80-9F56-8AACA1A14C4A}"/>
              </a:ext>
            </a:extLst>
          </p:cNvPr>
          <p:cNvSpPr>
            <a:spLocks noGrp="1"/>
          </p:cNvSpPr>
          <p:nvPr>
            <p:ph type="title"/>
          </p:nvPr>
        </p:nvSpPr>
        <p:spPr/>
        <p:txBody>
          <a:bodyPr/>
          <a:lstStyle/>
          <a:p>
            <a:r>
              <a:rPr lang="en-US" dirty="0"/>
              <a:t>Compiling &amp; Running</a:t>
            </a:r>
          </a:p>
        </p:txBody>
      </p:sp>
      <p:pic>
        <p:nvPicPr>
          <p:cNvPr id="4" name="Picture 3">
            <a:extLst>
              <a:ext uri="{FF2B5EF4-FFF2-40B4-BE49-F238E27FC236}">
                <a16:creationId xmlns:a16="http://schemas.microsoft.com/office/drawing/2014/main" id="{CF59BBBF-9CC4-4B08-8364-AFE74104274C}"/>
              </a:ext>
            </a:extLst>
          </p:cNvPr>
          <p:cNvPicPr>
            <a:picLocks noChangeAspect="1"/>
          </p:cNvPicPr>
          <p:nvPr/>
        </p:nvPicPr>
        <p:blipFill>
          <a:blip r:embed="rId2"/>
          <a:stretch>
            <a:fillRect/>
          </a:stretch>
        </p:blipFill>
        <p:spPr>
          <a:xfrm>
            <a:off x="838200" y="2320617"/>
            <a:ext cx="9350109" cy="2460555"/>
          </a:xfrm>
          <a:prstGeom prst="rect">
            <a:avLst/>
          </a:prstGeom>
        </p:spPr>
      </p:pic>
      <p:pic>
        <p:nvPicPr>
          <p:cNvPr id="5" name="Picture 4">
            <a:extLst>
              <a:ext uri="{FF2B5EF4-FFF2-40B4-BE49-F238E27FC236}">
                <a16:creationId xmlns:a16="http://schemas.microsoft.com/office/drawing/2014/main" id="{8965B5B8-451F-4292-8BC3-0CCCE99D925B}"/>
              </a:ext>
            </a:extLst>
          </p:cNvPr>
          <p:cNvPicPr>
            <a:picLocks noChangeAspect="1"/>
          </p:cNvPicPr>
          <p:nvPr/>
        </p:nvPicPr>
        <p:blipFill>
          <a:blip r:embed="rId3"/>
          <a:stretch>
            <a:fillRect/>
          </a:stretch>
        </p:blipFill>
        <p:spPr>
          <a:xfrm>
            <a:off x="604448" y="4956520"/>
            <a:ext cx="8872720" cy="1325563"/>
          </a:xfrm>
          <a:prstGeom prst="rect">
            <a:avLst/>
          </a:prstGeom>
        </p:spPr>
      </p:pic>
    </p:spTree>
    <p:extLst>
      <p:ext uri="{BB962C8B-B14F-4D97-AF65-F5344CB8AC3E}">
        <p14:creationId xmlns:p14="http://schemas.microsoft.com/office/powerpoint/2010/main" val="307168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5A51-ECFD-42AE-9C9C-F1AFFE6CF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028F92-C069-42EE-8A5F-17981124A7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CEFFC0-D769-4A5F-B392-C610DA669E3C}"/>
              </a:ext>
            </a:extLst>
          </p:cNvPr>
          <p:cNvPicPr>
            <a:picLocks noChangeAspect="1"/>
          </p:cNvPicPr>
          <p:nvPr/>
        </p:nvPicPr>
        <p:blipFill>
          <a:blip r:embed="rId2"/>
          <a:stretch>
            <a:fillRect/>
          </a:stretch>
        </p:blipFill>
        <p:spPr>
          <a:xfrm>
            <a:off x="1338469" y="2083955"/>
            <a:ext cx="6701873" cy="3221055"/>
          </a:xfrm>
          <a:prstGeom prst="rect">
            <a:avLst/>
          </a:prstGeom>
        </p:spPr>
      </p:pic>
    </p:spTree>
    <p:extLst>
      <p:ext uri="{BB962C8B-B14F-4D97-AF65-F5344CB8AC3E}">
        <p14:creationId xmlns:p14="http://schemas.microsoft.com/office/powerpoint/2010/main" val="311209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91B4-36F3-43C2-BB60-F5877A60A957}"/>
              </a:ext>
            </a:extLst>
          </p:cNvPr>
          <p:cNvSpPr>
            <a:spLocks noGrp="1"/>
          </p:cNvSpPr>
          <p:nvPr>
            <p:ph type="title"/>
          </p:nvPr>
        </p:nvSpPr>
        <p:spPr/>
        <p:txBody>
          <a:bodyPr/>
          <a:lstStyle/>
          <a:p>
            <a:r>
              <a:rPr lang="en-US" dirty="0"/>
              <a:t>MPI operation syntax</a:t>
            </a:r>
          </a:p>
        </p:txBody>
      </p:sp>
      <p:sp>
        <p:nvSpPr>
          <p:cNvPr id="3" name="Content Placeholder 2">
            <a:extLst>
              <a:ext uri="{FF2B5EF4-FFF2-40B4-BE49-F238E27FC236}">
                <a16:creationId xmlns:a16="http://schemas.microsoft.com/office/drawing/2014/main" id="{5466FE6B-1566-4AA1-9ABD-0607D423BA8F}"/>
              </a:ext>
            </a:extLst>
          </p:cNvPr>
          <p:cNvSpPr>
            <a:spLocks noGrp="1"/>
          </p:cNvSpPr>
          <p:nvPr>
            <p:ph idx="1"/>
          </p:nvPr>
        </p:nvSpPr>
        <p:spPr>
          <a:xfrm>
            <a:off x="636104" y="1510748"/>
            <a:ext cx="11065566" cy="5181600"/>
          </a:xfrm>
        </p:spPr>
        <p:txBody>
          <a:bodyPr>
            <a:normAutofit/>
          </a:bodyPr>
          <a:lstStyle/>
          <a:p>
            <a:r>
              <a:rPr lang="en-US" dirty="0"/>
              <a:t>MPI standard is independent of specific programming languages. </a:t>
            </a:r>
          </a:p>
          <a:p>
            <a:pPr lvl="1"/>
            <a:r>
              <a:rPr lang="en-US" dirty="0"/>
              <a:t>Capitalized MPI operation names will be used in the definition of MPI operations.</a:t>
            </a:r>
          </a:p>
          <a:p>
            <a:r>
              <a:rPr lang="en-US" dirty="0"/>
              <a:t>MPI operation arguments, in a language-independent notation, are marked as:</a:t>
            </a:r>
          </a:p>
          <a:p>
            <a:pPr lvl="1"/>
            <a:r>
              <a:rPr lang="en-US" dirty="0"/>
              <a:t>IN - for input values that may be used by the operation</a:t>
            </a:r>
          </a:p>
          <a:p>
            <a:pPr lvl="1"/>
            <a:r>
              <a:rPr lang="en-US" dirty="0"/>
              <a:t>OUT - for output values that may be updated by the operation</a:t>
            </a:r>
          </a:p>
          <a:p>
            <a:pPr lvl="1"/>
            <a:r>
              <a:rPr lang="en-US" dirty="0"/>
              <a:t>INOUT - for arguments that may be used and/or updated by the MPI operation. </a:t>
            </a:r>
          </a:p>
          <a:p>
            <a:r>
              <a:rPr lang="en-US" dirty="0"/>
              <a:t>IN arguments are in normal text, e.g. </a:t>
            </a:r>
            <a:r>
              <a:rPr lang="en-US" dirty="0" err="1"/>
              <a:t>buf</a:t>
            </a:r>
            <a:r>
              <a:rPr lang="en-US" dirty="0"/>
              <a:t>, </a:t>
            </a:r>
            <a:r>
              <a:rPr lang="en-US" dirty="0" err="1"/>
              <a:t>sendbuf</a:t>
            </a:r>
            <a:r>
              <a:rPr lang="en-US" dirty="0"/>
              <a:t>, MPI_COMM_WORLD, etc.</a:t>
            </a:r>
          </a:p>
          <a:p>
            <a:r>
              <a:rPr lang="en-US" dirty="0"/>
              <a:t>OUT arguments are in underlined text, e.g. rank, </a:t>
            </a:r>
            <a:r>
              <a:rPr lang="en-US" dirty="0" err="1"/>
              <a:t>recbuf</a:t>
            </a:r>
            <a:r>
              <a:rPr lang="en-US" dirty="0"/>
              <a:t>, etc.</a:t>
            </a:r>
          </a:p>
          <a:p>
            <a:r>
              <a:rPr lang="en-US" dirty="0"/>
              <a:t>INOUT arguments are in underlined italic text, </a:t>
            </a:r>
            <a:r>
              <a:rPr lang="en-US" dirty="0" err="1"/>
              <a:t>e.g</a:t>
            </a:r>
            <a:r>
              <a:rPr lang="en-US" dirty="0"/>
              <a:t> </a:t>
            </a:r>
            <a:r>
              <a:rPr lang="en-US" dirty="0" err="1"/>
              <a:t>inbuf</a:t>
            </a:r>
            <a:r>
              <a:rPr lang="en-US" dirty="0"/>
              <a:t>, request, etc.</a:t>
            </a:r>
          </a:p>
        </p:txBody>
      </p:sp>
    </p:spTree>
    <p:extLst>
      <p:ext uri="{BB962C8B-B14F-4D97-AF65-F5344CB8AC3E}">
        <p14:creationId xmlns:p14="http://schemas.microsoft.com/office/powerpoint/2010/main" val="301478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89D7-0A61-4605-8584-39FCAC1A7536}"/>
              </a:ext>
            </a:extLst>
          </p:cNvPr>
          <p:cNvSpPr>
            <a:spLocks noGrp="1"/>
          </p:cNvSpPr>
          <p:nvPr>
            <p:ph type="title"/>
          </p:nvPr>
        </p:nvSpPr>
        <p:spPr>
          <a:xfrm>
            <a:off x="596348" y="0"/>
            <a:ext cx="10515600" cy="1052858"/>
          </a:xfrm>
        </p:spPr>
        <p:txBody>
          <a:bodyPr/>
          <a:lstStyle/>
          <a:p>
            <a:r>
              <a:rPr lang="en-US" dirty="0"/>
              <a:t>MPI operation syntax</a:t>
            </a:r>
          </a:p>
        </p:txBody>
      </p:sp>
      <p:sp>
        <p:nvSpPr>
          <p:cNvPr id="3" name="Content Placeholder 2">
            <a:extLst>
              <a:ext uri="{FF2B5EF4-FFF2-40B4-BE49-F238E27FC236}">
                <a16:creationId xmlns:a16="http://schemas.microsoft.com/office/drawing/2014/main" id="{D0340E45-5DD7-4082-A8A5-540CA97BFF5C}"/>
              </a:ext>
            </a:extLst>
          </p:cNvPr>
          <p:cNvSpPr>
            <a:spLocks noGrp="1"/>
          </p:cNvSpPr>
          <p:nvPr>
            <p:ph idx="1"/>
          </p:nvPr>
        </p:nvSpPr>
        <p:spPr>
          <a:xfrm>
            <a:off x="475421" y="1052858"/>
            <a:ext cx="11504543" cy="5805142"/>
          </a:xfrm>
        </p:spPr>
        <p:txBody>
          <a:bodyPr>
            <a:normAutofit/>
          </a:bodyPr>
          <a:lstStyle/>
          <a:p>
            <a:r>
              <a:rPr lang="en-US" sz="3200" dirty="0"/>
              <a:t>some terms and conventions that are implemented with C program language binding:</a:t>
            </a:r>
          </a:p>
          <a:p>
            <a:pPr lvl="1"/>
            <a:r>
              <a:rPr lang="en-US" sz="2800" dirty="0"/>
              <a:t>Function names are equal to the MPI definitions but with the MPI_ prefix and the first letter of the function name in upper case, e.g. </a:t>
            </a:r>
            <a:r>
              <a:rPr lang="en-US" sz="2800" dirty="0" err="1"/>
              <a:t>MPI_Finalize</a:t>
            </a:r>
            <a:r>
              <a:rPr lang="en-US" sz="2800" dirty="0"/>
              <a:t>().</a:t>
            </a:r>
          </a:p>
          <a:p>
            <a:pPr lvl="1"/>
            <a:r>
              <a:rPr lang="en-US" sz="2800" dirty="0"/>
              <a:t>Status of execution success of MPI operations is returned as integer return codes</a:t>
            </a:r>
          </a:p>
          <a:p>
            <a:pPr lvl="2"/>
            <a:r>
              <a:rPr lang="en-US" sz="2400" dirty="0"/>
              <a:t> e.g. </a:t>
            </a:r>
            <a:r>
              <a:rPr lang="en-US" sz="2400" dirty="0" err="1"/>
              <a:t>ierr</a:t>
            </a:r>
            <a:r>
              <a:rPr lang="en-US" sz="2400" dirty="0"/>
              <a:t> = </a:t>
            </a:r>
            <a:r>
              <a:rPr lang="en-US" sz="2400" dirty="0" err="1"/>
              <a:t>MPI_Finalize</a:t>
            </a:r>
            <a:r>
              <a:rPr lang="en-US" sz="2400" dirty="0"/>
              <a:t>(). </a:t>
            </a:r>
          </a:p>
          <a:p>
            <a:pPr lvl="2"/>
            <a:r>
              <a:rPr lang="en-US" sz="2400" dirty="0"/>
              <a:t>Return code can be an error code or MPI_SUCCESS for successful competition</a:t>
            </a:r>
          </a:p>
          <a:p>
            <a:pPr lvl="3"/>
            <a:r>
              <a:rPr lang="en-US" sz="2200" dirty="0"/>
              <a:t>defined in the file </a:t>
            </a:r>
            <a:r>
              <a:rPr lang="en-US" sz="2200" dirty="0" err="1"/>
              <a:t>mpi.h</a:t>
            </a:r>
            <a:r>
              <a:rPr lang="en-US" sz="2200" dirty="0"/>
              <a:t>, </a:t>
            </a:r>
          </a:p>
          <a:p>
            <a:pPr lvl="1"/>
            <a:r>
              <a:rPr lang="en-US" sz="2800" dirty="0"/>
              <a:t>All predefined constants and types are fully capitalized.</a:t>
            </a:r>
          </a:p>
          <a:p>
            <a:pPr lvl="1"/>
            <a:r>
              <a:rPr lang="en-US" sz="2800" dirty="0"/>
              <a:t>All OUT and INOUT arguments are passed by reference (as pointers)</a:t>
            </a:r>
          </a:p>
          <a:p>
            <a:pPr lvl="2"/>
            <a:r>
              <a:rPr lang="en-US" sz="2400" dirty="0"/>
              <a:t> e.g. </a:t>
            </a:r>
            <a:r>
              <a:rPr lang="en-US" sz="2400" dirty="0" err="1"/>
              <a:t>MPI_Comm_size</a:t>
            </a:r>
            <a:r>
              <a:rPr lang="en-US" sz="2400" dirty="0"/>
              <a:t> (MPI_COMM_WORLD, &amp;size).</a:t>
            </a:r>
          </a:p>
        </p:txBody>
      </p:sp>
    </p:spTree>
    <p:extLst>
      <p:ext uri="{BB962C8B-B14F-4D97-AF65-F5344CB8AC3E}">
        <p14:creationId xmlns:p14="http://schemas.microsoft.com/office/powerpoint/2010/main" val="135347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70F5-945C-45B9-B3B5-F98073001F69}"/>
              </a:ext>
            </a:extLst>
          </p:cNvPr>
          <p:cNvSpPr>
            <a:spLocks noGrp="1"/>
          </p:cNvSpPr>
          <p:nvPr>
            <p:ph type="title"/>
          </p:nvPr>
        </p:nvSpPr>
        <p:spPr>
          <a:xfrm>
            <a:off x="838200" y="365125"/>
            <a:ext cx="10515600" cy="840823"/>
          </a:xfrm>
        </p:spPr>
        <p:txBody>
          <a:bodyPr/>
          <a:lstStyle/>
          <a:p>
            <a:r>
              <a:rPr lang="en-US" dirty="0"/>
              <a:t>MPI data types</a:t>
            </a:r>
          </a:p>
        </p:txBody>
      </p:sp>
      <p:sp>
        <p:nvSpPr>
          <p:cNvPr id="3" name="Content Placeholder 2">
            <a:extLst>
              <a:ext uri="{FF2B5EF4-FFF2-40B4-BE49-F238E27FC236}">
                <a16:creationId xmlns:a16="http://schemas.microsoft.com/office/drawing/2014/main" id="{449D5828-94B5-47C5-831F-CE098529FD7C}"/>
              </a:ext>
            </a:extLst>
          </p:cNvPr>
          <p:cNvSpPr>
            <a:spLocks noGrp="1"/>
          </p:cNvSpPr>
          <p:nvPr>
            <p:ph idx="1"/>
          </p:nvPr>
        </p:nvSpPr>
        <p:spPr>
          <a:xfrm>
            <a:off x="728870" y="1205948"/>
            <a:ext cx="10734260" cy="5274364"/>
          </a:xfrm>
        </p:spPr>
        <p:txBody>
          <a:bodyPr>
            <a:normAutofit lnSpcReduction="10000"/>
          </a:bodyPr>
          <a:lstStyle/>
          <a:p>
            <a:r>
              <a:rPr lang="en-US" sz="3200" dirty="0"/>
              <a:t>MPI communication operations specify the message data length in terms of number of data elements, not in terms of number of bytes. </a:t>
            </a:r>
          </a:p>
          <a:p>
            <a:pPr lvl="1"/>
            <a:r>
              <a:rPr lang="en-US" sz="2800" dirty="0"/>
              <a:t>message data elements is machine independent </a:t>
            </a:r>
          </a:p>
          <a:p>
            <a:r>
              <a:rPr lang="en-US" sz="3200" dirty="0"/>
              <a:t>In order to retain machine independent code</a:t>
            </a:r>
          </a:p>
          <a:p>
            <a:pPr lvl="1"/>
            <a:r>
              <a:rPr lang="en-US" sz="2800" dirty="0"/>
              <a:t>MPI standard defines its own basic data types </a:t>
            </a:r>
          </a:p>
          <a:p>
            <a:pPr lvl="1"/>
            <a:r>
              <a:rPr lang="en-US" sz="2800" dirty="0"/>
              <a:t>Can be used for the specification of message data values</a:t>
            </a:r>
          </a:p>
          <a:p>
            <a:pPr lvl="1"/>
            <a:r>
              <a:rPr lang="en-US" sz="2800" dirty="0"/>
              <a:t>Correspond to the basic data types of the host language.</a:t>
            </a:r>
          </a:p>
          <a:p>
            <a:r>
              <a:rPr lang="en-US" sz="3200" dirty="0"/>
              <a:t>MPI does not require that communicating processes use the same representation of data, i.e. data types,</a:t>
            </a:r>
          </a:p>
          <a:p>
            <a:pPr lvl="1"/>
            <a:r>
              <a:rPr lang="en-US" sz="2800" dirty="0"/>
              <a:t> It needs to keep track of possible data types through the build-in basic MPI data types.</a:t>
            </a:r>
          </a:p>
        </p:txBody>
      </p:sp>
    </p:spTree>
    <p:extLst>
      <p:ext uri="{BB962C8B-B14F-4D97-AF65-F5344CB8AC3E}">
        <p14:creationId xmlns:p14="http://schemas.microsoft.com/office/powerpoint/2010/main" val="227860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D37D-6DEB-4DD0-AE6B-D2A3909FBDF4}"/>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425C4DC1-C848-45DA-B9CF-588B60BC0EAF}"/>
              </a:ext>
            </a:extLst>
          </p:cNvPr>
          <p:cNvSpPr>
            <a:spLocks noGrp="1"/>
          </p:cNvSpPr>
          <p:nvPr>
            <p:ph idx="1"/>
          </p:nvPr>
        </p:nvSpPr>
        <p:spPr/>
        <p:txBody>
          <a:bodyPr/>
          <a:lstStyle/>
          <a:p>
            <a:r>
              <a:rPr lang="en-US" dirty="0"/>
              <a:t>MPI offers operations to construct custom data types</a:t>
            </a:r>
          </a:p>
          <a:p>
            <a:pPr lvl="1"/>
            <a:r>
              <a:rPr lang="en-US" dirty="0"/>
              <a:t> e.g. array of (int, float) pairs, and many other options. </a:t>
            </a:r>
          </a:p>
          <a:p>
            <a:r>
              <a:rPr lang="en-US" dirty="0"/>
              <a:t>Type casting between a particular language and the MPI library may represent a significant overhead, </a:t>
            </a:r>
          </a:p>
        </p:txBody>
      </p:sp>
    </p:spTree>
    <p:extLst>
      <p:ext uri="{BB962C8B-B14F-4D97-AF65-F5344CB8AC3E}">
        <p14:creationId xmlns:p14="http://schemas.microsoft.com/office/powerpoint/2010/main" val="360039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D290-8695-4AB7-A012-968F0803D50E}"/>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9A6A6058-E3CB-4351-A396-581A1DFC3D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A89DFD1-C50A-4CA8-A676-D826605823C9}"/>
              </a:ext>
            </a:extLst>
          </p:cNvPr>
          <p:cNvPicPr>
            <a:picLocks noChangeAspect="1"/>
          </p:cNvPicPr>
          <p:nvPr/>
        </p:nvPicPr>
        <p:blipFill>
          <a:blip r:embed="rId2"/>
          <a:stretch>
            <a:fillRect/>
          </a:stretch>
        </p:blipFill>
        <p:spPr>
          <a:xfrm>
            <a:off x="512369" y="1333569"/>
            <a:ext cx="11458809" cy="5335450"/>
          </a:xfrm>
          <a:prstGeom prst="rect">
            <a:avLst/>
          </a:prstGeom>
        </p:spPr>
      </p:pic>
    </p:spTree>
    <p:extLst>
      <p:ext uri="{BB962C8B-B14F-4D97-AF65-F5344CB8AC3E}">
        <p14:creationId xmlns:p14="http://schemas.microsoft.com/office/powerpoint/2010/main" val="161020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8435-18AF-4DB0-AC9D-9BF6F4C37364}"/>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18740CF8-9B54-4E7C-B714-774CFBBC3704}"/>
              </a:ext>
            </a:extLst>
          </p:cNvPr>
          <p:cNvSpPr>
            <a:spLocks noGrp="1"/>
          </p:cNvSpPr>
          <p:nvPr>
            <p:ph idx="1"/>
          </p:nvPr>
        </p:nvSpPr>
        <p:spPr>
          <a:xfrm>
            <a:off x="776908" y="1494321"/>
            <a:ext cx="10638183" cy="4813714"/>
          </a:xfrm>
        </p:spPr>
        <p:txBody>
          <a:bodyPr>
            <a:normAutofit/>
          </a:bodyPr>
          <a:lstStyle/>
          <a:p>
            <a:r>
              <a:rPr lang="en-US" sz="3200" dirty="0"/>
              <a:t>Data types MPI_BYTE and MPI_PACKED do not correspond to a C or a Fortran data type. </a:t>
            </a:r>
          </a:p>
          <a:p>
            <a:r>
              <a:rPr lang="en-US" sz="3200" dirty="0"/>
              <a:t>Value of type MPI_BYTE consists of a byte, i.e. 8 binary digits.</a:t>
            </a:r>
          </a:p>
          <a:p>
            <a:pPr lvl="1"/>
            <a:r>
              <a:rPr lang="en-US" sz="2800" dirty="0"/>
              <a:t> byte is uninterpreted and is different from a character. </a:t>
            </a:r>
          </a:p>
          <a:p>
            <a:pPr lvl="2"/>
            <a:r>
              <a:rPr lang="en-US" sz="2400" dirty="0"/>
              <a:t>Different machines may have different representations for characters, or may use more than one byte to represent characters. </a:t>
            </a:r>
          </a:p>
          <a:p>
            <a:pPr lvl="1"/>
            <a:r>
              <a:rPr lang="en-US" sz="2800" dirty="0"/>
              <a:t> byte has the same binary value on all machines. </a:t>
            </a:r>
          </a:p>
          <a:p>
            <a:r>
              <a:rPr lang="en-US" sz="3200" dirty="0"/>
              <a:t>If the size and representation of data is known, the fastest way is the transmission of raw data, </a:t>
            </a:r>
          </a:p>
          <a:p>
            <a:pPr lvl="1"/>
            <a:r>
              <a:rPr lang="en-US" sz="2800" dirty="0"/>
              <a:t>for example, by using an elementary MPI data type MPI_BYTE</a:t>
            </a:r>
          </a:p>
        </p:txBody>
      </p:sp>
    </p:spTree>
    <p:extLst>
      <p:ext uri="{BB962C8B-B14F-4D97-AF65-F5344CB8AC3E}">
        <p14:creationId xmlns:p14="http://schemas.microsoft.com/office/powerpoint/2010/main" val="3054267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17F9-8B78-41B5-B5FE-1F35D88AD7E6}"/>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F9AA7CE4-1BA0-4555-A40F-FAE8FA838290}"/>
              </a:ext>
            </a:extLst>
          </p:cNvPr>
          <p:cNvSpPr>
            <a:spLocks noGrp="1"/>
          </p:cNvSpPr>
          <p:nvPr>
            <p:ph idx="1"/>
          </p:nvPr>
        </p:nvSpPr>
        <p:spPr>
          <a:xfrm>
            <a:off x="602973" y="1478653"/>
            <a:ext cx="10986053" cy="4802187"/>
          </a:xfrm>
        </p:spPr>
        <p:txBody>
          <a:bodyPr>
            <a:normAutofit lnSpcReduction="10000"/>
          </a:bodyPr>
          <a:lstStyle/>
          <a:p>
            <a:r>
              <a:rPr lang="en-US" sz="3200" dirty="0"/>
              <a:t>MPI communication operations have involved only buffers containing a continuous sequence of identical basic data types. </a:t>
            </a:r>
          </a:p>
          <a:p>
            <a:r>
              <a:rPr lang="en-US" sz="3200" dirty="0"/>
              <a:t>To pass messages that contain values with different data types, </a:t>
            </a:r>
          </a:p>
          <a:p>
            <a:pPr lvl="1"/>
            <a:r>
              <a:rPr lang="en-US" sz="2800" dirty="0"/>
              <a:t>e.g. Number of integers followed by a sequence of real numbers;</a:t>
            </a:r>
          </a:p>
          <a:p>
            <a:r>
              <a:rPr lang="en-US" sz="3200" dirty="0"/>
              <a:t>To send non-contiguous data</a:t>
            </a:r>
          </a:p>
          <a:p>
            <a:pPr lvl="1"/>
            <a:r>
              <a:rPr lang="en-US" sz="2800" dirty="0"/>
              <a:t> e.g. Sub-block of a matrix. </a:t>
            </a:r>
          </a:p>
          <a:p>
            <a:r>
              <a:rPr lang="en-US" sz="3200" dirty="0"/>
              <a:t>MPI_PACKED is maintained by MPI_PACK or MPI_UNPACK operations</a:t>
            </a:r>
          </a:p>
          <a:p>
            <a:pPr lvl="1"/>
            <a:r>
              <a:rPr lang="en-US" sz="2800" dirty="0"/>
              <a:t>Enable to pack different types of data into a contiguous send buffer and to unpack it from a contiguous receive buffer.</a:t>
            </a:r>
          </a:p>
        </p:txBody>
      </p:sp>
    </p:spTree>
    <p:extLst>
      <p:ext uri="{BB962C8B-B14F-4D97-AF65-F5344CB8AC3E}">
        <p14:creationId xmlns:p14="http://schemas.microsoft.com/office/powerpoint/2010/main" val="292971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F6DD-DB3F-4503-91FF-9F39B13AA34C}"/>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14B292B9-C905-4517-8305-AD8E0FAD0E1E}"/>
              </a:ext>
            </a:extLst>
          </p:cNvPr>
          <p:cNvSpPr>
            <a:spLocks noGrp="1"/>
          </p:cNvSpPr>
          <p:nvPr>
            <p:ph idx="1"/>
          </p:nvPr>
        </p:nvSpPr>
        <p:spPr>
          <a:xfrm>
            <a:off x="702365" y="1550504"/>
            <a:ext cx="10959547" cy="5088835"/>
          </a:xfrm>
        </p:spPr>
        <p:txBody>
          <a:bodyPr>
            <a:normAutofit lnSpcReduction="10000"/>
          </a:bodyPr>
          <a:lstStyle/>
          <a:p>
            <a:r>
              <a:rPr lang="en-US" dirty="0"/>
              <a:t>More efficient alternative is a usage of derived data types for construction of custom message data. </a:t>
            </a:r>
          </a:p>
          <a:p>
            <a:r>
              <a:rPr lang="en-US" dirty="0"/>
              <a:t>Derived data types allow to avoid explicit packing and unpacking</a:t>
            </a:r>
          </a:p>
          <a:p>
            <a:pPr lvl="1"/>
            <a:r>
              <a:rPr lang="en-US" dirty="0"/>
              <a:t>requires less memory and time.</a:t>
            </a:r>
          </a:p>
          <a:p>
            <a:r>
              <a:rPr lang="en-US" dirty="0"/>
              <a:t> User specifies in advance the layout of data types to be sent or received </a:t>
            </a:r>
          </a:p>
          <a:p>
            <a:pPr lvl="1"/>
            <a:r>
              <a:rPr lang="en-US" dirty="0"/>
              <a:t>communication library can directly accesses a non-continuous data. </a:t>
            </a:r>
          </a:p>
          <a:p>
            <a:r>
              <a:rPr lang="en-US" dirty="0"/>
              <a:t>Simplest non-contiguous datatype is the vector type, constructed with </a:t>
            </a:r>
            <a:r>
              <a:rPr lang="en-US" dirty="0" err="1"/>
              <a:t>MPI_Type_vector</a:t>
            </a:r>
            <a:r>
              <a:rPr lang="en-US" dirty="0"/>
              <a:t>.</a:t>
            </a:r>
          </a:p>
          <a:p>
            <a:r>
              <a:rPr lang="en-US" dirty="0"/>
              <a:t> For example</a:t>
            </a:r>
          </a:p>
          <a:p>
            <a:pPr lvl="1"/>
            <a:r>
              <a:rPr lang="en-US" dirty="0"/>
              <a:t>sender process has to communicate the main diagonal of an NXN array of integers,</a:t>
            </a:r>
          </a:p>
          <a:p>
            <a:pPr lvl="1"/>
            <a:r>
              <a:rPr lang="en-US" dirty="0"/>
              <a:t>int matrix[N][N];</a:t>
            </a:r>
          </a:p>
          <a:p>
            <a:pPr lvl="1"/>
            <a:r>
              <a:rPr lang="en-US" dirty="0"/>
              <a:t>Stored in a row-major layout.</a:t>
            </a:r>
          </a:p>
        </p:txBody>
      </p:sp>
    </p:spTree>
    <p:extLst>
      <p:ext uri="{BB962C8B-B14F-4D97-AF65-F5344CB8AC3E}">
        <p14:creationId xmlns:p14="http://schemas.microsoft.com/office/powerpoint/2010/main" val="4585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C3FC-33E0-4622-9A6A-B69CB72C92EE}"/>
              </a:ext>
            </a:extLst>
          </p:cNvPr>
          <p:cNvSpPr>
            <a:spLocks noGrp="1"/>
          </p:cNvSpPr>
          <p:nvPr>
            <p:ph type="title"/>
          </p:nvPr>
        </p:nvSpPr>
        <p:spPr/>
        <p:txBody>
          <a:bodyPr/>
          <a:lstStyle/>
          <a:p>
            <a:r>
              <a:rPr lang="en-US" dirty="0"/>
              <a:t>Distributed Memory System</a:t>
            </a:r>
          </a:p>
        </p:txBody>
      </p:sp>
      <p:sp>
        <p:nvSpPr>
          <p:cNvPr id="3" name="Content Placeholder 2">
            <a:extLst>
              <a:ext uri="{FF2B5EF4-FFF2-40B4-BE49-F238E27FC236}">
                <a16:creationId xmlns:a16="http://schemas.microsoft.com/office/drawing/2014/main" id="{09212CA4-E0A9-401D-B227-94040D37E9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94E2EF-CB39-49EA-9264-A9D85BD01ACC}"/>
              </a:ext>
            </a:extLst>
          </p:cNvPr>
          <p:cNvPicPr>
            <a:picLocks noChangeAspect="1"/>
          </p:cNvPicPr>
          <p:nvPr/>
        </p:nvPicPr>
        <p:blipFill>
          <a:blip r:embed="rId2"/>
          <a:stretch>
            <a:fillRect/>
          </a:stretch>
        </p:blipFill>
        <p:spPr>
          <a:xfrm>
            <a:off x="1205948" y="1707884"/>
            <a:ext cx="8163339" cy="4292336"/>
          </a:xfrm>
          <a:prstGeom prst="rect">
            <a:avLst/>
          </a:prstGeom>
        </p:spPr>
      </p:pic>
    </p:spTree>
    <p:extLst>
      <p:ext uri="{BB962C8B-B14F-4D97-AF65-F5344CB8AC3E}">
        <p14:creationId xmlns:p14="http://schemas.microsoft.com/office/powerpoint/2010/main" val="3830779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86A9-6C9E-4423-83F1-4B8E0C80958A}"/>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B081C57A-52CF-49FB-94F8-A1F4DB083276}"/>
              </a:ext>
            </a:extLst>
          </p:cNvPr>
          <p:cNvSpPr>
            <a:spLocks noGrp="1"/>
          </p:cNvSpPr>
          <p:nvPr>
            <p:ph idx="1"/>
          </p:nvPr>
        </p:nvSpPr>
        <p:spPr>
          <a:xfrm>
            <a:off x="622852" y="1690688"/>
            <a:ext cx="10730948" cy="4486275"/>
          </a:xfrm>
        </p:spPr>
        <p:txBody>
          <a:bodyPr>
            <a:normAutofit fontScale="92500" lnSpcReduction="10000"/>
          </a:bodyPr>
          <a:lstStyle/>
          <a:p>
            <a:r>
              <a:rPr lang="en-US" sz="4000" dirty="0"/>
              <a:t>Continuous derived datatype diagonal can be constructed:</a:t>
            </a:r>
          </a:p>
          <a:p>
            <a:pPr lvl="1"/>
            <a:r>
              <a:rPr lang="en-US" sz="3600" dirty="0" err="1"/>
              <a:t>MPI_Datatype</a:t>
            </a:r>
            <a:r>
              <a:rPr lang="en-US" sz="3600" dirty="0"/>
              <a:t> </a:t>
            </a:r>
            <a:r>
              <a:rPr lang="en-US" sz="3600" dirty="0" err="1"/>
              <a:t>MPI_diagonal</a:t>
            </a:r>
            <a:r>
              <a:rPr lang="en-US" sz="3600" dirty="0"/>
              <a:t>;</a:t>
            </a:r>
          </a:p>
          <a:p>
            <a:pPr lvl="2"/>
            <a:r>
              <a:rPr lang="en-US" sz="3200" dirty="0"/>
              <a:t>specifies the main diagonal as a set of integers:</a:t>
            </a:r>
          </a:p>
          <a:p>
            <a:r>
              <a:rPr lang="en-US" sz="4000" dirty="0" err="1"/>
              <a:t>MPI_Type_vector</a:t>
            </a:r>
            <a:r>
              <a:rPr lang="en-US" sz="4000" dirty="0"/>
              <a:t> (N, 1, N+1, MPI_INT, &amp;diagonal);</a:t>
            </a:r>
          </a:p>
          <a:p>
            <a:pPr lvl="1"/>
            <a:r>
              <a:rPr lang="en-US" sz="3600" dirty="0"/>
              <a:t>where their count is N, block length is 1, and stride is N+1. </a:t>
            </a:r>
          </a:p>
          <a:p>
            <a:r>
              <a:rPr lang="en-US" sz="4000" dirty="0"/>
              <a:t>Receiver process receives the data as a contiguous block.</a:t>
            </a:r>
          </a:p>
        </p:txBody>
      </p:sp>
    </p:spTree>
    <p:extLst>
      <p:ext uri="{BB962C8B-B14F-4D97-AF65-F5344CB8AC3E}">
        <p14:creationId xmlns:p14="http://schemas.microsoft.com/office/powerpoint/2010/main" val="274077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AF45-88BF-4159-86A6-264063A323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01478F-3761-46CD-A21D-33074E4E36B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6560F37-7865-4B72-A293-C4FFBA819C45}"/>
              </a:ext>
            </a:extLst>
          </p:cNvPr>
          <p:cNvPicPr>
            <a:picLocks noChangeAspect="1"/>
          </p:cNvPicPr>
          <p:nvPr/>
        </p:nvPicPr>
        <p:blipFill>
          <a:blip r:embed="rId2"/>
          <a:stretch>
            <a:fillRect/>
          </a:stretch>
        </p:blipFill>
        <p:spPr>
          <a:xfrm>
            <a:off x="542209" y="823706"/>
            <a:ext cx="11107581" cy="5210588"/>
          </a:xfrm>
          <a:prstGeom prst="rect">
            <a:avLst/>
          </a:prstGeom>
        </p:spPr>
      </p:pic>
    </p:spTree>
    <p:extLst>
      <p:ext uri="{BB962C8B-B14F-4D97-AF65-F5344CB8AC3E}">
        <p14:creationId xmlns:p14="http://schemas.microsoft.com/office/powerpoint/2010/main" val="3513925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F872-B09E-4D7D-A096-8B401097C832}"/>
              </a:ext>
            </a:extLst>
          </p:cNvPr>
          <p:cNvSpPr>
            <a:spLocks noGrp="1"/>
          </p:cNvSpPr>
          <p:nvPr>
            <p:ph type="title"/>
          </p:nvPr>
        </p:nvSpPr>
        <p:spPr/>
        <p:txBody>
          <a:bodyPr/>
          <a:lstStyle/>
          <a:p>
            <a:r>
              <a:rPr lang="en-US" dirty="0"/>
              <a:t>MPI data types</a:t>
            </a:r>
          </a:p>
        </p:txBody>
      </p:sp>
      <p:sp>
        <p:nvSpPr>
          <p:cNvPr id="3" name="Content Placeholder 2">
            <a:extLst>
              <a:ext uri="{FF2B5EF4-FFF2-40B4-BE49-F238E27FC236}">
                <a16:creationId xmlns:a16="http://schemas.microsoft.com/office/drawing/2014/main" id="{25B53F73-AA6F-4641-B6C5-84926F701738}"/>
              </a:ext>
            </a:extLst>
          </p:cNvPr>
          <p:cNvSpPr>
            <a:spLocks noGrp="1"/>
          </p:cNvSpPr>
          <p:nvPr>
            <p:ph idx="1"/>
          </p:nvPr>
        </p:nvSpPr>
        <p:spPr/>
        <p:txBody>
          <a:bodyPr>
            <a:normAutofit fontScale="92500" lnSpcReduction="10000"/>
          </a:bodyPr>
          <a:lstStyle/>
          <a:p>
            <a:r>
              <a:rPr lang="en-US" dirty="0"/>
              <a:t>MPI also provides facilities for you to define your own data structures based upon sequences of the MPI primitive data types. </a:t>
            </a:r>
          </a:p>
          <a:p>
            <a:pPr lvl="1"/>
            <a:r>
              <a:rPr lang="en-US" dirty="0"/>
              <a:t>Such user defined structures are called derived data types.</a:t>
            </a:r>
          </a:p>
          <a:p>
            <a:r>
              <a:rPr lang="en-US" dirty="0"/>
              <a:t>Primitive data types are contiguous. </a:t>
            </a:r>
          </a:p>
          <a:p>
            <a:r>
              <a:rPr lang="en-US" dirty="0"/>
              <a:t>Derived data types allow you to specify non-contiguous data in a convenient manner and to treat it as though it was contiguous.</a:t>
            </a:r>
          </a:p>
          <a:p>
            <a:r>
              <a:rPr lang="en-US" dirty="0"/>
              <a:t>MPI provides several methods for constructing derived data types:</a:t>
            </a:r>
          </a:p>
          <a:p>
            <a:pPr lvl="1"/>
            <a:r>
              <a:rPr lang="en-US" dirty="0"/>
              <a:t>Contiguous</a:t>
            </a:r>
          </a:p>
          <a:p>
            <a:pPr lvl="1"/>
            <a:r>
              <a:rPr lang="en-US" dirty="0"/>
              <a:t>Vector</a:t>
            </a:r>
          </a:p>
          <a:p>
            <a:pPr lvl="1"/>
            <a:r>
              <a:rPr lang="en-US" dirty="0"/>
              <a:t>Indexed</a:t>
            </a:r>
          </a:p>
          <a:p>
            <a:pPr lvl="1"/>
            <a:r>
              <a:rPr lang="en-US" dirty="0"/>
              <a:t>Struct</a:t>
            </a:r>
          </a:p>
        </p:txBody>
      </p:sp>
    </p:spTree>
    <p:extLst>
      <p:ext uri="{BB962C8B-B14F-4D97-AF65-F5344CB8AC3E}">
        <p14:creationId xmlns:p14="http://schemas.microsoft.com/office/powerpoint/2010/main" val="1164820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1754-5A34-4639-889A-874CC24D57C5}"/>
              </a:ext>
            </a:extLst>
          </p:cNvPr>
          <p:cNvSpPr>
            <a:spLocks noGrp="1"/>
          </p:cNvSpPr>
          <p:nvPr>
            <p:ph type="title"/>
          </p:nvPr>
        </p:nvSpPr>
        <p:spPr>
          <a:xfrm>
            <a:off x="838200" y="365125"/>
            <a:ext cx="10515600" cy="1026353"/>
          </a:xfrm>
        </p:spPr>
        <p:txBody>
          <a:bodyPr/>
          <a:lstStyle/>
          <a:p>
            <a:r>
              <a:rPr lang="en-US" dirty="0"/>
              <a:t>MPI error handling</a:t>
            </a:r>
          </a:p>
        </p:txBody>
      </p:sp>
      <p:sp>
        <p:nvSpPr>
          <p:cNvPr id="3" name="Content Placeholder 2">
            <a:extLst>
              <a:ext uri="{FF2B5EF4-FFF2-40B4-BE49-F238E27FC236}">
                <a16:creationId xmlns:a16="http://schemas.microsoft.com/office/drawing/2014/main" id="{E90D96C0-DEB8-4E92-A861-F4B7E05B22BA}"/>
              </a:ext>
            </a:extLst>
          </p:cNvPr>
          <p:cNvSpPr>
            <a:spLocks noGrp="1"/>
          </p:cNvSpPr>
          <p:nvPr>
            <p:ph idx="1"/>
          </p:nvPr>
        </p:nvSpPr>
        <p:spPr>
          <a:xfrm>
            <a:off x="450574" y="1391478"/>
            <a:ext cx="11158330" cy="5261113"/>
          </a:xfrm>
        </p:spPr>
        <p:txBody>
          <a:bodyPr>
            <a:normAutofit lnSpcReduction="10000"/>
          </a:bodyPr>
          <a:lstStyle/>
          <a:p>
            <a:r>
              <a:rPr lang="en-US" sz="3200" dirty="0"/>
              <a:t>MPI standard assumes a reliable and error free underlying communication platform </a:t>
            </a:r>
          </a:p>
          <a:p>
            <a:pPr lvl="1"/>
            <a:r>
              <a:rPr lang="en-US" sz="2800" dirty="0"/>
              <a:t>It does not provide mechanisms for dealing with failures in the communication system. </a:t>
            </a:r>
          </a:p>
          <a:p>
            <a:pPr lvl="1"/>
            <a:r>
              <a:rPr lang="en-US" sz="2800" dirty="0"/>
              <a:t>For example, a message sent is always received correctly, and the user need not check for transmission errors, time-outs, or similar.</a:t>
            </a:r>
          </a:p>
          <a:p>
            <a:r>
              <a:rPr lang="en-US" sz="3200" dirty="0"/>
              <a:t> Similarly, MPI does not provide mechanisms for handling processor failures. </a:t>
            </a:r>
          </a:p>
          <a:p>
            <a:r>
              <a:rPr lang="en-US" sz="3200" dirty="0"/>
              <a:t>Program error can follow an MPI operation call with incorrect arguments</a:t>
            </a:r>
          </a:p>
          <a:p>
            <a:pPr lvl="1"/>
            <a:r>
              <a:rPr lang="en-US" sz="2800" dirty="0"/>
              <a:t> e.g. non-existing destination in a send operation, exceeding available system resources, or similar</a:t>
            </a:r>
          </a:p>
        </p:txBody>
      </p:sp>
    </p:spTree>
    <p:extLst>
      <p:ext uri="{BB962C8B-B14F-4D97-AF65-F5344CB8AC3E}">
        <p14:creationId xmlns:p14="http://schemas.microsoft.com/office/powerpoint/2010/main" val="330166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9956-1A75-43D7-9047-43A59F14E0EF}"/>
              </a:ext>
            </a:extLst>
          </p:cNvPr>
          <p:cNvSpPr>
            <a:spLocks noGrp="1"/>
          </p:cNvSpPr>
          <p:nvPr>
            <p:ph type="title"/>
          </p:nvPr>
        </p:nvSpPr>
        <p:spPr/>
        <p:txBody>
          <a:bodyPr/>
          <a:lstStyle/>
          <a:p>
            <a:r>
              <a:rPr lang="en-US" dirty="0"/>
              <a:t>MPI error handling</a:t>
            </a:r>
          </a:p>
        </p:txBody>
      </p:sp>
      <p:sp>
        <p:nvSpPr>
          <p:cNvPr id="3" name="Content Placeholder 2">
            <a:extLst>
              <a:ext uri="{FF2B5EF4-FFF2-40B4-BE49-F238E27FC236}">
                <a16:creationId xmlns:a16="http://schemas.microsoft.com/office/drawing/2014/main" id="{F631B8AC-C0C2-40A2-BBC5-B459BE7FEED9}"/>
              </a:ext>
            </a:extLst>
          </p:cNvPr>
          <p:cNvSpPr>
            <a:spLocks noGrp="1"/>
          </p:cNvSpPr>
          <p:nvPr>
            <p:ph idx="1"/>
          </p:nvPr>
        </p:nvSpPr>
        <p:spPr>
          <a:xfrm>
            <a:off x="599660" y="1618836"/>
            <a:ext cx="10754139" cy="4622937"/>
          </a:xfrm>
        </p:spPr>
        <p:txBody>
          <a:bodyPr>
            <a:normAutofit/>
          </a:bodyPr>
          <a:lstStyle/>
          <a:p>
            <a:r>
              <a:rPr lang="en-US" sz="3200" dirty="0"/>
              <a:t>Most of MPI operation calls return an error code that indicates the completion status of the operation. </a:t>
            </a:r>
          </a:p>
          <a:p>
            <a:pPr lvl="1"/>
            <a:r>
              <a:rPr lang="en-US" sz="2800" dirty="0"/>
              <a:t>Before the error value is returned, </a:t>
            </a:r>
            <a:r>
              <a:rPr lang="en-US" sz="2800" dirty="0" err="1"/>
              <a:t>MPI_error</a:t>
            </a:r>
            <a:r>
              <a:rPr lang="en-US" sz="2800" dirty="0"/>
              <a:t> handler  is called</a:t>
            </a:r>
          </a:p>
          <a:p>
            <a:pPr lvl="2"/>
            <a:r>
              <a:rPr lang="en-US" sz="2400" dirty="0"/>
              <a:t>by default, aborts all MPI processes. </a:t>
            </a:r>
          </a:p>
          <a:p>
            <a:r>
              <a:rPr lang="en-US" sz="3200" dirty="0"/>
              <a:t> MPI provides mechanisms for users to change this default and to handle recoverable errors. </a:t>
            </a:r>
          </a:p>
          <a:p>
            <a:r>
              <a:rPr lang="en-US" sz="3200" dirty="0"/>
              <a:t>One can specify that no </a:t>
            </a:r>
            <a:r>
              <a:rPr lang="en-US" sz="3200" dirty="0" err="1"/>
              <a:t>MPI_error</a:t>
            </a:r>
            <a:r>
              <a:rPr lang="en-US" sz="3200" dirty="0"/>
              <a:t> is fatal, and handle the returned error codes by custom error-handling routines.</a:t>
            </a:r>
          </a:p>
        </p:txBody>
      </p:sp>
    </p:spTree>
    <p:extLst>
      <p:ext uri="{BB962C8B-B14F-4D97-AF65-F5344CB8AC3E}">
        <p14:creationId xmlns:p14="http://schemas.microsoft.com/office/powerpoint/2010/main" val="2760739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5314-E4CB-4300-8B84-3C70804B81DD}"/>
              </a:ext>
            </a:extLst>
          </p:cNvPr>
          <p:cNvSpPr>
            <a:spLocks noGrp="1"/>
          </p:cNvSpPr>
          <p:nvPr>
            <p:ph type="title"/>
          </p:nvPr>
        </p:nvSpPr>
        <p:spPr/>
        <p:txBody>
          <a:bodyPr/>
          <a:lstStyle/>
          <a:p>
            <a:r>
              <a:rPr lang="en-US" dirty="0"/>
              <a:t>Running and configuring MPI processes</a:t>
            </a:r>
          </a:p>
        </p:txBody>
      </p:sp>
      <p:sp>
        <p:nvSpPr>
          <p:cNvPr id="3" name="Content Placeholder 2">
            <a:extLst>
              <a:ext uri="{FF2B5EF4-FFF2-40B4-BE49-F238E27FC236}">
                <a16:creationId xmlns:a16="http://schemas.microsoft.com/office/drawing/2014/main" id="{56F63275-1729-47C3-99CD-7EDD7D8CA2EF}"/>
              </a:ext>
            </a:extLst>
          </p:cNvPr>
          <p:cNvSpPr>
            <a:spLocks noGrp="1"/>
          </p:cNvSpPr>
          <p:nvPr>
            <p:ph idx="1"/>
          </p:nvPr>
        </p:nvSpPr>
        <p:spPr/>
        <p:txBody>
          <a:bodyPr>
            <a:normAutofit/>
          </a:bodyPr>
          <a:lstStyle/>
          <a:p>
            <a:r>
              <a:rPr lang="en-US" dirty="0" err="1"/>
              <a:t>mpiexec</a:t>
            </a:r>
            <a:r>
              <a:rPr lang="en-US" dirty="0"/>
              <a:t> (or </a:t>
            </a:r>
            <a:r>
              <a:rPr lang="en-US" dirty="0" err="1"/>
              <a:t>mpirun</a:t>
            </a:r>
            <a:r>
              <a:rPr lang="en-US" dirty="0"/>
              <a:t>) program that can launch one or more MPI applications on a single computer or on a set of interconnected computers (hosts). </a:t>
            </a:r>
          </a:p>
          <a:p>
            <a:r>
              <a:rPr lang="en-US" dirty="0" err="1"/>
              <a:t>mpiexec</a:t>
            </a:r>
            <a:r>
              <a:rPr lang="en-US" dirty="0"/>
              <a:t> –help</a:t>
            </a:r>
          </a:p>
          <a:p>
            <a:r>
              <a:rPr lang="en-US" dirty="0"/>
              <a:t>Common options are </a:t>
            </a:r>
          </a:p>
          <a:p>
            <a:pPr lvl="1"/>
            <a:r>
              <a:rPr lang="en-US" dirty="0"/>
              <a:t>-n &lt;</a:t>
            </a:r>
            <a:r>
              <a:rPr lang="en-US" dirty="0" err="1"/>
              <a:t>num_processes</a:t>
            </a:r>
            <a:r>
              <a:rPr lang="en-US" dirty="0"/>
              <a:t>&gt;</a:t>
            </a:r>
          </a:p>
          <a:p>
            <a:pPr lvl="1"/>
            <a:r>
              <a:rPr lang="en-US" dirty="0"/>
              <a:t>-host </a:t>
            </a:r>
          </a:p>
          <a:p>
            <a:pPr lvl="1"/>
            <a:r>
              <a:rPr lang="en-US" dirty="0"/>
              <a:t>-</a:t>
            </a:r>
            <a:r>
              <a:rPr lang="en-US" dirty="0" err="1"/>
              <a:t>machinefile</a:t>
            </a:r>
            <a:r>
              <a:rPr lang="en-US" dirty="0"/>
              <a:t>.</a:t>
            </a:r>
          </a:p>
        </p:txBody>
      </p:sp>
    </p:spTree>
    <p:extLst>
      <p:ext uri="{BB962C8B-B14F-4D97-AF65-F5344CB8AC3E}">
        <p14:creationId xmlns:p14="http://schemas.microsoft.com/office/powerpoint/2010/main" val="4292352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169E-2F56-43B9-8AB7-898B99F25A1C}"/>
              </a:ext>
            </a:extLst>
          </p:cNvPr>
          <p:cNvSpPr>
            <a:spLocks noGrp="1"/>
          </p:cNvSpPr>
          <p:nvPr>
            <p:ph type="title"/>
          </p:nvPr>
        </p:nvSpPr>
        <p:spPr/>
        <p:txBody>
          <a:bodyPr/>
          <a:lstStyle/>
          <a:p>
            <a:r>
              <a:rPr lang="en-US" dirty="0"/>
              <a:t>Running and configuring MPI processes</a:t>
            </a:r>
          </a:p>
        </p:txBody>
      </p:sp>
      <p:sp>
        <p:nvSpPr>
          <p:cNvPr id="3" name="Content Placeholder 2">
            <a:extLst>
              <a:ext uri="{FF2B5EF4-FFF2-40B4-BE49-F238E27FC236}">
                <a16:creationId xmlns:a16="http://schemas.microsoft.com/office/drawing/2014/main" id="{E8490977-BB04-4C7D-BAB2-2B64D59BC79C}"/>
              </a:ext>
            </a:extLst>
          </p:cNvPr>
          <p:cNvSpPr>
            <a:spLocks noGrp="1"/>
          </p:cNvSpPr>
          <p:nvPr>
            <p:ph idx="1"/>
          </p:nvPr>
        </p:nvSpPr>
        <p:spPr>
          <a:xfrm>
            <a:off x="838200" y="1825625"/>
            <a:ext cx="10744200" cy="4667250"/>
          </a:xfrm>
        </p:spPr>
        <p:txBody>
          <a:bodyPr>
            <a:normAutofit lnSpcReduction="10000"/>
          </a:bodyPr>
          <a:lstStyle/>
          <a:p>
            <a:r>
              <a:rPr lang="en-US" sz="3600" dirty="0"/>
              <a:t>$ </a:t>
            </a:r>
            <a:r>
              <a:rPr lang="en-US" sz="3600" dirty="0" err="1"/>
              <a:t>mpiexec</a:t>
            </a:r>
            <a:r>
              <a:rPr lang="en-US" sz="3600" dirty="0"/>
              <a:t> -n 3 </a:t>
            </a:r>
            <a:r>
              <a:rPr lang="en-US" sz="3600" dirty="0" err="1"/>
              <a:t>MyMPIprogram</a:t>
            </a:r>
            <a:endParaRPr lang="en-US" sz="3600" dirty="0"/>
          </a:p>
          <a:p>
            <a:r>
              <a:rPr lang="en-US" sz="3600" dirty="0"/>
              <a:t>MPI will automatically distribute processes among the available core,</a:t>
            </a:r>
          </a:p>
          <a:p>
            <a:pPr lvl="1"/>
            <a:r>
              <a:rPr lang="en-US" sz="3200" dirty="0"/>
              <a:t>option -cores &lt;</a:t>
            </a:r>
            <a:r>
              <a:rPr lang="en-US" sz="3200" dirty="0" err="1"/>
              <a:t>num_cores_per_host</a:t>
            </a:r>
            <a:r>
              <a:rPr lang="en-US" sz="3200" dirty="0"/>
              <a:t>&gt; </a:t>
            </a:r>
          </a:p>
          <a:p>
            <a:r>
              <a:rPr lang="en-US" sz="3600" dirty="0"/>
              <a:t>Program can be launched on two interconnected computers, on each with four processes,</a:t>
            </a:r>
          </a:p>
          <a:p>
            <a:pPr lvl="1"/>
            <a:r>
              <a:rPr lang="en-US" sz="3200" dirty="0"/>
              <a:t>$ </a:t>
            </a:r>
            <a:r>
              <a:rPr lang="en-US" sz="3200" dirty="0" err="1"/>
              <a:t>mpiexec</a:t>
            </a:r>
            <a:r>
              <a:rPr lang="en-US" sz="3200" dirty="0"/>
              <a:t> -host 2 host1 4 host2 4 </a:t>
            </a:r>
            <a:r>
              <a:rPr lang="en-US" sz="3200" dirty="0" err="1"/>
              <a:t>MyMPIprogram</a:t>
            </a:r>
            <a:endParaRPr lang="en-US" sz="3200" dirty="0"/>
          </a:p>
          <a:p>
            <a:r>
              <a:rPr lang="en-US" sz="3600" dirty="0"/>
              <a:t>$ </a:t>
            </a:r>
            <a:r>
              <a:rPr lang="en-US" sz="3600" dirty="0" err="1"/>
              <a:t>mpiexec</a:t>
            </a:r>
            <a:r>
              <a:rPr lang="en-US" sz="3600" dirty="0"/>
              <a:t> -</a:t>
            </a:r>
            <a:r>
              <a:rPr lang="en-US" sz="3600" dirty="0" err="1"/>
              <a:t>machinefile</a:t>
            </a:r>
            <a:r>
              <a:rPr lang="en-US" sz="3600" dirty="0"/>
              <a:t> </a:t>
            </a:r>
            <a:r>
              <a:rPr lang="en-US" sz="3600" dirty="0" err="1"/>
              <a:t>myhostsfile</a:t>
            </a:r>
            <a:r>
              <a:rPr lang="en-US" sz="3600" dirty="0"/>
              <a:t> -n 3 </a:t>
            </a:r>
            <a:r>
              <a:rPr lang="en-US" sz="3600" dirty="0" err="1"/>
              <a:t>MyMPIprogram</a:t>
            </a:r>
            <a:endParaRPr lang="en-US" sz="3600" dirty="0"/>
          </a:p>
        </p:txBody>
      </p:sp>
    </p:spTree>
    <p:extLst>
      <p:ext uri="{BB962C8B-B14F-4D97-AF65-F5344CB8AC3E}">
        <p14:creationId xmlns:p14="http://schemas.microsoft.com/office/powerpoint/2010/main" val="1018333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19F4-40E4-43E0-8AC0-D275EECD7217}"/>
              </a:ext>
            </a:extLst>
          </p:cNvPr>
          <p:cNvSpPr>
            <a:spLocks noGrp="1"/>
          </p:cNvSpPr>
          <p:nvPr>
            <p:ph type="title"/>
          </p:nvPr>
        </p:nvSpPr>
        <p:spPr/>
        <p:txBody>
          <a:bodyPr/>
          <a:lstStyle/>
          <a:p>
            <a:r>
              <a:rPr lang="en-US" dirty="0"/>
              <a:t>Running and configuring MPI processes</a:t>
            </a:r>
          </a:p>
        </p:txBody>
      </p:sp>
      <p:sp>
        <p:nvSpPr>
          <p:cNvPr id="3" name="Content Placeholder 2">
            <a:extLst>
              <a:ext uri="{FF2B5EF4-FFF2-40B4-BE49-F238E27FC236}">
                <a16:creationId xmlns:a16="http://schemas.microsoft.com/office/drawing/2014/main" id="{42562F06-596F-450C-8033-C35989AC65A4}"/>
              </a:ext>
            </a:extLst>
          </p:cNvPr>
          <p:cNvSpPr>
            <a:spLocks noGrp="1"/>
          </p:cNvSpPr>
          <p:nvPr>
            <p:ph idx="1"/>
          </p:nvPr>
        </p:nvSpPr>
        <p:spPr>
          <a:xfrm>
            <a:off x="838200" y="1690688"/>
            <a:ext cx="10515600" cy="4351338"/>
          </a:xfrm>
        </p:spPr>
        <p:txBody>
          <a:bodyPr>
            <a:normAutofit/>
          </a:bodyPr>
          <a:lstStyle/>
          <a:p>
            <a:r>
              <a:rPr lang="en-US" sz="3200" dirty="0"/>
              <a:t>Configuration file can be used for a specification of processes on a single computer or on a set of interconnected computers. </a:t>
            </a:r>
          </a:p>
          <a:p>
            <a:r>
              <a:rPr lang="en-US" sz="3200" dirty="0"/>
              <a:t>Single Computer</a:t>
            </a:r>
          </a:p>
          <a:p>
            <a:pPr lvl="1"/>
            <a:r>
              <a:rPr lang="en-US" sz="2800" dirty="0"/>
              <a:t>For each host, the number of processes to be used on that host can be defined by a number that follows a computer name. </a:t>
            </a:r>
          </a:p>
          <a:p>
            <a:pPr lvl="1"/>
            <a:r>
              <a:rPr lang="en-US" sz="2800" dirty="0"/>
              <a:t>For example</a:t>
            </a:r>
          </a:p>
          <a:p>
            <a:pPr lvl="2"/>
            <a:r>
              <a:rPr lang="en-US" sz="2400" dirty="0"/>
              <a:t>localhost 4</a:t>
            </a:r>
          </a:p>
        </p:txBody>
      </p:sp>
      <p:pic>
        <p:nvPicPr>
          <p:cNvPr id="4" name="Picture 3">
            <a:extLst>
              <a:ext uri="{FF2B5EF4-FFF2-40B4-BE49-F238E27FC236}">
                <a16:creationId xmlns:a16="http://schemas.microsoft.com/office/drawing/2014/main" id="{32738166-B013-4FA2-98B4-F0CDBD81CC35}"/>
              </a:ext>
            </a:extLst>
          </p:cNvPr>
          <p:cNvPicPr>
            <a:picLocks noChangeAspect="1"/>
          </p:cNvPicPr>
          <p:nvPr/>
        </p:nvPicPr>
        <p:blipFill>
          <a:blip r:embed="rId2"/>
          <a:stretch>
            <a:fillRect/>
          </a:stretch>
        </p:blipFill>
        <p:spPr>
          <a:xfrm>
            <a:off x="5750200" y="4663902"/>
            <a:ext cx="1838819" cy="1647998"/>
          </a:xfrm>
          <a:prstGeom prst="rect">
            <a:avLst/>
          </a:prstGeom>
        </p:spPr>
      </p:pic>
    </p:spTree>
    <p:extLst>
      <p:ext uri="{BB962C8B-B14F-4D97-AF65-F5344CB8AC3E}">
        <p14:creationId xmlns:p14="http://schemas.microsoft.com/office/powerpoint/2010/main" val="16535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5473-B630-41AA-A2FB-19991D635DF1}"/>
              </a:ext>
            </a:extLst>
          </p:cNvPr>
          <p:cNvSpPr>
            <a:spLocks noGrp="1"/>
          </p:cNvSpPr>
          <p:nvPr>
            <p:ph type="title"/>
          </p:nvPr>
        </p:nvSpPr>
        <p:spPr/>
        <p:txBody>
          <a:bodyPr/>
          <a:lstStyle/>
          <a:p>
            <a:r>
              <a:rPr lang="en-US" dirty="0"/>
              <a:t>Running and configuring MPI processes</a:t>
            </a:r>
          </a:p>
        </p:txBody>
      </p:sp>
      <p:sp>
        <p:nvSpPr>
          <p:cNvPr id="3" name="Content Placeholder 2">
            <a:extLst>
              <a:ext uri="{FF2B5EF4-FFF2-40B4-BE49-F238E27FC236}">
                <a16:creationId xmlns:a16="http://schemas.microsoft.com/office/drawing/2014/main" id="{B6D1A300-DEE5-4B1F-B680-1003CC12C2FE}"/>
              </a:ext>
            </a:extLst>
          </p:cNvPr>
          <p:cNvSpPr>
            <a:spLocks noGrp="1"/>
          </p:cNvSpPr>
          <p:nvPr>
            <p:ph idx="1"/>
          </p:nvPr>
        </p:nvSpPr>
        <p:spPr>
          <a:xfrm>
            <a:off x="705678" y="1825625"/>
            <a:ext cx="10515600" cy="4351338"/>
          </a:xfrm>
        </p:spPr>
        <p:txBody>
          <a:bodyPr>
            <a:normAutofit/>
          </a:bodyPr>
          <a:lstStyle/>
          <a:p>
            <a:r>
              <a:rPr lang="en-US" sz="3200" dirty="0"/>
              <a:t>Interconnected computers</a:t>
            </a:r>
          </a:p>
          <a:p>
            <a:pPr lvl="1"/>
            <a:r>
              <a:rPr lang="en-US" sz="2800" dirty="0"/>
              <a:t>Configuration file must be edited in a way that all cooperating computers are listed. </a:t>
            </a:r>
          </a:p>
          <a:p>
            <a:pPr lvl="1"/>
            <a:r>
              <a:rPr lang="en-US" sz="2800" dirty="0"/>
              <a:t>Example :</a:t>
            </a:r>
          </a:p>
          <a:p>
            <a:pPr lvl="2"/>
            <a:r>
              <a:rPr lang="en-US" sz="2400" dirty="0"/>
              <a:t>four computers will cooperate, each with two computing cores. </a:t>
            </a:r>
          </a:p>
          <a:p>
            <a:pPr lvl="2"/>
            <a:r>
              <a:rPr lang="en-US" sz="2400" dirty="0"/>
              <a:t>Configuration file: </a:t>
            </a:r>
            <a:r>
              <a:rPr lang="en-US" sz="2400" dirty="0" err="1"/>
              <a:t>myhostsfile</a:t>
            </a:r>
            <a:r>
              <a:rPr lang="en-US" sz="2400" dirty="0"/>
              <a:t> should contain names or IP addresses of these computers</a:t>
            </a:r>
          </a:p>
        </p:txBody>
      </p:sp>
      <p:pic>
        <p:nvPicPr>
          <p:cNvPr id="4" name="Picture 3">
            <a:extLst>
              <a:ext uri="{FF2B5EF4-FFF2-40B4-BE49-F238E27FC236}">
                <a16:creationId xmlns:a16="http://schemas.microsoft.com/office/drawing/2014/main" id="{D42746C9-92B6-4CBF-8A0D-FEC7D153596F}"/>
              </a:ext>
            </a:extLst>
          </p:cNvPr>
          <p:cNvPicPr>
            <a:picLocks noChangeAspect="1"/>
          </p:cNvPicPr>
          <p:nvPr/>
        </p:nvPicPr>
        <p:blipFill>
          <a:blip r:embed="rId2"/>
          <a:stretch>
            <a:fillRect/>
          </a:stretch>
        </p:blipFill>
        <p:spPr>
          <a:xfrm>
            <a:off x="6387548" y="4891293"/>
            <a:ext cx="2562383" cy="1802504"/>
          </a:xfrm>
          <a:prstGeom prst="rect">
            <a:avLst/>
          </a:prstGeom>
        </p:spPr>
      </p:pic>
    </p:spTree>
    <p:extLst>
      <p:ext uri="{BB962C8B-B14F-4D97-AF65-F5344CB8AC3E}">
        <p14:creationId xmlns:p14="http://schemas.microsoft.com/office/powerpoint/2010/main" val="2356568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D938-4943-42A0-A661-B527574072E3}"/>
              </a:ext>
            </a:extLst>
          </p:cNvPr>
          <p:cNvSpPr>
            <a:spLocks noGrp="1"/>
          </p:cNvSpPr>
          <p:nvPr>
            <p:ph type="title"/>
          </p:nvPr>
        </p:nvSpPr>
        <p:spPr/>
        <p:txBody>
          <a:bodyPr/>
          <a:lstStyle/>
          <a:p>
            <a:r>
              <a:rPr lang="en-US" dirty="0"/>
              <a:t>Running and configuring MPI processes</a:t>
            </a:r>
          </a:p>
        </p:txBody>
      </p:sp>
      <p:sp>
        <p:nvSpPr>
          <p:cNvPr id="3" name="Content Placeholder 2">
            <a:extLst>
              <a:ext uri="{FF2B5EF4-FFF2-40B4-BE49-F238E27FC236}">
                <a16:creationId xmlns:a16="http://schemas.microsoft.com/office/drawing/2014/main" id="{BF5A6159-EBF7-4769-830C-E519EDCE2B98}"/>
              </a:ext>
            </a:extLst>
          </p:cNvPr>
          <p:cNvSpPr>
            <a:spLocks noGrp="1"/>
          </p:cNvSpPr>
          <p:nvPr>
            <p:ph idx="1"/>
          </p:nvPr>
        </p:nvSpPr>
        <p:spPr>
          <a:xfrm>
            <a:off x="427381" y="1605585"/>
            <a:ext cx="11194775" cy="4887290"/>
          </a:xfrm>
        </p:spPr>
        <p:txBody>
          <a:bodyPr>
            <a:normAutofit/>
          </a:bodyPr>
          <a:lstStyle/>
          <a:p>
            <a:r>
              <a:rPr lang="en-US" dirty="0"/>
              <a:t>To execute  MPI program </a:t>
            </a:r>
            <a:r>
              <a:rPr lang="en-US" dirty="0" err="1"/>
              <a:t>MyMPIprogram</a:t>
            </a:r>
            <a:r>
              <a:rPr lang="en-US" dirty="0"/>
              <a:t> on a set of computers in a network, e.g. connected with an Ethernet. </a:t>
            </a:r>
          </a:p>
          <a:p>
            <a:pPr lvl="1"/>
            <a:r>
              <a:rPr lang="en-US" dirty="0"/>
              <a:t>Editing, compiling and linking process is the same as in the case of a single computer. </a:t>
            </a:r>
          </a:p>
          <a:p>
            <a:pPr lvl="1"/>
            <a:r>
              <a:rPr lang="en-US" dirty="0"/>
              <a:t>MPI executable should available to all computers,</a:t>
            </a:r>
          </a:p>
          <a:p>
            <a:pPr lvl="1"/>
            <a:r>
              <a:rPr lang="en-US" dirty="0"/>
              <a:t> 	e.g. manual copying of the MPI executable on the same path on all computers, or more systematically, through a shared disk.</a:t>
            </a:r>
          </a:p>
          <a:p>
            <a:pPr lvl="1"/>
            <a:r>
              <a:rPr lang="en-US" dirty="0"/>
              <a:t>Cooperating computers should have the same version of the MPI library installed,</a:t>
            </a:r>
          </a:p>
          <a:p>
            <a:pPr lvl="1"/>
            <a:r>
              <a:rPr lang="en-US" dirty="0"/>
              <a:t>Compiled MPI executable should be compatible with the computing platforms (32 or 64 bits) on all computers. </a:t>
            </a:r>
          </a:p>
          <a:p>
            <a:r>
              <a:rPr lang="en-US" dirty="0"/>
              <a:t>Command from the master host:</a:t>
            </a:r>
          </a:p>
          <a:p>
            <a:pPr lvl="1"/>
            <a:r>
              <a:rPr lang="en-US" dirty="0"/>
              <a:t>$</a:t>
            </a:r>
            <a:r>
              <a:rPr lang="en-US" dirty="0" err="1"/>
              <a:t>mpiexec</a:t>
            </a:r>
            <a:r>
              <a:rPr lang="en-US" dirty="0"/>
              <a:t> -</a:t>
            </a:r>
            <a:r>
              <a:rPr lang="en-US" dirty="0" err="1"/>
              <a:t>machinefile</a:t>
            </a:r>
            <a:r>
              <a:rPr lang="en-US" dirty="0"/>
              <a:t> </a:t>
            </a:r>
            <a:r>
              <a:rPr lang="en-US" dirty="0" err="1"/>
              <a:t>myhostsfile</a:t>
            </a:r>
            <a:r>
              <a:rPr lang="en-US" dirty="0"/>
              <a:t> \\MasterHost\share\MyMPIprog</a:t>
            </a:r>
          </a:p>
        </p:txBody>
      </p:sp>
    </p:spTree>
    <p:extLst>
      <p:ext uri="{BB962C8B-B14F-4D97-AF65-F5344CB8AC3E}">
        <p14:creationId xmlns:p14="http://schemas.microsoft.com/office/powerpoint/2010/main" val="336858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1C7F-2BE7-43E5-9894-5692567245ED}"/>
              </a:ext>
            </a:extLst>
          </p:cNvPr>
          <p:cNvSpPr>
            <a:spLocks noGrp="1"/>
          </p:cNvSpPr>
          <p:nvPr>
            <p:ph type="title"/>
          </p:nvPr>
        </p:nvSpPr>
        <p:spPr/>
        <p:txBody>
          <a:bodyPr/>
          <a:lstStyle/>
          <a:p>
            <a:r>
              <a:rPr lang="en-US" dirty="0"/>
              <a:t>Distributed memory computers can execute in parallel</a:t>
            </a:r>
          </a:p>
        </p:txBody>
      </p:sp>
      <p:sp>
        <p:nvSpPr>
          <p:cNvPr id="3" name="Content Placeholder 2">
            <a:extLst>
              <a:ext uri="{FF2B5EF4-FFF2-40B4-BE49-F238E27FC236}">
                <a16:creationId xmlns:a16="http://schemas.microsoft.com/office/drawing/2014/main" id="{7C79EC43-872C-426D-AAA5-71DFF004D7BC}"/>
              </a:ext>
            </a:extLst>
          </p:cNvPr>
          <p:cNvSpPr>
            <a:spLocks noGrp="1"/>
          </p:cNvSpPr>
          <p:nvPr>
            <p:ph idx="1"/>
          </p:nvPr>
        </p:nvSpPr>
        <p:spPr>
          <a:xfrm>
            <a:off x="838199" y="1825624"/>
            <a:ext cx="10704443" cy="4893227"/>
          </a:xfrm>
        </p:spPr>
        <p:txBody>
          <a:bodyPr>
            <a:normAutofit fontScale="92500"/>
          </a:bodyPr>
          <a:lstStyle/>
          <a:p>
            <a:r>
              <a:rPr lang="en-US" dirty="0"/>
              <a:t>Main differences between the shared memory and distributed memory computer architectures. </a:t>
            </a:r>
          </a:p>
          <a:p>
            <a:pPr lvl="1"/>
            <a:r>
              <a:rPr lang="en-US" dirty="0">
                <a:solidFill>
                  <a:srgbClr val="FF0000"/>
                </a:solidFill>
              </a:rPr>
              <a:t>price of communication</a:t>
            </a:r>
            <a:r>
              <a:rPr lang="en-US" dirty="0"/>
              <a:t>: </a:t>
            </a:r>
          </a:p>
          <a:p>
            <a:pPr lvl="1"/>
            <a:r>
              <a:rPr lang="en-US" dirty="0">
                <a:solidFill>
                  <a:srgbClr val="FF0000"/>
                </a:solidFill>
              </a:rPr>
              <a:t>number of processors that can cooperate efficiently, is in favor of distributed memory computers. </a:t>
            </a:r>
          </a:p>
          <a:p>
            <a:r>
              <a:rPr lang="en-US" dirty="0"/>
              <a:t>Primary choice when computing complex tasks will be to engage a large number of fastest available processors</a:t>
            </a:r>
          </a:p>
          <a:p>
            <a:pPr lvl="1"/>
            <a:r>
              <a:rPr lang="en-US" dirty="0">
                <a:solidFill>
                  <a:srgbClr val="FF0000"/>
                </a:solidFill>
              </a:rPr>
              <a:t>communication among them poses additional limitations. </a:t>
            </a:r>
          </a:p>
          <a:p>
            <a:r>
              <a:rPr lang="en-US" dirty="0"/>
              <a:t>Cooperation among processors implies communication or data exchange among them.</a:t>
            </a:r>
          </a:p>
          <a:p>
            <a:r>
              <a:rPr lang="en-US" dirty="0"/>
              <a:t>When the number of processors must be high to reduce the execution time, the speed of communication becomes a crucial performance factor</a:t>
            </a:r>
          </a:p>
        </p:txBody>
      </p:sp>
    </p:spTree>
    <p:extLst>
      <p:ext uri="{BB962C8B-B14F-4D97-AF65-F5344CB8AC3E}">
        <p14:creationId xmlns:p14="http://schemas.microsoft.com/office/powerpoint/2010/main" val="1274130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764C-AB26-4B10-A7EB-2AD5C19B8F6A}"/>
              </a:ext>
            </a:extLst>
          </p:cNvPr>
          <p:cNvSpPr>
            <a:spLocks noGrp="1"/>
          </p:cNvSpPr>
          <p:nvPr>
            <p:ph type="title"/>
          </p:nvPr>
        </p:nvSpPr>
        <p:spPr/>
        <p:txBody>
          <a:bodyPr/>
          <a:lstStyle/>
          <a:p>
            <a:r>
              <a:rPr lang="en-US" dirty="0"/>
              <a:t>Running and configuring MPI processes</a:t>
            </a:r>
          </a:p>
        </p:txBody>
      </p:sp>
      <p:sp>
        <p:nvSpPr>
          <p:cNvPr id="3" name="Content Placeholder 2">
            <a:extLst>
              <a:ext uri="{FF2B5EF4-FFF2-40B4-BE49-F238E27FC236}">
                <a16:creationId xmlns:a16="http://schemas.microsoft.com/office/drawing/2014/main" id="{CCFB67DF-4573-4DC6-AC22-573CDD2484FB}"/>
              </a:ext>
            </a:extLst>
          </p:cNvPr>
          <p:cNvSpPr>
            <a:spLocks noGrp="1"/>
          </p:cNvSpPr>
          <p:nvPr>
            <p:ph idx="1"/>
          </p:nvPr>
        </p:nvSpPr>
        <p:spPr/>
        <p:txBody>
          <a:bodyPr>
            <a:normAutofit/>
          </a:bodyPr>
          <a:lstStyle/>
          <a:p>
            <a:r>
              <a:rPr lang="en-US" sz="3200" dirty="0"/>
              <a:t>One will need a basic user account and an access to the MPI executable that must be located on the same path on all computers.</a:t>
            </a:r>
          </a:p>
          <a:p>
            <a:r>
              <a:rPr lang="en-US" sz="3200" dirty="0"/>
              <a:t>In Linux, this can be accomplished automatically by placing the executable in /home/username/ directory. </a:t>
            </a:r>
          </a:p>
          <a:p>
            <a:r>
              <a:rPr lang="en-US" sz="3200" dirty="0"/>
              <a:t>Finally, a method that allow automatic login, is needed, to enable automatic login between cooperating computers.</a:t>
            </a:r>
          </a:p>
          <a:p>
            <a:pPr lvl="1"/>
            <a:r>
              <a:rPr lang="en-US" sz="2800" dirty="0"/>
              <a:t> e.g. in  Linux, SSH login without password, </a:t>
            </a:r>
          </a:p>
        </p:txBody>
      </p:sp>
    </p:spTree>
    <p:extLst>
      <p:ext uri="{BB962C8B-B14F-4D97-AF65-F5344CB8AC3E}">
        <p14:creationId xmlns:p14="http://schemas.microsoft.com/office/powerpoint/2010/main" val="379673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EA5-8B08-4932-A646-C1C569B95C21}"/>
              </a:ext>
            </a:extLst>
          </p:cNvPr>
          <p:cNvSpPr>
            <a:spLocks noGrp="1"/>
          </p:cNvSpPr>
          <p:nvPr>
            <p:ph type="title"/>
          </p:nvPr>
        </p:nvSpPr>
        <p:spPr/>
        <p:txBody>
          <a:bodyPr/>
          <a:lstStyle/>
          <a:p>
            <a:r>
              <a:rPr lang="en-US" dirty="0"/>
              <a:t>Basic MPI operations</a:t>
            </a:r>
          </a:p>
        </p:txBody>
      </p:sp>
      <p:sp>
        <p:nvSpPr>
          <p:cNvPr id="3" name="Content Placeholder 2">
            <a:extLst>
              <a:ext uri="{FF2B5EF4-FFF2-40B4-BE49-F238E27FC236}">
                <a16:creationId xmlns:a16="http://schemas.microsoft.com/office/drawing/2014/main" id="{ACAA013F-B1EE-4329-A2DA-59F2102D534A}"/>
              </a:ext>
            </a:extLst>
          </p:cNvPr>
          <p:cNvSpPr>
            <a:spLocks noGrp="1"/>
          </p:cNvSpPr>
          <p:nvPr>
            <p:ph idx="1"/>
          </p:nvPr>
        </p:nvSpPr>
        <p:spPr>
          <a:xfrm>
            <a:off x="665921" y="1618837"/>
            <a:ext cx="10515600" cy="4351338"/>
          </a:xfrm>
        </p:spPr>
        <p:txBody>
          <a:bodyPr>
            <a:normAutofit/>
          </a:bodyPr>
          <a:lstStyle/>
          <a:p>
            <a:r>
              <a:rPr lang="sv-SE" b="0" i="0" u="none" strike="noStrike" baseline="0" dirty="0">
                <a:latin typeface="CMTT12"/>
              </a:rPr>
              <a:t>MPI_INIT (int *argc, char ***argv)</a:t>
            </a:r>
          </a:p>
          <a:p>
            <a:pPr lvl="1"/>
            <a:r>
              <a:rPr lang="en-US" sz="2800" dirty="0"/>
              <a:t>Operation initiates an MPI library and environment. </a:t>
            </a:r>
          </a:p>
          <a:p>
            <a:pPr lvl="1"/>
            <a:r>
              <a:rPr lang="en-US" sz="2800" dirty="0"/>
              <a:t>Arguments </a:t>
            </a:r>
            <a:r>
              <a:rPr lang="en-US" sz="2800" dirty="0" err="1"/>
              <a:t>argc</a:t>
            </a:r>
            <a:r>
              <a:rPr lang="en-US" sz="2800" dirty="0"/>
              <a:t> and </a:t>
            </a:r>
            <a:r>
              <a:rPr lang="en-US" sz="2800" dirty="0" err="1"/>
              <a:t>argv</a:t>
            </a:r>
            <a:r>
              <a:rPr lang="en-US" sz="2800" dirty="0"/>
              <a:t> are required in C language binding only, where they are parameters of the main C program.</a:t>
            </a:r>
          </a:p>
          <a:p>
            <a:r>
              <a:rPr lang="en-US" dirty="0"/>
              <a:t>MPI_FINALIZE ()</a:t>
            </a:r>
          </a:p>
          <a:p>
            <a:pPr lvl="1"/>
            <a:r>
              <a:rPr lang="en-US" sz="2800" dirty="0"/>
              <a:t>Operation shuts down the MPI environment. </a:t>
            </a:r>
          </a:p>
          <a:p>
            <a:pPr lvl="1"/>
            <a:r>
              <a:rPr lang="en-US" sz="2800" dirty="0"/>
              <a:t>No MPI routine can be called before MPI_INIT or after MPI_FINALIZE, with one exception MPI_INITIALIZED(flag), which queries if MPI_INIT has been called.</a:t>
            </a:r>
          </a:p>
        </p:txBody>
      </p:sp>
    </p:spTree>
    <p:extLst>
      <p:ext uri="{BB962C8B-B14F-4D97-AF65-F5344CB8AC3E}">
        <p14:creationId xmlns:p14="http://schemas.microsoft.com/office/powerpoint/2010/main" val="822874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2735-98CE-42B1-9192-F8730CC1FA12}"/>
              </a:ext>
            </a:extLst>
          </p:cNvPr>
          <p:cNvSpPr>
            <a:spLocks noGrp="1"/>
          </p:cNvSpPr>
          <p:nvPr>
            <p:ph type="title"/>
          </p:nvPr>
        </p:nvSpPr>
        <p:spPr>
          <a:xfrm>
            <a:off x="838200" y="-207204"/>
            <a:ext cx="10515600" cy="1325563"/>
          </a:xfrm>
        </p:spPr>
        <p:txBody>
          <a:bodyPr/>
          <a:lstStyle/>
          <a:p>
            <a:r>
              <a:rPr lang="en-US" dirty="0"/>
              <a:t>Basic MPI operations</a:t>
            </a:r>
          </a:p>
        </p:txBody>
      </p:sp>
      <p:sp>
        <p:nvSpPr>
          <p:cNvPr id="3" name="Content Placeholder 2">
            <a:extLst>
              <a:ext uri="{FF2B5EF4-FFF2-40B4-BE49-F238E27FC236}">
                <a16:creationId xmlns:a16="http://schemas.microsoft.com/office/drawing/2014/main" id="{9AB74A3D-42BF-4BA0-928C-F700ABFB6C28}"/>
              </a:ext>
            </a:extLst>
          </p:cNvPr>
          <p:cNvSpPr>
            <a:spLocks noGrp="1"/>
          </p:cNvSpPr>
          <p:nvPr>
            <p:ph idx="1"/>
          </p:nvPr>
        </p:nvSpPr>
        <p:spPr>
          <a:xfrm>
            <a:off x="626165" y="1118359"/>
            <a:ext cx="10515600" cy="4351338"/>
          </a:xfrm>
        </p:spPr>
        <p:txBody>
          <a:bodyPr>
            <a:noAutofit/>
          </a:bodyPr>
          <a:lstStyle/>
          <a:p>
            <a:r>
              <a:rPr lang="en-US" sz="2400" dirty="0"/>
              <a:t>MPI_COMM_SIZE (comm, size)</a:t>
            </a:r>
          </a:p>
          <a:p>
            <a:pPr lvl="1"/>
            <a:r>
              <a:rPr lang="en-US" dirty="0"/>
              <a:t>Operation determines the number of processes in the current communicator.</a:t>
            </a:r>
          </a:p>
          <a:p>
            <a:pPr lvl="1"/>
            <a:r>
              <a:rPr lang="en-US" dirty="0"/>
              <a:t>Input argument comm is the handle of communicator</a:t>
            </a:r>
          </a:p>
          <a:p>
            <a:pPr lvl="1"/>
            <a:r>
              <a:rPr lang="en-US" dirty="0"/>
              <a:t>output argument size returned by the operation MPI_COMM_SIZE is the number of processes in the group of comm. </a:t>
            </a:r>
          </a:p>
          <a:p>
            <a:pPr lvl="1"/>
            <a:r>
              <a:rPr lang="en-US" dirty="0"/>
              <a:t>If comm is MPI_COMM_WORLD then it represents the number of all active MPI processes.</a:t>
            </a:r>
          </a:p>
          <a:p>
            <a:r>
              <a:rPr lang="en-US" sz="2400" b="0" i="0" u="none" strike="noStrike" baseline="0" dirty="0">
                <a:latin typeface="CMTT12"/>
              </a:rPr>
              <a:t>MPI_COMM_RANK (comm, rank)</a:t>
            </a:r>
          </a:p>
          <a:p>
            <a:pPr lvl="1"/>
            <a:r>
              <a:rPr lang="en-US" dirty="0"/>
              <a:t>Operation determines the identifier of the current process within a communicator.</a:t>
            </a:r>
          </a:p>
          <a:p>
            <a:pPr lvl="1"/>
            <a:r>
              <a:rPr lang="en-US" dirty="0"/>
              <a:t>Input argument comm is the handle of the communicator</a:t>
            </a:r>
          </a:p>
          <a:p>
            <a:pPr lvl="1"/>
            <a:r>
              <a:rPr lang="en-US" dirty="0"/>
              <a:t>Output argument rank is an ID of the process from comm, which is in the range from 0 to size-1.</a:t>
            </a:r>
          </a:p>
        </p:txBody>
      </p:sp>
    </p:spTree>
    <p:extLst>
      <p:ext uri="{BB962C8B-B14F-4D97-AF65-F5344CB8AC3E}">
        <p14:creationId xmlns:p14="http://schemas.microsoft.com/office/powerpoint/2010/main" val="1361368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F029-B928-4809-892A-B1462EEEAC16}"/>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E19CAB87-061B-4C3D-9919-E121298633C2}"/>
              </a:ext>
            </a:extLst>
          </p:cNvPr>
          <p:cNvSpPr>
            <a:spLocks noGrp="1"/>
          </p:cNvSpPr>
          <p:nvPr>
            <p:ph idx="1"/>
          </p:nvPr>
        </p:nvSpPr>
        <p:spPr>
          <a:xfrm>
            <a:off x="662609" y="1690688"/>
            <a:ext cx="10691191" cy="4486275"/>
          </a:xfrm>
        </p:spPr>
        <p:txBody>
          <a:bodyPr>
            <a:normAutofit lnSpcReduction="10000"/>
          </a:bodyPr>
          <a:lstStyle/>
          <a:p>
            <a:r>
              <a:rPr lang="en-US" dirty="0"/>
              <a:t>Processes may have multiple program threads, associated with separate program counters, which share a single process’s address space. </a:t>
            </a:r>
          </a:p>
          <a:p>
            <a:r>
              <a:rPr lang="en-US" dirty="0"/>
              <a:t>Message passing model formalizes the communication between processes that have separate address spaces.</a:t>
            </a:r>
          </a:p>
          <a:p>
            <a:r>
              <a:rPr lang="en-US" dirty="0"/>
              <a:t> Process-to-process communication has to implement two essential tasks: </a:t>
            </a:r>
          </a:p>
          <a:p>
            <a:pPr lvl="1"/>
            <a:r>
              <a:rPr lang="en-US" dirty="0"/>
              <a:t>Data movement </a:t>
            </a:r>
          </a:p>
          <a:p>
            <a:pPr lvl="1"/>
            <a:r>
              <a:rPr lang="en-US" dirty="0"/>
              <a:t>Synchronization of processes, </a:t>
            </a:r>
          </a:p>
          <a:p>
            <a:r>
              <a:rPr lang="en-US" dirty="0"/>
              <a:t>Therefore it requires cooperation of sender and receiver processes.</a:t>
            </a:r>
          </a:p>
          <a:p>
            <a:r>
              <a:rPr lang="en-US" dirty="0"/>
              <a:t>Every send operation expects a pairing/matching receive operation.</a:t>
            </a:r>
          </a:p>
          <a:p>
            <a:endParaRPr lang="en-US" dirty="0"/>
          </a:p>
        </p:txBody>
      </p:sp>
    </p:spTree>
    <p:extLst>
      <p:ext uri="{BB962C8B-B14F-4D97-AF65-F5344CB8AC3E}">
        <p14:creationId xmlns:p14="http://schemas.microsoft.com/office/powerpoint/2010/main" val="2696136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26EC-F1E1-450A-95FD-BFFACE5FAEDB}"/>
              </a:ext>
            </a:extLst>
          </p:cNvPr>
          <p:cNvSpPr>
            <a:spLocks noGrp="1"/>
          </p:cNvSpPr>
          <p:nvPr>
            <p:ph type="title"/>
          </p:nvPr>
        </p:nvSpPr>
        <p:spPr>
          <a:xfrm>
            <a:off x="631135" y="118510"/>
            <a:ext cx="10515600" cy="562527"/>
          </a:xfrm>
        </p:spPr>
        <p:txBody>
          <a:bodyPr>
            <a:normAutofit fontScale="90000"/>
          </a:bodyPr>
          <a:lstStyle/>
          <a:p>
            <a:r>
              <a:rPr lang="en-US" dirty="0"/>
              <a:t>Process-to-process communication</a:t>
            </a:r>
          </a:p>
        </p:txBody>
      </p:sp>
      <p:sp>
        <p:nvSpPr>
          <p:cNvPr id="3" name="Content Placeholder 2">
            <a:extLst>
              <a:ext uri="{FF2B5EF4-FFF2-40B4-BE49-F238E27FC236}">
                <a16:creationId xmlns:a16="http://schemas.microsoft.com/office/drawing/2014/main" id="{56987143-5E54-4E1C-A68C-7ABA20117A3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A79C7FE-C018-4A7E-ABEF-784F64984FC0}"/>
              </a:ext>
            </a:extLst>
          </p:cNvPr>
          <p:cNvPicPr>
            <a:picLocks noChangeAspect="1"/>
          </p:cNvPicPr>
          <p:nvPr/>
        </p:nvPicPr>
        <p:blipFill>
          <a:blip r:embed="rId2"/>
          <a:stretch>
            <a:fillRect/>
          </a:stretch>
        </p:blipFill>
        <p:spPr>
          <a:xfrm>
            <a:off x="424070" y="562365"/>
            <a:ext cx="10515599" cy="6295635"/>
          </a:xfrm>
          <a:prstGeom prst="rect">
            <a:avLst/>
          </a:prstGeom>
        </p:spPr>
      </p:pic>
    </p:spTree>
    <p:extLst>
      <p:ext uri="{BB962C8B-B14F-4D97-AF65-F5344CB8AC3E}">
        <p14:creationId xmlns:p14="http://schemas.microsoft.com/office/powerpoint/2010/main" val="872816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07F-3DEE-4F50-9A21-F7FA9D395972}"/>
              </a:ext>
            </a:extLst>
          </p:cNvPr>
          <p:cNvSpPr>
            <a:spLocks noGrp="1"/>
          </p:cNvSpPr>
          <p:nvPr>
            <p:ph type="title"/>
          </p:nvPr>
        </p:nvSpPr>
        <p:spPr>
          <a:xfrm>
            <a:off x="838200" y="365125"/>
            <a:ext cx="10515600" cy="522771"/>
          </a:xfrm>
        </p:spPr>
        <p:txBody>
          <a:bodyPr>
            <a:normAutofit fontScale="90000"/>
          </a:bodyPr>
          <a:lstStyle/>
          <a:p>
            <a:r>
              <a:rPr lang="en-US" dirty="0"/>
              <a:t>Process-to-process communication</a:t>
            </a:r>
          </a:p>
        </p:txBody>
      </p:sp>
      <p:sp>
        <p:nvSpPr>
          <p:cNvPr id="3" name="Content Placeholder 2">
            <a:extLst>
              <a:ext uri="{FF2B5EF4-FFF2-40B4-BE49-F238E27FC236}">
                <a16:creationId xmlns:a16="http://schemas.microsoft.com/office/drawing/2014/main" id="{8605CC28-8C9A-43B4-8D50-85DF429DD0B8}"/>
              </a:ext>
            </a:extLst>
          </p:cNvPr>
          <p:cNvSpPr>
            <a:spLocks noGrp="1"/>
          </p:cNvSpPr>
          <p:nvPr>
            <p:ph idx="1"/>
          </p:nvPr>
        </p:nvSpPr>
        <p:spPr>
          <a:xfrm>
            <a:off x="387625" y="1176267"/>
            <a:ext cx="11234532" cy="5316607"/>
          </a:xfrm>
        </p:spPr>
        <p:txBody>
          <a:bodyPr>
            <a:normAutofit fontScale="92500" lnSpcReduction="10000"/>
          </a:bodyPr>
          <a:lstStyle/>
          <a:p>
            <a:r>
              <a:rPr lang="en-US" dirty="0"/>
              <a:t>Optional intermediate message buffers are used in order to enable sender Process_0 to continue immediately after it initiates the send operation. </a:t>
            </a:r>
          </a:p>
          <a:p>
            <a:r>
              <a:rPr lang="en-US" dirty="0"/>
              <a:t>Process_0 will have to wait on the return from the previous call, before it can send a new message.</a:t>
            </a:r>
          </a:p>
          <a:p>
            <a:r>
              <a:rPr lang="en-US" dirty="0"/>
              <a:t>Process_1 can do some useful work instead of idling while waiting on the matching message reception. </a:t>
            </a:r>
          </a:p>
          <a:p>
            <a:r>
              <a:rPr lang="en-US" dirty="0"/>
              <a:t>Communication system must ensure that the message will be reliably transferred between both processes. </a:t>
            </a:r>
          </a:p>
          <a:p>
            <a:r>
              <a:rPr lang="en-US" dirty="0"/>
              <a:t>If the processes have been created on a single computer, the actual communication will be probably implemented through a shared memory. </a:t>
            </a:r>
          </a:p>
          <a:p>
            <a:r>
              <a:rPr lang="en-US" dirty="0"/>
              <a:t>If the processes reside on two distant computers, then the actual communication might be performed through an existing interconnection network using, e.g. TCP/IP communication protocol.</a:t>
            </a:r>
          </a:p>
        </p:txBody>
      </p:sp>
    </p:spTree>
    <p:extLst>
      <p:ext uri="{BB962C8B-B14F-4D97-AF65-F5344CB8AC3E}">
        <p14:creationId xmlns:p14="http://schemas.microsoft.com/office/powerpoint/2010/main" val="869589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4E4E-3D92-4458-8D57-E713D30BC056}"/>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5D3E8454-F7D4-4E0A-B3C5-0EF8BE0F0623}"/>
              </a:ext>
            </a:extLst>
          </p:cNvPr>
          <p:cNvSpPr>
            <a:spLocks noGrp="1"/>
          </p:cNvSpPr>
          <p:nvPr>
            <p:ph idx="1"/>
          </p:nvPr>
        </p:nvSpPr>
        <p:spPr>
          <a:xfrm>
            <a:off x="702365" y="1444487"/>
            <a:ext cx="11105321" cy="5048388"/>
          </a:xfrm>
        </p:spPr>
        <p:txBody>
          <a:bodyPr>
            <a:normAutofit lnSpcReduction="10000"/>
          </a:bodyPr>
          <a:lstStyle/>
          <a:p>
            <a:r>
              <a:rPr lang="en-US" dirty="0"/>
              <a:t>Blocking send/receive operations enable a simple way for synchronization of processes, they could introduce unnecessary delays in cases where sender and receiver do not reach communication point at the same real time. </a:t>
            </a:r>
          </a:p>
          <a:p>
            <a:r>
              <a:rPr lang="en-US" dirty="0"/>
              <a:t>For example, </a:t>
            </a:r>
          </a:p>
          <a:p>
            <a:pPr lvl="1"/>
            <a:r>
              <a:rPr lang="en-US" dirty="0"/>
              <a:t>if Process_0 issues a send call significantly before the matching receive call in Process_1, </a:t>
            </a:r>
          </a:p>
          <a:p>
            <a:pPr lvl="1"/>
            <a:r>
              <a:rPr lang="en-US" dirty="0"/>
              <a:t>Process_0 will start waiting to the actual message data transfer.</a:t>
            </a:r>
          </a:p>
          <a:p>
            <a:r>
              <a:rPr lang="en-US" dirty="0"/>
              <a:t>In the same way, processes’ idling can happen if a process that produces many messages is much faster than the consumer process.</a:t>
            </a:r>
          </a:p>
          <a:p>
            <a:r>
              <a:rPr lang="en-US" dirty="0"/>
              <a:t> Message buffering may alleviates the idling to some extent, but if the amount of data exceeds the capacity of the message buffer, which can always happen, Process_0 will be blocked again.</a:t>
            </a:r>
          </a:p>
        </p:txBody>
      </p:sp>
    </p:spTree>
    <p:extLst>
      <p:ext uri="{BB962C8B-B14F-4D97-AF65-F5344CB8AC3E}">
        <p14:creationId xmlns:p14="http://schemas.microsoft.com/office/powerpoint/2010/main" val="4173872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E341-1DAE-489F-9D91-8E99791F501E}"/>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3AAFF3B1-D5DA-4632-A136-11369B941F80}"/>
              </a:ext>
            </a:extLst>
          </p:cNvPr>
          <p:cNvSpPr>
            <a:spLocks noGrp="1"/>
          </p:cNvSpPr>
          <p:nvPr>
            <p:ph idx="1"/>
          </p:nvPr>
        </p:nvSpPr>
        <p:spPr>
          <a:xfrm>
            <a:off x="838200" y="1825625"/>
            <a:ext cx="10515600" cy="4667250"/>
          </a:xfrm>
        </p:spPr>
        <p:txBody>
          <a:bodyPr>
            <a:normAutofit/>
          </a:bodyPr>
          <a:lstStyle/>
          <a:p>
            <a:r>
              <a:rPr lang="en-US" sz="2400" dirty="0"/>
              <a:t>Concern of the blocking communication are deadlocks. </a:t>
            </a:r>
          </a:p>
          <a:p>
            <a:pPr lvl="1"/>
            <a:r>
              <a:rPr lang="en-US" dirty="0"/>
              <a:t>For example, if Process_0 and Process_1 initiate their send calls in the same time, </a:t>
            </a:r>
          </a:p>
          <a:p>
            <a:pPr lvl="1"/>
            <a:r>
              <a:rPr lang="en-US" dirty="0"/>
              <a:t>they will be blocked forever by waiting a matching receive calls. </a:t>
            </a:r>
          </a:p>
          <a:p>
            <a:pPr lvl="1"/>
            <a:r>
              <a:rPr lang="en-US" dirty="0"/>
              <a:t>Fortunately, there are several ways for alleviating such situations</a:t>
            </a:r>
          </a:p>
          <a:p>
            <a:pPr algn="l"/>
            <a:r>
              <a:rPr lang="en-US" sz="2400" b="0" i="0" u="none" strike="noStrike" baseline="0" dirty="0">
                <a:latin typeface="NimbusRomNo9L-Regu"/>
              </a:rPr>
              <a:t>Before an actual process-to-process transfer of data happens, several issues have to be specified, </a:t>
            </a:r>
          </a:p>
          <a:p>
            <a:pPr lvl="1"/>
            <a:r>
              <a:rPr lang="en-US" dirty="0">
                <a:latin typeface="NimbusRomNo9L-Regu"/>
              </a:rPr>
              <a:t>H</a:t>
            </a:r>
            <a:r>
              <a:rPr lang="en-US" b="0" i="0" u="none" strike="noStrike" baseline="0" dirty="0">
                <a:latin typeface="NimbusRomNo9L-Regu"/>
              </a:rPr>
              <a:t>ow will message data be described</a:t>
            </a:r>
          </a:p>
          <a:p>
            <a:pPr lvl="1"/>
            <a:r>
              <a:rPr lang="en-US" dirty="0">
                <a:latin typeface="NimbusRomNo9L-Regu"/>
              </a:rPr>
              <a:t>H</a:t>
            </a:r>
            <a:r>
              <a:rPr lang="en-US" b="0" i="0" u="none" strike="noStrike" baseline="0" dirty="0">
                <a:latin typeface="NimbusRomNo9L-Regu"/>
              </a:rPr>
              <a:t>ow processes will be identified</a:t>
            </a:r>
            <a:endParaRPr lang="en-US" dirty="0">
              <a:latin typeface="NimbusRomNo9L-Regu"/>
            </a:endParaRPr>
          </a:p>
          <a:p>
            <a:pPr lvl="1"/>
            <a:r>
              <a:rPr lang="en-US" b="0" i="0" u="none" strike="noStrike" baseline="0" dirty="0">
                <a:latin typeface="NimbusRomNo9L-Regu"/>
              </a:rPr>
              <a:t> How the receiver recognizes/screens messages</a:t>
            </a:r>
          </a:p>
          <a:p>
            <a:pPr lvl="1"/>
            <a:r>
              <a:rPr lang="en-US" b="0" i="0" u="none" strike="noStrike" baseline="0" dirty="0">
                <a:latin typeface="NimbusRomNo9L-Regu"/>
              </a:rPr>
              <a:t> when the operations will complete.</a:t>
            </a:r>
            <a:endParaRPr lang="en-US" dirty="0"/>
          </a:p>
        </p:txBody>
      </p:sp>
    </p:spTree>
    <p:extLst>
      <p:ext uri="{BB962C8B-B14F-4D97-AF65-F5344CB8AC3E}">
        <p14:creationId xmlns:p14="http://schemas.microsoft.com/office/powerpoint/2010/main" val="967190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382-B72E-4EB8-ABDE-135F1289C98B}"/>
              </a:ext>
            </a:extLst>
          </p:cNvPr>
          <p:cNvSpPr>
            <a:spLocks noGrp="1"/>
          </p:cNvSpPr>
          <p:nvPr>
            <p:ph type="title"/>
          </p:nvPr>
        </p:nvSpPr>
        <p:spPr/>
        <p:txBody>
          <a:bodyPr/>
          <a:lstStyle/>
          <a:p>
            <a:r>
              <a:rPr lang="en-US" dirty="0" err="1"/>
              <a:t>MPI_Send</a:t>
            </a:r>
            <a:endParaRPr lang="en-US" dirty="0"/>
          </a:p>
        </p:txBody>
      </p:sp>
      <p:sp>
        <p:nvSpPr>
          <p:cNvPr id="3" name="Content Placeholder 2">
            <a:extLst>
              <a:ext uri="{FF2B5EF4-FFF2-40B4-BE49-F238E27FC236}">
                <a16:creationId xmlns:a16="http://schemas.microsoft.com/office/drawing/2014/main" id="{0FE9D015-CFE7-4127-8965-4EBF4056429C}"/>
              </a:ext>
            </a:extLst>
          </p:cNvPr>
          <p:cNvSpPr>
            <a:spLocks noGrp="1"/>
          </p:cNvSpPr>
          <p:nvPr>
            <p:ph idx="1"/>
          </p:nvPr>
        </p:nvSpPr>
        <p:spPr/>
        <p:txBody>
          <a:bodyPr>
            <a:normAutofit fontScale="92500"/>
          </a:bodyPr>
          <a:lstStyle/>
          <a:p>
            <a:r>
              <a:rPr lang="en-US" sz="3600" dirty="0"/>
              <a:t>int </a:t>
            </a:r>
            <a:r>
              <a:rPr lang="en-US" sz="3600" dirty="0" err="1"/>
              <a:t>MPI_Send</a:t>
            </a:r>
            <a:r>
              <a:rPr lang="en-US" sz="3600" dirty="0"/>
              <a:t>(const void *</a:t>
            </a:r>
            <a:r>
              <a:rPr lang="en-US" sz="3600" dirty="0" err="1"/>
              <a:t>buf</a:t>
            </a:r>
            <a:r>
              <a:rPr lang="en-US" sz="3600" dirty="0"/>
              <a:t>, int count, </a:t>
            </a:r>
            <a:r>
              <a:rPr lang="en-US" sz="3600" dirty="0" err="1"/>
              <a:t>MPI_Datatype</a:t>
            </a:r>
            <a:r>
              <a:rPr lang="en-US" sz="3600" dirty="0"/>
              <a:t> datatype, int </a:t>
            </a:r>
            <a:r>
              <a:rPr lang="en-US" sz="3600" dirty="0" err="1"/>
              <a:t>dest</a:t>
            </a:r>
            <a:r>
              <a:rPr lang="en-US" sz="3600" dirty="0"/>
              <a:t>, int tag, </a:t>
            </a:r>
            <a:r>
              <a:rPr lang="en-US" sz="3600" dirty="0" err="1"/>
              <a:t>MPI_Comm</a:t>
            </a:r>
            <a:r>
              <a:rPr lang="en-US" sz="3600" dirty="0"/>
              <a:t> comm)</a:t>
            </a:r>
          </a:p>
          <a:p>
            <a:pPr lvl="1"/>
            <a:r>
              <a:rPr lang="en-US" sz="3200" dirty="0" err="1"/>
              <a:t>buf</a:t>
            </a:r>
            <a:r>
              <a:rPr lang="en-US" sz="3200" dirty="0"/>
              <a:t> -initial address of send buffer (choice)</a:t>
            </a:r>
          </a:p>
          <a:p>
            <a:pPr lvl="1"/>
            <a:r>
              <a:rPr lang="en-US" sz="3200" dirty="0"/>
              <a:t>count -number of elements in send buffer (nonnegative integer)</a:t>
            </a:r>
          </a:p>
          <a:p>
            <a:pPr lvl="1"/>
            <a:r>
              <a:rPr lang="en-US" sz="3200" dirty="0"/>
              <a:t>datatype -datatype of each send buffer element (handle)</a:t>
            </a:r>
          </a:p>
          <a:p>
            <a:pPr lvl="1"/>
            <a:r>
              <a:rPr lang="en-US" sz="3200" dirty="0" err="1"/>
              <a:t>dest</a:t>
            </a:r>
            <a:r>
              <a:rPr lang="en-US" sz="3200" dirty="0"/>
              <a:t>- rank of destination (integer)</a:t>
            </a:r>
          </a:p>
          <a:p>
            <a:pPr lvl="1"/>
            <a:r>
              <a:rPr lang="en-US" sz="3200" dirty="0"/>
              <a:t>tag-message tag (integer)</a:t>
            </a:r>
          </a:p>
          <a:p>
            <a:pPr lvl="1"/>
            <a:r>
              <a:rPr lang="en-US" sz="3200" dirty="0"/>
              <a:t>comm -communicator (handle)</a:t>
            </a:r>
          </a:p>
        </p:txBody>
      </p:sp>
    </p:spTree>
    <p:extLst>
      <p:ext uri="{BB962C8B-B14F-4D97-AF65-F5344CB8AC3E}">
        <p14:creationId xmlns:p14="http://schemas.microsoft.com/office/powerpoint/2010/main" val="2505588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ADF8-83BD-493C-A650-75713223CF62}"/>
              </a:ext>
            </a:extLst>
          </p:cNvPr>
          <p:cNvSpPr>
            <a:spLocks noGrp="1"/>
          </p:cNvSpPr>
          <p:nvPr>
            <p:ph type="title"/>
          </p:nvPr>
        </p:nvSpPr>
        <p:spPr/>
        <p:txBody>
          <a:bodyPr/>
          <a:lstStyle/>
          <a:p>
            <a:r>
              <a:rPr lang="en-US" dirty="0" err="1"/>
              <a:t>MPI_Send</a:t>
            </a:r>
            <a:endParaRPr lang="en-US" dirty="0"/>
          </a:p>
        </p:txBody>
      </p:sp>
      <p:sp>
        <p:nvSpPr>
          <p:cNvPr id="3" name="Content Placeholder 2">
            <a:extLst>
              <a:ext uri="{FF2B5EF4-FFF2-40B4-BE49-F238E27FC236}">
                <a16:creationId xmlns:a16="http://schemas.microsoft.com/office/drawing/2014/main" id="{170EC9EE-0C8D-48E2-ACE7-EB4500863B68}"/>
              </a:ext>
            </a:extLst>
          </p:cNvPr>
          <p:cNvSpPr>
            <a:spLocks noGrp="1"/>
          </p:cNvSpPr>
          <p:nvPr>
            <p:ph idx="1"/>
          </p:nvPr>
        </p:nvSpPr>
        <p:spPr>
          <a:xfrm>
            <a:off x="684143" y="1690688"/>
            <a:ext cx="10823713" cy="5032375"/>
          </a:xfrm>
        </p:spPr>
        <p:txBody>
          <a:bodyPr>
            <a:normAutofit fontScale="92500" lnSpcReduction="20000"/>
          </a:bodyPr>
          <a:lstStyle/>
          <a:p>
            <a:r>
              <a:rPr lang="en-US" dirty="0"/>
              <a:t>Operation, invoked by a blocking call MPI_SEND in the sender process source, will not complete until there is a matching MPI_RECV in receiver process </a:t>
            </a:r>
            <a:r>
              <a:rPr lang="en-US" dirty="0" err="1"/>
              <a:t>dest</a:t>
            </a:r>
            <a:r>
              <a:rPr lang="en-US" dirty="0"/>
              <a:t>, identified by a corresponding rank. </a:t>
            </a:r>
          </a:p>
          <a:p>
            <a:r>
              <a:rPr lang="en-US" dirty="0"/>
              <a:t> MPI_RECV will empty the input send buffer </a:t>
            </a:r>
            <a:r>
              <a:rPr lang="en-US" dirty="0" err="1"/>
              <a:t>buf</a:t>
            </a:r>
            <a:r>
              <a:rPr lang="en-US" dirty="0"/>
              <a:t> of matching MPI_SEND. </a:t>
            </a:r>
          </a:p>
          <a:p>
            <a:r>
              <a:rPr lang="en-US" dirty="0"/>
              <a:t>MPI_SEND will return when the message data has been delivered to the communication system and the send buffer </a:t>
            </a:r>
            <a:r>
              <a:rPr lang="en-US" dirty="0" err="1"/>
              <a:t>buf</a:t>
            </a:r>
            <a:r>
              <a:rPr lang="en-US" dirty="0"/>
              <a:t> of the sender process source can be reused. </a:t>
            </a:r>
          </a:p>
          <a:p>
            <a:r>
              <a:rPr lang="en-US" dirty="0"/>
              <a:t>Send buffer is specified by the following arguments:</a:t>
            </a:r>
          </a:p>
          <a:p>
            <a:pPr lvl="1"/>
            <a:r>
              <a:rPr lang="en-US" dirty="0" err="1"/>
              <a:t>buf</a:t>
            </a:r>
            <a:r>
              <a:rPr lang="en-US" dirty="0"/>
              <a:t> - pointer to the send buffer</a:t>
            </a:r>
          </a:p>
          <a:p>
            <a:pPr lvl="1"/>
            <a:r>
              <a:rPr lang="en-US" dirty="0"/>
              <a:t>count - number of data items</a:t>
            </a:r>
          </a:p>
          <a:p>
            <a:pPr lvl="1"/>
            <a:r>
              <a:rPr lang="en-US" dirty="0"/>
              <a:t>Datatype - type of data items. </a:t>
            </a:r>
          </a:p>
          <a:p>
            <a:r>
              <a:rPr lang="en-US" dirty="0"/>
              <a:t>Receiver process is addressed by an envelope that consists of arguments </a:t>
            </a:r>
            <a:r>
              <a:rPr lang="en-US" dirty="0" err="1"/>
              <a:t>dest</a:t>
            </a:r>
            <a:r>
              <a:rPr lang="en-US" dirty="0"/>
              <a:t>, which is the rank of receiver process within all processes in the communicator comm, and of a message tag.</a:t>
            </a:r>
          </a:p>
        </p:txBody>
      </p:sp>
    </p:spTree>
    <p:extLst>
      <p:ext uri="{BB962C8B-B14F-4D97-AF65-F5344CB8AC3E}">
        <p14:creationId xmlns:p14="http://schemas.microsoft.com/office/powerpoint/2010/main" val="77221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7A7B-3AD5-42C2-80EB-E0F11E24FC8F}"/>
              </a:ext>
            </a:extLst>
          </p:cNvPr>
          <p:cNvSpPr>
            <a:spLocks noGrp="1"/>
          </p:cNvSpPr>
          <p:nvPr>
            <p:ph type="title"/>
          </p:nvPr>
        </p:nvSpPr>
        <p:spPr/>
        <p:txBody>
          <a:bodyPr/>
          <a:lstStyle/>
          <a:p>
            <a:r>
              <a:rPr lang="en-US" dirty="0"/>
              <a:t>Distributed memory computers can execute in parallel</a:t>
            </a:r>
          </a:p>
        </p:txBody>
      </p:sp>
      <p:sp>
        <p:nvSpPr>
          <p:cNvPr id="3" name="Content Placeholder 2">
            <a:extLst>
              <a:ext uri="{FF2B5EF4-FFF2-40B4-BE49-F238E27FC236}">
                <a16:creationId xmlns:a16="http://schemas.microsoft.com/office/drawing/2014/main" id="{73846F1B-2D53-4EDC-94F9-CA9960D7C55B}"/>
              </a:ext>
            </a:extLst>
          </p:cNvPr>
          <p:cNvSpPr>
            <a:spLocks noGrp="1"/>
          </p:cNvSpPr>
          <p:nvPr>
            <p:ph idx="1"/>
          </p:nvPr>
        </p:nvSpPr>
        <p:spPr>
          <a:xfrm>
            <a:off x="838199" y="1825625"/>
            <a:ext cx="10783957" cy="4773958"/>
          </a:xfrm>
        </p:spPr>
        <p:txBody>
          <a:bodyPr>
            <a:normAutofit/>
          </a:bodyPr>
          <a:lstStyle/>
          <a:p>
            <a:r>
              <a:rPr lang="en-US" sz="3200" dirty="0"/>
              <a:t>Difference in the speed of data movement between two computing cores within a single multicore computer, </a:t>
            </a:r>
          </a:p>
          <a:p>
            <a:pPr lvl="1"/>
            <a:r>
              <a:rPr lang="en-US" sz="2800" dirty="0"/>
              <a:t>Depending on the location of data to be communicated. </a:t>
            </a:r>
          </a:p>
          <a:p>
            <a:pPr lvl="1"/>
            <a:r>
              <a:rPr lang="en-US" sz="2800" dirty="0"/>
              <a:t>Data can be stored in registers, cache memory, or system memory</a:t>
            </a:r>
          </a:p>
          <a:p>
            <a:r>
              <a:rPr lang="en-US" sz="3200" dirty="0"/>
              <a:t>Differences in the communication speed get even more pronounced in the interconnected computers</a:t>
            </a:r>
          </a:p>
          <a:p>
            <a:pPr lvl="1"/>
            <a:r>
              <a:rPr lang="en-US" sz="2800" dirty="0"/>
              <a:t>By orders of magnitude</a:t>
            </a:r>
          </a:p>
          <a:p>
            <a:pPr lvl="1"/>
            <a:r>
              <a:rPr lang="en-US" sz="2800" dirty="0"/>
              <a:t>Depends on the technology and topology of the interconnection networks and on the geographical distance of the cooperating computers.</a:t>
            </a:r>
          </a:p>
        </p:txBody>
      </p:sp>
    </p:spTree>
    <p:extLst>
      <p:ext uri="{BB962C8B-B14F-4D97-AF65-F5344CB8AC3E}">
        <p14:creationId xmlns:p14="http://schemas.microsoft.com/office/powerpoint/2010/main" val="1345809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323C-3049-46B2-81AD-B4FAD1267566}"/>
              </a:ext>
            </a:extLst>
          </p:cNvPr>
          <p:cNvSpPr>
            <a:spLocks noGrp="1"/>
          </p:cNvSpPr>
          <p:nvPr>
            <p:ph type="title"/>
          </p:nvPr>
        </p:nvSpPr>
        <p:spPr/>
        <p:txBody>
          <a:bodyPr/>
          <a:lstStyle/>
          <a:p>
            <a:r>
              <a:rPr lang="en-US" dirty="0" err="1"/>
              <a:t>MPI_Send</a:t>
            </a:r>
            <a:endParaRPr lang="en-US" dirty="0"/>
          </a:p>
        </p:txBody>
      </p:sp>
      <p:sp>
        <p:nvSpPr>
          <p:cNvPr id="3" name="Content Placeholder 2">
            <a:extLst>
              <a:ext uri="{FF2B5EF4-FFF2-40B4-BE49-F238E27FC236}">
                <a16:creationId xmlns:a16="http://schemas.microsoft.com/office/drawing/2014/main" id="{13AF198F-8328-4431-817A-CECF812E6C46}"/>
              </a:ext>
            </a:extLst>
          </p:cNvPr>
          <p:cNvSpPr>
            <a:spLocks noGrp="1"/>
          </p:cNvSpPr>
          <p:nvPr>
            <p:ph idx="1"/>
          </p:nvPr>
        </p:nvSpPr>
        <p:spPr>
          <a:xfrm>
            <a:off x="838200" y="1690688"/>
            <a:ext cx="10889974" cy="5032375"/>
          </a:xfrm>
        </p:spPr>
        <p:txBody>
          <a:bodyPr>
            <a:normAutofit/>
          </a:bodyPr>
          <a:lstStyle/>
          <a:p>
            <a:r>
              <a:rPr lang="en-US" dirty="0"/>
              <a:t>Message tags provide a mechanism for distinguishing between different messages for the same receiver process identified by destination rank. </a:t>
            </a:r>
          </a:p>
          <a:p>
            <a:r>
              <a:rPr lang="en-US" dirty="0"/>
              <a:t>Tag is an integer in the range [0, UB] where UB, defined in </a:t>
            </a:r>
            <a:r>
              <a:rPr lang="en-US" dirty="0" err="1"/>
              <a:t>mpi.h</a:t>
            </a:r>
            <a:r>
              <a:rPr lang="en-US" dirty="0"/>
              <a:t>, can be found by querying the predefined constant MPI_TAG_UB. </a:t>
            </a:r>
          </a:p>
          <a:p>
            <a:pPr algn="l"/>
            <a:r>
              <a:rPr lang="en-US" dirty="0"/>
              <a:t>When a sender process has to send more separate messages to a receiver process, the sender process will distinguish </a:t>
            </a:r>
            <a:r>
              <a:rPr lang="en-US" b="0" i="0" u="none" strike="noStrike" baseline="0" dirty="0">
                <a:latin typeface="NimbusRomNo9L-Regu"/>
              </a:rPr>
              <a:t>them by using </a:t>
            </a:r>
            <a:r>
              <a:rPr lang="en-US" b="0" i="0" u="none" strike="noStrike" baseline="0" dirty="0">
                <a:latin typeface="CMTT10"/>
              </a:rPr>
              <a:t>tag</a:t>
            </a:r>
            <a:r>
              <a:rPr lang="en-US" b="0" i="0" u="none" strike="noStrike" baseline="0" dirty="0">
                <a:latin typeface="NimbusRomNo9L-Regu"/>
              </a:rPr>
              <a:t>s</a:t>
            </a:r>
          </a:p>
          <a:p>
            <a:pPr lvl="1"/>
            <a:r>
              <a:rPr lang="en-US" sz="2800" b="0" i="0" u="none" strike="noStrike" baseline="0" dirty="0">
                <a:latin typeface="NimbusRomNo9L-Regu"/>
              </a:rPr>
              <a:t>For example, if a receiver process has to distinguish between messages from a single source process, a message </a:t>
            </a:r>
            <a:r>
              <a:rPr lang="en-US" sz="2800" b="0" i="0" u="none" strike="noStrike" baseline="0" dirty="0">
                <a:latin typeface="CMTT10"/>
              </a:rPr>
              <a:t>tag </a:t>
            </a:r>
            <a:r>
              <a:rPr lang="en-US" sz="2800" b="0" i="0" u="none" strike="noStrike" baseline="0" dirty="0">
                <a:latin typeface="NimbusRomNo9L-Regu"/>
              </a:rPr>
              <a:t>will serve an additional means for messages differentiation. </a:t>
            </a:r>
          </a:p>
          <a:p>
            <a:pPr lvl="1"/>
            <a:r>
              <a:rPr lang="en-US" sz="2800" b="0" i="0" u="none" strike="noStrike" baseline="0" dirty="0">
                <a:latin typeface="CMTT10"/>
              </a:rPr>
              <a:t>MPI_ANY_TAG </a:t>
            </a:r>
            <a:r>
              <a:rPr lang="en-US" sz="2800" b="0" i="0" u="none" strike="noStrike" baseline="0" dirty="0">
                <a:latin typeface="NimbusRomNo9L-Regu"/>
              </a:rPr>
              <a:t>is a constant pre-defined in </a:t>
            </a:r>
            <a:r>
              <a:rPr lang="en-US" sz="2800" b="0" i="0" u="none" strike="noStrike" baseline="0" dirty="0" err="1">
                <a:latin typeface="CMTT10"/>
              </a:rPr>
              <a:t>mpi.h</a:t>
            </a:r>
            <a:r>
              <a:rPr lang="en-US" sz="2800" b="0" i="0" u="none" strike="noStrike" baseline="0" dirty="0">
                <a:latin typeface="NimbusRomNo9L-Regu"/>
              </a:rPr>
              <a:t>, which can be considered as a "wild-card", where all </a:t>
            </a:r>
            <a:r>
              <a:rPr lang="en-US" sz="2800" b="0" i="0" u="none" strike="noStrike" baseline="0" dirty="0">
                <a:latin typeface="CMTT10"/>
              </a:rPr>
              <a:t>tag</a:t>
            </a:r>
            <a:r>
              <a:rPr lang="en-US" sz="2800" b="0" i="0" u="none" strike="noStrike" baseline="0" dirty="0">
                <a:latin typeface="NimbusRomNo9L-Regu"/>
              </a:rPr>
              <a:t>s will be accepted.</a:t>
            </a:r>
            <a:endParaRPr lang="en-US" sz="2800" dirty="0"/>
          </a:p>
        </p:txBody>
      </p:sp>
    </p:spTree>
    <p:extLst>
      <p:ext uri="{BB962C8B-B14F-4D97-AF65-F5344CB8AC3E}">
        <p14:creationId xmlns:p14="http://schemas.microsoft.com/office/powerpoint/2010/main" val="2886626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A7F5-8859-4606-B459-C5E6E668763D}"/>
              </a:ext>
            </a:extLst>
          </p:cNvPr>
          <p:cNvSpPr>
            <a:spLocks noGrp="1"/>
          </p:cNvSpPr>
          <p:nvPr>
            <p:ph type="title"/>
          </p:nvPr>
        </p:nvSpPr>
        <p:spPr/>
        <p:txBody>
          <a:bodyPr/>
          <a:lstStyle/>
          <a:p>
            <a:r>
              <a:rPr lang="en-US" dirty="0" err="1"/>
              <a:t>MPI_Recv</a:t>
            </a:r>
            <a:endParaRPr lang="en-US" dirty="0"/>
          </a:p>
        </p:txBody>
      </p:sp>
      <p:sp>
        <p:nvSpPr>
          <p:cNvPr id="3" name="Content Placeholder 2">
            <a:extLst>
              <a:ext uri="{FF2B5EF4-FFF2-40B4-BE49-F238E27FC236}">
                <a16:creationId xmlns:a16="http://schemas.microsoft.com/office/drawing/2014/main" id="{E394FEEE-D8A2-401D-9A9A-A5E1CB74C2C9}"/>
              </a:ext>
            </a:extLst>
          </p:cNvPr>
          <p:cNvSpPr>
            <a:spLocks noGrp="1"/>
          </p:cNvSpPr>
          <p:nvPr>
            <p:ph idx="1"/>
          </p:nvPr>
        </p:nvSpPr>
        <p:spPr>
          <a:xfrm>
            <a:off x="599660" y="1531661"/>
            <a:ext cx="10754139" cy="4961214"/>
          </a:xfrm>
        </p:spPr>
        <p:txBody>
          <a:bodyPr>
            <a:normAutofit fontScale="92500"/>
          </a:bodyPr>
          <a:lstStyle/>
          <a:p>
            <a:r>
              <a:rPr lang="en-US" sz="3600" dirty="0"/>
              <a:t>int </a:t>
            </a:r>
            <a:r>
              <a:rPr lang="en-US" sz="3600" dirty="0" err="1"/>
              <a:t>MPI_Recv</a:t>
            </a:r>
            <a:r>
              <a:rPr lang="en-US" sz="3600" dirty="0"/>
              <a:t>(void *</a:t>
            </a:r>
            <a:r>
              <a:rPr lang="en-US" sz="3600" dirty="0" err="1"/>
              <a:t>buf</a:t>
            </a:r>
            <a:r>
              <a:rPr lang="en-US" sz="3600" dirty="0"/>
              <a:t>, int count, </a:t>
            </a:r>
            <a:r>
              <a:rPr lang="en-US" sz="3600" dirty="0" err="1"/>
              <a:t>MPI_Datatype</a:t>
            </a:r>
            <a:r>
              <a:rPr lang="en-US" sz="3600" dirty="0"/>
              <a:t> datatype, int source, int tag, </a:t>
            </a:r>
            <a:r>
              <a:rPr lang="en-US" sz="3600" dirty="0" err="1"/>
              <a:t>MPI_Comm</a:t>
            </a:r>
            <a:r>
              <a:rPr lang="en-US" sz="3600" dirty="0"/>
              <a:t> comm, </a:t>
            </a:r>
            <a:r>
              <a:rPr lang="en-US" sz="3600" dirty="0" err="1"/>
              <a:t>MPI_Status</a:t>
            </a:r>
            <a:r>
              <a:rPr lang="en-US" sz="3600" dirty="0"/>
              <a:t> * status)</a:t>
            </a:r>
          </a:p>
          <a:p>
            <a:pPr lvl="1"/>
            <a:r>
              <a:rPr lang="en-US" sz="3200" dirty="0" err="1"/>
              <a:t>buf</a:t>
            </a:r>
            <a:r>
              <a:rPr lang="en-US" sz="3200" dirty="0"/>
              <a:t> -initial address of receive buffer (choice)</a:t>
            </a:r>
          </a:p>
          <a:p>
            <a:pPr lvl="1"/>
            <a:r>
              <a:rPr lang="en-US" sz="3200" dirty="0"/>
              <a:t>status-status object (Status)</a:t>
            </a:r>
          </a:p>
          <a:p>
            <a:pPr lvl="1"/>
            <a:r>
              <a:rPr lang="en-US" sz="3200" dirty="0"/>
              <a:t>count -maximum number of elements in receive buffer (integer)</a:t>
            </a:r>
          </a:p>
          <a:p>
            <a:pPr lvl="1"/>
            <a:r>
              <a:rPr lang="en-US" sz="3200" dirty="0"/>
              <a:t>datatype-datatype of each receive buffer element (handle)</a:t>
            </a:r>
          </a:p>
          <a:p>
            <a:pPr lvl="1"/>
            <a:r>
              <a:rPr lang="en-US" sz="3200" dirty="0"/>
              <a:t>Source-rank of source (integer)</a:t>
            </a:r>
          </a:p>
          <a:p>
            <a:pPr lvl="1"/>
            <a:r>
              <a:rPr lang="en-US" sz="3200" dirty="0"/>
              <a:t>tag -message tag (integer)</a:t>
            </a:r>
          </a:p>
          <a:p>
            <a:pPr lvl="1"/>
            <a:r>
              <a:rPr lang="en-US" sz="3200" dirty="0"/>
              <a:t>comm- communicator (handle)</a:t>
            </a:r>
          </a:p>
        </p:txBody>
      </p:sp>
    </p:spTree>
    <p:extLst>
      <p:ext uri="{BB962C8B-B14F-4D97-AF65-F5344CB8AC3E}">
        <p14:creationId xmlns:p14="http://schemas.microsoft.com/office/powerpoint/2010/main" val="910561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5CF8-EBFE-45ED-8FDC-1254140ADFC0}"/>
              </a:ext>
            </a:extLst>
          </p:cNvPr>
          <p:cNvSpPr>
            <a:spLocks noGrp="1"/>
          </p:cNvSpPr>
          <p:nvPr>
            <p:ph type="title"/>
          </p:nvPr>
        </p:nvSpPr>
        <p:spPr/>
        <p:txBody>
          <a:bodyPr/>
          <a:lstStyle/>
          <a:p>
            <a:r>
              <a:rPr lang="en-US" dirty="0" err="1"/>
              <a:t>MPI_Recv</a:t>
            </a:r>
            <a:endParaRPr lang="en-US" dirty="0"/>
          </a:p>
        </p:txBody>
      </p:sp>
      <p:sp>
        <p:nvSpPr>
          <p:cNvPr id="3" name="Content Placeholder 2">
            <a:extLst>
              <a:ext uri="{FF2B5EF4-FFF2-40B4-BE49-F238E27FC236}">
                <a16:creationId xmlns:a16="http://schemas.microsoft.com/office/drawing/2014/main" id="{48E0E466-D831-486E-A89A-20E41DB92309}"/>
              </a:ext>
            </a:extLst>
          </p:cNvPr>
          <p:cNvSpPr>
            <a:spLocks noGrp="1"/>
          </p:cNvSpPr>
          <p:nvPr>
            <p:ph idx="1"/>
          </p:nvPr>
        </p:nvSpPr>
        <p:spPr>
          <a:xfrm>
            <a:off x="689113" y="1497496"/>
            <a:ext cx="10760765" cy="4810539"/>
          </a:xfrm>
        </p:spPr>
        <p:txBody>
          <a:bodyPr>
            <a:normAutofit lnSpcReduction="10000"/>
          </a:bodyPr>
          <a:lstStyle/>
          <a:p>
            <a:r>
              <a:rPr lang="en-US" sz="3200" dirty="0"/>
              <a:t>Operation waits until the communication system delivers a message with matching datatype, source, tag, and comm. </a:t>
            </a:r>
          </a:p>
          <a:p>
            <a:r>
              <a:rPr lang="en-US" sz="3200" dirty="0"/>
              <a:t>Messages are screened at the receiving part based on specific source, which is a rank of the sender process within communicator comm, or not screened at all on source by equating it with MPI_ANY_SOURCE. </a:t>
            </a:r>
          </a:p>
          <a:p>
            <a:r>
              <a:rPr lang="en-US" sz="3200" dirty="0"/>
              <a:t>Screening is performed with tag, or if screening on tag is not necessary, by using MPI_ANY_TAG, instead. </a:t>
            </a:r>
          </a:p>
          <a:p>
            <a:r>
              <a:rPr lang="en-US" sz="3200" dirty="0"/>
              <a:t> return from MPI_RECV the output buffer </a:t>
            </a:r>
            <a:r>
              <a:rPr lang="en-US" sz="3200" dirty="0" err="1"/>
              <a:t>buf</a:t>
            </a:r>
            <a:r>
              <a:rPr lang="en-US" sz="3200" dirty="0"/>
              <a:t> is emptied and can be reused.</a:t>
            </a:r>
          </a:p>
        </p:txBody>
      </p:sp>
    </p:spTree>
    <p:extLst>
      <p:ext uri="{BB962C8B-B14F-4D97-AF65-F5344CB8AC3E}">
        <p14:creationId xmlns:p14="http://schemas.microsoft.com/office/powerpoint/2010/main" val="1880814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7F73-BBF1-43AC-B5C0-4EA47FDDD6C7}"/>
              </a:ext>
            </a:extLst>
          </p:cNvPr>
          <p:cNvSpPr>
            <a:spLocks noGrp="1"/>
          </p:cNvSpPr>
          <p:nvPr>
            <p:ph type="title"/>
          </p:nvPr>
        </p:nvSpPr>
        <p:spPr/>
        <p:txBody>
          <a:bodyPr/>
          <a:lstStyle/>
          <a:p>
            <a:r>
              <a:rPr lang="en-US" dirty="0" err="1"/>
              <a:t>MPI_Recv</a:t>
            </a:r>
            <a:endParaRPr lang="en-US" dirty="0"/>
          </a:p>
        </p:txBody>
      </p:sp>
      <p:sp>
        <p:nvSpPr>
          <p:cNvPr id="3" name="Content Placeholder 2">
            <a:extLst>
              <a:ext uri="{FF2B5EF4-FFF2-40B4-BE49-F238E27FC236}">
                <a16:creationId xmlns:a16="http://schemas.microsoft.com/office/drawing/2014/main" id="{D0698744-E86D-4F5C-B144-50E2124A7CF7}"/>
              </a:ext>
            </a:extLst>
          </p:cNvPr>
          <p:cNvSpPr>
            <a:spLocks noGrp="1"/>
          </p:cNvSpPr>
          <p:nvPr>
            <p:ph idx="1"/>
          </p:nvPr>
        </p:nvSpPr>
        <p:spPr>
          <a:xfrm>
            <a:off x="715617" y="1690688"/>
            <a:ext cx="10638183" cy="4486275"/>
          </a:xfrm>
        </p:spPr>
        <p:txBody>
          <a:bodyPr>
            <a:normAutofit fontScale="92500"/>
          </a:bodyPr>
          <a:lstStyle/>
          <a:p>
            <a:r>
              <a:rPr lang="en-US" sz="3600" dirty="0"/>
              <a:t>Number of received data items of datatype must be equal of fewer as specified by count, which must be positive or zero. </a:t>
            </a:r>
          </a:p>
          <a:p>
            <a:r>
              <a:rPr lang="en-US" sz="3600" dirty="0"/>
              <a:t>Receiving more data items results an error. </a:t>
            </a:r>
          </a:p>
          <a:p>
            <a:pPr lvl="1"/>
            <a:r>
              <a:rPr lang="en-US" sz="3200" dirty="0"/>
              <a:t>output argument status contains further information about the error. </a:t>
            </a:r>
          </a:p>
          <a:p>
            <a:r>
              <a:rPr lang="en-US" sz="3600" dirty="0"/>
              <a:t>Entire set of arguments: count, datatype, source, tag and comm, must match between the sender process and the receiver process to initiate actual message passing. </a:t>
            </a:r>
          </a:p>
        </p:txBody>
      </p:sp>
    </p:spTree>
    <p:extLst>
      <p:ext uri="{BB962C8B-B14F-4D97-AF65-F5344CB8AC3E}">
        <p14:creationId xmlns:p14="http://schemas.microsoft.com/office/powerpoint/2010/main" val="3288359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DAD23E-D737-4571-94A5-F3F268B8D5E2}"/>
              </a:ext>
            </a:extLst>
          </p:cNvPr>
          <p:cNvSpPr txBox="1"/>
          <p:nvPr/>
        </p:nvSpPr>
        <p:spPr>
          <a:xfrm>
            <a:off x="832116" y="366623"/>
            <a:ext cx="10906539" cy="6124754"/>
          </a:xfrm>
          <a:prstGeom prst="rect">
            <a:avLst/>
          </a:prstGeom>
          <a:noFill/>
        </p:spPr>
        <p:txBody>
          <a:bodyPr wrap="square">
            <a:spAutoFit/>
          </a:bodyPr>
          <a:lstStyle/>
          <a:p>
            <a:r>
              <a:rPr lang="en-US" sz="2800" dirty="0"/>
              <a:t>#include "</a:t>
            </a:r>
            <a:r>
              <a:rPr lang="en-US" sz="2800" dirty="0" err="1"/>
              <a:t>mpi.h</a:t>
            </a:r>
            <a:r>
              <a:rPr lang="en-US" sz="2800" dirty="0"/>
              <a:t>"</a:t>
            </a:r>
          </a:p>
          <a:p>
            <a:endParaRPr lang="en-US" sz="2800" dirty="0"/>
          </a:p>
          <a:p>
            <a:r>
              <a:rPr lang="en-US" sz="2800" dirty="0"/>
              <a:t>#include &lt;</a:t>
            </a:r>
            <a:r>
              <a:rPr lang="en-US" sz="2800" dirty="0" err="1"/>
              <a:t>stdio.h</a:t>
            </a:r>
            <a:r>
              <a:rPr lang="en-US" sz="2800" dirty="0"/>
              <a:t>&gt;</a:t>
            </a:r>
          </a:p>
          <a:p>
            <a:endParaRPr lang="en-US" sz="2800" dirty="0"/>
          </a:p>
          <a:p>
            <a:r>
              <a:rPr lang="en-US" sz="2800" dirty="0"/>
              <a:t>int main(</a:t>
            </a:r>
            <a:r>
              <a:rPr lang="en-US" sz="2800" dirty="0" err="1"/>
              <a:t>argc,argv</a:t>
            </a:r>
            <a:r>
              <a:rPr lang="en-US" sz="2800" dirty="0"/>
              <a:t>) </a:t>
            </a:r>
          </a:p>
          <a:p>
            <a:r>
              <a:rPr lang="en-US" sz="2800" dirty="0"/>
              <a:t>int </a:t>
            </a:r>
            <a:r>
              <a:rPr lang="en-US" sz="2800" dirty="0" err="1"/>
              <a:t>argc</a:t>
            </a:r>
            <a:r>
              <a:rPr lang="en-US" sz="2800" dirty="0"/>
              <a:t>;</a:t>
            </a:r>
          </a:p>
          <a:p>
            <a:r>
              <a:rPr lang="en-US" sz="2800" dirty="0"/>
              <a:t>char *</a:t>
            </a:r>
            <a:r>
              <a:rPr lang="en-US" sz="2800" dirty="0" err="1"/>
              <a:t>argv</a:t>
            </a:r>
            <a:r>
              <a:rPr lang="en-US" sz="2800" dirty="0"/>
              <a:t>[];  {</a:t>
            </a:r>
          </a:p>
          <a:p>
            <a:r>
              <a:rPr lang="en-US" sz="2800" dirty="0"/>
              <a:t>int </a:t>
            </a:r>
            <a:r>
              <a:rPr lang="en-US" sz="2800" dirty="0" err="1"/>
              <a:t>numtasks</a:t>
            </a:r>
            <a:r>
              <a:rPr lang="en-US" sz="2800" dirty="0"/>
              <a:t>, rank, </a:t>
            </a:r>
            <a:r>
              <a:rPr lang="en-US" sz="2800" dirty="0" err="1"/>
              <a:t>dest</a:t>
            </a:r>
            <a:r>
              <a:rPr lang="en-US" sz="2800" dirty="0"/>
              <a:t>, source, </a:t>
            </a:r>
            <a:r>
              <a:rPr lang="en-US" sz="2800" dirty="0" err="1"/>
              <a:t>rc</a:t>
            </a:r>
            <a:r>
              <a:rPr lang="en-US" sz="2800" dirty="0"/>
              <a:t>, count, tag1=1, tag2=2;  </a:t>
            </a:r>
          </a:p>
          <a:p>
            <a:r>
              <a:rPr lang="en-US" sz="2800" dirty="0"/>
              <a:t>char </a:t>
            </a:r>
            <a:r>
              <a:rPr lang="en-US" sz="2800" dirty="0" err="1"/>
              <a:t>inmsg</a:t>
            </a:r>
            <a:r>
              <a:rPr lang="en-US" sz="2800" dirty="0"/>
              <a:t>, </a:t>
            </a:r>
            <a:r>
              <a:rPr lang="en-US" sz="2800" dirty="0" err="1"/>
              <a:t>outmsg</a:t>
            </a:r>
            <a:r>
              <a:rPr lang="en-US" sz="2800" dirty="0"/>
              <a:t>='x';</a:t>
            </a:r>
          </a:p>
          <a:p>
            <a:r>
              <a:rPr lang="en-US" sz="2800" dirty="0" err="1"/>
              <a:t>MPI_Status</a:t>
            </a:r>
            <a:r>
              <a:rPr lang="en-US" sz="2800" dirty="0"/>
              <a:t> Stat;</a:t>
            </a:r>
          </a:p>
          <a:p>
            <a:endParaRPr lang="en-US" sz="2800" dirty="0"/>
          </a:p>
          <a:p>
            <a:r>
              <a:rPr lang="en-US" sz="2800" dirty="0" err="1"/>
              <a:t>MPI_Init</a:t>
            </a:r>
            <a:r>
              <a:rPr lang="en-US" sz="2800" dirty="0"/>
              <a:t>(&amp;</a:t>
            </a:r>
            <a:r>
              <a:rPr lang="en-US" sz="2800" dirty="0" err="1"/>
              <a:t>argc</a:t>
            </a:r>
            <a:r>
              <a:rPr lang="en-US" sz="2800" dirty="0"/>
              <a:t>,&amp;</a:t>
            </a:r>
            <a:r>
              <a:rPr lang="en-US" sz="2800" dirty="0" err="1"/>
              <a:t>argv</a:t>
            </a:r>
            <a:r>
              <a:rPr lang="en-US" sz="2800" dirty="0"/>
              <a:t>);</a:t>
            </a:r>
          </a:p>
          <a:p>
            <a:r>
              <a:rPr lang="en-US" sz="2800" dirty="0" err="1"/>
              <a:t>MPI_Comm_size</a:t>
            </a:r>
            <a:r>
              <a:rPr lang="en-US" sz="2800" dirty="0"/>
              <a:t>(MPI_COMM_WORLD, &amp;</a:t>
            </a:r>
            <a:r>
              <a:rPr lang="en-US" sz="2800" dirty="0" err="1"/>
              <a:t>numtasks</a:t>
            </a:r>
            <a:r>
              <a:rPr lang="en-US" sz="2800" dirty="0"/>
              <a:t>);</a:t>
            </a:r>
          </a:p>
          <a:p>
            <a:r>
              <a:rPr lang="en-US" sz="2800" dirty="0" err="1"/>
              <a:t>MPI_Comm_rank</a:t>
            </a:r>
            <a:r>
              <a:rPr lang="en-US" sz="2800" dirty="0"/>
              <a:t>(MPI_COMM_WORLD, &amp;rank);</a:t>
            </a:r>
          </a:p>
        </p:txBody>
      </p:sp>
    </p:spTree>
    <p:extLst>
      <p:ext uri="{BB962C8B-B14F-4D97-AF65-F5344CB8AC3E}">
        <p14:creationId xmlns:p14="http://schemas.microsoft.com/office/powerpoint/2010/main" val="2046600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C54E1-7CB8-415F-A097-0246D4022FAA}"/>
              </a:ext>
            </a:extLst>
          </p:cNvPr>
          <p:cNvSpPr txBox="1"/>
          <p:nvPr/>
        </p:nvSpPr>
        <p:spPr>
          <a:xfrm>
            <a:off x="530087" y="172279"/>
            <a:ext cx="9479151" cy="6555641"/>
          </a:xfrm>
          <a:prstGeom prst="rect">
            <a:avLst/>
          </a:prstGeom>
          <a:noFill/>
        </p:spPr>
        <p:txBody>
          <a:bodyPr wrap="square">
            <a:spAutoFit/>
          </a:bodyPr>
          <a:lstStyle/>
          <a:p>
            <a:r>
              <a:rPr lang="en-US" sz="2000" dirty="0"/>
              <a:t>if (rank == 0) {</a:t>
            </a:r>
          </a:p>
          <a:p>
            <a:r>
              <a:rPr lang="en-US" sz="2000" dirty="0"/>
              <a:t>  </a:t>
            </a:r>
            <a:r>
              <a:rPr lang="en-US" sz="2000" dirty="0" err="1"/>
              <a:t>dest</a:t>
            </a:r>
            <a:r>
              <a:rPr lang="en-US" sz="2000" dirty="0"/>
              <a:t> = 1;</a:t>
            </a:r>
          </a:p>
          <a:p>
            <a:r>
              <a:rPr lang="en-US" sz="2000" dirty="0"/>
              <a:t>  source = 1;</a:t>
            </a:r>
          </a:p>
          <a:p>
            <a:r>
              <a:rPr lang="en-US" sz="2000" dirty="0"/>
              <a:t>  </a:t>
            </a:r>
            <a:r>
              <a:rPr lang="en-US" sz="2000" dirty="0" err="1"/>
              <a:t>rc</a:t>
            </a:r>
            <a:r>
              <a:rPr lang="en-US" sz="2000" dirty="0"/>
              <a:t> = </a:t>
            </a:r>
            <a:r>
              <a:rPr lang="en-US" sz="2000" dirty="0" err="1"/>
              <a:t>MPI_Send</a:t>
            </a:r>
            <a:r>
              <a:rPr lang="en-US" sz="2000" dirty="0"/>
              <a:t>(&amp;</a:t>
            </a:r>
            <a:r>
              <a:rPr lang="en-US" sz="2000" dirty="0" err="1"/>
              <a:t>outmsg</a:t>
            </a:r>
            <a:r>
              <a:rPr lang="en-US" sz="2000" dirty="0"/>
              <a:t>, 1, MPI_CHAR, </a:t>
            </a:r>
            <a:r>
              <a:rPr lang="en-US" sz="2000" dirty="0" err="1"/>
              <a:t>dest</a:t>
            </a:r>
            <a:r>
              <a:rPr lang="en-US" sz="2000" dirty="0"/>
              <a:t>, tag1, MPI_COMM_WORLD);</a:t>
            </a:r>
          </a:p>
          <a:p>
            <a:r>
              <a:rPr lang="en-US" sz="2000" dirty="0"/>
              <a:t>  </a:t>
            </a:r>
            <a:r>
              <a:rPr lang="en-US" sz="2000" dirty="0" err="1"/>
              <a:t>rc</a:t>
            </a:r>
            <a:r>
              <a:rPr lang="en-US" sz="2000" dirty="0"/>
              <a:t> = </a:t>
            </a:r>
            <a:r>
              <a:rPr lang="en-US" sz="2000" dirty="0" err="1"/>
              <a:t>MPI_Recv</a:t>
            </a:r>
            <a:r>
              <a:rPr lang="en-US" sz="2000" dirty="0"/>
              <a:t>(&amp;</a:t>
            </a:r>
            <a:r>
              <a:rPr lang="en-US" sz="2000" dirty="0" err="1"/>
              <a:t>inmsg</a:t>
            </a:r>
            <a:r>
              <a:rPr lang="en-US" sz="2000" dirty="0"/>
              <a:t>, 1, MPI_CHAR, source, tag2, MPI_COMM_WORLD, &amp;Stat);</a:t>
            </a:r>
          </a:p>
          <a:p>
            <a:r>
              <a:rPr lang="en-US" sz="2000" dirty="0"/>
              <a:t>  } </a:t>
            </a:r>
          </a:p>
          <a:p>
            <a:endParaRPr lang="en-US" sz="2000" dirty="0"/>
          </a:p>
          <a:p>
            <a:r>
              <a:rPr lang="en-US" sz="2000" dirty="0"/>
              <a:t>else if (rank == 1) {</a:t>
            </a:r>
          </a:p>
          <a:p>
            <a:r>
              <a:rPr lang="en-US" sz="2000" dirty="0"/>
              <a:t>  </a:t>
            </a:r>
            <a:r>
              <a:rPr lang="en-US" sz="2000" dirty="0" err="1"/>
              <a:t>dest</a:t>
            </a:r>
            <a:r>
              <a:rPr lang="en-US" sz="2000" dirty="0"/>
              <a:t> = 0;</a:t>
            </a:r>
          </a:p>
          <a:p>
            <a:r>
              <a:rPr lang="en-US" sz="2000" dirty="0"/>
              <a:t>  source = 0;</a:t>
            </a:r>
          </a:p>
          <a:p>
            <a:r>
              <a:rPr lang="en-US" sz="2000" dirty="0"/>
              <a:t>  </a:t>
            </a:r>
          </a:p>
          <a:p>
            <a:r>
              <a:rPr lang="en-US" sz="2000" dirty="0"/>
              <a:t>  </a:t>
            </a:r>
            <a:r>
              <a:rPr lang="en-US" sz="2000" dirty="0" err="1"/>
              <a:t>rc</a:t>
            </a:r>
            <a:r>
              <a:rPr lang="en-US" sz="2000" dirty="0"/>
              <a:t> = </a:t>
            </a:r>
            <a:r>
              <a:rPr lang="en-US" sz="2000" dirty="0" err="1"/>
              <a:t>MPI_Send</a:t>
            </a:r>
            <a:r>
              <a:rPr lang="en-US" sz="2000" dirty="0"/>
              <a:t>(&amp;</a:t>
            </a:r>
            <a:r>
              <a:rPr lang="en-US" sz="2000" dirty="0" err="1"/>
              <a:t>outmsg</a:t>
            </a:r>
            <a:r>
              <a:rPr lang="en-US" sz="2000" dirty="0"/>
              <a:t>, 1, MPI_CHAR, </a:t>
            </a:r>
            <a:r>
              <a:rPr lang="en-US" sz="2000" dirty="0" err="1"/>
              <a:t>dest</a:t>
            </a:r>
            <a:r>
              <a:rPr lang="en-US" sz="2000" dirty="0"/>
              <a:t>, tag2, MPI_COMM_WORLD);</a:t>
            </a:r>
          </a:p>
          <a:p>
            <a:r>
              <a:rPr lang="en-US" sz="2000" dirty="0" err="1"/>
              <a:t>rc</a:t>
            </a:r>
            <a:r>
              <a:rPr lang="en-US" sz="2000" dirty="0"/>
              <a:t> = </a:t>
            </a:r>
            <a:r>
              <a:rPr lang="en-US" sz="2000" dirty="0" err="1"/>
              <a:t>MPI_Recv</a:t>
            </a:r>
            <a:r>
              <a:rPr lang="en-US" sz="2000" dirty="0"/>
              <a:t>(&amp;</a:t>
            </a:r>
            <a:r>
              <a:rPr lang="en-US" sz="2000" dirty="0" err="1"/>
              <a:t>inmsg</a:t>
            </a:r>
            <a:r>
              <a:rPr lang="en-US" sz="2000" dirty="0"/>
              <a:t>, 1, MPI_CHAR, source, tag1, MPI_COMM_WORLD, &amp;Stat);</a:t>
            </a:r>
          </a:p>
          <a:p>
            <a:r>
              <a:rPr lang="en-US" sz="2000" dirty="0"/>
              <a:t>  }</a:t>
            </a:r>
          </a:p>
          <a:p>
            <a:endParaRPr lang="en-US" sz="2000" dirty="0"/>
          </a:p>
          <a:p>
            <a:r>
              <a:rPr lang="en-US" sz="2000" dirty="0" err="1"/>
              <a:t>rc</a:t>
            </a:r>
            <a:r>
              <a:rPr lang="en-US" sz="2000" dirty="0"/>
              <a:t> = </a:t>
            </a:r>
            <a:r>
              <a:rPr lang="en-US" sz="2000" dirty="0" err="1"/>
              <a:t>MPI_Get_count</a:t>
            </a:r>
            <a:r>
              <a:rPr lang="en-US" sz="2000" dirty="0"/>
              <a:t>(&amp;Stat, MPI_CHAR, &amp;count);</a:t>
            </a:r>
          </a:p>
          <a:p>
            <a:r>
              <a:rPr lang="en-US" sz="2000" dirty="0" err="1"/>
              <a:t>printf</a:t>
            </a:r>
            <a:r>
              <a:rPr lang="en-US" sz="2000" dirty="0"/>
              <a:t>("Task %d: Received %d char(s) from task %d with tag %d \n",</a:t>
            </a:r>
          </a:p>
          <a:p>
            <a:r>
              <a:rPr lang="en-US" sz="2000" dirty="0"/>
              <a:t>       rank, count, </a:t>
            </a:r>
            <a:r>
              <a:rPr lang="en-US" sz="2000" dirty="0" err="1"/>
              <a:t>Stat.MPI_SOURCE</a:t>
            </a:r>
            <a:r>
              <a:rPr lang="en-US" sz="2000" dirty="0"/>
              <a:t>, </a:t>
            </a:r>
            <a:r>
              <a:rPr lang="en-US" sz="2000" dirty="0" err="1"/>
              <a:t>Stat.MPI_TAG</a:t>
            </a:r>
            <a:r>
              <a:rPr lang="en-US" sz="2000" dirty="0"/>
              <a:t>);</a:t>
            </a:r>
          </a:p>
          <a:p>
            <a:endParaRPr lang="en-US" sz="2000" dirty="0"/>
          </a:p>
          <a:p>
            <a:r>
              <a:rPr lang="en-US" sz="2000" dirty="0" err="1"/>
              <a:t>MPI_Finalize</a:t>
            </a:r>
            <a:r>
              <a:rPr lang="en-US" sz="2000" dirty="0"/>
              <a:t>();</a:t>
            </a:r>
          </a:p>
          <a:p>
            <a:r>
              <a:rPr lang="en-US" sz="2000" dirty="0"/>
              <a:t>}</a:t>
            </a:r>
          </a:p>
        </p:txBody>
      </p:sp>
    </p:spTree>
    <p:extLst>
      <p:ext uri="{BB962C8B-B14F-4D97-AF65-F5344CB8AC3E}">
        <p14:creationId xmlns:p14="http://schemas.microsoft.com/office/powerpoint/2010/main" val="96956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2C0BA-850D-4C35-825E-EA483D4C71A2}"/>
              </a:ext>
            </a:extLst>
          </p:cNvPr>
          <p:cNvSpPr txBox="1"/>
          <p:nvPr/>
        </p:nvSpPr>
        <p:spPr>
          <a:xfrm>
            <a:off x="636105" y="-125820"/>
            <a:ext cx="8812695" cy="6740307"/>
          </a:xfrm>
          <a:prstGeom prst="rect">
            <a:avLst/>
          </a:prstGeom>
          <a:noFill/>
        </p:spPr>
        <p:txBody>
          <a:bodyPr wrap="square">
            <a:spAutoFit/>
          </a:bodyPr>
          <a:lstStyle/>
          <a:p>
            <a:r>
              <a:rPr lang="en-US" sz="2400" dirty="0"/>
              <a:t> # include &lt;</a:t>
            </a:r>
            <a:r>
              <a:rPr lang="en-US" sz="2400" dirty="0" err="1"/>
              <a:t>stdio</a:t>
            </a:r>
            <a:r>
              <a:rPr lang="en-US" sz="2400" dirty="0"/>
              <a:t> .h&gt;</a:t>
            </a:r>
          </a:p>
          <a:p>
            <a:r>
              <a:rPr lang="en-US" sz="2400" dirty="0"/>
              <a:t> # include &lt;</a:t>
            </a:r>
            <a:r>
              <a:rPr lang="en-US" sz="2400" dirty="0" err="1"/>
              <a:t>stdlib</a:t>
            </a:r>
            <a:r>
              <a:rPr lang="en-US" sz="2400" dirty="0"/>
              <a:t> .h&gt;</a:t>
            </a:r>
          </a:p>
          <a:p>
            <a:r>
              <a:rPr lang="en-US" sz="2400" dirty="0"/>
              <a:t># include "</a:t>
            </a:r>
            <a:r>
              <a:rPr lang="en-US" sz="2400" dirty="0" err="1"/>
              <a:t>mpi.h</a:t>
            </a:r>
            <a:r>
              <a:rPr lang="en-US" sz="2400" dirty="0"/>
              <a:t>"</a:t>
            </a:r>
          </a:p>
          <a:p>
            <a:r>
              <a:rPr lang="en-US" sz="2400" dirty="0"/>
              <a:t>int main ( int </a:t>
            </a:r>
            <a:r>
              <a:rPr lang="en-US" sz="2400" dirty="0" err="1"/>
              <a:t>argc</a:t>
            </a:r>
            <a:r>
              <a:rPr lang="en-US" sz="2400" dirty="0"/>
              <a:t> , char * </a:t>
            </a:r>
            <a:r>
              <a:rPr lang="en-US" sz="2400" dirty="0" err="1"/>
              <a:t>argv</a:t>
            </a:r>
            <a:r>
              <a:rPr lang="en-US" sz="2400" dirty="0"/>
              <a:t> [])</a:t>
            </a:r>
          </a:p>
          <a:p>
            <a:r>
              <a:rPr lang="en-US" sz="2400" dirty="0"/>
              <a:t> {</a:t>
            </a:r>
          </a:p>
          <a:p>
            <a:r>
              <a:rPr lang="en-US" sz="2400" dirty="0"/>
              <a:t> int </a:t>
            </a:r>
            <a:r>
              <a:rPr lang="en-US" sz="2400" dirty="0" err="1"/>
              <a:t>numprocs</a:t>
            </a:r>
            <a:r>
              <a:rPr lang="en-US" sz="2400" dirty="0"/>
              <a:t> , rank , tag = 100 , </a:t>
            </a:r>
            <a:r>
              <a:rPr lang="en-US" sz="2400" dirty="0" err="1"/>
              <a:t>msg_size</a:t>
            </a:r>
            <a:r>
              <a:rPr lang="en-US" sz="2400" dirty="0"/>
              <a:t> =64;</a:t>
            </a:r>
          </a:p>
          <a:p>
            <a:r>
              <a:rPr lang="en-US" sz="2400" dirty="0"/>
              <a:t> char * </a:t>
            </a:r>
            <a:r>
              <a:rPr lang="en-US" sz="2400" dirty="0" err="1"/>
              <a:t>buf</a:t>
            </a:r>
            <a:r>
              <a:rPr lang="en-US" sz="2400" dirty="0"/>
              <a:t> ;</a:t>
            </a:r>
          </a:p>
          <a:p>
            <a:r>
              <a:rPr lang="en-US" sz="2400" dirty="0"/>
              <a:t> </a:t>
            </a:r>
            <a:r>
              <a:rPr lang="en-US" sz="2400" dirty="0" err="1"/>
              <a:t>MPI_Status</a:t>
            </a:r>
            <a:r>
              <a:rPr lang="en-US" sz="2400" dirty="0"/>
              <a:t> status ;</a:t>
            </a:r>
          </a:p>
          <a:p>
            <a:r>
              <a:rPr lang="en-US" sz="2400" dirty="0"/>
              <a:t> </a:t>
            </a:r>
            <a:r>
              <a:rPr lang="en-US" sz="2400" dirty="0" err="1"/>
              <a:t>MPI_Init</a:t>
            </a:r>
            <a:r>
              <a:rPr lang="en-US" sz="2400" dirty="0"/>
              <a:t> (&amp; </a:t>
            </a:r>
            <a:r>
              <a:rPr lang="en-US" sz="2400" dirty="0" err="1"/>
              <a:t>argc</a:t>
            </a:r>
            <a:r>
              <a:rPr lang="en-US" sz="2400" dirty="0"/>
              <a:t> , &amp; </a:t>
            </a:r>
            <a:r>
              <a:rPr lang="en-US" sz="2400" dirty="0" err="1"/>
              <a:t>argv</a:t>
            </a:r>
            <a:r>
              <a:rPr lang="en-US" sz="2400" dirty="0"/>
              <a:t> );</a:t>
            </a:r>
          </a:p>
          <a:p>
            <a:r>
              <a:rPr lang="en-US" sz="2400" dirty="0" err="1"/>
              <a:t>MPI_Comm_size</a:t>
            </a:r>
            <a:r>
              <a:rPr lang="en-US" sz="2400" dirty="0"/>
              <a:t> ( MPI_COMM_WORLD , &amp; </a:t>
            </a:r>
            <a:r>
              <a:rPr lang="en-US" sz="2400" dirty="0" err="1"/>
              <a:t>numprocs</a:t>
            </a:r>
            <a:r>
              <a:rPr lang="en-US" sz="2400" dirty="0"/>
              <a:t> );</a:t>
            </a:r>
          </a:p>
          <a:p>
            <a:r>
              <a:rPr lang="en-US" sz="2400" dirty="0"/>
              <a:t>if ( </a:t>
            </a:r>
            <a:r>
              <a:rPr lang="en-US" sz="2400" dirty="0" err="1"/>
              <a:t>numprocs</a:t>
            </a:r>
            <a:r>
              <a:rPr lang="en-US" sz="2400" dirty="0"/>
              <a:t> != 2) {</a:t>
            </a:r>
          </a:p>
          <a:p>
            <a:r>
              <a:rPr lang="en-US" sz="2400" dirty="0" err="1"/>
              <a:t>printf</a:t>
            </a:r>
            <a:r>
              <a:rPr lang="en-US" sz="2400" dirty="0"/>
              <a:t> (" The number of processes must be two !\n");</a:t>
            </a:r>
          </a:p>
          <a:p>
            <a:r>
              <a:rPr lang="en-US" sz="2400" dirty="0" err="1"/>
              <a:t>MPI_Finalize</a:t>
            </a:r>
            <a:r>
              <a:rPr lang="en-US" sz="2400" dirty="0"/>
              <a:t> ();</a:t>
            </a:r>
          </a:p>
          <a:p>
            <a:r>
              <a:rPr lang="en-US" sz="2400" dirty="0"/>
              <a:t>return (0);</a:t>
            </a:r>
          </a:p>
          <a:p>
            <a:r>
              <a:rPr lang="en-US" sz="2400" dirty="0"/>
              <a:t>}</a:t>
            </a:r>
          </a:p>
          <a:p>
            <a:r>
              <a:rPr lang="en-US" sz="2400" dirty="0" err="1"/>
              <a:t>MPI_Comm_rank</a:t>
            </a:r>
            <a:r>
              <a:rPr lang="en-US" sz="2400" dirty="0"/>
              <a:t> ( MPI_COMM_WORLD , &amp; rank );</a:t>
            </a:r>
          </a:p>
          <a:p>
            <a:r>
              <a:rPr lang="en-US" sz="2400" dirty="0" err="1"/>
              <a:t>printf</a:t>
            </a:r>
            <a:r>
              <a:rPr lang="en-US" sz="2400" dirty="0"/>
              <a:t> (" MPI process %d started ...\ n", rank );</a:t>
            </a:r>
          </a:p>
          <a:p>
            <a:r>
              <a:rPr lang="en-US" sz="2400" dirty="0" err="1"/>
              <a:t>fflush</a:t>
            </a:r>
            <a:r>
              <a:rPr lang="en-US" sz="2400" dirty="0"/>
              <a:t> ( </a:t>
            </a:r>
            <a:r>
              <a:rPr lang="en-US" sz="2400" dirty="0" err="1"/>
              <a:t>stdout</a:t>
            </a:r>
            <a:r>
              <a:rPr lang="en-US" sz="2400" dirty="0"/>
              <a:t> );</a:t>
            </a:r>
          </a:p>
        </p:txBody>
      </p:sp>
    </p:spTree>
    <p:extLst>
      <p:ext uri="{BB962C8B-B14F-4D97-AF65-F5344CB8AC3E}">
        <p14:creationId xmlns:p14="http://schemas.microsoft.com/office/powerpoint/2010/main" val="778071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93BD78-81C9-48C0-A33A-5C629266FD32}"/>
              </a:ext>
            </a:extLst>
          </p:cNvPr>
          <p:cNvSpPr txBox="1"/>
          <p:nvPr/>
        </p:nvSpPr>
        <p:spPr>
          <a:xfrm>
            <a:off x="954156" y="0"/>
            <a:ext cx="10827027" cy="6863417"/>
          </a:xfrm>
          <a:prstGeom prst="rect">
            <a:avLst/>
          </a:prstGeom>
          <a:noFill/>
        </p:spPr>
        <p:txBody>
          <a:bodyPr wrap="square">
            <a:spAutoFit/>
          </a:bodyPr>
          <a:lstStyle/>
          <a:p>
            <a:r>
              <a:rPr lang="en-US" sz="2200" dirty="0"/>
              <a:t>while ( </a:t>
            </a:r>
            <a:r>
              <a:rPr lang="en-US" sz="2200" dirty="0" err="1"/>
              <a:t>msg_size</a:t>
            </a:r>
            <a:r>
              <a:rPr lang="en-US" sz="2200" dirty="0"/>
              <a:t> &lt; 10000000) {</a:t>
            </a:r>
          </a:p>
          <a:p>
            <a:r>
              <a:rPr lang="en-US" sz="2200" dirty="0" err="1"/>
              <a:t>msg_size</a:t>
            </a:r>
            <a:r>
              <a:rPr lang="en-US" sz="2200" dirty="0"/>
              <a:t> = </a:t>
            </a:r>
            <a:r>
              <a:rPr lang="en-US" sz="2200" dirty="0" err="1"/>
              <a:t>msg_size</a:t>
            </a:r>
            <a:r>
              <a:rPr lang="en-US" sz="2200" dirty="0"/>
              <a:t> *2;</a:t>
            </a:r>
          </a:p>
          <a:p>
            <a:r>
              <a:rPr lang="en-US" sz="2200" dirty="0" err="1"/>
              <a:t>buf</a:t>
            </a:r>
            <a:r>
              <a:rPr lang="en-US" sz="2200" dirty="0"/>
              <a:t> = ( char *) malloc ( </a:t>
            </a:r>
            <a:r>
              <a:rPr lang="en-US" sz="2200" dirty="0" err="1"/>
              <a:t>msg_size</a:t>
            </a:r>
            <a:r>
              <a:rPr lang="en-US" sz="2200" dirty="0"/>
              <a:t> * </a:t>
            </a:r>
            <a:r>
              <a:rPr lang="en-US" sz="2200" dirty="0" err="1"/>
              <a:t>sizeof</a:t>
            </a:r>
            <a:r>
              <a:rPr lang="en-US" sz="2200" dirty="0"/>
              <a:t> ( char ));</a:t>
            </a:r>
          </a:p>
          <a:p>
            <a:r>
              <a:rPr lang="en-US" sz="2200" dirty="0"/>
              <a:t>if ( rank == 0) {</a:t>
            </a:r>
          </a:p>
          <a:p>
            <a:r>
              <a:rPr lang="en-US" sz="2200" dirty="0" err="1"/>
              <a:t>MPI_Send</a:t>
            </a:r>
            <a:r>
              <a:rPr lang="en-US" sz="2200" dirty="0"/>
              <a:t> (</a:t>
            </a:r>
            <a:r>
              <a:rPr lang="en-US" sz="2200" dirty="0" err="1"/>
              <a:t>buf</a:t>
            </a:r>
            <a:r>
              <a:rPr lang="en-US" sz="2200" dirty="0"/>
              <a:t> , </a:t>
            </a:r>
            <a:r>
              <a:rPr lang="en-US" sz="2200" dirty="0" err="1"/>
              <a:t>msg_size</a:t>
            </a:r>
            <a:r>
              <a:rPr lang="en-US" sz="2200" dirty="0"/>
              <a:t> , MPI_BYTE , rank +1, tag , MPI_COMM_WORLD );</a:t>
            </a:r>
          </a:p>
          <a:p>
            <a:r>
              <a:rPr lang="en-US" sz="2200" dirty="0" err="1"/>
              <a:t>printf</a:t>
            </a:r>
            <a:r>
              <a:rPr lang="en-US" sz="2200" dirty="0"/>
              <a:t> (" Message of length %d to process %d\n",</a:t>
            </a:r>
            <a:r>
              <a:rPr lang="en-US" sz="2200" dirty="0" err="1"/>
              <a:t>msg_size</a:t>
            </a:r>
            <a:r>
              <a:rPr lang="en-US" sz="2200" dirty="0"/>
              <a:t> , rank +1);</a:t>
            </a:r>
          </a:p>
          <a:p>
            <a:r>
              <a:rPr lang="en-US" sz="2200" dirty="0" err="1"/>
              <a:t>fflush</a:t>
            </a:r>
            <a:r>
              <a:rPr lang="en-US" sz="2200" dirty="0"/>
              <a:t> ( </a:t>
            </a:r>
            <a:r>
              <a:rPr lang="en-US" sz="2200" dirty="0" err="1"/>
              <a:t>stdout</a:t>
            </a:r>
            <a:r>
              <a:rPr lang="en-US" sz="2200" dirty="0"/>
              <a:t> );</a:t>
            </a:r>
          </a:p>
          <a:p>
            <a:r>
              <a:rPr lang="en-US" sz="2200" dirty="0" err="1"/>
              <a:t>MPI_Recv</a:t>
            </a:r>
            <a:r>
              <a:rPr lang="en-US" sz="2200" dirty="0"/>
              <a:t> (</a:t>
            </a:r>
            <a:r>
              <a:rPr lang="en-US" sz="2200" dirty="0" err="1"/>
              <a:t>buf</a:t>
            </a:r>
            <a:r>
              <a:rPr lang="en-US" sz="2200" dirty="0"/>
              <a:t> , </a:t>
            </a:r>
            <a:r>
              <a:rPr lang="en-US" sz="2200" dirty="0" err="1"/>
              <a:t>msg_size</a:t>
            </a:r>
            <a:r>
              <a:rPr lang="en-US" sz="2200" dirty="0"/>
              <a:t> , MPI_BYTE , rank +1, tag , MPI_COMM_WORLD , &amp; status );</a:t>
            </a:r>
          </a:p>
          <a:p>
            <a:r>
              <a:rPr lang="en-US" sz="2200" dirty="0"/>
              <a:t>}</a:t>
            </a:r>
          </a:p>
          <a:p>
            <a:r>
              <a:rPr lang="en-US" sz="2200" dirty="0"/>
              <a:t>if ( rank == 1) {</a:t>
            </a:r>
          </a:p>
          <a:p>
            <a:r>
              <a:rPr lang="en-US" sz="2200" dirty="0"/>
              <a:t>// </a:t>
            </a:r>
            <a:r>
              <a:rPr lang="en-US" sz="2200" dirty="0" err="1"/>
              <a:t>MPI_Recv</a:t>
            </a:r>
            <a:r>
              <a:rPr lang="en-US" sz="2200" dirty="0"/>
              <a:t> (</a:t>
            </a:r>
            <a:r>
              <a:rPr lang="en-US" sz="2200" dirty="0" err="1"/>
              <a:t>buf</a:t>
            </a:r>
            <a:r>
              <a:rPr lang="en-US" sz="2200" dirty="0"/>
              <a:t> , </a:t>
            </a:r>
            <a:r>
              <a:rPr lang="en-US" sz="2200" dirty="0" err="1"/>
              <a:t>msg_size</a:t>
            </a:r>
            <a:r>
              <a:rPr lang="en-US" sz="2200" dirty="0"/>
              <a:t> , MPI_BYTE , rank -1 , tag , MPI_COMM_WORLD , &amp; status );</a:t>
            </a:r>
          </a:p>
          <a:p>
            <a:r>
              <a:rPr lang="en-US" sz="2200" dirty="0" err="1"/>
              <a:t>MPI_Send</a:t>
            </a:r>
            <a:r>
              <a:rPr lang="en-US" sz="2200" dirty="0"/>
              <a:t> (</a:t>
            </a:r>
            <a:r>
              <a:rPr lang="en-US" sz="2200" dirty="0" err="1"/>
              <a:t>buf</a:t>
            </a:r>
            <a:r>
              <a:rPr lang="en-US" sz="2200" dirty="0"/>
              <a:t> , </a:t>
            </a:r>
            <a:r>
              <a:rPr lang="en-US" sz="2200" dirty="0" err="1"/>
              <a:t>msg_size</a:t>
            </a:r>
            <a:r>
              <a:rPr lang="en-US" sz="2200" dirty="0"/>
              <a:t> , MPI_BYTE , rank -1, tag , MPI_COMM_WORLD );</a:t>
            </a:r>
          </a:p>
          <a:p>
            <a:r>
              <a:rPr lang="en-US" sz="2200" dirty="0" err="1"/>
              <a:t>printf</a:t>
            </a:r>
            <a:r>
              <a:rPr lang="en-US" sz="2200" dirty="0"/>
              <a:t> (" Message of length %d to process %d\n",</a:t>
            </a:r>
            <a:r>
              <a:rPr lang="en-US" sz="2200" dirty="0" err="1"/>
              <a:t>msg_size</a:t>
            </a:r>
            <a:r>
              <a:rPr lang="en-US" sz="2200" dirty="0"/>
              <a:t> ,rank -1);</a:t>
            </a:r>
          </a:p>
          <a:p>
            <a:r>
              <a:rPr lang="en-US" sz="2200" dirty="0" err="1"/>
              <a:t>fflush</a:t>
            </a:r>
            <a:r>
              <a:rPr lang="en-US" sz="2200" dirty="0"/>
              <a:t> ( </a:t>
            </a:r>
            <a:r>
              <a:rPr lang="en-US" sz="2200" dirty="0" err="1"/>
              <a:t>stdout</a:t>
            </a:r>
            <a:r>
              <a:rPr lang="en-US" sz="2200" dirty="0"/>
              <a:t> );</a:t>
            </a:r>
          </a:p>
          <a:p>
            <a:r>
              <a:rPr lang="en-US" sz="2200" dirty="0" err="1"/>
              <a:t>MPI_Recv</a:t>
            </a:r>
            <a:r>
              <a:rPr lang="en-US" sz="2200" dirty="0"/>
              <a:t> (</a:t>
            </a:r>
            <a:r>
              <a:rPr lang="en-US" sz="2200" dirty="0" err="1"/>
              <a:t>buf</a:t>
            </a:r>
            <a:r>
              <a:rPr lang="en-US" sz="2200" dirty="0"/>
              <a:t> , </a:t>
            </a:r>
            <a:r>
              <a:rPr lang="en-US" sz="2200" dirty="0" err="1"/>
              <a:t>msg_size</a:t>
            </a:r>
            <a:r>
              <a:rPr lang="en-US" sz="2200" dirty="0"/>
              <a:t> , MPI_BYTE , rank -1, tag , MPI_COMM_WORLD ,  &amp; status );</a:t>
            </a:r>
          </a:p>
          <a:p>
            <a:r>
              <a:rPr lang="en-US" sz="2200" dirty="0"/>
              <a:t>}</a:t>
            </a:r>
          </a:p>
          <a:p>
            <a:r>
              <a:rPr lang="en-US" sz="2200" dirty="0"/>
              <a:t>free (</a:t>
            </a:r>
            <a:r>
              <a:rPr lang="en-US" sz="2200" dirty="0" err="1"/>
              <a:t>buf</a:t>
            </a:r>
            <a:r>
              <a:rPr lang="en-US" sz="2200" dirty="0"/>
              <a:t>);</a:t>
            </a:r>
          </a:p>
          <a:p>
            <a:r>
              <a:rPr lang="en-US" sz="2200" dirty="0"/>
              <a:t>}</a:t>
            </a:r>
          </a:p>
          <a:p>
            <a:r>
              <a:rPr lang="en-US" sz="2200" dirty="0" err="1"/>
              <a:t>MPI_Finalize</a:t>
            </a:r>
            <a:r>
              <a:rPr lang="en-US" sz="2200" dirty="0"/>
              <a:t> ();</a:t>
            </a:r>
          </a:p>
          <a:p>
            <a:r>
              <a:rPr lang="en-US" sz="2200" dirty="0"/>
              <a:t>}</a:t>
            </a:r>
          </a:p>
        </p:txBody>
      </p:sp>
    </p:spTree>
    <p:extLst>
      <p:ext uri="{BB962C8B-B14F-4D97-AF65-F5344CB8AC3E}">
        <p14:creationId xmlns:p14="http://schemas.microsoft.com/office/powerpoint/2010/main" val="3349738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822F-BEC6-4F08-A66F-B973D0F7FC33}"/>
              </a:ext>
            </a:extLst>
          </p:cNvPr>
          <p:cNvSpPr>
            <a:spLocks noGrp="1"/>
          </p:cNvSpPr>
          <p:nvPr>
            <p:ph type="title"/>
          </p:nvPr>
        </p:nvSpPr>
        <p:spPr>
          <a:xfrm>
            <a:off x="838200" y="365125"/>
            <a:ext cx="10515600" cy="936903"/>
          </a:xfrm>
        </p:spPr>
        <p:txBody>
          <a:bodyPr/>
          <a:lstStyle/>
          <a:p>
            <a:r>
              <a:rPr lang="en-US" dirty="0"/>
              <a:t>Send &amp; </a:t>
            </a:r>
            <a:r>
              <a:rPr lang="en-US" dirty="0" err="1"/>
              <a:t>Recv</a:t>
            </a:r>
            <a:r>
              <a:rPr lang="en-US" dirty="0"/>
              <a:t> Example</a:t>
            </a:r>
          </a:p>
        </p:txBody>
      </p:sp>
      <p:sp>
        <p:nvSpPr>
          <p:cNvPr id="5" name="TextBox 4">
            <a:extLst>
              <a:ext uri="{FF2B5EF4-FFF2-40B4-BE49-F238E27FC236}">
                <a16:creationId xmlns:a16="http://schemas.microsoft.com/office/drawing/2014/main" id="{E3C364DA-AEDE-4E56-8D41-DD06CD7DD7EF}"/>
              </a:ext>
            </a:extLst>
          </p:cNvPr>
          <p:cNvSpPr txBox="1"/>
          <p:nvPr/>
        </p:nvSpPr>
        <p:spPr>
          <a:xfrm>
            <a:off x="1470991" y="1093309"/>
            <a:ext cx="8362121" cy="5632311"/>
          </a:xfrm>
          <a:prstGeom prst="rect">
            <a:avLst/>
          </a:prstGeom>
          <a:noFill/>
        </p:spPr>
        <p:txBody>
          <a:bodyPr wrap="square">
            <a:spAutoFit/>
          </a:bodyPr>
          <a:lstStyle/>
          <a:p>
            <a:r>
              <a:rPr lang="en-US" sz="2400" dirty="0"/>
              <a:t>int </a:t>
            </a:r>
            <a:r>
              <a:rPr lang="en-US" sz="2400" dirty="0" err="1"/>
              <a:t>world_rank</a:t>
            </a:r>
            <a:r>
              <a:rPr lang="en-US" sz="2400" dirty="0"/>
              <a:t>;</a:t>
            </a:r>
          </a:p>
          <a:p>
            <a:r>
              <a:rPr lang="en-US" sz="2400" dirty="0" err="1"/>
              <a:t>MPI_Comm_rank</a:t>
            </a:r>
            <a:r>
              <a:rPr lang="en-US" sz="2400" dirty="0"/>
              <a:t>(MPI_COMM_WORLD, &amp;</a:t>
            </a:r>
            <a:r>
              <a:rPr lang="en-US" sz="2400" dirty="0" err="1"/>
              <a:t>world_rank</a:t>
            </a:r>
            <a:r>
              <a:rPr lang="en-US" sz="2400" dirty="0"/>
              <a:t>);</a:t>
            </a:r>
          </a:p>
          <a:p>
            <a:r>
              <a:rPr lang="en-US" sz="2400" dirty="0"/>
              <a:t>int </a:t>
            </a:r>
            <a:r>
              <a:rPr lang="en-US" sz="2400" dirty="0" err="1"/>
              <a:t>world_size</a:t>
            </a:r>
            <a:r>
              <a:rPr lang="en-US" sz="2400" dirty="0"/>
              <a:t>;</a:t>
            </a:r>
          </a:p>
          <a:p>
            <a:r>
              <a:rPr lang="en-US" sz="2400" dirty="0" err="1"/>
              <a:t>MPI_Comm_size</a:t>
            </a:r>
            <a:r>
              <a:rPr lang="en-US" sz="2400" dirty="0"/>
              <a:t>(MPI_COMM_WORLD, &amp;</a:t>
            </a:r>
            <a:r>
              <a:rPr lang="en-US" sz="2400" dirty="0" err="1"/>
              <a:t>world_size</a:t>
            </a:r>
            <a:r>
              <a:rPr lang="en-US" sz="2400" dirty="0"/>
              <a:t>);</a:t>
            </a:r>
          </a:p>
          <a:p>
            <a:endParaRPr lang="en-US" sz="2400" dirty="0"/>
          </a:p>
          <a:p>
            <a:r>
              <a:rPr lang="en-US" sz="2400" dirty="0"/>
              <a:t>int number;</a:t>
            </a:r>
          </a:p>
          <a:p>
            <a:r>
              <a:rPr lang="en-US" sz="2400" dirty="0"/>
              <a:t>if (</a:t>
            </a:r>
            <a:r>
              <a:rPr lang="en-US" sz="2400" dirty="0" err="1"/>
              <a:t>world_rank</a:t>
            </a:r>
            <a:r>
              <a:rPr lang="en-US" sz="2400" dirty="0"/>
              <a:t> == 0) {</a:t>
            </a:r>
          </a:p>
          <a:p>
            <a:r>
              <a:rPr lang="en-US" sz="2400" dirty="0"/>
              <a:t>    number = -1;</a:t>
            </a:r>
          </a:p>
          <a:p>
            <a:r>
              <a:rPr lang="en-US" sz="2400" dirty="0"/>
              <a:t>    </a:t>
            </a:r>
            <a:r>
              <a:rPr lang="en-US" sz="2400" dirty="0" err="1"/>
              <a:t>MPI_Send</a:t>
            </a:r>
            <a:r>
              <a:rPr lang="en-US" sz="2400" dirty="0"/>
              <a:t>(&amp;number, 1, MPI_INT, 1, 0, MPI_COMM_WORLD);</a:t>
            </a:r>
          </a:p>
          <a:p>
            <a:r>
              <a:rPr lang="en-US" sz="2400" dirty="0"/>
              <a:t>} else if (</a:t>
            </a:r>
            <a:r>
              <a:rPr lang="en-US" sz="2400" dirty="0" err="1"/>
              <a:t>world_rank</a:t>
            </a:r>
            <a:r>
              <a:rPr lang="en-US" sz="2400" dirty="0"/>
              <a:t> == 1) {</a:t>
            </a:r>
          </a:p>
          <a:p>
            <a:r>
              <a:rPr lang="en-US" sz="2400" dirty="0"/>
              <a:t>    </a:t>
            </a:r>
            <a:r>
              <a:rPr lang="en-US" sz="2400" dirty="0" err="1"/>
              <a:t>MPI_Recv</a:t>
            </a:r>
            <a:r>
              <a:rPr lang="en-US" sz="2400" dirty="0"/>
              <a:t>(&amp;number, 1, MPI_INT, 0, 0, MPI_COMM_WORLD,</a:t>
            </a:r>
          </a:p>
          <a:p>
            <a:r>
              <a:rPr lang="en-US" sz="2400" dirty="0"/>
              <a:t>             MPI_STATUS_IGNORE);</a:t>
            </a:r>
          </a:p>
          <a:p>
            <a:r>
              <a:rPr lang="en-US" sz="2400" dirty="0"/>
              <a:t>    </a:t>
            </a:r>
            <a:r>
              <a:rPr lang="en-US" sz="2400" dirty="0" err="1"/>
              <a:t>printf</a:t>
            </a:r>
            <a:r>
              <a:rPr lang="en-US" sz="2400" dirty="0"/>
              <a:t>("Process 1 received number %d from process 0\n",</a:t>
            </a:r>
          </a:p>
          <a:p>
            <a:r>
              <a:rPr lang="en-US" sz="2400" dirty="0"/>
              <a:t>           number);</a:t>
            </a:r>
          </a:p>
          <a:p>
            <a:r>
              <a:rPr lang="en-US" sz="2400" dirty="0"/>
              <a:t>}</a:t>
            </a:r>
          </a:p>
        </p:txBody>
      </p:sp>
    </p:spTree>
    <p:extLst>
      <p:ext uri="{BB962C8B-B14F-4D97-AF65-F5344CB8AC3E}">
        <p14:creationId xmlns:p14="http://schemas.microsoft.com/office/powerpoint/2010/main" val="3162442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C2F8-30A8-499D-9CBB-A3747274C79D}"/>
              </a:ext>
            </a:extLst>
          </p:cNvPr>
          <p:cNvSpPr>
            <a:spLocks noGrp="1"/>
          </p:cNvSpPr>
          <p:nvPr>
            <p:ph type="title"/>
          </p:nvPr>
        </p:nvSpPr>
        <p:spPr/>
        <p:txBody>
          <a:bodyPr/>
          <a:lstStyle/>
          <a:p>
            <a:r>
              <a:rPr lang="en-US" dirty="0"/>
              <a:t>Non-blocking communication</a:t>
            </a:r>
          </a:p>
        </p:txBody>
      </p:sp>
      <p:sp>
        <p:nvSpPr>
          <p:cNvPr id="3" name="Content Placeholder 2">
            <a:extLst>
              <a:ext uri="{FF2B5EF4-FFF2-40B4-BE49-F238E27FC236}">
                <a16:creationId xmlns:a16="http://schemas.microsoft.com/office/drawing/2014/main" id="{AA465934-AE1E-4722-BFAF-703F1827F09D}"/>
              </a:ext>
            </a:extLst>
          </p:cNvPr>
          <p:cNvSpPr>
            <a:spLocks noGrp="1"/>
          </p:cNvSpPr>
          <p:nvPr>
            <p:ph idx="1"/>
          </p:nvPr>
        </p:nvSpPr>
        <p:spPr/>
        <p:txBody>
          <a:bodyPr>
            <a:normAutofit/>
          </a:bodyPr>
          <a:lstStyle/>
          <a:p>
            <a:r>
              <a:rPr lang="en-US" sz="3600" dirty="0"/>
              <a:t>Non-blocking sends and receives</a:t>
            </a:r>
          </a:p>
          <a:p>
            <a:pPr lvl="1"/>
            <a:r>
              <a:rPr lang="en-US" sz="3200" dirty="0" err="1"/>
              <a:t>MPI_Isend</a:t>
            </a:r>
            <a:r>
              <a:rPr lang="en-US" sz="3200" dirty="0"/>
              <a:t> &amp; </a:t>
            </a:r>
            <a:r>
              <a:rPr lang="en-US" sz="3200" dirty="0" err="1"/>
              <a:t>MPI_Irecv</a:t>
            </a:r>
            <a:endParaRPr lang="en-US" sz="3200" dirty="0"/>
          </a:p>
          <a:p>
            <a:pPr lvl="1"/>
            <a:r>
              <a:rPr lang="en-US" sz="3200" dirty="0"/>
              <a:t>returns immediately and sends/receives in background</a:t>
            </a:r>
          </a:p>
          <a:p>
            <a:r>
              <a:rPr lang="en-US" sz="3600" dirty="0"/>
              <a:t>Enables some computing concurrently with communication</a:t>
            </a:r>
          </a:p>
          <a:p>
            <a:r>
              <a:rPr lang="en-US" sz="3600" dirty="0"/>
              <a:t>Avoids many common dead-lock situations</a:t>
            </a:r>
          </a:p>
          <a:p>
            <a:r>
              <a:rPr lang="en-US" sz="3600" dirty="0"/>
              <a:t>Also non-blocking collective operations in MPI 3.0</a:t>
            </a:r>
          </a:p>
        </p:txBody>
      </p:sp>
    </p:spTree>
    <p:extLst>
      <p:ext uri="{BB962C8B-B14F-4D97-AF65-F5344CB8AC3E}">
        <p14:creationId xmlns:p14="http://schemas.microsoft.com/office/powerpoint/2010/main" val="192675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2D82-C0B6-4FFA-9565-161DF841EE5B}"/>
              </a:ext>
            </a:extLst>
          </p:cNvPr>
          <p:cNvSpPr>
            <a:spLocks noGrp="1"/>
          </p:cNvSpPr>
          <p:nvPr>
            <p:ph type="title"/>
          </p:nvPr>
        </p:nvSpPr>
        <p:spPr/>
        <p:txBody>
          <a:bodyPr/>
          <a:lstStyle/>
          <a:p>
            <a:r>
              <a:rPr lang="en-US" dirty="0"/>
              <a:t>Distributed memory computers can execute in parallel</a:t>
            </a:r>
          </a:p>
        </p:txBody>
      </p:sp>
      <p:sp>
        <p:nvSpPr>
          <p:cNvPr id="3" name="Content Placeholder 2">
            <a:extLst>
              <a:ext uri="{FF2B5EF4-FFF2-40B4-BE49-F238E27FC236}">
                <a16:creationId xmlns:a16="http://schemas.microsoft.com/office/drawing/2014/main" id="{DCE4F075-359B-4C3E-8D04-CC2444150F40}"/>
              </a:ext>
            </a:extLst>
          </p:cNvPr>
          <p:cNvSpPr>
            <a:spLocks noGrp="1"/>
          </p:cNvSpPr>
          <p:nvPr>
            <p:ph idx="1"/>
          </p:nvPr>
        </p:nvSpPr>
        <p:spPr>
          <a:xfrm>
            <a:off x="838200" y="1825625"/>
            <a:ext cx="10515600" cy="4667250"/>
          </a:xfrm>
        </p:spPr>
        <p:txBody>
          <a:bodyPr>
            <a:normAutofit fontScale="85000" lnSpcReduction="20000"/>
          </a:bodyPr>
          <a:lstStyle/>
          <a:p>
            <a:r>
              <a:rPr lang="en-US" dirty="0"/>
              <a:t>Complex tasks can be executed efficiently either</a:t>
            </a:r>
          </a:p>
          <a:p>
            <a:pPr lvl="1"/>
            <a:r>
              <a:rPr lang="en-US" dirty="0"/>
              <a:t> on a small number of extremely fast computers</a:t>
            </a:r>
          </a:p>
          <a:p>
            <a:pPr lvl="1"/>
            <a:r>
              <a:rPr lang="en-US" dirty="0"/>
              <a:t> on a large number of potentially slower interconnected computers.</a:t>
            </a:r>
          </a:p>
          <a:p>
            <a:r>
              <a:rPr lang="en-US" dirty="0"/>
              <a:t>Message Passing Interface (MPI), which enables system-independent parallel programming. </a:t>
            </a:r>
          </a:p>
          <a:p>
            <a:r>
              <a:rPr lang="en-US" dirty="0"/>
              <a:t>MPI standard1 includes </a:t>
            </a:r>
          </a:p>
          <a:p>
            <a:pPr lvl="1"/>
            <a:r>
              <a:rPr lang="en-US" dirty="0"/>
              <a:t>process creation and management</a:t>
            </a:r>
          </a:p>
          <a:p>
            <a:pPr lvl="1"/>
            <a:r>
              <a:rPr lang="en-US" dirty="0"/>
              <a:t> language bindings for C and Fortran,</a:t>
            </a:r>
          </a:p>
          <a:p>
            <a:pPr lvl="1"/>
            <a:r>
              <a:rPr lang="en-US" dirty="0"/>
              <a:t>point-to-point and collective communications</a:t>
            </a:r>
          </a:p>
          <a:p>
            <a:pPr lvl="1"/>
            <a:r>
              <a:rPr lang="en-US" dirty="0"/>
              <a:t>group and communicator concepts. </a:t>
            </a:r>
          </a:p>
          <a:p>
            <a:r>
              <a:rPr lang="en-US" dirty="0"/>
              <a:t>Newer MPI standards are trying to better support the scalability in future extreme-scale computing systems, </a:t>
            </a:r>
          </a:p>
          <a:p>
            <a:r>
              <a:rPr lang="en-US" dirty="0"/>
              <a:t>Advanced topics, as one-sided communications, extended collective operations, process topologies, external interfaces, etc., are also covered by these standards</a:t>
            </a:r>
          </a:p>
        </p:txBody>
      </p:sp>
    </p:spTree>
    <p:extLst>
      <p:ext uri="{BB962C8B-B14F-4D97-AF65-F5344CB8AC3E}">
        <p14:creationId xmlns:p14="http://schemas.microsoft.com/office/powerpoint/2010/main" val="46072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817-41F2-4B7E-ACA9-31F15B96D81B}"/>
              </a:ext>
            </a:extLst>
          </p:cNvPr>
          <p:cNvSpPr>
            <a:spLocks noGrp="1"/>
          </p:cNvSpPr>
          <p:nvPr>
            <p:ph type="title"/>
          </p:nvPr>
        </p:nvSpPr>
        <p:spPr/>
        <p:txBody>
          <a:bodyPr/>
          <a:lstStyle/>
          <a:p>
            <a:r>
              <a:rPr lang="en-US" dirty="0"/>
              <a:t>Non-blocking send</a:t>
            </a:r>
          </a:p>
        </p:txBody>
      </p:sp>
      <p:sp>
        <p:nvSpPr>
          <p:cNvPr id="3" name="Content Placeholder 2">
            <a:extLst>
              <a:ext uri="{FF2B5EF4-FFF2-40B4-BE49-F238E27FC236}">
                <a16:creationId xmlns:a16="http://schemas.microsoft.com/office/drawing/2014/main" id="{7F8A5A9B-5BF2-4613-9123-5AB50EF7E632}"/>
              </a:ext>
            </a:extLst>
          </p:cNvPr>
          <p:cNvSpPr>
            <a:spLocks noGrp="1"/>
          </p:cNvSpPr>
          <p:nvPr>
            <p:ph idx="1"/>
          </p:nvPr>
        </p:nvSpPr>
        <p:spPr>
          <a:xfrm>
            <a:off x="732183" y="1534077"/>
            <a:ext cx="10515600" cy="4351338"/>
          </a:xfrm>
        </p:spPr>
        <p:txBody>
          <a:bodyPr>
            <a:normAutofit lnSpcReduction="10000"/>
          </a:bodyPr>
          <a:lstStyle/>
          <a:p>
            <a:r>
              <a:rPr lang="en-US" sz="3600" dirty="0" err="1"/>
              <a:t>MPI_Isend</a:t>
            </a:r>
            <a:r>
              <a:rPr lang="en-US" sz="3600" dirty="0"/>
              <a:t>(</a:t>
            </a:r>
            <a:r>
              <a:rPr lang="en-US" sz="3600" dirty="0" err="1"/>
              <a:t>buf</a:t>
            </a:r>
            <a:r>
              <a:rPr lang="en-US" sz="3600" dirty="0"/>
              <a:t>, count, datatype, </a:t>
            </a:r>
            <a:r>
              <a:rPr lang="en-US" sz="3600" dirty="0" err="1"/>
              <a:t>dest</a:t>
            </a:r>
            <a:r>
              <a:rPr lang="en-US" sz="3600" dirty="0"/>
              <a:t>, tag, comm, request)</a:t>
            </a:r>
          </a:p>
          <a:p>
            <a:r>
              <a:rPr lang="en-US" sz="3600" dirty="0"/>
              <a:t>Parameters Similar to </a:t>
            </a:r>
            <a:r>
              <a:rPr lang="en-US" sz="3600" dirty="0" err="1"/>
              <a:t>MPI_Send</a:t>
            </a:r>
            <a:r>
              <a:rPr lang="en-US" sz="3600" dirty="0"/>
              <a:t> but has an additional request parameter</a:t>
            </a:r>
          </a:p>
          <a:p>
            <a:pPr lvl="1"/>
            <a:r>
              <a:rPr lang="en-US" sz="3200" dirty="0" err="1"/>
              <a:t>buf</a:t>
            </a:r>
            <a:r>
              <a:rPr lang="en-US" sz="3200" dirty="0"/>
              <a:t>  -send buffer that must not be written to until one has checked that the operation is over </a:t>
            </a:r>
          </a:p>
          <a:p>
            <a:pPr lvl="1"/>
            <a:r>
              <a:rPr lang="en-US" sz="3200" dirty="0"/>
              <a:t>request -  handle that is used when checking if the operation has finished (integer in Fortran, </a:t>
            </a:r>
            <a:r>
              <a:rPr lang="en-US" sz="3200" dirty="0" err="1"/>
              <a:t>MPI_Request</a:t>
            </a:r>
            <a:r>
              <a:rPr lang="en-US" sz="3200" dirty="0"/>
              <a:t> in C)</a:t>
            </a:r>
          </a:p>
        </p:txBody>
      </p:sp>
    </p:spTree>
    <p:extLst>
      <p:ext uri="{BB962C8B-B14F-4D97-AF65-F5344CB8AC3E}">
        <p14:creationId xmlns:p14="http://schemas.microsoft.com/office/powerpoint/2010/main" val="856160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40EC-F1E2-41C4-98E1-197339D5FFF9}"/>
              </a:ext>
            </a:extLst>
          </p:cNvPr>
          <p:cNvSpPr>
            <a:spLocks noGrp="1"/>
          </p:cNvSpPr>
          <p:nvPr>
            <p:ph type="title"/>
          </p:nvPr>
        </p:nvSpPr>
        <p:spPr/>
        <p:txBody>
          <a:bodyPr/>
          <a:lstStyle/>
          <a:p>
            <a:r>
              <a:rPr lang="en-US" dirty="0"/>
              <a:t>Non-blocking receive</a:t>
            </a:r>
          </a:p>
        </p:txBody>
      </p:sp>
      <p:sp>
        <p:nvSpPr>
          <p:cNvPr id="3" name="Content Placeholder 2">
            <a:extLst>
              <a:ext uri="{FF2B5EF4-FFF2-40B4-BE49-F238E27FC236}">
                <a16:creationId xmlns:a16="http://schemas.microsoft.com/office/drawing/2014/main" id="{E066AEEC-429D-47D7-A08A-F64E3B2CC41A}"/>
              </a:ext>
            </a:extLst>
          </p:cNvPr>
          <p:cNvSpPr>
            <a:spLocks noGrp="1"/>
          </p:cNvSpPr>
          <p:nvPr>
            <p:ph idx="1"/>
          </p:nvPr>
        </p:nvSpPr>
        <p:spPr>
          <a:xfrm>
            <a:off x="626165" y="1690688"/>
            <a:ext cx="10515600" cy="4351338"/>
          </a:xfrm>
        </p:spPr>
        <p:txBody>
          <a:bodyPr>
            <a:normAutofit/>
          </a:bodyPr>
          <a:lstStyle/>
          <a:p>
            <a:r>
              <a:rPr lang="en-US" sz="3600" dirty="0" err="1"/>
              <a:t>MPI_Irecv</a:t>
            </a:r>
            <a:r>
              <a:rPr lang="en-US" sz="3600" dirty="0"/>
              <a:t>(</a:t>
            </a:r>
            <a:r>
              <a:rPr lang="en-US" sz="3600" dirty="0" err="1"/>
              <a:t>buf</a:t>
            </a:r>
            <a:r>
              <a:rPr lang="en-US" sz="3600" dirty="0"/>
              <a:t>, count, datatype, source, tag, comm, request)</a:t>
            </a:r>
          </a:p>
          <a:p>
            <a:r>
              <a:rPr lang="en-US" sz="3600" dirty="0"/>
              <a:t>Parameters similar to </a:t>
            </a:r>
            <a:r>
              <a:rPr lang="en-US" sz="3600" dirty="0" err="1"/>
              <a:t>MPI_Recv</a:t>
            </a:r>
            <a:r>
              <a:rPr lang="en-US" sz="3600" dirty="0"/>
              <a:t> but has no status parameter</a:t>
            </a:r>
          </a:p>
          <a:p>
            <a:pPr lvl="1"/>
            <a:r>
              <a:rPr lang="en-US" sz="3200" dirty="0" err="1"/>
              <a:t>buf</a:t>
            </a:r>
            <a:r>
              <a:rPr lang="en-US" sz="3200" dirty="0"/>
              <a:t> - receive buffer guaranteed to contain the data only after one has checked that the operation is over</a:t>
            </a:r>
          </a:p>
          <a:p>
            <a:pPr lvl="1"/>
            <a:r>
              <a:rPr lang="en-US" sz="3200" dirty="0"/>
              <a:t>request - handle that is used when checking if the operation has finished</a:t>
            </a:r>
          </a:p>
        </p:txBody>
      </p:sp>
    </p:spTree>
    <p:extLst>
      <p:ext uri="{BB962C8B-B14F-4D97-AF65-F5344CB8AC3E}">
        <p14:creationId xmlns:p14="http://schemas.microsoft.com/office/powerpoint/2010/main" val="4293727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541276-9829-4249-A291-6DEB2E8D5E0D}"/>
              </a:ext>
            </a:extLst>
          </p:cNvPr>
          <p:cNvSpPr txBox="1"/>
          <p:nvPr/>
        </p:nvSpPr>
        <p:spPr>
          <a:xfrm>
            <a:off x="410818" y="122442"/>
            <a:ext cx="10363200" cy="6524863"/>
          </a:xfrm>
          <a:prstGeom prst="rect">
            <a:avLst/>
          </a:prstGeom>
          <a:noFill/>
        </p:spPr>
        <p:txBody>
          <a:bodyPr wrap="square">
            <a:spAutoFit/>
          </a:bodyPr>
          <a:lstStyle/>
          <a:p>
            <a:r>
              <a:rPr lang="en-US" sz="2000" dirty="0"/>
              <a:t>#include &lt;</a:t>
            </a:r>
            <a:r>
              <a:rPr lang="en-US" sz="2000" dirty="0" err="1"/>
              <a:t>stdio.h</a:t>
            </a:r>
            <a:r>
              <a:rPr lang="en-US" sz="2000" dirty="0"/>
              <a:t>&gt;</a:t>
            </a:r>
          </a:p>
          <a:p>
            <a:r>
              <a:rPr lang="en-US" sz="2000" dirty="0"/>
              <a:t>#include &lt;</a:t>
            </a:r>
            <a:r>
              <a:rPr lang="en-US" sz="2000" dirty="0" err="1"/>
              <a:t>stdlib.h</a:t>
            </a:r>
            <a:r>
              <a:rPr lang="en-US" sz="2000" dirty="0"/>
              <a:t>&gt;</a:t>
            </a:r>
          </a:p>
          <a:p>
            <a:r>
              <a:rPr lang="en-US" sz="2000" dirty="0"/>
              <a:t>#include &lt;</a:t>
            </a:r>
            <a:r>
              <a:rPr lang="en-US" sz="2000" dirty="0" err="1"/>
              <a:t>mpi.h</a:t>
            </a:r>
            <a:r>
              <a:rPr lang="en-US" sz="2000" dirty="0"/>
              <a:t>&gt;</a:t>
            </a:r>
          </a:p>
          <a:p>
            <a:r>
              <a:rPr lang="en-US" sz="2000" dirty="0"/>
              <a:t> </a:t>
            </a:r>
          </a:p>
          <a:p>
            <a:r>
              <a:rPr lang="en-US" sz="2000" dirty="0"/>
              <a:t>/**</a:t>
            </a:r>
          </a:p>
          <a:p>
            <a:r>
              <a:rPr lang="en-US" sz="2000" dirty="0"/>
              <a:t> * @brief Illustrates how to send a message in a non-blocking fashion.</a:t>
            </a:r>
          </a:p>
          <a:p>
            <a:r>
              <a:rPr lang="en-US" sz="2000" dirty="0"/>
              <a:t> * @details This program is meant to be run with 2 processes: a sender and a</a:t>
            </a:r>
          </a:p>
          <a:p>
            <a:r>
              <a:rPr lang="en-US" sz="2000" dirty="0"/>
              <a:t> * receiver.</a:t>
            </a:r>
          </a:p>
          <a:p>
            <a:r>
              <a:rPr lang="en-US" sz="2000" dirty="0"/>
              <a:t> **/</a:t>
            </a:r>
          </a:p>
          <a:p>
            <a:r>
              <a:rPr lang="en-US" sz="2000" dirty="0"/>
              <a:t>int main(int </a:t>
            </a:r>
            <a:r>
              <a:rPr lang="en-US" sz="2000" dirty="0" err="1"/>
              <a:t>argc</a:t>
            </a:r>
            <a:r>
              <a:rPr lang="en-US" sz="2000" dirty="0"/>
              <a:t>, char* </a:t>
            </a:r>
            <a:r>
              <a:rPr lang="en-US" sz="2000" dirty="0" err="1"/>
              <a:t>argv</a:t>
            </a:r>
            <a:r>
              <a:rPr lang="en-US" sz="2000" dirty="0"/>
              <a:t>[])</a:t>
            </a:r>
          </a:p>
          <a:p>
            <a:r>
              <a:rPr lang="en-US" sz="2000" dirty="0"/>
              <a:t>{</a:t>
            </a:r>
          </a:p>
          <a:p>
            <a:r>
              <a:rPr lang="en-US" sz="2000" dirty="0"/>
              <a:t>    </a:t>
            </a:r>
            <a:r>
              <a:rPr lang="en-US" sz="2000" dirty="0" err="1"/>
              <a:t>MPI_Init</a:t>
            </a:r>
            <a:r>
              <a:rPr lang="en-US" sz="2000" dirty="0"/>
              <a:t>(&amp;</a:t>
            </a:r>
            <a:r>
              <a:rPr lang="en-US" sz="2000" dirty="0" err="1"/>
              <a:t>argc</a:t>
            </a:r>
            <a:r>
              <a:rPr lang="en-US" sz="2000" dirty="0"/>
              <a:t>, &amp;</a:t>
            </a:r>
            <a:r>
              <a:rPr lang="en-US" sz="2000" dirty="0" err="1"/>
              <a:t>argv</a:t>
            </a:r>
            <a:r>
              <a:rPr lang="en-US" sz="2000" dirty="0"/>
              <a:t>);</a:t>
            </a:r>
          </a:p>
          <a:p>
            <a:r>
              <a:rPr lang="en-US" sz="2000" dirty="0"/>
              <a:t> </a:t>
            </a:r>
          </a:p>
          <a:p>
            <a:r>
              <a:rPr lang="en-US" sz="2000" dirty="0"/>
              <a:t>    // Get the number of processes and check only 2 processes are used</a:t>
            </a:r>
          </a:p>
          <a:p>
            <a:r>
              <a:rPr lang="en-US" sz="2000" dirty="0"/>
              <a:t>    int size;</a:t>
            </a:r>
          </a:p>
          <a:p>
            <a:r>
              <a:rPr lang="en-US" sz="2000" dirty="0"/>
              <a:t>    </a:t>
            </a:r>
            <a:r>
              <a:rPr lang="en-US" sz="2000" dirty="0" err="1"/>
              <a:t>MPI_Comm_size</a:t>
            </a:r>
            <a:r>
              <a:rPr lang="en-US" sz="2000" dirty="0"/>
              <a:t>(MPI_COMM_WORLD, &amp;size);</a:t>
            </a:r>
          </a:p>
          <a:p>
            <a:r>
              <a:rPr lang="en-US" sz="2000" dirty="0"/>
              <a:t>    if(size != 2)</a:t>
            </a:r>
          </a:p>
          <a:p>
            <a:r>
              <a:rPr lang="en-US" sz="2000" dirty="0"/>
              <a:t>    {</a:t>
            </a:r>
          </a:p>
          <a:p>
            <a:r>
              <a:rPr lang="en-US" sz="2000" dirty="0"/>
              <a:t>        </a:t>
            </a:r>
            <a:r>
              <a:rPr lang="en-US" sz="2000" dirty="0" err="1"/>
              <a:t>printf</a:t>
            </a:r>
            <a:r>
              <a:rPr lang="en-US" sz="2000" dirty="0"/>
              <a:t>("This application is meant to be run with 2 processes.\n");</a:t>
            </a:r>
          </a:p>
          <a:p>
            <a:r>
              <a:rPr lang="en-US" sz="2000" dirty="0"/>
              <a:t>        </a:t>
            </a:r>
            <a:r>
              <a:rPr lang="en-US" sz="2000" dirty="0" err="1"/>
              <a:t>MPI_Abort</a:t>
            </a:r>
            <a:r>
              <a:rPr lang="en-US" sz="2000" dirty="0"/>
              <a:t>(MPI_COMM_WORLD, EXIT_FAILURE);</a:t>
            </a:r>
          </a:p>
          <a:p>
            <a:r>
              <a:rPr lang="en-US" sz="2000" dirty="0"/>
              <a:t>    }</a:t>
            </a:r>
          </a:p>
        </p:txBody>
      </p:sp>
    </p:spTree>
    <p:extLst>
      <p:ext uri="{BB962C8B-B14F-4D97-AF65-F5344CB8AC3E}">
        <p14:creationId xmlns:p14="http://schemas.microsoft.com/office/powerpoint/2010/main" val="2718127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F5C866-76B5-45F8-BCB9-D5126F41A96C}"/>
              </a:ext>
            </a:extLst>
          </p:cNvPr>
          <p:cNvSpPr txBox="1"/>
          <p:nvPr/>
        </p:nvSpPr>
        <p:spPr>
          <a:xfrm>
            <a:off x="583095" y="200659"/>
            <a:ext cx="9382539" cy="6247864"/>
          </a:xfrm>
          <a:prstGeom prst="rect">
            <a:avLst/>
          </a:prstGeom>
          <a:noFill/>
        </p:spPr>
        <p:txBody>
          <a:bodyPr wrap="square">
            <a:spAutoFit/>
          </a:bodyPr>
          <a:lstStyle/>
          <a:p>
            <a:r>
              <a:rPr lang="en-US" sz="2000" dirty="0"/>
              <a:t> // Get my rank and do the corresponding job</a:t>
            </a:r>
          </a:p>
          <a:p>
            <a:r>
              <a:rPr lang="en-US" sz="2000" dirty="0"/>
              <a:t>    </a:t>
            </a:r>
            <a:r>
              <a:rPr lang="en-US" sz="2000" dirty="0" err="1"/>
              <a:t>enum</a:t>
            </a:r>
            <a:r>
              <a:rPr lang="en-US" sz="2000" dirty="0"/>
              <a:t> </a:t>
            </a:r>
            <a:r>
              <a:rPr lang="en-US" sz="2000" dirty="0" err="1"/>
              <a:t>role_ranks</a:t>
            </a:r>
            <a:r>
              <a:rPr lang="en-US" sz="2000" dirty="0"/>
              <a:t> { SENDER, RECEIVER };</a:t>
            </a:r>
          </a:p>
          <a:p>
            <a:r>
              <a:rPr lang="en-US" sz="2000" dirty="0"/>
              <a:t>    int </a:t>
            </a:r>
            <a:r>
              <a:rPr lang="en-US" sz="2000" dirty="0" err="1"/>
              <a:t>my_rank</a:t>
            </a:r>
            <a:r>
              <a:rPr lang="en-US" sz="2000" dirty="0"/>
              <a:t>;</a:t>
            </a:r>
          </a:p>
          <a:p>
            <a:r>
              <a:rPr lang="en-US" sz="2000" dirty="0"/>
              <a:t>    </a:t>
            </a:r>
            <a:r>
              <a:rPr lang="en-US" sz="2000" dirty="0" err="1"/>
              <a:t>MPI_Comm_rank</a:t>
            </a:r>
            <a:r>
              <a:rPr lang="en-US" sz="2000" dirty="0"/>
              <a:t>(MPI_COMM_WORLD, &amp;</a:t>
            </a:r>
            <a:r>
              <a:rPr lang="en-US" sz="2000" dirty="0" err="1"/>
              <a:t>my_rank</a:t>
            </a:r>
            <a:r>
              <a:rPr lang="en-US" sz="2000" dirty="0"/>
              <a:t>);</a:t>
            </a:r>
          </a:p>
          <a:p>
            <a:r>
              <a:rPr lang="en-US" sz="2000" dirty="0"/>
              <a:t>    switch(</a:t>
            </a:r>
            <a:r>
              <a:rPr lang="en-US" sz="2000" dirty="0" err="1"/>
              <a:t>my_rank</a:t>
            </a:r>
            <a:r>
              <a:rPr lang="en-US" sz="2000" dirty="0"/>
              <a:t>)</a:t>
            </a:r>
          </a:p>
          <a:p>
            <a:r>
              <a:rPr lang="en-US" sz="2000" dirty="0"/>
              <a:t>    {</a:t>
            </a:r>
          </a:p>
          <a:p>
            <a:r>
              <a:rPr lang="en-US" sz="2000" dirty="0"/>
              <a:t>        case SENDER:</a:t>
            </a:r>
          </a:p>
          <a:p>
            <a:r>
              <a:rPr lang="en-US" sz="2000" dirty="0"/>
              <a:t>        {</a:t>
            </a:r>
          </a:p>
          <a:p>
            <a:r>
              <a:rPr lang="en-US" sz="2000" dirty="0"/>
              <a:t>            int </a:t>
            </a:r>
            <a:r>
              <a:rPr lang="en-US" sz="2000" dirty="0" err="1"/>
              <a:t>buffer_sent</a:t>
            </a:r>
            <a:r>
              <a:rPr lang="en-US" sz="2000" dirty="0"/>
              <a:t> = 12345;</a:t>
            </a:r>
          </a:p>
          <a:p>
            <a:r>
              <a:rPr lang="en-US" sz="2000" dirty="0"/>
              <a:t>            </a:t>
            </a:r>
            <a:r>
              <a:rPr lang="en-US" sz="2000" dirty="0" err="1"/>
              <a:t>MPI_Request</a:t>
            </a:r>
            <a:r>
              <a:rPr lang="en-US" sz="2000" dirty="0"/>
              <a:t> request;</a:t>
            </a:r>
          </a:p>
          <a:p>
            <a:r>
              <a:rPr lang="en-US" sz="2000" dirty="0"/>
              <a:t>            </a:t>
            </a:r>
            <a:r>
              <a:rPr lang="en-US" sz="2000" dirty="0" err="1"/>
              <a:t>printf</a:t>
            </a:r>
            <a:r>
              <a:rPr lang="en-US" sz="2000" dirty="0"/>
              <a:t>("MPI process %d sends value %d.\n", </a:t>
            </a:r>
            <a:r>
              <a:rPr lang="en-US" sz="2000" dirty="0" err="1"/>
              <a:t>my_rank</a:t>
            </a:r>
            <a:r>
              <a:rPr lang="en-US" sz="2000" dirty="0"/>
              <a:t>, </a:t>
            </a:r>
            <a:r>
              <a:rPr lang="en-US" sz="2000" dirty="0" err="1"/>
              <a:t>buffer_sent</a:t>
            </a:r>
            <a:r>
              <a:rPr lang="en-US" sz="2000" dirty="0"/>
              <a:t>);</a:t>
            </a:r>
          </a:p>
          <a:p>
            <a:r>
              <a:rPr lang="en-US" sz="2000" dirty="0"/>
              <a:t>            </a:t>
            </a:r>
            <a:r>
              <a:rPr lang="en-US" sz="2000" dirty="0" err="1"/>
              <a:t>MPI_Isend</a:t>
            </a:r>
            <a:r>
              <a:rPr lang="en-US" sz="2000" dirty="0"/>
              <a:t>(&amp;</a:t>
            </a:r>
            <a:r>
              <a:rPr lang="en-US" sz="2000" dirty="0" err="1"/>
              <a:t>buffer_sent</a:t>
            </a:r>
            <a:r>
              <a:rPr lang="en-US" sz="2000" dirty="0"/>
              <a:t>, 1, MPI_INT, 1, 0, MPI_COMM_WORLD, &amp;request);</a:t>
            </a:r>
          </a:p>
          <a:p>
            <a:r>
              <a:rPr lang="en-US" sz="2000" dirty="0"/>
              <a:t>            </a:t>
            </a:r>
          </a:p>
          <a:p>
            <a:r>
              <a:rPr lang="en-US" sz="2000" dirty="0"/>
              <a:t>            // Do other things while the </a:t>
            </a:r>
            <a:r>
              <a:rPr lang="en-US" sz="2000" dirty="0" err="1"/>
              <a:t>MPI_Isend</a:t>
            </a:r>
            <a:r>
              <a:rPr lang="en-US" sz="2000" dirty="0"/>
              <a:t> completes</a:t>
            </a:r>
          </a:p>
          <a:p>
            <a:r>
              <a:rPr lang="en-US" sz="2000" dirty="0"/>
              <a:t>            // &lt;...&gt;</a:t>
            </a:r>
          </a:p>
          <a:p>
            <a:r>
              <a:rPr lang="en-US" sz="2000" dirty="0"/>
              <a:t> </a:t>
            </a:r>
          </a:p>
          <a:p>
            <a:r>
              <a:rPr lang="en-US" sz="2000" dirty="0"/>
              <a:t>            // Let's wait for the </a:t>
            </a:r>
            <a:r>
              <a:rPr lang="en-US" sz="2000" dirty="0" err="1"/>
              <a:t>MPI_Isend</a:t>
            </a:r>
            <a:r>
              <a:rPr lang="en-US" sz="2000" dirty="0"/>
              <a:t> to complete before progressing further.</a:t>
            </a:r>
          </a:p>
          <a:p>
            <a:r>
              <a:rPr lang="en-US" sz="2000" dirty="0"/>
              <a:t>            </a:t>
            </a:r>
            <a:r>
              <a:rPr lang="en-US" sz="2000" dirty="0" err="1"/>
              <a:t>MPI_Wait</a:t>
            </a:r>
            <a:r>
              <a:rPr lang="en-US" sz="2000" dirty="0"/>
              <a:t>(&amp;request, MPI_STATUS_IGNORE);</a:t>
            </a:r>
          </a:p>
          <a:p>
            <a:r>
              <a:rPr lang="en-US" sz="2000" dirty="0"/>
              <a:t>            break;</a:t>
            </a:r>
          </a:p>
          <a:p>
            <a:r>
              <a:rPr lang="en-US" sz="2000" dirty="0"/>
              <a:t>        }</a:t>
            </a:r>
          </a:p>
        </p:txBody>
      </p:sp>
    </p:spTree>
    <p:extLst>
      <p:ext uri="{BB962C8B-B14F-4D97-AF65-F5344CB8AC3E}">
        <p14:creationId xmlns:p14="http://schemas.microsoft.com/office/powerpoint/2010/main" val="1381369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141AD8-CC09-4EE5-A8DE-D494EBE86142}"/>
              </a:ext>
            </a:extLst>
          </p:cNvPr>
          <p:cNvSpPr txBox="1"/>
          <p:nvPr/>
        </p:nvSpPr>
        <p:spPr>
          <a:xfrm>
            <a:off x="662609" y="874644"/>
            <a:ext cx="10522226" cy="5262979"/>
          </a:xfrm>
          <a:prstGeom prst="rect">
            <a:avLst/>
          </a:prstGeom>
          <a:noFill/>
        </p:spPr>
        <p:txBody>
          <a:bodyPr wrap="square">
            <a:spAutoFit/>
          </a:bodyPr>
          <a:lstStyle/>
          <a:p>
            <a:r>
              <a:rPr lang="en-US" sz="2400" dirty="0"/>
              <a:t> case RECEIVER:</a:t>
            </a:r>
          </a:p>
          <a:p>
            <a:r>
              <a:rPr lang="en-US" sz="2400" dirty="0"/>
              <a:t>        {</a:t>
            </a:r>
          </a:p>
          <a:p>
            <a:r>
              <a:rPr lang="en-US" sz="2400" dirty="0"/>
              <a:t>            int received;</a:t>
            </a:r>
          </a:p>
          <a:p>
            <a:r>
              <a:rPr lang="en-US" sz="2400" dirty="0"/>
              <a:t>            </a:t>
            </a:r>
            <a:r>
              <a:rPr lang="en-US" sz="2400" dirty="0" err="1"/>
              <a:t>MPI_Recv</a:t>
            </a:r>
            <a:r>
              <a:rPr lang="en-US" sz="2400" dirty="0"/>
              <a:t>(&amp;received, 1, MPI_INT, 0, 0, MPI_COMM_WORLD, MPI_STATUS_IGNORE);</a:t>
            </a:r>
          </a:p>
          <a:p>
            <a:r>
              <a:rPr lang="en-US" sz="2400" dirty="0"/>
              <a:t>            </a:t>
            </a:r>
            <a:r>
              <a:rPr lang="en-US" sz="2400" dirty="0" err="1"/>
              <a:t>printf</a:t>
            </a:r>
            <a:r>
              <a:rPr lang="en-US" sz="2400" dirty="0"/>
              <a:t>("MPI process %d received value: %d.\n", </a:t>
            </a:r>
            <a:r>
              <a:rPr lang="en-US" sz="2400" dirty="0" err="1"/>
              <a:t>my_rank</a:t>
            </a:r>
            <a:r>
              <a:rPr lang="en-US" sz="2400" dirty="0"/>
              <a:t>, received);</a:t>
            </a:r>
          </a:p>
          <a:p>
            <a:r>
              <a:rPr lang="en-US" sz="2400" dirty="0"/>
              <a:t>            break;</a:t>
            </a:r>
          </a:p>
          <a:p>
            <a:r>
              <a:rPr lang="en-US" sz="2400" dirty="0"/>
              <a:t>        }</a:t>
            </a:r>
          </a:p>
          <a:p>
            <a:r>
              <a:rPr lang="en-US" sz="2400" dirty="0"/>
              <a:t>    }</a:t>
            </a:r>
          </a:p>
          <a:p>
            <a:r>
              <a:rPr lang="en-US" sz="2400" dirty="0"/>
              <a:t> </a:t>
            </a:r>
          </a:p>
          <a:p>
            <a:r>
              <a:rPr lang="en-US" sz="2400" dirty="0"/>
              <a:t>    </a:t>
            </a:r>
            <a:r>
              <a:rPr lang="en-US" sz="2400" dirty="0" err="1"/>
              <a:t>MPI_Finalize</a:t>
            </a:r>
            <a:r>
              <a:rPr lang="en-US" sz="2400" dirty="0"/>
              <a:t>();</a:t>
            </a:r>
          </a:p>
          <a:p>
            <a:r>
              <a:rPr lang="en-US" sz="2400" dirty="0"/>
              <a:t> </a:t>
            </a:r>
          </a:p>
          <a:p>
            <a:r>
              <a:rPr lang="en-US" sz="2400" dirty="0"/>
              <a:t>    return EXIT_SUCCESS;</a:t>
            </a:r>
          </a:p>
          <a:p>
            <a:r>
              <a:rPr lang="en-US" sz="2400" dirty="0"/>
              <a:t>}</a:t>
            </a:r>
          </a:p>
        </p:txBody>
      </p:sp>
    </p:spTree>
    <p:extLst>
      <p:ext uri="{BB962C8B-B14F-4D97-AF65-F5344CB8AC3E}">
        <p14:creationId xmlns:p14="http://schemas.microsoft.com/office/powerpoint/2010/main" val="3396774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CA65-7DFF-4F59-BD88-C91FC32B3089}"/>
              </a:ext>
            </a:extLst>
          </p:cNvPr>
          <p:cNvSpPr>
            <a:spLocks noGrp="1"/>
          </p:cNvSpPr>
          <p:nvPr>
            <p:ph type="title"/>
          </p:nvPr>
        </p:nvSpPr>
        <p:spPr/>
        <p:txBody>
          <a:bodyPr/>
          <a:lstStyle/>
          <a:p>
            <a:r>
              <a:rPr lang="en-US" dirty="0"/>
              <a:t>MPI_SENDRECV</a:t>
            </a:r>
          </a:p>
        </p:txBody>
      </p:sp>
      <p:sp>
        <p:nvSpPr>
          <p:cNvPr id="3" name="Content Placeholder 2">
            <a:extLst>
              <a:ext uri="{FF2B5EF4-FFF2-40B4-BE49-F238E27FC236}">
                <a16:creationId xmlns:a16="http://schemas.microsoft.com/office/drawing/2014/main" id="{7A7648DB-D315-4A59-8D50-20810B7DF176}"/>
              </a:ext>
            </a:extLst>
          </p:cNvPr>
          <p:cNvSpPr>
            <a:spLocks noGrp="1"/>
          </p:cNvSpPr>
          <p:nvPr>
            <p:ph idx="1"/>
          </p:nvPr>
        </p:nvSpPr>
        <p:spPr>
          <a:xfrm>
            <a:off x="675861" y="1524000"/>
            <a:ext cx="10677939" cy="4652963"/>
          </a:xfrm>
        </p:spPr>
        <p:txBody>
          <a:bodyPr>
            <a:normAutofit lnSpcReduction="10000"/>
          </a:bodyPr>
          <a:lstStyle/>
          <a:p>
            <a:r>
              <a:rPr lang="en-US" sz="3200" dirty="0"/>
              <a:t>MPI standard specifies several additional operations for message transfer that are a combination of basic MPI operations. </a:t>
            </a:r>
          </a:p>
          <a:p>
            <a:r>
              <a:rPr lang="en-US" sz="3200" dirty="0"/>
              <a:t>They are useful for writing more compact programs. </a:t>
            </a:r>
          </a:p>
          <a:p>
            <a:r>
              <a:rPr lang="en-US" sz="3200" dirty="0"/>
              <a:t>operation MPI_SENDRECV combines a sending of message to destination process </a:t>
            </a:r>
            <a:r>
              <a:rPr lang="en-US" sz="3200" dirty="0" err="1"/>
              <a:t>dest</a:t>
            </a:r>
            <a:r>
              <a:rPr lang="en-US" sz="3200" dirty="0"/>
              <a:t> and a receiving of another message from process source</a:t>
            </a:r>
          </a:p>
          <a:p>
            <a:r>
              <a:rPr lang="en-US" sz="3200" dirty="0"/>
              <a:t>However, with two distinct message buffers: </a:t>
            </a:r>
            <a:r>
              <a:rPr lang="en-US" sz="3200" dirty="0" err="1"/>
              <a:t>sendbuf</a:t>
            </a:r>
            <a:r>
              <a:rPr lang="en-US" sz="3200" dirty="0"/>
              <a:t>, which acts as an input, and </a:t>
            </a:r>
            <a:r>
              <a:rPr lang="en-US" sz="3200" dirty="0" err="1"/>
              <a:t>recvbuf</a:t>
            </a:r>
            <a:r>
              <a:rPr lang="en-US" sz="3200" dirty="0"/>
              <a:t>, which is an output. </a:t>
            </a:r>
          </a:p>
          <a:p>
            <a:r>
              <a:rPr lang="en-US" sz="3200" dirty="0"/>
              <a:t>Note, that buffers’ sizes and types of data can be different.</a:t>
            </a:r>
          </a:p>
        </p:txBody>
      </p:sp>
    </p:spTree>
    <p:extLst>
      <p:ext uri="{BB962C8B-B14F-4D97-AF65-F5344CB8AC3E}">
        <p14:creationId xmlns:p14="http://schemas.microsoft.com/office/powerpoint/2010/main" val="2875263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71F6-DC1D-4694-99D4-25767DEE6DB9}"/>
              </a:ext>
            </a:extLst>
          </p:cNvPr>
          <p:cNvSpPr>
            <a:spLocks noGrp="1"/>
          </p:cNvSpPr>
          <p:nvPr>
            <p:ph type="title"/>
          </p:nvPr>
        </p:nvSpPr>
        <p:spPr>
          <a:xfrm>
            <a:off x="586409" y="18255"/>
            <a:ext cx="10515600" cy="1325563"/>
          </a:xfrm>
        </p:spPr>
        <p:txBody>
          <a:bodyPr/>
          <a:lstStyle/>
          <a:p>
            <a:r>
              <a:rPr lang="en-US" dirty="0"/>
              <a:t>MPI_SENDRECV</a:t>
            </a:r>
          </a:p>
        </p:txBody>
      </p:sp>
      <p:sp>
        <p:nvSpPr>
          <p:cNvPr id="3" name="Content Placeholder 2">
            <a:extLst>
              <a:ext uri="{FF2B5EF4-FFF2-40B4-BE49-F238E27FC236}">
                <a16:creationId xmlns:a16="http://schemas.microsoft.com/office/drawing/2014/main" id="{33B1B544-D188-4471-8553-9F3242264EFF}"/>
              </a:ext>
            </a:extLst>
          </p:cNvPr>
          <p:cNvSpPr>
            <a:spLocks noGrp="1"/>
          </p:cNvSpPr>
          <p:nvPr>
            <p:ph idx="1"/>
          </p:nvPr>
        </p:nvSpPr>
        <p:spPr>
          <a:xfrm>
            <a:off x="586409" y="1152939"/>
            <a:ext cx="11019182" cy="5433391"/>
          </a:xfrm>
        </p:spPr>
        <p:txBody>
          <a:bodyPr>
            <a:normAutofit fontScale="92500" lnSpcReduction="10000"/>
          </a:bodyPr>
          <a:lstStyle/>
          <a:p>
            <a:r>
              <a:rPr lang="en-US" dirty="0"/>
              <a:t>int </a:t>
            </a:r>
            <a:r>
              <a:rPr lang="en-US" dirty="0" err="1"/>
              <a:t>MPI_Sendrecv</a:t>
            </a:r>
            <a:r>
              <a:rPr lang="en-US" dirty="0"/>
              <a:t>(const void *</a:t>
            </a:r>
            <a:r>
              <a:rPr lang="en-US" dirty="0" err="1"/>
              <a:t>sendbuf</a:t>
            </a:r>
            <a:r>
              <a:rPr lang="en-US" dirty="0"/>
              <a:t>, int </a:t>
            </a:r>
            <a:r>
              <a:rPr lang="en-US" dirty="0" err="1"/>
              <a:t>sendcount</a:t>
            </a:r>
            <a:r>
              <a:rPr lang="en-US" dirty="0"/>
              <a:t>, </a:t>
            </a:r>
            <a:r>
              <a:rPr lang="en-US" dirty="0" err="1"/>
              <a:t>MPI_Datatype</a:t>
            </a:r>
            <a:r>
              <a:rPr lang="en-US" dirty="0"/>
              <a:t> </a:t>
            </a:r>
            <a:r>
              <a:rPr lang="en-US" dirty="0" err="1"/>
              <a:t>sendtype</a:t>
            </a:r>
            <a:r>
              <a:rPr lang="en-US" dirty="0"/>
              <a:t>, int </a:t>
            </a:r>
            <a:r>
              <a:rPr lang="en-US" dirty="0" err="1"/>
              <a:t>dest</a:t>
            </a:r>
            <a:r>
              <a:rPr lang="en-US" dirty="0"/>
              <a:t>, int </a:t>
            </a:r>
            <a:r>
              <a:rPr lang="en-US" dirty="0" err="1"/>
              <a:t>sendtag</a:t>
            </a:r>
            <a:r>
              <a:rPr lang="en-US" dirty="0"/>
              <a:t>, void *</a:t>
            </a:r>
            <a:r>
              <a:rPr lang="en-US" dirty="0" err="1"/>
              <a:t>recvbuf</a:t>
            </a:r>
            <a:r>
              <a:rPr lang="en-US" dirty="0"/>
              <a:t>, int </a:t>
            </a:r>
            <a:r>
              <a:rPr lang="en-US" dirty="0" err="1"/>
              <a:t>recvcount</a:t>
            </a:r>
            <a:r>
              <a:rPr lang="en-US" dirty="0"/>
              <a:t>, </a:t>
            </a:r>
            <a:r>
              <a:rPr lang="en-US" dirty="0" err="1"/>
              <a:t>MPI_Datatype</a:t>
            </a:r>
            <a:r>
              <a:rPr lang="en-US" dirty="0"/>
              <a:t> </a:t>
            </a:r>
            <a:r>
              <a:rPr lang="en-US" dirty="0" err="1"/>
              <a:t>recvtype</a:t>
            </a:r>
            <a:r>
              <a:rPr lang="en-US" dirty="0"/>
              <a:t>, int source, int </a:t>
            </a:r>
            <a:r>
              <a:rPr lang="en-US" dirty="0" err="1"/>
              <a:t>recvtag</a:t>
            </a:r>
            <a:r>
              <a:rPr lang="en-US" dirty="0"/>
              <a:t>, </a:t>
            </a:r>
            <a:r>
              <a:rPr lang="en-US" dirty="0" err="1"/>
              <a:t>MPI_Comm</a:t>
            </a:r>
            <a:r>
              <a:rPr lang="en-US" dirty="0"/>
              <a:t> comm, </a:t>
            </a:r>
            <a:r>
              <a:rPr lang="en-US" dirty="0" err="1"/>
              <a:t>MPI_Status</a:t>
            </a:r>
            <a:r>
              <a:rPr lang="en-US" dirty="0"/>
              <a:t> *status)</a:t>
            </a:r>
          </a:p>
          <a:p>
            <a:pPr lvl="1"/>
            <a:r>
              <a:rPr lang="en-US" dirty="0" err="1"/>
              <a:t>sendbuf</a:t>
            </a:r>
            <a:r>
              <a:rPr lang="en-US" dirty="0"/>
              <a:t> : initial address of send buffer (choice)</a:t>
            </a:r>
          </a:p>
          <a:p>
            <a:pPr lvl="1"/>
            <a:r>
              <a:rPr lang="en-US" dirty="0" err="1"/>
              <a:t>sendcount</a:t>
            </a:r>
            <a:r>
              <a:rPr lang="en-US" dirty="0"/>
              <a:t>: number of elements in send buffer (integer)</a:t>
            </a:r>
          </a:p>
          <a:p>
            <a:pPr lvl="1"/>
            <a:r>
              <a:rPr lang="en-US" dirty="0" err="1"/>
              <a:t>sendtype</a:t>
            </a:r>
            <a:r>
              <a:rPr lang="en-US" dirty="0"/>
              <a:t> :type of elements in send buffer (handle)</a:t>
            </a:r>
          </a:p>
          <a:p>
            <a:pPr lvl="1"/>
            <a:r>
              <a:rPr lang="en-US" dirty="0" err="1"/>
              <a:t>dest</a:t>
            </a:r>
            <a:r>
              <a:rPr lang="en-US" dirty="0"/>
              <a:t> :rank of destination (integer)</a:t>
            </a:r>
          </a:p>
          <a:p>
            <a:pPr lvl="1"/>
            <a:r>
              <a:rPr lang="en-US" dirty="0" err="1"/>
              <a:t>sendtag</a:t>
            </a:r>
            <a:r>
              <a:rPr lang="en-US" dirty="0"/>
              <a:t> : send tag (integer)</a:t>
            </a:r>
          </a:p>
          <a:p>
            <a:pPr lvl="1"/>
            <a:r>
              <a:rPr lang="en-US" dirty="0" err="1"/>
              <a:t>recvcount</a:t>
            </a:r>
            <a:r>
              <a:rPr lang="en-US" dirty="0"/>
              <a:t>: number of elements in receive buffer (integer)</a:t>
            </a:r>
          </a:p>
          <a:p>
            <a:pPr lvl="1"/>
            <a:r>
              <a:rPr lang="en-US" dirty="0" err="1"/>
              <a:t>recvtype</a:t>
            </a:r>
            <a:r>
              <a:rPr lang="en-US" dirty="0"/>
              <a:t>: type of elements in receive buffer (handle)</a:t>
            </a:r>
          </a:p>
          <a:p>
            <a:pPr lvl="1"/>
            <a:r>
              <a:rPr lang="en-US" dirty="0"/>
              <a:t>source : rank of source (integer)</a:t>
            </a:r>
          </a:p>
          <a:p>
            <a:pPr lvl="1"/>
            <a:r>
              <a:rPr lang="en-US" dirty="0" err="1"/>
              <a:t>recvtag</a:t>
            </a:r>
            <a:r>
              <a:rPr lang="en-US" dirty="0"/>
              <a:t> : receive tag (integer)</a:t>
            </a:r>
          </a:p>
          <a:p>
            <a:pPr lvl="1"/>
            <a:r>
              <a:rPr lang="en-US" dirty="0"/>
              <a:t>comm : communicator (handle)</a:t>
            </a:r>
          </a:p>
          <a:p>
            <a:pPr lvl="1"/>
            <a:r>
              <a:rPr lang="en-US" dirty="0" err="1"/>
              <a:t>recvbuf</a:t>
            </a:r>
            <a:r>
              <a:rPr lang="en-US" dirty="0"/>
              <a:t> :initial address of receive buffer (choice)</a:t>
            </a:r>
          </a:p>
          <a:p>
            <a:pPr lvl="1"/>
            <a:r>
              <a:rPr lang="en-US" dirty="0"/>
              <a:t>status : status object (Status). This refers to the receive operation.</a:t>
            </a:r>
          </a:p>
        </p:txBody>
      </p:sp>
    </p:spTree>
    <p:extLst>
      <p:ext uri="{BB962C8B-B14F-4D97-AF65-F5344CB8AC3E}">
        <p14:creationId xmlns:p14="http://schemas.microsoft.com/office/powerpoint/2010/main" val="4148395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63FF-463D-4EEB-A4E2-85EDEE26C420}"/>
              </a:ext>
            </a:extLst>
          </p:cNvPr>
          <p:cNvSpPr>
            <a:spLocks noGrp="1"/>
          </p:cNvSpPr>
          <p:nvPr>
            <p:ph type="title"/>
          </p:nvPr>
        </p:nvSpPr>
        <p:spPr/>
        <p:txBody>
          <a:bodyPr/>
          <a:lstStyle/>
          <a:p>
            <a:r>
              <a:rPr lang="en-US" dirty="0"/>
              <a:t>MPI_SENDRECV</a:t>
            </a:r>
          </a:p>
        </p:txBody>
      </p:sp>
      <p:sp>
        <p:nvSpPr>
          <p:cNvPr id="3" name="Content Placeholder 2">
            <a:extLst>
              <a:ext uri="{FF2B5EF4-FFF2-40B4-BE49-F238E27FC236}">
                <a16:creationId xmlns:a16="http://schemas.microsoft.com/office/drawing/2014/main" id="{18D3108D-BF0A-426D-B326-FAF7B64E5885}"/>
              </a:ext>
            </a:extLst>
          </p:cNvPr>
          <p:cNvSpPr>
            <a:spLocks noGrp="1"/>
          </p:cNvSpPr>
          <p:nvPr>
            <p:ph idx="1"/>
          </p:nvPr>
        </p:nvSpPr>
        <p:spPr>
          <a:xfrm>
            <a:off x="662609" y="1690688"/>
            <a:ext cx="10866782" cy="4895642"/>
          </a:xfrm>
        </p:spPr>
        <p:txBody>
          <a:bodyPr>
            <a:normAutofit lnSpcReduction="10000"/>
          </a:bodyPr>
          <a:lstStyle/>
          <a:p>
            <a:r>
              <a:rPr lang="en-US" sz="3600" dirty="0"/>
              <a:t>The send-receive operation is particularly effective for executing a shift operation across a chain of processes. </a:t>
            </a:r>
          </a:p>
          <a:p>
            <a:r>
              <a:rPr lang="en-US" sz="3600" dirty="0"/>
              <a:t>If blocking MPI_SEND and MPI_RECV are used, then one needs to order them correctly</a:t>
            </a:r>
          </a:p>
          <a:p>
            <a:pPr lvl="1"/>
            <a:r>
              <a:rPr lang="en-US" sz="3200" dirty="0"/>
              <a:t> for example - even processes send, then receive, odd processes receive first, then send </a:t>
            </a:r>
          </a:p>
          <a:p>
            <a:pPr lvl="1"/>
            <a:r>
              <a:rPr lang="en-US" sz="3200" dirty="0"/>
              <a:t>so as to prevent cyclic dependencies that may lead to deadlocks. </a:t>
            </a:r>
          </a:p>
          <a:p>
            <a:r>
              <a:rPr lang="en-US" sz="3600" dirty="0"/>
              <a:t>By using MPI_SENDRECV the communication subsystem will manage these issues</a:t>
            </a:r>
          </a:p>
        </p:txBody>
      </p:sp>
    </p:spTree>
    <p:extLst>
      <p:ext uri="{BB962C8B-B14F-4D97-AF65-F5344CB8AC3E}">
        <p14:creationId xmlns:p14="http://schemas.microsoft.com/office/powerpoint/2010/main" val="2631268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51BA-996B-4E25-BB1F-57968CC15107}"/>
              </a:ext>
            </a:extLst>
          </p:cNvPr>
          <p:cNvSpPr>
            <a:spLocks noGrp="1"/>
          </p:cNvSpPr>
          <p:nvPr>
            <p:ph type="title"/>
          </p:nvPr>
        </p:nvSpPr>
        <p:spPr/>
        <p:txBody>
          <a:bodyPr/>
          <a:lstStyle/>
          <a:p>
            <a:r>
              <a:rPr lang="en-US" dirty="0"/>
              <a:t>MPI_SENDRECV</a:t>
            </a:r>
          </a:p>
        </p:txBody>
      </p:sp>
      <p:sp>
        <p:nvSpPr>
          <p:cNvPr id="3" name="Content Placeholder 2">
            <a:extLst>
              <a:ext uri="{FF2B5EF4-FFF2-40B4-BE49-F238E27FC236}">
                <a16:creationId xmlns:a16="http://schemas.microsoft.com/office/drawing/2014/main" id="{F7E74C7A-880B-4595-B90F-D4C8200901F3}"/>
              </a:ext>
            </a:extLst>
          </p:cNvPr>
          <p:cNvSpPr>
            <a:spLocks noGrp="1"/>
          </p:cNvSpPr>
          <p:nvPr>
            <p:ph idx="1"/>
          </p:nvPr>
        </p:nvSpPr>
        <p:spPr>
          <a:xfrm>
            <a:off x="414131" y="1467815"/>
            <a:ext cx="11406808" cy="5025059"/>
          </a:xfrm>
        </p:spPr>
        <p:txBody>
          <a:bodyPr>
            <a:normAutofit fontScale="92500"/>
          </a:bodyPr>
          <a:lstStyle/>
          <a:p>
            <a:r>
              <a:rPr lang="en-US" sz="4000" dirty="0"/>
              <a:t>There are further advanced communication operations </a:t>
            </a:r>
          </a:p>
          <a:p>
            <a:r>
              <a:rPr lang="en-US" sz="4000" dirty="0"/>
              <a:t>For example </a:t>
            </a:r>
          </a:p>
          <a:p>
            <a:r>
              <a:rPr lang="en-US" sz="4000" dirty="0"/>
              <a:t>MPI_SENDRECV_REPLACE (</a:t>
            </a:r>
            <a:r>
              <a:rPr lang="en-US" sz="4000" dirty="0" err="1"/>
              <a:t>buf</a:t>
            </a:r>
            <a:r>
              <a:rPr lang="en-US" sz="4000" dirty="0"/>
              <a:t>, count, datatype, </a:t>
            </a:r>
            <a:r>
              <a:rPr lang="en-US" sz="4000" dirty="0" err="1"/>
              <a:t>dest</a:t>
            </a:r>
            <a:r>
              <a:rPr lang="en-US" sz="4000" dirty="0"/>
              <a:t>, </a:t>
            </a:r>
            <a:r>
              <a:rPr lang="en-US" sz="4000" dirty="0" err="1"/>
              <a:t>sendtag</a:t>
            </a:r>
            <a:r>
              <a:rPr lang="en-US" sz="4000" dirty="0"/>
              <a:t>, source, </a:t>
            </a:r>
            <a:r>
              <a:rPr lang="en-US" sz="4000" dirty="0" err="1"/>
              <a:t>recvtag</a:t>
            </a:r>
            <a:r>
              <a:rPr lang="en-US" sz="4000" dirty="0"/>
              <a:t>, comm, status) </a:t>
            </a:r>
          </a:p>
          <a:p>
            <a:pPr lvl="1"/>
            <a:r>
              <a:rPr lang="en-US" sz="3600" dirty="0"/>
              <a:t>Operation implements the functionality the MPI_SENDRECV, but uses only a single message buffer. </a:t>
            </a:r>
          </a:p>
          <a:p>
            <a:pPr lvl="1"/>
            <a:r>
              <a:rPr lang="en-US" sz="3600" dirty="0"/>
              <a:t>Operation is therefore useful in cases with send and receive messages of the same length and of the same data type</a:t>
            </a:r>
          </a:p>
        </p:txBody>
      </p:sp>
    </p:spTree>
    <p:extLst>
      <p:ext uri="{BB962C8B-B14F-4D97-AF65-F5344CB8AC3E}">
        <p14:creationId xmlns:p14="http://schemas.microsoft.com/office/powerpoint/2010/main" val="2915097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543-A6D6-49F6-BC56-75BDD51103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A445A5-AF78-448C-8FF4-2E169C995E7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A3FE16B-19C5-4DAD-B818-85BF8647A698}"/>
              </a:ext>
            </a:extLst>
          </p:cNvPr>
          <p:cNvPicPr>
            <a:picLocks noChangeAspect="1"/>
          </p:cNvPicPr>
          <p:nvPr/>
        </p:nvPicPr>
        <p:blipFill>
          <a:blip r:embed="rId2"/>
          <a:stretch>
            <a:fillRect/>
          </a:stretch>
        </p:blipFill>
        <p:spPr>
          <a:xfrm>
            <a:off x="838200" y="681037"/>
            <a:ext cx="10017597" cy="5495925"/>
          </a:xfrm>
          <a:prstGeom prst="rect">
            <a:avLst/>
          </a:prstGeom>
        </p:spPr>
      </p:pic>
    </p:spTree>
    <p:extLst>
      <p:ext uri="{BB962C8B-B14F-4D97-AF65-F5344CB8AC3E}">
        <p14:creationId xmlns:p14="http://schemas.microsoft.com/office/powerpoint/2010/main" val="279783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5902-B184-4B46-8D03-F291AF3E5F73}"/>
              </a:ext>
            </a:extLst>
          </p:cNvPr>
          <p:cNvSpPr>
            <a:spLocks noGrp="1"/>
          </p:cNvSpPr>
          <p:nvPr>
            <p:ph type="title"/>
          </p:nvPr>
        </p:nvSpPr>
        <p:spPr>
          <a:xfrm>
            <a:off x="745435" y="178905"/>
            <a:ext cx="10515600" cy="668545"/>
          </a:xfrm>
        </p:spPr>
        <p:txBody>
          <a:bodyPr>
            <a:normAutofit fontScale="90000"/>
          </a:bodyPr>
          <a:lstStyle/>
          <a:p>
            <a:r>
              <a:rPr lang="en-US" dirty="0"/>
              <a:t>Programmer’s view</a:t>
            </a:r>
          </a:p>
        </p:txBody>
      </p:sp>
      <p:sp>
        <p:nvSpPr>
          <p:cNvPr id="3" name="Content Placeholder 2">
            <a:extLst>
              <a:ext uri="{FF2B5EF4-FFF2-40B4-BE49-F238E27FC236}">
                <a16:creationId xmlns:a16="http://schemas.microsoft.com/office/drawing/2014/main" id="{81883BF7-DCFC-43F5-8359-18C23AD50D48}"/>
              </a:ext>
            </a:extLst>
          </p:cNvPr>
          <p:cNvSpPr>
            <a:spLocks noGrp="1"/>
          </p:cNvSpPr>
          <p:nvPr>
            <p:ph idx="1"/>
          </p:nvPr>
        </p:nvSpPr>
        <p:spPr>
          <a:xfrm>
            <a:off x="569843" y="847450"/>
            <a:ext cx="11065566" cy="5831645"/>
          </a:xfrm>
        </p:spPr>
        <p:txBody>
          <a:bodyPr>
            <a:normAutofit fontScale="92500" lnSpcReduction="10000"/>
          </a:bodyPr>
          <a:lstStyle/>
          <a:p>
            <a:r>
              <a:rPr lang="en-US" sz="2400" dirty="0"/>
              <a:t>Programmers have to be aware that the cooperation among processes implies the data exchange. </a:t>
            </a:r>
          </a:p>
          <a:p>
            <a:r>
              <a:rPr lang="en-US" sz="2400" dirty="0"/>
              <a:t>Total execution time is consequently a sum of computation and communication time. </a:t>
            </a:r>
          </a:p>
          <a:p>
            <a:r>
              <a:rPr lang="en-US" sz="2400" dirty="0"/>
              <a:t>Algorithms with only local communication between neighboring processors are faster and more scalable than the algorithms with the global  communication among all processors. </a:t>
            </a:r>
          </a:p>
          <a:p>
            <a:r>
              <a:rPr lang="en-US" sz="2400" dirty="0"/>
              <a:t>Programmer’s view of a problem that will be parallelized has to incorporate a wide number of aspects</a:t>
            </a:r>
          </a:p>
          <a:p>
            <a:pPr lvl="1"/>
            <a:r>
              <a:rPr lang="en-US" sz="2000" dirty="0"/>
              <a:t>Data independency,</a:t>
            </a:r>
          </a:p>
          <a:p>
            <a:pPr lvl="1"/>
            <a:r>
              <a:rPr lang="en-US" sz="2000" dirty="0"/>
              <a:t>Communication type and frequency,</a:t>
            </a:r>
          </a:p>
          <a:p>
            <a:pPr lvl="1"/>
            <a:r>
              <a:rPr lang="en-US" sz="2000" dirty="0"/>
              <a:t>Balancing the load among processors,</a:t>
            </a:r>
          </a:p>
          <a:p>
            <a:pPr lvl="1"/>
            <a:r>
              <a:rPr lang="en-US" sz="2000" dirty="0"/>
              <a:t>Balancing between communication and computation, </a:t>
            </a:r>
          </a:p>
          <a:p>
            <a:pPr lvl="1"/>
            <a:r>
              <a:rPr lang="en-US" sz="2000" dirty="0"/>
              <a:t>Overlapping communication and computation, </a:t>
            </a:r>
          </a:p>
          <a:p>
            <a:pPr lvl="1"/>
            <a:r>
              <a:rPr lang="en-US" sz="2000" dirty="0"/>
              <a:t>Synchronous or asynchronous program flow, </a:t>
            </a:r>
          </a:p>
          <a:p>
            <a:pPr lvl="1"/>
            <a:r>
              <a:rPr lang="en-US" sz="2000" dirty="0"/>
              <a:t>Stopping criteria,</a:t>
            </a:r>
          </a:p>
          <a:p>
            <a:pPr lvl="1"/>
            <a:r>
              <a:rPr lang="en-US" sz="2000" dirty="0" err="1"/>
              <a:t>Etc</a:t>
            </a:r>
            <a:endParaRPr lang="en-US" sz="2000" dirty="0"/>
          </a:p>
          <a:p>
            <a:r>
              <a:rPr lang="en-US" sz="2400" dirty="0"/>
              <a:t>Most of the above issues that are related to communication are efficiently solved by the MPI specification. </a:t>
            </a:r>
          </a:p>
          <a:p>
            <a:endParaRPr lang="en-US" sz="2400" dirty="0"/>
          </a:p>
        </p:txBody>
      </p:sp>
    </p:spTree>
    <p:extLst>
      <p:ext uri="{BB962C8B-B14F-4D97-AF65-F5344CB8AC3E}">
        <p14:creationId xmlns:p14="http://schemas.microsoft.com/office/powerpoint/2010/main" val="1676450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972F-5F05-4D07-A8AC-99A4B62DB70C}"/>
              </a:ext>
            </a:extLst>
          </p:cNvPr>
          <p:cNvSpPr>
            <a:spLocks noGrp="1"/>
          </p:cNvSpPr>
          <p:nvPr>
            <p:ph type="title"/>
          </p:nvPr>
        </p:nvSpPr>
        <p:spPr/>
        <p:txBody>
          <a:bodyPr/>
          <a:lstStyle/>
          <a:p>
            <a:r>
              <a:rPr lang="en-US" dirty="0"/>
              <a:t>Measuring performances</a:t>
            </a:r>
          </a:p>
        </p:txBody>
      </p:sp>
      <p:sp>
        <p:nvSpPr>
          <p:cNvPr id="3" name="Content Placeholder 2">
            <a:extLst>
              <a:ext uri="{FF2B5EF4-FFF2-40B4-BE49-F238E27FC236}">
                <a16:creationId xmlns:a16="http://schemas.microsoft.com/office/drawing/2014/main" id="{F3F974FF-2EFC-4C82-883E-6F32D5EE2680}"/>
              </a:ext>
            </a:extLst>
          </p:cNvPr>
          <p:cNvSpPr>
            <a:spLocks noGrp="1"/>
          </p:cNvSpPr>
          <p:nvPr>
            <p:ph idx="1"/>
          </p:nvPr>
        </p:nvSpPr>
        <p:spPr/>
        <p:txBody>
          <a:bodyPr/>
          <a:lstStyle/>
          <a:p>
            <a:r>
              <a:rPr lang="en-US" dirty="0"/>
              <a:t>The elapsed time (wall-clock) between two points in an MPI program can be measured by using operation MPI_WTIME ()</a:t>
            </a:r>
          </a:p>
        </p:txBody>
      </p:sp>
      <p:pic>
        <p:nvPicPr>
          <p:cNvPr id="4" name="Picture 3">
            <a:extLst>
              <a:ext uri="{FF2B5EF4-FFF2-40B4-BE49-F238E27FC236}">
                <a16:creationId xmlns:a16="http://schemas.microsoft.com/office/drawing/2014/main" id="{99243D5C-A470-4FAA-AB63-71D3B5E2E001}"/>
              </a:ext>
            </a:extLst>
          </p:cNvPr>
          <p:cNvPicPr>
            <a:picLocks noChangeAspect="1"/>
          </p:cNvPicPr>
          <p:nvPr/>
        </p:nvPicPr>
        <p:blipFill>
          <a:blip r:embed="rId2"/>
          <a:stretch>
            <a:fillRect/>
          </a:stretch>
        </p:blipFill>
        <p:spPr>
          <a:xfrm>
            <a:off x="1162605" y="3163542"/>
            <a:ext cx="9866790" cy="2561397"/>
          </a:xfrm>
          <a:prstGeom prst="rect">
            <a:avLst/>
          </a:prstGeom>
        </p:spPr>
      </p:pic>
    </p:spTree>
    <p:extLst>
      <p:ext uri="{BB962C8B-B14F-4D97-AF65-F5344CB8AC3E}">
        <p14:creationId xmlns:p14="http://schemas.microsoft.com/office/powerpoint/2010/main" val="1710049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DA76-0F8F-40FD-B164-2871C6236EAE}"/>
              </a:ext>
            </a:extLst>
          </p:cNvPr>
          <p:cNvSpPr>
            <a:spLocks noGrp="1"/>
          </p:cNvSpPr>
          <p:nvPr>
            <p:ph type="title"/>
          </p:nvPr>
        </p:nvSpPr>
        <p:spPr/>
        <p:txBody>
          <a:bodyPr/>
          <a:lstStyle/>
          <a:p>
            <a:r>
              <a:rPr lang="en-US" dirty="0"/>
              <a:t>Measuring communication bandwidth</a:t>
            </a:r>
          </a:p>
        </p:txBody>
      </p:sp>
      <p:sp>
        <p:nvSpPr>
          <p:cNvPr id="3" name="Content Placeholder 2">
            <a:extLst>
              <a:ext uri="{FF2B5EF4-FFF2-40B4-BE49-F238E27FC236}">
                <a16:creationId xmlns:a16="http://schemas.microsoft.com/office/drawing/2014/main" id="{0E582210-7153-4299-BEF9-2A7554E2C492}"/>
              </a:ext>
            </a:extLst>
          </p:cNvPr>
          <p:cNvSpPr>
            <a:spLocks noGrp="1"/>
          </p:cNvSpPr>
          <p:nvPr>
            <p:ph idx="1"/>
          </p:nvPr>
        </p:nvSpPr>
        <p:spPr>
          <a:xfrm>
            <a:off x="718929" y="1560581"/>
            <a:ext cx="10797209" cy="5039001"/>
          </a:xfrm>
        </p:spPr>
        <p:txBody>
          <a:bodyPr>
            <a:normAutofit/>
          </a:bodyPr>
          <a:lstStyle/>
          <a:p>
            <a:r>
              <a:rPr lang="en-US" sz="3200" dirty="0"/>
              <a:t>Design a simple MPI program, which will measure the communication channel bandwidth,</a:t>
            </a:r>
          </a:p>
          <a:p>
            <a:pPr lvl="1"/>
            <a:r>
              <a:rPr lang="en-US" sz="2800" dirty="0"/>
              <a:t> i.e. the amount of data transferred in a specified time interval,</a:t>
            </a:r>
          </a:p>
          <a:p>
            <a:pPr lvl="1"/>
            <a:r>
              <a:rPr lang="en-US" sz="2800" dirty="0"/>
              <a:t>using MPI communication operations MPI_SEND and MPI_RECV. </a:t>
            </a:r>
          </a:p>
          <a:p>
            <a:pPr lvl="1"/>
            <a:r>
              <a:rPr lang="en-US" sz="2800" dirty="0"/>
              <a:t>Generate two processes, either on a single computer or on two interconnected computers. </a:t>
            </a:r>
          </a:p>
          <a:p>
            <a:pPr lvl="1"/>
            <a:r>
              <a:rPr lang="en-US" sz="2800" dirty="0"/>
              <a:t>In the first case, the communication channel will be a data-bus that ”connects” the processes through their shared memory, </a:t>
            </a:r>
          </a:p>
          <a:p>
            <a:pPr lvl="1"/>
            <a:r>
              <a:rPr lang="en-US" sz="2800" dirty="0"/>
              <a:t>second case the communication channel will be an Ethernet link between computers.</a:t>
            </a:r>
          </a:p>
        </p:txBody>
      </p:sp>
    </p:spTree>
    <p:extLst>
      <p:ext uri="{BB962C8B-B14F-4D97-AF65-F5344CB8AC3E}">
        <p14:creationId xmlns:p14="http://schemas.microsoft.com/office/powerpoint/2010/main" val="16513841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CB73-806E-4C80-8FD6-CF23D4317A55}"/>
              </a:ext>
            </a:extLst>
          </p:cNvPr>
          <p:cNvSpPr>
            <a:spLocks noGrp="1"/>
          </p:cNvSpPr>
          <p:nvPr>
            <p:ph type="title"/>
          </p:nvPr>
        </p:nvSpPr>
        <p:spPr/>
        <p:txBody>
          <a:bodyPr/>
          <a:lstStyle/>
          <a:p>
            <a:r>
              <a:rPr lang="en-US" dirty="0"/>
              <a:t>Measuring communication bandwidth</a:t>
            </a:r>
          </a:p>
        </p:txBody>
      </p:sp>
      <p:sp>
        <p:nvSpPr>
          <p:cNvPr id="3" name="Content Placeholder 2">
            <a:extLst>
              <a:ext uri="{FF2B5EF4-FFF2-40B4-BE49-F238E27FC236}">
                <a16:creationId xmlns:a16="http://schemas.microsoft.com/office/drawing/2014/main" id="{A4B5EE15-0D66-42FB-8E54-6A21E3FA443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4E93C2B-08E8-4DAC-A8F6-4C736CC3F2E8}"/>
              </a:ext>
            </a:extLst>
          </p:cNvPr>
          <p:cNvPicPr>
            <a:picLocks noChangeAspect="1"/>
          </p:cNvPicPr>
          <p:nvPr/>
        </p:nvPicPr>
        <p:blipFill>
          <a:blip r:embed="rId2"/>
          <a:stretch>
            <a:fillRect/>
          </a:stretch>
        </p:blipFill>
        <p:spPr>
          <a:xfrm>
            <a:off x="592204" y="1825624"/>
            <a:ext cx="11466823" cy="3528253"/>
          </a:xfrm>
          <a:prstGeom prst="rect">
            <a:avLst/>
          </a:prstGeom>
        </p:spPr>
      </p:pic>
    </p:spTree>
    <p:extLst>
      <p:ext uri="{BB962C8B-B14F-4D97-AF65-F5344CB8AC3E}">
        <p14:creationId xmlns:p14="http://schemas.microsoft.com/office/powerpoint/2010/main" val="3836831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A7EA-D93D-4E3C-8713-1F0D1DDC7263}"/>
              </a:ext>
            </a:extLst>
          </p:cNvPr>
          <p:cNvSpPr>
            <a:spLocks noGrp="1"/>
          </p:cNvSpPr>
          <p:nvPr>
            <p:ph type="title"/>
          </p:nvPr>
        </p:nvSpPr>
        <p:spPr/>
        <p:txBody>
          <a:bodyPr/>
          <a:lstStyle/>
          <a:p>
            <a:r>
              <a:rPr lang="en-US" dirty="0"/>
              <a:t>Measuring communication bandwidth</a:t>
            </a:r>
          </a:p>
        </p:txBody>
      </p:sp>
      <p:sp>
        <p:nvSpPr>
          <p:cNvPr id="3" name="Content Placeholder 2">
            <a:extLst>
              <a:ext uri="{FF2B5EF4-FFF2-40B4-BE49-F238E27FC236}">
                <a16:creationId xmlns:a16="http://schemas.microsoft.com/office/drawing/2014/main" id="{C1159125-66DD-4A3F-97EE-9949BC1A4328}"/>
              </a:ext>
            </a:extLst>
          </p:cNvPr>
          <p:cNvSpPr>
            <a:spLocks noGrp="1"/>
          </p:cNvSpPr>
          <p:nvPr>
            <p:ph idx="1"/>
          </p:nvPr>
        </p:nvSpPr>
        <p:spPr>
          <a:xfrm>
            <a:off x="543339" y="1481067"/>
            <a:ext cx="11396870" cy="5131767"/>
          </a:xfrm>
        </p:spPr>
        <p:txBody>
          <a:bodyPr>
            <a:normAutofit lnSpcReduction="10000"/>
          </a:bodyPr>
          <a:lstStyle/>
          <a:p>
            <a:r>
              <a:rPr lang="en-US" dirty="0"/>
              <a:t>Process with rank = 0 will send a message, with a specified number of doubles, to the process with rank = 1. </a:t>
            </a:r>
          </a:p>
          <a:p>
            <a:r>
              <a:rPr lang="en-US" dirty="0"/>
              <a:t>The communication time is a sum of the communication start-up time </a:t>
            </a:r>
            <a:r>
              <a:rPr lang="en-US" dirty="0" err="1"/>
              <a:t>ts</a:t>
            </a:r>
            <a:r>
              <a:rPr lang="en-US" dirty="0"/>
              <a:t> and the message transfer time, </a:t>
            </a:r>
          </a:p>
          <a:p>
            <a:pPr lvl="1"/>
            <a:r>
              <a:rPr lang="en-US" dirty="0"/>
              <a:t>i.e. the transfer time per word </a:t>
            </a:r>
            <a:r>
              <a:rPr lang="en-US" dirty="0" err="1"/>
              <a:t>tw</a:t>
            </a:r>
            <a:r>
              <a:rPr lang="en-US" dirty="0"/>
              <a:t> times message length. </a:t>
            </a:r>
          </a:p>
          <a:p>
            <a:r>
              <a:rPr lang="en-US" dirty="0"/>
              <a:t>With shorter messages the bandwidth will be lower because a significant part of communication time will be spent on setting-up the software and hardware of the message communication channel,</a:t>
            </a:r>
          </a:p>
          <a:p>
            <a:pPr lvl="1"/>
            <a:r>
              <a:rPr lang="en-US" dirty="0"/>
              <a:t>i.e. on the start-up time </a:t>
            </a:r>
            <a:r>
              <a:rPr lang="en-US" dirty="0" err="1"/>
              <a:t>ts</a:t>
            </a:r>
            <a:r>
              <a:rPr lang="en-US" dirty="0"/>
              <a:t>. </a:t>
            </a:r>
          </a:p>
          <a:p>
            <a:pPr algn="l"/>
            <a:r>
              <a:rPr lang="en-US" dirty="0"/>
              <a:t>With long messages, the data </a:t>
            </a:r>
            <a:r>
              <a:rPr lang="en-US" sz="3000" b="0" i="0" u="none" strike="noStrike" baseline="0" dirty="0">
                <a:latin typeface="NimbusRomNo9L-Regu"/>
              </a:rPr>
              <a:t>transfer time will dominate</a:t>
            </a:r>
          </a:p>
          <a:p>
            <a:pPr lvl="1"/>
            <a:r>
              <a:rPr lang="en-US" sz="2600" b="0" i="0" u="none" strike="noStrike" baseline="0" dirty="0">
                <a:latin typeface="NimbusRomNo9L-Regu"/>
              </a:rPr>
              <a:t>we could expect that the communication bandwidth will approach to a theoretical value of the communication channel.</a:t>
            </a:r>
            <a:endParaRPr lang="en-US" dirty="0"/>
          </a:p>
        </p:txBody>
      </p:sp>
    </p:spTree>
    <p:extLst>
      <p:ext uri="{BB962C8B-B14F-4D97-AF65-F5344CB8AC3E}">
        <p14:creationId xmlns:p14="http://schemas.microsoft.com/office/powerpoint/2010/main" val="9169273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B44BF0-94B4-4382-BE2A-932DB629543F}"/>
              </a:ext>
            </a:extLst>
          </p:cNvPr>
          <p:cNvSpPr txBox="1"/>
          <p:nvPr/>
        </p:nvSpPr>
        <p:spPr>
          <a:xfrm>
            <a:off x="1351721" y="180639"/>
            <a:ext cx="8984975" cy="6740307"/>
          </a:xfrm>
          <a:prstGeom prst="rect">
            <a:avLst/>
          </a:prstGeom>
          <a:noFill/>
        </p:spPr>
        <p:txBody>
          <a:bodyPr wrap="square">
            <a:spAutoFit/>
          </a:bodyPr>
          <a:lstStyle/>
          <a:p>
            <a:r>
              <a:rPr lang="en-US" sz="2400" dirty="0"/>
              <a:t># include &lt;</a:t>
            </a:r>
            <a:r>
              <a:rPr lang="en-US" sz="2400" dirty="0" err="1"/>
              <a:t>stdio</a:t>
            </a:r>
            <a:r>
              <a:rPr lang="en-US" sz="2400" dirty="0"/>
              <a:t> .h&gt;</a:t>
            </a:r>
          </a:p>
          <a:p>
            <a:r>
              <a:rPr lang="en-US" sz="2400" dirty="0"/>
              <a:t># include &lt;</a:t>
            </a:r>
            <a:r>
              <a:rPr lang="en-US" sz="2400" dirty="0" err="1"/>
              <a:t>stdlib</a:t>
            </a:r>
            <a:r>
              <a:rPr lang="en-US" sz="2400" dirty="0"/>
              <a:t> .h&gt;</a:t>
            </a:r>
          </a:p>
          <a:p>
            <a:r>
              <a:rPr lang="en-US" sz="2400" dirty="0"/>
              <a:t># include "</a:t>
            </a:r>
            <a:r>
              <a:rPr lang="en-US" sz="2400" dirty="0" err="1"/>
              <a:t>mpi.h</a:t>
            </a:r>
            <a:r>
              <a:rPr lang="en-US" sz="2400" dirty="0"/>
              <a:t>"</a:t>
            </a:r>
          </a:p>
          <a:p>
            <a:r>
              <a:rPr lang="en-US" sz="2400" dirty="0"/>
              <a:t># define NUMBER_OF_TESTS 10 // for more reliable average results</a:t>
            </a:r>
          </a:p>
          <a:p>
            <a:r>
              <a:rPr lang="en-US" sz="2400" dirty="0"/>
              <a:t>int main ( int </a:t>
            </a:r>
            <a:r>
              <a:rPr lang="en-US" sz="2400" dirty="0" err="1"/>
              <a:t>argc</a:t>
            </a:r>
            <a:r>
              <a:rPr lang="en-US" sz="2400" dirty="0"/>
              <a:t> , char * </a:t>
            </a:r>
            <a:r>
              <a:rPr lang="en-US" sz="2400" dirty="0" err="1"/>
              <a:t>argv</a:t>
            </a:r>
            <a:r>
              <a:rPr lang="en-US" sz="2400" dirty="0"/>
              <a:t> [])</a:t>
            </a:r>
          </a:p>
          <a:p>
            <a:r>
              <a:rPr lang="en-US" sz="2400" dirty="0"/>
              <a:t>{</a:t>
            </a:r>
          </a:p>
          <a:p>
            <a:r>
              <a:rPr lang="en-US" sz="2400" dirty="0"/>
              <a:t>double *</a:t>
            </a:r>
            <a:r>
              <a:rPr lang="en-US" sz="2400" dirty="0" err="1"/>
              <a:t>buf</a:t>
            </a:r>
            <a:r>
              <a:rPr lang="en-US" sz="2400" dirty="0"/>
              <a:t> ;</a:t>
            </a:r>
          </a:p>
          <a:p>
            <a:r>
              <a:rPr lang="en-US" sz="2400" dirty="0"/>
              <a:t>int rank , </a:t>
            </a:r>
            <a:r>
              <a:rPr lang="en-US" sz="2400" dirty="0" err="1"/>
              <a:t>numprocs</a:t>
            </a:r>
            <a:r>
              <a:rPr lang="en-US" sz="2400" dirty="0"/>
              <a:t> ;</a:t>
            </a:r>
          </a:p>
          <a:p>
            <a:r>
              <a:rPr lang="en-US" sz="2400" dirty="0"/>
              <a:t> int n;</a:t>
            </a:r>
          </a:p>
          <a:p>
            <a:r>
              <a:rPr lang="en-US" sz="2400" dirty="0"/>
              <a:t>double t1 , t2;</a:t>
            </a:r>
          </a:p>
          <a:p>
            <a:r>
              <a:rPr lang="en-US" sz="2400" dirty="0"/>
              <a:t>int j, k, </a:t>
            </a:r>
            <a:r>
              <a:rPr lang="en-US" sz="2400" dirty="0" err="1"/>
              <a:t>nloop</a:t>
            </a:r>
            <a:r>
              <a:rPr lang="en-US" sz="2400" dirty="0"/>
              <a:t> ;</a:t>
            </a:r>
          </a:p>
          <a:p>
            <a:r>
              <a:rPr lang="en-US" sz="2400" dirty="0" err="1"/>
              <a:t>MPI_Status</a:t>
            </a:r>
            <a:r>
              <a:rPr lang="en-US" sz="2400" dirty="0"/>
              <a:t> status ;</a:t>
            </a:r>
          </a:p>
          <a:p>
            <a:r>
              <a:rPr lang="en-US" sz="2400" dirty="0" err="1"/>
              <a:t>MPI_Init</a:t>
            </a:r>
            <a:r>
              <a:rPr lang="en-US" sz="2400" dirty="0"/>
              <a:t> (&amp; </a:t>
            </a:r>
            <a:r>
              <a:rPr lang="en-US" sz="2400" dirty="0" err="1"/>
              <a:t>argc</a:t>
            </a:r>
            <a:r>
              <a:rPr lang="en-US" sz="2400" dirty="0"/>
              <a:t> , &amp; </a:t>
            </a:r>
            <a:r>
              <a:rPr lang="en-US" sz="2400" dirty="0" err="1"/>
              <a:t>argv</a:t>
            </a:r>
            <a:r>
              <a:rPr lang="en-US" sz="2400" dirty="0"/>
              <a:t> );</a:t>
            </a:r>
          </a:p>
          <a:p>
            <a:r>
              <a:rPr lang="en-US" sz="2400" dirty="0" err="1"/>
              <a:t>MPI_Comm_size</a:t>
            </a:r>
            <a:r>
              <a:rPr lang="en-US" sz="2400" dirty="0"/>
              <a:t> ( MPI_COMM_WORLD , &amp; </a:t>
            </a:r>
            <a:r>
              <a:rPr lang="en-US" sz="2400" dirty="0" err="1"/>
              <a:t>numprocs</a:t>
            </a:r>
            <a:r>
              <a:rPr lang="en-US" sz="2400" dirty="0"/>
              <a:t> );</a:t>
            </a:r>
          </a:p>
          <a:p>
            <a:r>
              <a:rPr lang="en-US" sz="2400" dirty="0"/>
              <a:t>if ( </a:t>
            </a:r>
            <a:r>
              <a:rPr lang="en-US" sz="2400" dirty="0" err="1"/>
              <a:t>numprocs</a:t>
            </a:r>
            <a:r>
              <a:rPr lang="en-US" sz="2400" dirty="0"/>
              <a:t> != 2) {</a:t>
            </a:r>
          </a:p>
          <a:p>
            <a:r>
              <a:rPr lang="en-US" sz="2400" dirty="0" err="1"/>
              <a:t>printf</a:t>
            </a:r>
            <a:r>
              <a:rPr lang="en-US" sz="2400" dirty="0"/>
              <a:t> (" The number of processes must be two !\n");</a:t>
            </a:r>
          </a:p>
          <a:p>
            <a:r>
              <a:rPr lang="en-US" sz="2400" dirty="0"/>
              <a:t>return (0);</a:t>
            </a:r>
          </a:p>
          <a:p>
            <a:r>
              <a:rPr lang="en-US" sz="2400" dirty="0"/>
              <a:t>}</a:t>
            </a:r>
          </a:p>
        </p:txBody>
      </p:sp>
    </p:spTree>
    <p:extLst>
      <p:ext uri="{BB962C8B-B14F-4D97-AF65-F5344CB8AC3E}">
        <p14:creationId xmlns:p14="http://schemas.microsoft.com/office/powerpoint/2010/main" val="36495460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A4FA1C-DEED-4CCA-8E73-8D9BDF616AF1}"/>
              </a:ext>
            </a:extLst>
          </p:cNvPr>
          <p:cNvSpPr txBox="1"/>
          <p:nvPr/>
        </p:nvSpPr>
        <p:spPr>
          <a:xfrm>
            <a:off x="1113182" y="203959"/>
            <a:ext cx="9846366" cy="7109639"/>
          </a:xfrm>
          <a:prstGeom prst="rect">
            <a:avLst/>
          </a:prstGeom>
          <a:noFill/>
        </p:spPr>
        <p:txBody>
          <a:bodyPr wrap="square">
            <a:spAutoFit/>
          </a:bodyPr>
          <a:lstStyle/>
          <a:p>
            <a:r>
              <a:rPr lang="en-US" sz="2400" dirty="0"/>
              <a:t> </a:t>
            </a:r>
            <a:r>
              <a:rPr lang="en-US" sz="2400" dirty="0" err="1"/>
              <a:t>MPI_Comm_rank</a:t>
            </a:r>
            <a:r>
              <a:rPr lang="en-US" sz="2400" dirty="0"/>
              <a:t> ( MPI_COMM_WORLD , &amp; rank );</a:t>
            </a:r>
          </a:p>
          <a:p>
            <a:r>
              <a:rPr lang="en-US" sz="2400" dirty="0"/>
              <a:t> if ( rank == 0) {</a:t>
            </a:r>
          </a:p>
          <a:p>
            <a:r>
              <a:rPr lang="en-US" sz="2400" dirty="0"/>
              <a:t> </a:t>
            </a:r>
            <a:r>
              <a:rPr lang="en-US" sz="2400" dirty="0" err="1"/>
              <a:t>printf</a:t>
            </a:r>
            <a:r>
              <a:rPr lang="en-US" sz="2400" dirty="0"/>
              <a:t> ("\</a:t>
            </a:r>
            <a:r>
              <a:rPr lang="en-US" sz="2400" dirty="0" err="1"/>
              <a:t>tn</a:t>
            </a:r>
            <a:r>
              <a:rPr lang="en-US" sz="2400" dirty="0"/>
              <a:t>\ </a:t>
            </a:r>
            <a:r>
              <a:rPr lang="en-US" sz="2400" dirty="0" err="1"/>
              <a:t>ttime</a:t>
            </a:r>
            <a:r>
              <a:rPr lang="en-US" sz="2400" dirty="0"/>
              <a:t> [sec ]\ </a:t>
            </a:r>
            <a:r>
              <a:rPr lang="en-US" sz="2400" dirty="0" err="1"/>
              <a:t>tRate</a:t>
            </a:r>
            <a:r>
              <a:rPr lang="en-US" sz="2400" dirty="0"/>
              <a:t> [Mb/sec ]\n");</a:t>
            </a:r>
          </a:p>
          <a:p>
            <a:r>
              <a:rPr lang="en-US" sz="2400" dirty="0"/>
              <a:t> }</a:t>
            </a:r>
          </a:p>
          <a:p>
            <a:r>
              <a:rPr lang="en-US" sz="2400" dirty="0"/>
              <a:t> for (n = 1; n &lt; 100000000; n *= 2) { // message length doubles</a:t>
            </a:r>
          </a:p>
          <a:p>
            <a:r>
              <a:rPr lang="en-US" sz="2400" dirty="0"/>
              <a:t> </a:t>
            </a:r>
            <a:r>
              <a:rPr lang="en-US" sz="2400" dirty="0" err="1"/>
              <a:t>nloop</a:t>
            </a:r>
            <a:r>
              <a:rPr lang="en-US" sz="2400" dirty="0"/>
              <a:t> = 1000000 / n;</a:t>
            </a:r>
          </a:p>
          <a:p>
            <a:r>
              <a:rPr lang="en-US" sz="2400" dirty="0"/>
              <a:t> if ( </a:t>
            </a:r>
            <a:r>
              <a:rPr lang="en-US" sz="2400" dirty="0" err="1"/>
              <a:t>nloop</a:t>
            </a:r>
            <a:r>
              <a:rPr lang="en-US" sz="2400" dirty="0"/>
              <a:t> &lt; 1) </a:t>
            </a:r>
            <a:r>
              <a:rPr lang="en-US" sz="2400" dirty="0" err="1"/>
              <a:t>nloop</a:t>
            </a:r>
            <a:r>
              <a:rPr lang="en-US" sz="2400" dirty="0"/>
              <a:t> = 1; // just a single loop for long messages .</a:t>
            </a:r>
          </a:p>
          <a:p>
            <a:r>
              <a:rPr lang="en-US" sz="2400" dirty="0"/>
              <a:t> </a:t>
            </a:r>
            <a:r>
              <a:rPr lang="en-US" sz="2400" dirty="0" err="1"/>
              <a:t>buf</a:t>
            </a:r>
            <a:r>
              <a:rPr lang="en-US" sz="2400" dirty="0"/>
              <a:t> = ( double *) malloc (n * </a:t>
            </a:r>
            <a:r>
              <a:rPr lang="en-US" sz="2400" dirty="0" err="1"/>
              <a:t>sizeof</a:t>
            </a:r>
            <a:r>
              <a:rPr lang="en-US" sz="2400" dirty="0"/>
              <a:t> ( double ));</a:t>
            </a:r>
          </a:p>
          <a:p>
            <a:r>
              <a:rPr lang="en-US" sz="2400" dirty="0"/>
              <a:t> if (! </a:t>
            </a:r>
            <a:r>
              <a:rPr lang="en-US" sz="2400" dirty="0" err="1"/>
              <a:t>buf</a:t>
            </a:r>
            <a:r>
              <a:rPr lang="en-US" sz="2400" dirty="0"/>
              <a:t> ) {</a:t>
            </a:r>
          </a:p>
          <a:p>
            <a:r>
              <a:rPr lang="en-US" sz="2400" dirty="0"/>
              <a:t> </a:t>
            </a:r>
            <a:r>
              <a:rPr lang="en-US" sz="2400" dirty="0" err="1"/>
              <a:t>printf</a:t>
            </a:r>
            <a:r>
              <a:rPr lang="en-US" sz="2400" dirty="0"/>
              <a:t> (" Could not allocate message buffer of size %d\n", n);</a:t>
            </a:r>
          </a:p>
          <a:p>
            <a:pPr algn="l"/>
            <a:r>
              <a:rPr lang="en-US" sz="2400" b="0" i="0" u="none" strike="noStrike" baseline="0" dirty="0" err="1">
                <a:solidFill>
                  <a:srgbClr val="000000"/>
                </a:solidFill>
                <a:latin typeface="CMTT8"/>
              </a:rPr>
              <a:t>MPI_Abort</a:t>
            </a:r>
            <a:r>
              <a:rPr lang="en-US" sz="2400" b="0" i="0" u="none" strike="noStrike" baseline="0" dirty="0">
                <a:solidFill>
                  <a:srgbClr val="000000"/>
                </a:solidFill>
                <a:latin typeface="CMTT8"/>
              </a:rPr>
              <a:t> ( MPI_COMM_WORLD , 1);</a:t>
            </a:r>
          </a:p>
          <a:p>
            <a:pPr algn="l"/>
            <a:r>
              <a:rPr lang="en-US" sz="2400" b="0" i="0" u="none" strike="noStrike" baseline="0" dirty="0">
                <a:solidFill>
                  <a:srgbClr val="808080"/>
                </a:solidFill>
                <a:latin typeface="NimbusRomNo9L-Regu"/>
              </a:rPr>
              <a:t> </a:t>
            </a:r>
            <a:r>
              <a:rPr lang="en-US" sz="2400" b="0" i="0" u="none" strike="noStrike" baseline="0" dirty="0">
                <a:solidFill>
                  <a:srgbClr val="000000"/>
                </a:solidFill>
                <a:latin typeface="CMTT8"/>
              </a:rPr>
              <a:t>}</a:t>
            </a:r>
          </a:p>
          <a:p>
            <a:pPr algn="l"/>
            <a:r>
              <a:rPr lang="en-US" sz="2400" b="0" i="0" u="none" strike="noStrike" baseline="0" dirty="0">
                <a:solidFill>
                  <a:srgbClr val="808080"/>
                </a:solidFill>
                <a:latin typeface="NimbusRomNo9L-Regu"/>
              </a:rPr>
              <a:t> </a:t>
            </a:r>
            <a:r>
              <a:rPr lang="en-US" sz="2400" b="0" i="0" u="none" strike="noStrike" baseline="0" dirty="0">
                <a:solidFill>
                  <a:srgbClr val="000000"/>
                </a:solidFill>
                <a:latin typeface="CMTT8"/>
              </a:rPr>
              <a:t>for (k = 0; k &lt; NUMBER_OF_TESTS ; k++) {</a:t>
            </a:r>
          </a:p>
          <a:p>
            <a:pPr algn="l"/>
            <a:r>
              <a:rPr lang="en-US" sz="2400" b="0" i="0" u="none" strike="noStrike" baseline="0" dirty="0">
                <a:solidFill>
                  <a:srgbClr val="808080"/>
                </a:solidFill>
                <a:latin typeface="NimbusRomNo9L-Regu"/>
              </a:rPr>
              <a:t> </a:t>
            </a:r>
            <a:r>
              <a:rPr lang="en-US" sz="2400" b="0" i="0" u="none" strike="noStrike" baseline="0" dirty="0">
                <a:solidFill>
                  <a:srgbClr val="000000"/>
                </a:solidFill>
                <a:latin typeface="CMTT8"/>
              </a:rPr>
              <a:t>if ( rank == 0) {</a:t>
            </a:r>
          </a:p>
          <a:p>
            <a:pPr algn="l"/>
            <a:r>
              <a:rPr lang="en-US" sz="2400" b="0" i="0" u="none" strike="noStrike" baseline="0" dirty="0">
                <a:solidFill>
                  <a:srgbClr val="808080"/>
                </a:solidFill>
                <a:latin typeface="NimbusRomNo9L-Regu"/>
              </a:rPr>
              <a:t> </a:t>
            </a:r>
            <a:r>
              <a:rPr lang="en-US" sz="2400" b="0" i="0" u="none" strike="noStrike" baseline="0" dirty="0">
                <a:solidFill>
                  <a:srgbClr val="000000"/>
                </a:solidFill>
                <a:latin typeface="CMTT8"/>
              </a:rPr>
              <a:t>t1 = </a:t>
            </a:r>
            <a:r>
              <a:rPr lang="en-US" sz="2400" b="0" i="0" u="none" strike="noStrike" baseline="0" dirty="0" err="1">
                <a:solidFill>
                  <a:srgbClr val="000000"/>
                </a:solidFill>
                <a:latin typeface="CMTT8"/>
              </a:rPr>
              <a:t>MPI_Wtime</a:t>
            </a:r>
            <a:r>
              <a:rPr lang="en-US" sz="2400" b="0" i="0" u="none" strike="noStrike" baseline="0" dirty="0">
                <a:solidFill>
                  <a:srgbClr val="000000"/>
                </a:solidFill>
                <a:latin typeface="CMTT8"/>
              </a:rPr>
              <a:t> ();</a:t>
            </a:r>
          </a:p>
          <a:p>
            <a:pPr algn="l"/>
            <a:r>
              <a:rPr lang="en-US" sz="2400" b="0" i="0" u="none" strike="noStrike" baseline="0" dirty="0">
                <a:solidFill>
                  <a:srgbClr val="808080"/>
                </a:solidFill>
                <a:latin typeface="NimbusRomNo9L-Regu"/>
              </a:rPr>
              <a:t> </a:t>
            </a:r>
            <a:r>
              <a:rPr lang="en-US" sz="2400" b="0" i="0" u="none" strike="noStrike" baseline="0" dirty="0">
                <a:solidFill>
                  <a:srgbClr val="000000"/>
                </a:solidFill>
                <a:latin typeface="CMTT8"/>
              </a:rPr>
              <a:t>for (j = 0; j &lt; </a:t>
            </a:r>
            <a:r>
              <a:rPr lang="en-US" sz="2400" b="0" i="0" u="none" strike="noStrike" baseline="0" dirty="0" err="1">
                <a:solidFill>
                  <a:srgbClr val="000000"/>
                </a:solidFill>
                <a:latin typeface="CMTT8"/>
              </a:rPr>
              <a:t>nloop</a:t>
            </a:r>
            <a:r>
              <a:rPr lang="en-US" sz="2400" b="0" i="0" u="none" strike="noStrike" baseline="0" dirty="0">
                <a:solidFill>
                  <a:srgbClr val="000000"/>
                </a:solidFill>
                <a:latin typeface="CMTT8"/>
              </a:rPr>
              <a:t> ; j ++) {</a:t>
            </a:r>
            <a:r>
              <a:rPr lang="en-US" sz="2400" b="0" i="0" u="none" strike="noStrike" baseline="0" dirty="0">
                <a:solidFill>
                  <a:srgbClr val="009A00"/>
                </a:solidFill>
                <a:latin typeface="CMITT10"/>
              </a:rPr>
              <a:t>// send message </a:t>
            </a:r>
            <a:r>
              <a:rPr lang="en-US" sz="2400" b="0" i="0" u="none" strike="noStrike" baseline="0" dirty="0" err="1">
                <a:solidFill>
                  <a:srgbClr val="009A00"/>
                </a:solidFill>
                <a:latin typeface="CMITT10"/>
              </a:rPr>
              <a:t>nloop</a:t>
            </a:r>
            <a:r>
              <a:rPr lang="en-US" sz="2400" b="0" i="0" u="none" strike="noStrike" baseline="0" dirty="0">
                <a:solidFill>
                  <a:srgbClr val="009A00"/>
                </a:solidFill>
                <a:latin typeface="CMITT10"/>
              </a:rPr>
              <a:t> times</a:t>
            </a:r>
          </a:p>
          <a:p>
            <a:pPr algn="l"/>
            <a:r>
              <a:rPr lang="en-US" sz="2400" b="0" i="0" u="none" strike="noStrike" baseline="0" dirty="0">
                <a:solidFill>
                  <a:srgbClr val="808080"/>
                </a:solidFill>
                <a:latin typeface="NimbusRomNo9L-Regu"/>
              </a:rPr>
              <a:t> </a:t>
            </a:r>
            <a:r>
              <a:rPr lang="en-US" sz="2400" b="0" i="0" u="none" strike="noStrike" baseline="0" dirty="0" err="1">
                <a:solidFill>
                  <a:srgbClr val="000000"/>
                </a:solidFill>
                <a:latin typeface="CMTT8"/>
              </a:rPr>
              <a:t>MPI_Send</a:t>
            </a:r>
            <a:r>
              <a:rPr lang="en-US" sz="2400" b="0" i="0" u="none" strike="noStrike" baseline="0" dirty="0">
                <a:solidFill>
                  <a:srgbClr val="000000"/>
                </a:solidFill>
                <a:latin typeface="CMTT8"/>
              </a:rPr>
              <a:t> (</a:t>
            </a:r>
            <a:r>
              <a:rPr lang="en-US" sz="2400" b="0" i="0" u="none" strike="noStrike" baseline="0" dirty="0" err="1">
                <a:solidFill>
                  <a:srgbClr val="000000"/>
                </a:solidFill>
                <a:latin typeface="CMTT8"/>
              </a:rPr>
              <a:t>buf</a:t>
            </a:r>
            <a:r>
              <a:rPr lang="en-US" sz="2400" b="0" i="0" u="none" strike="noStrike" baseline="0" dirty="0">
                <a:solidFill>
                  <a:srgbClr val="000000"/>
                </a:solidFill>
                <a:latin typeface="CMTT8"/>
              </a:rPr>
              <a:t> , n, MPI_DOUBLE , 1, k, MPI_COMM_WORLD );</a:t>
            </a:r>
          </a:p>
          <a:p>
            <a:pPr algn="l"/>
            <a:r>
              <a:rPr lang="en-US" sz="2400" b="0" i="0" u="none" strike="noStrike" baseline="0" dirty="0">
                <a:solidFill>
                  <a:srgbClr val="808080"/>
                </a:solidFill>
                <a:latin typeface="NimbusRomNo9L-Regu"/>
              </a:rPr>
              <a:t> </a:t>
            </a:r>
            <a:r>
              <a:rPr lang="en-US" sz="2400" b="0" i="0" u="none" strike="noStrike" baseline="0" dirty="0">
                <a:solidFill>
                  <a:srgbClr val="000000"/>
                </a:solidFill>
                <a:latin typeface="CMTT8"/>
              </a:rPr>
              <a:t>}</a:t>
            </a:r>
          </a:p>
          <a:p>
            <a:pPr algn="l"/>
            <a:r>
              <a:rPr lang="fr-FR" sz="2400" b="0" i="0" u="none" strike="noStrike" baseline="0" dirty="0">
                <a:solidFill>
                  <a:srgbClr val="808080"/>
                </a:solidFill>
                <a:latin typeface="NimbusRomNo9L-Regu"/>
              </a:rPr>
              <a:t> </a:t>
            </a:r>
            <a:endParaRPr lang="en-US" sz="2400" dirty="0"/>
          </a:p>
        </p:txBody>
      </p:sp>
    </p:spTree>
    <p:extLst>
      <p:ext uri="{BB962C8B-B14F-4D97-AF65-F5344CB8AC3E}">
        <p14:creationId xmlns:p14="http://schemas.microsoft.com/office/powerpoint/2010/main" val="39638935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EE6DFC-971D-478C-838F-7E654ECF7F5B}"/>
              </a:ext>
            </a:extLst>
          </p:cNvPr>
          <p:cNvSpPr txBox="1"/>
          <p:nvPr/>
        </p:nvSpPr>
        <p:spPr>
          <a:xfrm>
            <a:off x="781878" y="0"/>
            <a:ext cx="9515061" cy="6740307"/>
          </a:xfrm>
          <a:prstGeom prst="rect">
            <a:avLst/>
          </a:prstGeom>
          <a:noFill/>
        </p:spPr>
        <p:txBody>
          <a:bodyPr wrap="square">
            <a:spAutoFit/>
          </a:bodyPr>
          <a:lstStyle/>
          <a:p>
            <a:r>
              <a:rPr lang="en-US" sz="2400" dirty="0"/>
              <a:t>t2 = ( </a:t>
            </a:r>
            <a:r>
              <a:rPr lang="en-US" sz="2400" dirty="0" err="1"/>
              <a:t>MPI_Wtime</a:t>
            </a:r>
            <a:r>
              <a:rPr lang="en-US" sz="2400" dirty="0"/>
              <a:t> () - t1) / </a:t>
            </a:r>
            <a:r>
              <a:rPr lang="en-US" sz="2400" dirty="0" err="1"/>
              <a:t>nloop</a:t>
            </a:r>
            <a:r>
              <a:rPr lang="en-US" sz="2400" dirty="0"/>
              <a:t> ;</a:t>
            </a:r>
          </a:p>
          <a:p>
            <a:r>
              <a:rPr lang="en-US" sz="2400" dirty="0"/>
              <a:t> }</a:t>
            </a:r>
          </a:p>
          <a:p>
            <a:r>
              <a:rPr lang="en-US" sz="2400" dirty="0"/>
              <a:t> else if ( rank == 1) {</a:t>
            </a:r>
          </a:p>
          <a:p>
            <a:r>
              <a:rPr lang="en-US" sz="2400" dirty="0"/>
              <a:t> for (j = 0; j &lt; </a:t>
            </a:r>
            <a:r>
              <a:rPr lang="en-US" sz="2400" dirty="0" err="1"/>
              <a:t>nloop</a:t>
            </a:r>
            <a:r>
              <a:rPr lang="en-US" sz="2400" dirty="0"/>
              <a:t> ; j ++) {// receive message </a:t>
            </a:r>
            <a:r>
              <a:rPr lang="en-US" sz="2400" dirty="0" err="1"/>
              <a:t>nloop</a:t>
            </a:r>
            <a:r>
              <a:rPr lang="en-US" sz="2400" dirty="0"/>
              <a:t> times</a:t>
            </a:r>
          </a:p>
          <a:p>
            <a:r>
              <a:rPr lang="en-US" sz="2400" dirty="0"/>
              <a:t> </a:t>
            </a:r>
            <a:r>
              <a:rPr lang="en-US" sz="2400" dirty="0" err="1"/>
              <a:t>MPI_Recv</a:t>
            </a:r>
            <a:r>
              <a:rPr lang="en-US" sz="2400" dirty="0"/>
              <a:t> (</a:t>
            </a:r>
            <a:r>
              <a:rPr lang="en-US" sz="2400" dirty="0" err="1"/>
              <a:t>buf</a:t>
            </a:r>
            <a:r>
              <a:rPr lang="en-US" sz="2400" dirty="0"/>
              <a:t> , n, MPI_DOUBLE , 0, k, MPI_COMM_WORLD , &amp; status );</a:t>
            </a:r>
          </a:p>
          <a:p>
            <a:r>
              <a:rPr lang="en-US" sz="2400" dirty="0"/>
              <a:t> }</a:t>
            </a:r>
          </a:p>
          <a:p>
            <a:r>
              <a:rPr lang="en-US" sz="2400" dirty="0"/>
              <a:t> }</a:t>
            </a:r>
          </a:p>
          <a:p>
            <a:r>
              <a:rPr lang="en-US" sz="2400" dirty="0"/>
              <a:t> }</a:t>
            </a:r>
          </a:p>
          <a:p>
            <a:r>
              <a:rPr lang="en-US" sz="2400" dirty="0"/>
              <a:t> if ( rank == 0) { // calculate bandwidth</a:t>
            </a:r>
          </a:p>
          <a:p>
            <a:r>
              <a:rPr lang="en-US" sz="2400" dirty="0"/>
              <a:t> double bandwidth ;</a:t>
            </a:r>
          </a:p>
          <a:p>
            <a:r>
              <a:rPr lang="en-US" sz="2400" dirty="0"/>
              <a:t> bandwidth = n * </a:t>
            </a:r>
            <a:r>
              <a:rPr lang="en-US" sz="2400" dirty="0" err="1"/>
              <a:t>sizeof</a:t>
            </a:r>
            <a:r>
              <a:rPr lang="en-US" sz="2400" dirty="0"/>
              <a:t> ( double ) *1.0e -6 * 8 / t2; // in Mb/ sec</a:t>
            </a:r>
          </a:p>
          <a:p>
            <a:r>
              <a:rPr lang="en-US" sz="2400" dirty="0"/>
              <a:t> </a:t>
            </a:r>
            <a:r>
              <a:rPr lang="en-US" sz="2400" dirty="0" err="1"/>
              <a:t>printf</a:t>
            </a:r>
            <a:r>
              <a:rPr lang="en-US" sz="2400" dirty="0"/>
              <a:t> ("\t %10 d\t %10.8 f\t %8.2 f\n", n, t2 , bandwidth );</a:t>
            </a:r>
          </a:p>
          <a:p>
            <a:r>
              <a:rPr lang="en-US" sz="2400" dirty="0"/>
              <a:t> }</a:t>
            </a:r>
          </a:p>
          <a:p>
            <a:r>
              <a:rPr lang="en-US" sz="2400" dirty="0"/>
              <a:t> free (</a:t>
            </a:r>
            <a:r>
              <a:rPr lang="en-US" sz="2400" dirty="0" err="1"/>
              <a:t>buf</a:t>
            </a:r>
            <a:r>
              <a:rPr lang="en-US" sz="2400" dirty="0"/>
              <a:t>);</a:t>
            </a:r>
          </a:p>
          <a:p>
            <a:r>
              <a:rPr lang="en-US" sz="2400" dirty="0"/>
              <a:t> }</a:t>
            </a:r>
          </a:p>
          <a:p>
            <a:r>
              <a:rPr lang="en-US" sz="2400" dirty="0"/>
              <a:t> </a:t>
            </a:r>
            <a:r>
              <a:rPr lang="en-US" sz="2400" dirty="0" err="1"/>
              <a:t>MPI_Finalize</a:t>
            </a:r>
            <a:r>
              <a:rPr lang="en-US" sz="2400" dirty="0"/>
              <a:t> ();</a:t>
            </a:r>
          </a:p>
          <a:p>
            <a:r>
              <a:rPr lang="en-US" sz="2400" dirty="0"/>
              <a:t> return 0;</a:t>
            </a:r>
          </a:p>
          <a:p>
            <a:r>
              <a:rPr lang="en-US" sz="2400" dirty="0"/>
              <a:t> }</a:t>
            </a:r>
          </a:p>
        </p:txBody>
      </p:sp>
    </p:spTree>
    <p:extLst>
      <p:ext uri="{BB962C8B-B14F-4D97-AF65-F5344CB8AC3E}">
        <p14:creationId xmlns:p14="http://schemas.microsoft.com/office/powerpoint/2010/main" val="38746482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3CCF-2A9F-4086-AA76-91A55BA3D986}"/>
              </a:ext>
            </a:extLst>
          </p:cNvPr>
          <p:cNvSpPr>
            <a:spLocks noGrp="1"/>
          </p:cNvSpPr>
          <p:nvPr>
            <p:ph type="title"/>
          </p:nvPr>
        </p:nvSpPr>
        <p:spPr/>
        <p:txBody>
          <a:bodyPr/>
          <a:lstStyle/>
          <a:p>
            <a:r>
              <a:rPr lang="en-US" dirty="0"/>
              <a:t>Collective MPI communication</a:t>
            </a:r>
          </a:p>
        </p:txBody>
      </p:sp>
      <p:sp>
        <p:nvSpPr>
          <p:cNvPr id="3" name="Content Placeholder 2">
            <a:extLst>
              <a:ext uri="{FF2B5EF4-FFF2-40B4-BE49-F238E27FC236}">
                <a16:creationId xmlns:a16="http://schemas.microsoft.com/office/drawing/2014/main" id="{F5D5E27B-3628-459A-90FD-2A9C3B776340}"/>
              </a:ext>
            </a:extLst>
          </p:cNvPr>
          <p:cNvSpPr>
            <a:spLocks noGrp="1"/>
          </p:cNvSpPr>
          <p:nvPr>
            <p:ph idx="1"/>
          </p:nvPr>
        </p:nvSpPr>
        <p:spPr>
          <a:xfrm>
            <a:off x="838200" y="1510748"/>
            <a:ext cx="10515600" cy="4666215"/>
          </a:xfrm>
        </p:spPr>
        <p:txBody>
          <a:bodyPr>
            <a:normAutofit/>
          </a:bodyPr>
          <a:lstStyle/>
          <a:p>
            <a:r>
              <a:rPr lang="en-US" sz="3600" dirty="0"/>
              <a:t>MPI collective operations are called by all processes in a communicator.</a:t>
            </a:r>
          </a:p>
          <a:p>
            <a:r>
              <a:rPr lang="en-US" sz="3600" dirty="0"/>
              <a:t> Typical tasks that can be elegantly implemented in this way are: </a:t>
            </a:r>
          </a:p>
          <a:p>
            <a:pPr lvl="1"/>
            <a:r>
              <a:rPr lang="en-US" sz="3200" dirty="0"/>
              <a:t>global synchronization</a:t>
            </a:r>
          </a:p>
          <a:p>
            <a:pPr lvl="1"/>
            <a:r>
              <a:rPr lang="en-US" sz="3200" dirty="0"/>
              <a:t>reception of a local data item from all cooperating processes in the communicator </a:t>
            </a:r>
          </a:p>
          <a:p>
            <a:pPr lvl="1"/>
            <a:r>
              <a:rPr lang="en-US" sz="3200" dirty="0" err="1"/>
              <a:t>etc</a:t>
            </a:r>
            <a:endParaRPr lang="en-US" sz="3200" dirty="0"/>
          </a:p>
        </p:txBody>
      </p:sp>
    </p:spTree>
    <p:extLst>
      <p:ext uri="{BB962C8B-B14F-4D97-AF65-F5344CB8AC3E}">
        <p14:creationId xmlns:p14="http://schemas.microsoft.com/office/powerpoint/2010/main" val="27882436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1A0C-2B06-428F-8B1B-5A74D51AA235}"/>
              </a:ext>
            </a:extLst>
          </p:cNvPr>
          <p:cNvSpPr>
            <a:spLocks noGrp="1"/>
          </p:cNvSpPr>
          <p:nvPr>
            <p:ph type="title"/>
          </p:nvPr>
        </p:nvSpPr>
        <p:spPr>
          <a:xfrm>
            <a:off x="838200" y="18255"/>
            <a:ext cx="10515600" cy="1325563"/>
          </a:xfrm>
        </p:spPr>
        <p:txBody>
          <a:bodyPr/>
          <a:lstStyle/>
          <a:p>
            <a:r>
              <a:rPr lang="en-US" dirty="0"/>
              <a:t>MPI_BARRIER (comm)</a:t>
            </a:r>
          </a:p>
        </p:txBody>
      </p:sp>
      <p:sp>
        <p:nvSpPr>
          <p:cNvPr id="3" name="Content Placeholder 2">
            <a:extLst>
              <a:ext uri="{FF2B5EF4-FFF2-40B4-BE49-F238E27FC236}">
                <a16:creationId xmlns:a16="http://schemas.microsoft.com/office/drawing/2014/main" id="{E3F4B597-030F-480D-92F5-223CBD69AFAC}"/>
              </a:ext>
            </a:extLst>
          </p:cNvPr>
          <p:cNvSpPr>
            <a:spLocks noGrp="1"/>
          </p:cNvSpPr>
          <p:nvPr>
            <p:ph idx="1"/>
          </p:nvPr>
        </p:nvSpPr>
        <p:spPr>
          <a:xfrm>
            <a:off x="838199" y="1343818"/>
            <a:ext cx="10797209" cy="5176252"/>
          </a:xfrm>
        </p:spPr>
        <p:txBody>
          <a:bodyPr>
            <a:normAutofit/>
          </a:bodyPr>
          <a:lstStyle/>
          <a:p>
            <a:r>
              <a:rPr lang="en-US" sz="3600" dirty="0"/>
              <a:t>This operation is used to synchronize the execution of a group of processes specified within the communicator comm. </a:t>
            </a:r>
          </a:p>
          <a:p>
            <a:r>
              <a:rPr lang="en-US" sz="3600" dirty="0"/>
              <a:t>When a process reach this operation it has to wait until all other processes have reached the MPI_BARRIER. </a:t>
            </a:r>
          </a:p>
          <a:p>
            <a:r>
              <a:rPr lang="en-US" sz="3600" dirty="0"/>
              <a:t> No process returns from MPI_BARRIER until all processes have called it. </a:t>
            </a:r>
          </a:p>
          <a:p>
            <a:r>
              <a:rPr lang="en-US" sz="3600" dirty="0"/>
              <a:t> Programmer is responsible that all processes from communicator comm will really call to MPI_BARRIER.</a:t>
            </a:r>
          </a:p>
        </p:txBody>
      </p:sp>
    </p:spTree>
    <p:extLst>
      <p:ext uri="{BB962C8B-B14F-4D97-AF65-F5344CB8AC3E}">
        <p14:creationId xmlns:p14="http://schemas.microsoft.com/office/powerpoint/2010/main" val="30827316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B41A-8569-497F-8B03-F8B5CF128EB9}"/>
              </a:ext>
            </a:extLst>
          </p:cNvPr>
          <p:cNvSpPr>
            <a:spLocks noGrp="1"/>
          </p:cNvSpPr>
          <p:nvPr>
            <p:ph type="title"/>
          </p:nvPr>
        </p:nvSpPr>
        <p:spPr/>
        <p:txBody>
          <a:bodyPr/>
          <a:lstStyle/>
          <a:p>
            <a:r>
              <a:rPr lang="en-US" dirty="0"/>
              <a:t>MPI_BARRIER (comm)</a:t>
            </a:r>
          </a:p>
        </p:txBody>
      </p:sp>
      <p:sp>
        <p:nvSpPr>
          <p:cNvPr id="3" name="Content Placeholder 2">
            <a:extLst>
              <a:ext uri="{FF2B5EF4-FFF2-40B4-BE49-F238E27FC236}">
                <a16:creationId xmlns:a16="http://schemas.microsoft.com/office/drawing/2014/main" id="{A38490D2-390B-4723-A688-ACC0FFC36C29}"/>
              </a:ext>
            </a:extLst>
          </p:cNvPr>
          <p:cNvSpPr>
            <a:spLocks noGrp="1"/>
          </p:cNvSpPr>
          <p:nvPr>
            <p:ph idx="1"/>
          </p:nvPr>
        </p:nvSpPr>
        <p:spPr/>
        <p:txBody>
          <a:bodyPr>
            <a:normAutofit/>
          </a:bodyPr>
          <a:lstStyle/>
          <a:p>
            <a:pPr algn="l"/>
            <a:r>
              <a:rPr lang="en-US" dirty="0">
                <a:latin typeface="NimbusRomNo9L-Regu"/>
              </a:rPr>
              <a:t>B</a:t>
            </a:r>
            <a:r>
              <a:rPr lang="en-US" b="0" i="0" u="none" strike="noStrike" baseline="0" dirty="0">
                <a:latin typeface="NimbusRomNo9L-Regu"/>
              </a:rPr>
              <a:t>arrier is a simple way of separating two phases of a computation to ensure that messages generated in different phases do not interfere. </a:t>
            </a:r>
          </a:p>
          <a:p>
            <a:pPr algn="l"/>
            <a:r>
              <a:rPr lang="en-US" b="0" i="0" u="none" strike="noStrike" baseline="0" dirty="0">
                <a:latin typeface="CMTT10"/>
              </a:rPr>
              <a:t>MPI_BARRIER </a:t>
            </a:r>
            <a:r>
              <a:rPr lang="en-US" b="0" i="0" u="none" strike="noStrike" baseline="0" dirty="0">
                <a:latin typeface="NimbusRomNo9L-Regu"/>
              </a:rPr>
              <a:t>is a global operation that invokes all processes therefore it could be time-consuming.</a:t>
            </a:r>
          </a:p>
          <a:p>
            <a:pPr algn="l"/>
            <a:r>
              <a:rPr lang="en-US" b="0" i="0" u="none" strike="noStrike" baseline="0" dirty="0">
                <a:latin typeface="NimbusRomNo9L-Regu"/>
              </a:rPr>
              <a:t> In many cases the call to </a:t>
            </a:r>
            <a:r>
              <a:rPr lang="en-US" b="0" i="0" u="none" strike="noStrike" baseline="0" dirty="0">
                <a:latin typeface="CMTT10"/>
              </a:rPr>
              <a:t>MPI_BARRIER </a:t>
            </a:r>
            <a:r>
              <a:rPr lang="en-US" b="0" i="0" u="none" strike="noStrike" baseline="0" dirty="0">
                <a:latin typeface="NimbusRomNo9L-Regu"/>
              </a:rPr>
              <a:t>should be avoided by an appropriate use of explicit addressing options, e.g. </a:t>
            </a:r>
            <a:r>
              <a:rPr lang="en-US" b="0" i="0" u="none" strike="noStrike" baseline="0" dirty="0">
                <a:latin typeface="CMTT10"/>
              </a:rPr>
              <a:t>tag</a:t>
            </a:r>
            <a:r>
              <a:rPr lang="en-US" b="0" i="0" u="none" strike="noStrike" baseline="0" dirty="0">
                <a:latin typeface="NimbusRomNo9L-Regu"/>
              </a:rPr>
              <a:t>, </a:t>
            </a:r>
            <a:r>
              <a:rPr lang="en-US" b="0" i="0" u="none" strike="noStrike" baseline="0" dirty="0">
                <a:latin typeface="CMTT10"/>
              </a:rPr>
              <a:t>source</a:t>
            </a:r>
            <a:r>
              <a:rPr lang="en-US" b="0" i="0" u="none" strike="noStrike" baseline="0" dirty="0">
                <a:latin typeface="NimbusRomNo9L-Regu"/>
              </a:rPr>
              <a:t>, or </a:t>
            </a:r>
            <a:r>
              <a:rPr lang="en-US" b="0" i="0" u="none" strike="noStrike" baseline="0" dirty="0">
                <a:latin typeface="CMTT10"/>
              </a:rPr>
              <a:t>comm</a:t>
            </a:r>
            <a:r>
              <a:rPr lang="en-US" b="0" i="0" u="none" strike="noStrike" baseline="0" dirty="0">
                <a:latin typeface="NimbusRomNo9L-Regu"/>
              </a:rPr>
              <a:t>.</a:t>
            </a:r>
            <a:endParaRPr lang="en-US" sz="4000" dirty="0"/>
          </a:p>
        </p:txBody>
      </p:sp>
    </p:spTree>
    <p:extLst>
      <p:ext uri="{BB962C8B-B14F-4D97-AF65-F5344CB8AC3E}">
        <p14:creationId xmlns:p14="http://schemas.microsoft.com/office/powerpoint/2010/main" val="281020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DE2E-5772-49B0-B110-F26AB753A13F}"/>
              </a:ext>
            </a:extLst>
          </p:cNvPr>
          <p:cNvSpPr>
            <a:spLocks noGrp="1"/>
          </p:cNvSpPr>
          <p:nvPr>
            <p:ph type="title"/>
          </p:nvPr>
        </p:nvSpPr>
        <p:spPr/>
        <p:txBody>
          <a:bodyPr/>
          <a:lstStyle/>
          <a:p>
            <a:r>
              <a:rPr lang="en-US" dirty="0"/>
              <a:t>Message passing interface</a:t>
            </a:r>
          </a:p>
        </p:txBody>
      </p:sp>
      <p:sp>
        <p:nvSpPr>
          <p:cNvPr id="3" name="Content Placeholder 2">
            <a:extLst>
              <a:ext uri="{FF2B5EF4-FFF2-40B4-BE49-F238E27FC236}">
                <a16:creationId xmlns:a16="http://schemas.microsoft.com/office/drawing/2014/main" id="{40D58059-E726-473A-BE69-F31AF75490DC}"/>
              </a:ext>
            </a:extLst>
          </p:cNvPr>
          <p:cNvSpPr>
            <a:spLocks noGrp="1"/>
          </p:cNvSpPr>
          <p:nvPr>
            <p:ph idx="1"/>
          </p:nvPr>
        </p:nvSpPr>
        <p:spPr>
          <a:xfrm>
            <a:off x="556591" y="1457739"/>
            <a:ext cx="10959548" cy="5208104"/>
          </a:xfrm>
        </p:spPr>
        <p:txBody>
          <a:bodyPr>
            <a:normAutofit lnSpcReduction="10000"/>
          </a:bodyPr>
          <a:lstStyle/>
          <a:p>
            <a:r>
              <a:rPr lang="en-US" dirty="0"/>
              <a:t>Standardization effort of a message passing interface (MPI) library began in nineties </a:t>
            </a:r>
          </a:p>
          <a:p>
            <a:pPr lvl="1"/>
            <a:r>
              <a:rPr lang="en-US" dirty="0"/>
              <a:t>Most successful project of the software standardization. </a:t>
            </a:r>
          </a:p>
          <a:p>
            <a:r>
              <a:rPr lang="en-US" dirty="0"/>
              <a:t>Cooperation between academia and industry that has been created with the MPI standardization forum.</a:t>
            </a:r>
          </a:p>
          <a:p>
            <a:r>
              <a:rPr lang="en-US" dirty="0"/>
              <a:t>MPI library interface is a specification, not an implementation.</a:t>
            </a:r>
          </a:p>
          <a:p>
            <a:r>
              <a:rPr lang="en-US" dirty="0"/>
              <a:t> MPI is not a language</a:t>
            </a:r>
          </a:p>
          <a:p>
            <a:r>
              <a:rPr lang="en-US" dirty="0"/>
              <a:t>MPI operations are expressed as functions, subroutines, or methods, according to the appropriate language bindings for C and Fortran</a:t>
            </a:r>
          </a:p>
          <a:p>
            <a:r>
              <a:rPr lang="en-US" dirty="0"/>
              <a:t>MPI standard defines the syntax and semantics of library operations that support the message-passing model, independently of program language or compiler specification.</a:t>
            </a:r>
          </a:p>
        </p:txBody>
      </p:sp>
    </p:spTree>
    <p:extLst>
      <p:ext uri="{BB962C8B-B14F-4D97-AF65-F5344CB8AC3E}">
        <p14:creationId xmlns:p14="http://schemas.microsoft.com/office/powerpoint/2010/main" val="41700167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56B1-1D2A-4CA6-B889-84D91FC46C9C}"/>
              </a:ext>
            </a:extLst>
          </p:cNvPr>
          <p:cNvSpPr>
            <a:spLocks noGrp="1"/>
          </p:cNvSpPr>
          <p:nvPr>
            <p:ph type="title"/>
          </p:nvPr>
        </p:nvSpPr>
        <p:spPr>
          <a:xfrm>
            <a:off x="480391" y="18255"/>
            <a:ext cx="10515600" cy="1325563"/>
          </a:xfrm>
        </p:spPr>
        <p:txBody>
          <a:bodyPr/>
          <a:lstStyle/>
          <a:p>
            <a:r>
              <a:rPr lang="it-IT" dirty="0"/>
              <a:t>MPI_Barrier(MPI_Comm communicator)</a:t>
            </a:r>
            <a:endParaRPr lang="en-US" dirty="0"/>
          </a:p>
        </p:txBody>
      </p:sp>
      <p:sp>
        <p:nvSpPr>
          <p:cNvPr id="3" name="Content Placeholder 2">
            <a:extLst>
              <a:ext uri="{FF2B5EF4-FFF2-40B4-BE49-F238E27FC236}">
                <a16:creationId xmlns:a16="http://schemas.microsoft.com/office/drawing/2014/main" id="{7AA29466-7397-4F8D-8683-DBDBD7F567F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B3828AF-D68A-4274-AFE9-6147A062ADF1}"/>
              </a:ext>
            </a:extLst>
          </p:cNvPr>
          <p:cNvPicPr>
            <a:picLocks noChangeAspect="1"/>
          </p:cNvPicPr>
          <p:nvPr/>
        </p:nvPicPr>
        <p:blipFill>
          <a:blip r:embed="rId2"/>
          <a:stretch>
            <a:fillRect/>
          </a:stretch>
        </p:blipFill>
        <p:spPr>
          <a:xfrm>
            <a:off x="1537252" y="1257853"/>
            <a:ext cx="6986380" cy="5235022"/>
          </a:xfrm>
          <a:prstGeom prst="rect">
            <a:avLst/>
          </a:prstGeom>
        </p:spPr>
      </p:pic>
    </p:spTree>
    <p:extLst>
      <p:ext uri="{BB962C8B-B14F-4D97-AF65-F5344CB8AC3E}">
        <p14:creationId xmlns:p14="http://schemas.microsoft.com/office/powerpoint/2010/main" val="35746128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A6DA70-9A69-475F-AD84-FB26C2CF1DDF}"/>
              </a:ext>
            </a:extLst>
          </p:cNvPr>
          <p:cNvSpPr txBox="1"/>
          <p:nvPr/>
        </p:nvSpPr>
        <p:spPr>
          <a:xfrm>
            <a:off x="278296" y="450574"/>
            <a:ext cx="9952381" cy="6001643"/>
          </a:xfrm>
          <a:prstGeom prst="rect">
            <a:avLst/>
          </a:prstGeom>
          <a:noFill/>
        </p:spPr>
        <p:txBody>
          <a:bodyPr wrap="square">
            <a:spAutoFit/>
          </a:bodyPr>
          <a:lstStyle/>
          <a:p>
            <a:r>
              <a:rPr lang="en-US" sz="2400" dirty="0"/>
              <a:t>#include "</a:t>
            </a:r>
            <a:r>
              <a:rPr lang="en-US" sz="2400" dirty="0" err="1"/>
              <a:t>mpi.h</a:t>
            </a:r>
            <a:r>
              <a:rPr lang="en-US" sz="2400" dirty="0"/>
              <a:t>"</a:t>
            </a:r>
          </a:p>
          <a:p>
            <a:r>
              <a:rPr lang="en-US" sz="2400" dirty="0"/>
              <a:t>#include &lt;</a:t>
            </a:r>
            <a:r>
              <a:rPr lang="en-US" sz="2400" dirty="0" err="1"/>
              <a:t>stdio.h</a:t>
            </a:r>
            <a:r>
              <a:rPr lang="en-US" sz="2400" dirty="0"/>
              <a:t>&gt;</a:t>
            </a:r>
          </a:p>
          <a:p>
            <a:r>
              <a:rPr lang="en-US" sz="2400" dirty="0"/>
              <a:t>int main(int </a:t>
            </a:r>
            <a:r>
              <a:rPr lang="en-US" sz="2400" dirty="0" err="1"/>
              <a:t>argc</a:t>
            </a:r>
            <a:r>
              <a:rPr lang="en-US" sz="2400" dirty="0"/>
              <a:t>, char *</a:t>
            </a:r>
            <a:r>
              <a:rPr lang="en-US" sz="2400" dirty="0" err="1"/>
              <a:t>argv</a:t>
            </a:r>
            <a:r>
              <a:rPr lang="en-US" sz="2400" dirty="0"/>
              <a:t>[])</a:t>
            </a:r>
          </a:p>
          <a:p>
            <a:r>
              <a:rPr lang="en-US" sz="2400" dirty="0"/>
              <a:t>{</a:t>
            </a:r>
          </a:p>
          <a:p>
            <a:r>
              <a:rPr lang="en-US" sz="2400" dirty="0"/>
              <a:t>    int rank, </a:t>
            </a:r>
            <a:r>
              <a:rPr lang="en-US" sz="2400" dirty="0" err="1"/>
              <a:t>nprocs</a:t>
            </a:r>
            <a:r>
              <a:rPr lang="en-US" sz="2400" dirty="0"/>
              <a:t>;</a:t>
            </a:r>
          </a:p>
          <a:p>
            <a:endParaRPr lang="en-US" sz="2400" dirty="0"/>
          </a:p>
          <a:p>
            <a:r>
              <a:rPr lang="en-US" sz="2400" dirty="0"/>
              <a:t>    </a:t>
            </a:r>
            <a:r>
              <a:rPr lang="en-US" sz="2400" dirty="0" err="1"/>
              <a:t>MPI_Init</a:t>
            </a:r>
            <a:r>
              <a:rPr lang="en-US" sz="2400" dirty="0"/>
              <a:t>(&amp;</a:t>
            </a:r>
            <a:r>
              <a:rPr lang="en-US" sz="2400" dirty="0" err="1"/>
              <a:t>argc</a:t>
            </a:r>
            <a:r>
              <a:rPr lang="en-US" sz="2400" dirty="0"/>
              <a:t>,&amp;</a:t>
            </a:r>
            <a:r>
              <a:rPr lang="en-US" sz="2400" dirty="0" err="1"/>
              <a:t>argv</a:t>
            </a:r>
            <a:r>
              <a:rPr lang="en-US" sz="2400" dirty="0"/>
              <a:t>);</a:t>
            </a:r>
          </a:p>
          <a:p>
            <a:r>
              <a:rPr lang="en-US" sz="2400" dirty="0"/>
              <a:t>    </a:t>
            </a:r>
            <a:r>
              <a:rPr lang="en-US" sz="2400" dirty="0" err="1"/>
              <a:t>MPI_Comm_size</a:t>
            </a:r>
            <a:r>
              <a:rPr lang="en-US" sz="2400" dirty="0"/>
              <a:t>(MPI_COMM_WORLD,&amp;</a:t>
            </a:r>
            <a:r>
              <a:rPr lang="en-US" sz="2400" dirty="0" err="1"/>
              <a:t>nprocs</a:t>
            </a:r>
            <a:r>
              <a:rPr lang="en-US" sz="2400" dirty="0"/>
              <a:t>);</a:t>
            </a:r>
          </a:p>
          <a:p>
            <a:r>
              <a:rPr lang="en-US" sz="2400" dirty="0"/>
              <a:t>    </a:t>
            </a:r>
            <a:r>
              <a:rPr lang="en-US" sz="2400" dirty="0" err="1"/>
              <a:t>MPI_Comm_rank</a:t>
            </a:r>
            <a:r>
              <a:rPr lang="en-US" sz="2400" dirty="0"/>
              <a:t>(</a:t>
            </a:r>
            <a:r>
              <a:rPr lang="en-US" sz="2400" dirty="0" err="1"/>
              <a:t>MPI_COMM_WORLD,&amp;rank</a:t>
            </a:r>
            <a:r>
              <a:rPr lang="en-US" sz="2400" dirty="0"/>
              <a:t>);</a:t>
            </a:r>
          </a:p>
          <a:p>
            <a:r>
              <a:rPr lang="en-US" sz="2400" dirty="0"/>
              <a:t>    </a:t>
            </a:r>
            <a:r>
              <a:rPr lang="en-US" sz="2400" dirty="0" err="1"/>
              <a:t>MPI_Barrier</a:t>
            </a:r>
            <a:r>
              <a:rPr lang="en-US" sz="2400" dirty="0"/>
              <a:t>(MPI_COMM_WORLD);</a:t>
            </a:r>
          </a:p>
          <a:p>
            <a:r>
              <a:rPr lang="en-US" sz="2400" dirty="0"/>
              <a:t>    </a:t>
            </a:r>
            <a:r>
              <a:rPr lang="en-US" sz="2400" dirty="0" err="1"/>
              <a:t>printf</a:t>
            </a:r>
            <a:r>
              <a:rPr lang="en-US" sz="2400" dirty="0"/>
              <a:t>("Hello, world.  I am %d of %d\n", rank, </a:t>
            </a:r>
            <a:r>
              <a:rPr lang="en-US" sz="2400" dirty="0" err="1"/>
              <a:t>nprocs</a:t>
            </a:r>
            <a:r>
              <a:rPr lang="en-US" sz="2400" dirty="0"/>
              <a:t>);</a:t>
            </a:r>
          </a:p>
          <a:p>
            <a:r>
              <a:rPr lang="en-US" sz="2400" dirty="0"/>
              <a:t>    </a:t>
            </a:r>
            <a:r>
              <a:rPr lang="en-US" sz="2400" dirty="0" err="1"/>
              <a:t>fflush</a:t>
            </a:r>
            <a:r>
              <a:rPr lang="en-US" sz="2400" dirty="0"/>
              <a:t>(</a:t>
            </a:r>
            <a:r>
              <a:rPr lang="en-US" sz="2400" dirty="0" err="1"/>
              <a:t>stdout</a:t>
            </a:r>
            <a:r>
              <a:rPr lang="en-US" sz="2400" dirty="0"/>
              <a:t>);</a:t>
            </a:r>
          </a:p>
          <a:p>
            <a:r>
              <a:rPr lang="en-US" sz="2400" dirty="0"/>
              <a:t>    </a:t>
            </a:r>
            <a:r>
              <a:rPr lang="en-US" sz="2400" dirty="0" err="1"/>
              <a:t>MPI_Finalize</a:t>
            </a:r>
            <a:r>
              <a:rPr lang="en-US" sz="2400" dirty="0"/>
              <a:t>();</a:t>
            </a:r>
          </a:p>
          <a:p>
            <a:r>
              <a:rPr lang="en-US" sz="2400" dirty="0"/>
              <a:t>    return 0;</a:t>
            </a:r>
          </a:p>
          <a:p>
            <a:r>
              <a:rPr lang="en-US" sz="2400" dirty="0"/>
              <a:t>}</a:t>
            </a:r>
          </a:p>
          <a:p>
            <a:r>
              <a:rPr lang="en-US" sz="2400" dirty="0"/>
              <a:t> </a:t>
            </a:r>
          </a:p>
        </p:txBody>
      </p:sp>
    </p:spTree>
    <p:extLst>
      <p:ext uri="{BB962C8B-B14F-4D97-AF65-F5344CB8AC3E}">
        <p14:creationId xmlns:p14="http://schemas.microsoft.com/office/powerpoint/2010/main" val="2251395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BF42-2B13-4388-8FC4-BFD53A084CC8}"/>
              </a:ext>
            </a:extLst>
          </p:cNvPr>
          <p:cNvSpPr>
            <a:spLocks noGrp="1"/>
          </p:cNvSpPr>
          <p:nvPr>
            <p:ph type="title"/>
          </p:nvPr>
        </p:nvSpPr>
        <p:spPr/>
        <p:txBody>
          <a:bodyPr/>
          <a:lstStyle/>
          <a:p>
            <a:r>
              <a:rPr lang="en-US" dirty="0"/>
              <a:t>MPI_BCAST (</a:t>
            </a:r>
            <a:r>
              <a:rPr lang="en-US" dirty="0" err="1"/>
              <a:t>inbuf</a:t>
            </a:r>
            <a:r>
              <a:rPr lang="en-US" dirty="0"/>
              <a:t>, </a:t>
            </a:r>
            <a:r>
              <a:rPr lang="en-US" dirty="0" err="1"/>
              <a:t>incnt</a:t>
            </a:r>
            <a:r>
              <a:rPr lang="en-US" dirty="0"/>
              <a:t>, </a:t>
            </a:r>
            <a:r>
              <a:rPr lang="en-US" dirty="0" err="1"/>
              <a:t>intype</a:t>
            </a:r>
            <a:r>
              <a:rPr lang="en-US" dirty="0"/>
              <a:t>, root, comm)</a:t>
            </a:r>
          </a:p>
        </p:txBody>
      </p:sp>
      <p:sp>
        <p:nvSpPr>
          <p:cNvPr id="3" name="Content Placeholder 2">
            <a:extLst>
              <a:ext uri="{FF2B5EF4-FFF2-40B4-BE49-F238E27FC236}">
                <a16:creationId xmlns:a16="http://schemas.microsoft.com/office/drawing/2014/main" id="{AA2B3BE4-6E6F-4934-A2E1-10C6EA9D80E4}"/>
              </a:ext>
            </a:extLst>
          </p:cNvPr>
          <p:cNvSpPr>
            <a:spLocks noGrp="1"/>
          </p:cNvSpPr>
          <p:nvPr>
            <p:ph idx="1"/>
          </p:nvPr>
        </p:nvSpPr>
        <p:spPr>
          <a:xfrm>
            <a:off x="573156" y="1605585"/>
            <a:ext cx="11155017" cy="5060258"/>
          </a:xfrm>
        </p:spPr>
        <p:txBody>
          <a:bodyPr>
            <a:normAutofit fontScale="92500" lnSpcReduction="10000"/>
          </a:bodyPr>
          <a:lstStyle/>
          <a:p>
            <a:r>
              <a:rPr lang="en-US" dirty="0"/>
              <a:t>Operation implements a one-to-all broadcast operation </a:t>
            </a:r>
          </a:p>
          <a:p>
            <a:r>
              <a:rPr lang="en-US" dirty="0"/>
              <a:t>single named process root sends its data to all other processes in the communicator, including to itself. </a:t>
            </a:r>
          </a:p>
          <a:p>
            <a:r>
              <a:rPr lang="en-US" dirty="0"/>
              <a:t>Each process receives this data from the root process, which can be of any rank. </a:t>
            </a:r>
          </a:p>
          <a:p>
            <a:r>
              <a:rPr lang="en-US" dirty="0"/>
              <a:t>At the time of call, the input data are located in </a:t>
            </a:r>
            <a:r>
              <a:rPr lang="en-US" dirty="0" err="1"/>
              <a:t>inbuf</a:t>
            </a:r>
            <a:r>
              <a:rPr lang="en-US" dirty="0"/>
              <a:t> of process root and consists of </a:t>
            </a:r>
            <a:r>
              <a:rPr lang="en-US" dirty="0" err="1"/>
              <a:t>incnt</a:t>
            </a:r>
            <a:r>
              <a:rPr lang="en-US" dirty="0"/>
              <a:t> data items of a specified </a:t>
            </a:r>
            <a:r>
              <a:rPr lang="en-US" dirty="0" err="1"/>
              <a:t>intype</a:t>
            </a:r>
            <a:r>
              <a:rPr lang="en-US" dirty="0"/>
              <a:t>. </a:t>
            </a:r>
          </a:p>
          <a:p>
            <a:r>
              <a:rPr lang="en-US" dirty="0"/>
              <a:t>This implies that the number of data items must be exactly the same at input and output side. </a:t>
            </a:r>
          </a:p>
          <a:p>
            <a:r>
              <a:rPr lang="en-US" dirty="0"/>
              <a:t>After the call, the data are replicated in </a:t>
            </a:r>
            <a:r>
              <a:rPr lang="en-US" dirty="0" err="1"/>
              <a:t>inbuf</a:t>
            </a:r>
            <a:r>
              <a:rPr lang="en-US" dirty="0"/>
              <a:t> as output data of all remaining processes.</a:t>
            </a:r>
          </a:p>
          <a:p>
            <a:r>
              <a:rPr lang="en-US" dirty="0"/>
              <a:t> </a:t>
            </a:r>
            <a:r>
              <a:rPr lang="en-US" dirty="0" err="1"/>
              <a:t>inbuf</a:t>
            </a:r>
            <a:r>
              <a:rPr lang="en-US" dirty="0"/>
              <a:t> is used as an input argument at the root process,  output argument in all remaining processes, it is of the INOUT type.</a:t>
            </a:r>
          </a:p>
        </p:txBody>
      </p:sp>
    </p:spTree>
    <p:extLst>
      <p:ext uri="{BB962C8B-B14F-4D97-AF65-F5344CB8AC3E}">
        <p14:creationId xmlns:p14="http://schemas.microsoft.com/office/powerpoint/2010/main" val="24127525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EAFB-DC79-470F-AA34-AD7FD307E6B2}"/>
              </a:ext>
            </a:extLst>
          </p:cNvPr>
          <p:cNvSpPr>
            <a:spLocks noGrp="1"/>
          </p:cNvSpPr>
          <p:nvPr>
            <p:ph type="title"/>
          </p:nvPr>
        </p:nvSpPr>
        <p:spPr>
          <a:xfrm>
            <a:off x="1169504" y="681037"/>
            <a:ext cx="10515600" cy="1325563"/>
          </a:xfrm>
        </p:spPr>
        <p:txBody>
          <a:bodyPr>
            <a:normAutofit fontScale="90000"/>
          </a:bodyPr>
          <a:lstStyle/>
          <a:p>
            <a:r>
              <a:rPr lang="en-US" dirty="0" err="1"/>
              <a:t>MPI_Bcast</a:t>
            </a:r>
            <a:r>
              <a:rPr lang="en-US" dirty="0"/>
              <a:t>(     void* data,     int count,</a:t>
            </a:r>
            <a:br>
              <a:rPr lang="en-US" dirty="0"/>
            </a:br>
            <a:r>
              <a:rPr lang="en-US" dirty="0"/>
              <a:t>    </a:t>
            </a:r>
            <a:r>
              <a:rPr lang="en-US" dirty="0" err="1"/>
              <a:t>MPI_Datatype</a:t>
            </a:r>
            <a:r>
              <a:rPr lang="en-US" dirty="0"/>
              <a:t> datatype,    int root,</a:t>
            </a:r>
            <a:br>
              <a:rPr lang="en-US" dirty="0"/>
            </a:br>
            <a:r>
              <a:rPr lang="en-US" dirty="0"/>
              <a:t>    </a:t>
            </a:r>
            <a:r>
              <a:rPr lang="en-US" dirty="0" err="1"/>
              <a:t>MPI_Comm</a:t>
            </a:r>
            <a:r>
              <a:rPr lang="en-US" dirty="0"/>
              <a:t> communicator)</a:t>
            </a:r>
          </a:p>
        </p:txBody>
      </p:sp>
      <p:pic>
        <p:nvPicPr>
          <p:cNvPr id="4" name="Picture 3">
            <a:extLst>
              <a:ext uri="{FF2B5EF4-FFF2-40B4-BE49-F238E27FC236}">
                <a16:creationId xmlns:a16="http://schemas.microsoft.com/office/drawing/2014/main" id="{843836F5-9DD3-489B-8F10-BA75BA90A6E6}"/>
              </a:ext>
            </a:extLst>
          </p:cNvPr>
          <p:cNvPicPr>
            <a:picLocks noChangeAspect="1"/>
          </p:cNvPicPr>
          <p:nvPr/>
        </p:nvPicPr>
        <p:blipFill>
          <a:blip r:embed="rId2"/>
          <a:stretch>
            <a:fillRect/>
          </a:stretch>
        </p:blipFill>
        <p:spPr>
          <a:xfrm>
            <a:off x="1909833" y="3185699"/>
            <a:ext cx="7232303" cy="2991264"/>
          </a:xfrm>
          <a:prstGeom prst="rect">
            <a:avLst/>
          </a:prstGeom>
        </p:spPr>
      </p:pic>
    </p:spTree>
    <p:extLst>
      <p:ext uri="{BB962C8B-B14F-4D97-AF65-F5344CB8AC3E}">
        <p14:creationId xmlns:p14="http://schemas.microsoft.com/office/powerpoint/2010/main" val="3849133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7BD6-93C9-4DD8-B21F-E671EDB29F47}"/>
              </a:ext>
            </a:extLst>
          </p:cNvPr>
          <p:cNvSpPr>
            <a:spLocks noGrp="1"/>
          </p:cNvSpPr>
          <p:nvPr>
            <p:ph type="title"/>
          </p:nvPr>
        </p:nvSpPr>
        <p:spPr/>
        <p:txBody>
          <a:bodyPr/>
          <a:lstStyle/>
          <a:p>
            <a:r>
              <a:rPr lang="en-US" dirty="0"/>
              <a:t>MPI_BCAST (</a:t>
            </a:r>
            <a:r>
              <a:rPr lang="en-US" dirty="0" err="1"/>
              <a:t>inbuf</a:t>
            </a:r>
            <a:r>
              <a:rPr lang="en-US" dirty="0"/>
              <a:t>, </a:t>
            </a:r>
            <a:r>
              <a:rPr lang="en-US" dirty="0" err="1"/>
              <a:t>incnt</a:t>
            </a:r>
            <a:r>
              <a:rPr lang="en-US" dirty="0"/>
              <a:t>, </a:t>
            </a:r>
            <a:r>
              <a:rPr lang="en-US" dirty="0" err="1"/>
              <a:t>intype</a:t>
            </a:r>
            <a:r>
              <a:rPr lang="en-US" dirty="0"/>
              <a:t>, root, comm)</a:t>
            </a:r>
          </a:p>
        </p:txBody>
      </p:sp>
      <p:sp>
        <p:nvSpPr>
          <p:cNvPr id="3" name="Content Placeholder 2">
            <a:extLst>
              <a:ext uri="{FF2B5EF4-FFF2-40B4-BE49-F238E27FC236}">
                <a16:creationId xmlns:a16="http://schemas.microsoft.com/office/drawing/2014/main" id="{0B150DBD-6E4D-42B2-A648-F70CC67888A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1E3A73E-DFB2-4E3C-BDE4-03363AE23422}"/>
              </a:ext>
            </a:extLst>
          </p:cNvPr>
          <p:cNvPicPr>
            <a:picLocks noChangeAspect="1"/>
          </p:cNvPicPr>
          <p:nvPr/>
        </p:nvPicPr>
        <p:blipFill>
          <a:blip r:embed="rId2"/>
          <a:stretch>
            <a:fillRect/>
          </a:stretch>
        </p:blipFill>
        <p:spPr>
          <a:xfrm>
            <a:off x="838201" y="1781978"/>
            <a:ext cx="10979554" cy="3439379"/>
          </a:xfrm>
          <a:prstGeom prst="rect">
            <a:avLst/>
          </a:prstGeom>
        </p:spPr>
      </p:pic>
    </p:spTree>
    <p:extLst>
      <p:ext uri="{BB962C8B-B14F-4D97-AF65-F5344CB8AC3E}">
        <p14:creationId xmlns:p14="http://schemas.microsoft.com/office/powerpoint/2010/main" val="14428539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2C95-E246-4E2D-B9FF-EA15F530F7D9}"/>
              </a:ext>
            </a:extLst>
          </p:cNvPr>
          <p:cNvSpPr>
            <a:spLocks noGrp="1"/>
          </p:cNvSpPr>
          <p:nvPr>
            <p:ph type="title"/>
          </p:nvPr>
        </p:nvSpPr>
        <p:spPr/>
        <p:txBody>
          <a:bodyPr/>
          <a:lstStyle/>
          <a:p>
            <a:r>
              <a:rPr lang="en-US" dirty="0"/>
              <a:t>MPI_BCAST (</a:t>
            </a:r>
            <a:r>
              <a:rPr lang="en-US" dirty="0" err="1"/>
              <a:t>inbuf</a:t>
            </a:r>
            <a:r>
              <a:rPr lang="en-US" dirty="0"/>
              <a:t>, </a:t>
            </a:r>
            <a:r>
              <a:rPr lang="en-US" dirty="0" err="1"/>
              <a:t>incnt</a:t>
            </a:r>
            <a:r>
              <a:rPr lang="en-US" dirty="0"/>
              <a:t>, </a:t>
            </a:r>
            <a:r>
              <a:rPr lang="en-US" dirty="0" err="1"/>
              <a:t>intype</a:t>
            </a:r>
            <a:r>
              <a:rPr lang="en-US" dirty="0"/>
              <a:t>, root, comm)</a:t>
            </a:r>
          </a:p>
        </p:txBody>
      </p:sp>
      <p:sp>
        <p:nvSpPr>
          <p:cNvPr id="3" name="Content Placeholder 2">
            <a:extLst>
              <a:ext uri="{FF2B5EF4-FFF2-40B4-BE49-F238E27FC236}">
                <a16:creationId xmlns:a16="http://schemas.microsoft.com/office/drawing/2014/main" id="{2AD404BE-F10F-477B-9E2B-1220BB726CEF}"/>
              </a:ext>
            </a:extLst>
          </p:cNvPr>
          <p:cNvSpPr>
            <a:spLocks noGrp="1"/>
          </p:cNvSpPr>
          <p:nvPr>
            <p:ph idx="1"/>
          </p:nvPr>
        </p:nvSpPr>
        <p:spPr/>
        <p:txBody>
          <a:bodyPr>
            <a:normAutofit/>
          </a:bodyPr>
          <a:lstStyle/>
          <a:p>
            <a:r>
              <a:rPr lang="en-US" dirty="0"/>
              <a:t>Functionality of MPI_BCAST could be implemented, in the above example, </a:t>
            </a:r>
          </a:p>
          <a:p>
            <a:pPr lvl="1"/>
            <a:r>
              <a:rPr lang="en-US" dirty="0"/>
              <a:t>by three calls to MPI_SEND in the root process </a:t>
            </a:r>
          </a:p>
          <a:p>
            <a:pPr lvl="1"/>
            <a:r>
              <a:rPr lang="en-US" dirty="0"/>
              <a:t>by a single corresponding MPI_RECV call in any process. </a:t>
            </a:r>
          </a:p>
          <a:p>
            <a:r>
              <a:rPr lang="en-US" dirty="0"/>
              <a:t>Usually, such an implementation will be less efficient than the original MPI_BCAST.</a:t>
            </a:r>
          </a:p>
          <a:p>
            <a:r>
              <a:rPr lang="en-US" dirty="0"/>
              <a:t> All collective communications could be time consuming. </a:t>
            </a:r>
          </a:p>
          <a:p>
            <a:r>
              <a:rPr lang="en-US" dirty="0"/>
              <a:t>Their efficiency is strongly related with the topology and performance of interconnection network.</a:t>
            </a:r>
          </a:p>
        </p:txBody>
      </p:sp>
    </p:spTree>
    <p:extLst>
      <p:ext uri="{BB962C8B-B14F-4D97-AF65-F5344CB8AC3E}">
        <p14:creationId xmlns:p14="http://schemas.microsoft.com/office/powerpoint/2010/main" val="26767847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422335-24CC-408F-A537-A999AC136D58}"/>
              </a:ext>
            </a:extLst>
          </p:cNvPr>
          <p:cNvSpPr txBox="1"/>
          <p:nvPr/>
        </p:nvSpPr>
        <p:spPr>
          <a:xfrm>
            <a:off x="771938" y="166568"/>
            <a:ext cx="8305800" cy="6524863"/>
          </a:xfrm>
          <a:prstGeom prst="rect">
            <a:avLst/>
          </a:prstGeom>
          <a:noFill/>
        </p:spPr>
        <p:txBody>
          <a:bodyPr wrap="square">
            <a:spAutoFit/>
          </a:bodyPr>
          <a:lstStyle/>
          <a:p>
            <a:r>
              <a:rPr lang="en-US" sz="2200" dirty="0"/>
              <a:t>#include &lt;</a:t>
            </a:r>
            <a:r>
              <a:rPr lang="en-US" sz="2200" dirty="0" err="1"/>
              <a:t>mpi.h</a:t>
            </a:r>
            <a:r>
              <a:rPr lang="en-US" sz="2200" dirty="0"/>
              <a:t>&gt;</a:t>
            </a:r>
          </a:p>
          <a:p>
            <a:r>
              <a:rPr lang="en-US" sz="2200" dirty="0"/>
              <a:t>#include &lt;</a:t>
            </a:r>
            <a:r>
              <a:rPr lang="en-US" sz="2200" dirty="0" err="1"/>
              <a:t>stdio.h</a:t>
            </a:r>
            <a:r>
              <a:rPr lang="en-US" sz="2200" dirty="0"/>
              <a:t>&gt;</a:t>
            </a:r>
          </a:p>
          <a:p>
            <a:r>
              <a:rPr lang="en-US" sz="2200" dirty="0"/>
              <a:t>int main(int </a:t>
            </a:r>
            <a:r>
              <a:rPr lang="en-US" sz="2200" dirty="0" err="1"/>
              <a:t>argc</a:t>
            </a:r>
            <a:r>
              <a:rPr lang="en-US" sz="2200" dirty="0"/>
              <a:t>, char** </a:t>
            </a:r>
            <a:r>
              <a:rPr lang="en-US" sz="2200" dirty="0" err="1"/>
              <a:t>argv</a:t>
            </a:r>
            <a:r>
              <a:rPr lang="en-US" sz="2200" dirty="0"/>
              <a:t>) {</a:t>
            </a:r>
          </a:p>
          <a:p>
            <a:r>
              <a:rPr lang="en-US" sz="2200" dirty="0"/>
              <a:t>        int rank;</a:t>
            </a:r>
          </a:p>
          <a:p>
            <a:r>
              <a:rPr lang="en-US" sz="2200" dirty="0"/>
              <a:t>        int </a:t>
            </a:r>
            <a:r>
              <a:rPr lang="en-US" sz="2200" dirty="0" err="1"/>
              <a:t>buf</a:t>
            </a:r>
            <a:r>
              <a:rPr lang="en-US" sz="2200" dirty="0"/>
              <a:t>;</a:t>
            </a:r>
          </a:p>
          <a:p>
            <a:r>
              <a:rPr lang="en-US" sz="2200" dirty="0"/>
              <a:t>        const int root=0;</a:t>
            </a:r>
          </a:p>
          <a:p>
            <a:r>
              <a:rPr lang="en-US" sz="2200" dirty="0"/>
              <a:t>        </a:t>
            </a:r>
            <a:r>
              <a:rPr lang="en-US" sz="2200" dirty="0" err="1"/>
              <a:t>MPI_Init</a:t>
            </a:r>
            <a:r>
              <a:rPr lang="en-US" sz="2200" dirty="0"/>
              <a:t>(&amp;</a:t>
            </a:r>
            <a:r>
              <a:rPr lang="en-US" sz="2200" dirty="0" err="1"/>
              <a:t>argc</a:t>
            </a:r>
            <a:r>
              <a:rPr lang="en-US" sz="2200" dirty="0"/>
              <a:t>, &amp;</a:t>
            </a:r>
            <a:r>
              <a:rPr lang="en-US" sz="2200" dirty="0" err="1"/>
              <a:t>argv</a:t>
            </a:r>
            <a:r>
              <a:rPr lang="en-US" sz="2200" dirty="0"/>
              <a:t>);</a:t>
            </a:r>
          </a:p>
          <a:p>
            <a:r>
              <a:rPr lang="en-US" sz="2200" dirty="0"/>
              <a:t>        </a:t>
            </a:r>
            <a:r>
              <a:rPr lang="en-US" sz="2200" dirty="0" err="1"/>
              <a:t>MPI_Comm_rank</a:t>
            </a:r>
            <a:r>
              <a:rPr lang="en-US" sz="2200" dirty="0"/>
              <a:t>(MPI_COMM_WORLD, &amp;rank);</a:t>
            </a:r>
          </a:p>
          <a:p>
            <a:r>
              <a:rPr lang="en-US" sz="2200" dirty="0"/>
              <a:t>        if(rank == root) {</a:t>
            </a:r>
          </a:p>
          <a:p>
            <a:r>
              <a:rPr lang="en-US" sz="2200" dirty="0"/>
              <a:t>           </a:t>
            </a:r>
            <a:r>
              <a:rPr lang="en-US" sz="2200" dirty="0" err="1"/>
              <a:t>buf</a:t>
            </a:r>
            <a:r>
              <a:rPr lang="en-US" sz="2200" dirty="0"/>
              <a:t> = 777;</a:t>
            </a:r>
          </a:p>
          <a:p>
            <a:r>
              <a:rPr lang="en-US" sz="2200" dirty="0"/>
              <a:t>        }</a:t>
            </a:r>
          </a:p>
          <a:p>
            <a:r>
              <a:rPr lang="en-US" sz="2200" dirty="0"/>
              <a:t>        </a:t>
            </a:r>
            <a:r>
              <a:rPr lang="en-US" sz="2200" dirty="0" err="1"/>
              <a:t>printf</a:t>
            </a:r>
            <a:r>
              <a:rPr lang="en-US" sz="2200" dirty="0"/>
              <a:t>("[%d]: Before </a:t>
            </a:r>
            <a:r>
              <a:rPr lang="en-US" sz="2200" dirty="0" err="1"/>
              <a:t>Bcast</a:t>
            </a:r>
            <a:r>
              <a:rPr lang="en-US" sz="2200" dirty="0"/>
              <a:t>, </a:t>
            </a:r>
            <a:r>
              <a:rPr lang="en-US" sz="2200" dirty="0" err="1"/>
              <a:t>buf</a:t>
            </a:r>
            <a:r>
              <a:rPr lang="en-US" sz="2200" dirty="0"/>
              <a:t> is %d\n", rank, </a:t>
            </a:r>
            <a:r>
              <a:rPr lang="en-US" sz="2200" dirty="0" err="1"/>
              <a:t>buf</a:t>
            </a:r>
            <a:r>
              <a:rPr lang="en-US" sz="2200" dirty="0"/>
              <a:t>);</a:t>
            </a:r>
          </a:p>
          <a:p>
            <a:r>
              <a:rPr lang="en-US" sz="2200" dirty="0"/>
              <a:t>        /* everyone calls </a:t>
            </a:r>
            <a:r>
              <a:rPr lang="en-US" sz="2200" dirty="0" err="1"/>
              <a:t>bcast</a:t>
            </a:r>
            <a:r>
              <a:rPr lang="en-US" sz="2200" dirty="0"/>
              <a:t>, data is taken from root and ends up in everyone's </a:t>
            </a:r>
            <a:r>
              <a:rPr lang="en-US" sz="2200" dirty="0" err="1"/>
              <a:t>buf</a:t>
            </a:r>
            <a:r>
              <a:rPr lang="en-US" sz="2200" dirty="0"/>
              <a:t> */</a:t>
            </a:r>
          </a:p>
          <a:p>
            <a:r>
              <a:rPr lang="en-US" sz="2200" dirty="0"/>
              <a:t>        </a:t>
            </a:r>
            <a:r>
              <a:rPr lang="en-US" sz="2200" dirty="0" err="1"/>
              <a:t>MPI_Bcast</a:t>
            </a:r>
            <a:r>
              <a:rPr lang="en-US" sz="2200" dirty="0"/>
              <a:t>(&amp;</a:t>
            </a:r>
            <a:r>
              <a:rPr lang="en-US" sz="2200" dirty="0" err="1"/>
              <a:t>buf</a:t>
            </a:r>
            <a:r>
              <a:rPr lang="en-US" sz="2200" dirty="0"/>
              <a:t>, 1, MPI_INT, root, MPI_COMM_WORLD);</a:t>
            </a:r>
          </a:p>
          <a:p>
            <a:r>
              <a:rPr lang="en-US" sz="2200" dirty="0"/>
              <a:t>        </a:t>
            </a:r>
            <a:r>
              <a:rPr lang="en-US" sz="2200" dirty="0" err="1"/>
              <a:t>printf</a:t>
            </a:r>
            <a:r>
              <a:rPr lang="en-US" sz="2200" dirty="0"/>
              <a:t>("[%d]: After </a:t>
            </a:r>
            <a:r>
              <a:rPr lang="en-US" sz="2200" dirty="0" err="1"/>
              <a:t>Bcast</a:t>
            </a:r>
            <a:r>
              <a:rPr lang="en-US" sz="2200" dirty="0"/>
              <a:t>, </a:t>
            </a:r>
            <a:r>
              <a:rPr lang="en-US" sz="2200" dirty="0" err="1"/>
              <a:t>buf</a:t>
            </a:r>
            <a:r>
              <a:rPr lang="en-US" sz="2200" dirty="0"/>
              <a:t> is %d\n", rank, </a:t>
            </a:r>
            <a:r>
              <a:rPr lang="en-US" sz="2200" dirty="0" err="1"/>
              <a:t>buf</a:t>
            </a:r>
            <a:r>
              <a:rPr lang="en-US" sz="2200" dirty="0"/>
              <a:t>);</a:t>
            </a:r>
          </a:p>
          <a:p>
            <a:r>
              <a:rPr lang="en-US" sz="2200" dirty="0"/>
              <a:t>        </a:t>
            </a:r>
            <a:r>
              <a:rPr lang="en-US" sz="2200" dirty="0" err="1"/>
              <a:t>MPI_Finalize</a:t>
            </a:r>
            <a:r>
              <a:rPr lang="en-US" sz="2200" dirty="0"/>
              <a:t>();</a:t>
            </a:r>
          </a:p>
          <a:p>
            <a:r>
              <a:rPr lang="en-US" sz="2200" dirty="0"/>
              <a:t>        return 0;</a:t>
            </a:r>
          </a:p>
          <a:p>
            <a:r>
              <a:rPr lang="en-US" sz="2200" dirty="0"/>
              <a:t>}</a:t>
            </a:r>
          </a:p>
        </p:txBody>
      </p:sp>
    </p:spTree>
    <p:extLst>
      <p:ext uri="{BB962C8B-B14F-4D97-AF65-F5344CB8AC3E}">
        <p14:creationId xmlns:p14="http://schemas.microsoft.com/office/powerpoint/2010/main" val="39712152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AFE4-6FCB-4913-865B-1F2F01EB4A62}"/>
              </a:ext>
            </a:extLst>
          </p:cNvPr>
          <p:cNvSpPr>
            <a:spLocks noGrp="1"/>
          </p:cNvSpPr>
          <p:nvPr>
            <p:ph type="title"/>
          </p:nvPr>
        </p:nvSpPr>
        <p:spPr/>
        <p:txBody>
          <a:bodyPr>
            <a:normAutofit fontScale="90000"/>
          </a:bodyPr>
          <a:lstStyle/>
          <a:p>
            <a:r>
              <a:rPr lang="en-US" dirty="0"/>
              <a:t>MPI_GATHER (</a:t>
            </a:r>
            <a:r>
              <a:rPr lang="en-US" dirty="0" err="1"/>
              <a:t>inbuf</a:t>
            </a:r>
            <a:r>
              <a:rPr lang="en-US" dirty="0"/>
              <a:t>, </a:t>
            </a:r>
            <a:r>
              <a:rPr lang="en-US" dirty="0" err="1"/>
              <a:t>incnt</a:t>
            </a:r>
            <a:r>
              <a:rPr lang="en-US" dirty="0"/>
              <a:t>, </a:t>
            </a:r>
            <a:r>
              <a:rPr lang="en-US" dirty="0" err="1"/>
              <a:t>intype</a:t>
            </a:r>
            <a:r>
              <a:rPr lang="en-US" dirty="0"/>
              <a:t>, </a:t>
            </a:r>
            <a:r>
              <a:rPr lang="en-US" dirty="0" err="1"/>
              <a:t>outbuf</a:t>
            </a:r>
            <a:r>
              <a:rPr lang="en-US" dirty="0"/>
              <a:t>, </a:t>
            </a:r>
            <a:r>
              <a:rPr lang="en-US" dirty="0" err="1"/>
              <a:t>outcnt</a:t>
            </a:r>
            <a:r>
              <a:rPr lang="en-US" dirty="0"/>
              <a:t>,</a:t>
            </a:r>
            <a:br>
              <a:rPr lang="en-US" dirty="0"/>
            </a:br>
            <a:r>
              <a:rPr lang="en-US" dirty="0" err="1"/>
              <a:t>outtype</a:t>
            </a:r>
            <a:r>
              <a:rPr lang="en-US" dirty="0"/>
              <a:t>, root, comm)</a:t>
            </a:r>
          </a:p>
        </p:txBody>
      </p:sp>
      <p:sp>
        <p:nvSpPr>
          <p:cNvPr id="3" name="Content Placeholder 2">
            <a:extLst>
              <a:ext uri="{FF2B5EF4-FFF2-40B4-BE49-F238E27FC236}">
                <a16:creationId xmlns:a16="http://schemas.microsoft.com/office/drawing/2014/main" id="{CACA4DEA-3B4C-4FD1-A9F6-F01B29141D08}"/>
              </a:ext>
            </a:extLst>
          </p:cNvPr>
          <p:cNvSpPr>
            <a:spLocks noGrp="1"/>
          </p:cNvSpPr>
          <p:nvPr>
            <p:ph idx="1"/>
          </p:nvPr>
        </p:nvSpPr>
        <p:spPr>
          <a:xfrm>
            <a:off x="705678" y="1690687"/>
            <a:ext cx="10648122" cy="4802187"/>
          </a:xfrm>
        </p:spPr>
        <p:txBody>
          <a:bodyPr>
            <a:normAutofit lnSpcReduction="10000"/>
          </a:bodyPr>
          <a:lstStyle/>
          <a:p>
            <a:r>
              <a:rPr lang="en-US" dirty="0"/>
              <a:t>All-to-one collective communication is implemented by MPI_GATHER. </a:t>
            </a:r>
          </a:p>
          <a:p>
            <a:r>
              <a:rPr lang="en-US" dirty="0"/>
              <a:t>This operation is also called by all processes in the communicator. </a:t>
            </a:r>
          </a:p>
          <a:p>
            <a:r>
              <a:rPr lang="en-US" dirty="0"/>
              <a:t>Each process, including root process, sends its input data located in </a:t>
            </a:r>
            <a:r>
              <a:rPr lang="en-US" dirty="0" err="1"/>
              <a:t>inbuf</a:t>
            </a:r>
            <a:r>
              <a:rPr lang="en-US" dirty="0"/>
              <a:t> that consists of </a:t>
            </a:r>
            <a:r>
              <a:rPr lang="en-US" dirty="0" err="1"/>
              <a:t>incnt</a:t>
            </a:r>
            <a:r>
              <a:rPr lang="en-US" dirty="0"/>
              <a:t> data items of a specified </a:t>
            </a:r>
            <a:r>
              <a:rPr lang="en-US" dirty="0" err="1"/>
              <a:t>intype</a:t>
            </a:r>
            <a:r>
              <a:rPr lang="en-US" dirty="0"/>
              <a:t>, to the root process, which can be of any rank.</a:t>
            </a:r>
          </a:p>
          <a:p>
            <a:r>
              <a:rPr lang="en-US" dirty="0"/>
              <a:t> Note, that the communication data can be different in count and type for each process. </a:t>
            </a:r>
          </a:p>
          <a:p>
            <a:r>
              <a:rPr lang="en-US" dirty="0"/>
              <a:t>However, the root process has to allocate enough space, through its output buffer, that suffices for all expected data.</a:t>
            </a:r>
          </a:p>
          <a:p>
            <a:r>
              <a:rPr lang="en-US" dirty="0"/>
              <a:t> After the return from MPI_GATHER in all processes, the data are collected in </a:t>
            </a:r>
            <a:r>
              <a:rPr lang="en-US" dirty="0" err="1"/>
              <a:t>outbuf</a:t>
            </a:r>
            <a:r>
              <a:rPr lang="en-US" dirty="0"/>
              <a:t> of the root processes</a:t>
            </a:r>
          </a:p>
        </p:txBody>
      </p:sp>
    </p:spTree>
    <p:extLst>
      <p:ext uri="{BB962C8B-B14F-4D97-AF65-F5344CB8AC3E}">
        <p14:creationId xmlns:p14="http://schemas.microsoft.com/office/powerpoint/2010/main" val="21696626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8139-C440-45E2-8D32-15901F6F8A6A}"/>
              </a:ext>
            </a:extLst>
          </p:cNvPr>
          <p:cNvSpPr>
            <a:spLocks noGrp="1"/>
          </p:cNvSpPr>
          <p:nvPr>
            <p:ph type="title"/>
          </p:nvPr>
        </p:nvSpPr>
        <p:spPr>
          <a:xfrm>
            <a:off x="414130" y="1030011"/>
            <a:ext cx="11156962" cy="1325563"/>
          </a:xfrm>
        </p:spPr>
        <p:txBody>
          <a:bodyPr>
            <a:normAutofit fontScale="90000"/>
          </a:bodyPr>
          <a:lstStyle/>
          <a:p>
            <a:r>
              <a:rPr lang="en-US" dirty="0" err="1"/>
              <a:t>MPI_Gather</a:t>
            </a:r>
            <a:r>
              <a:rPr lang="en-US" dirty="0"/>
              <a:t>(     void* </a:t>
            </a:r>
            <a:r>
              <a:rPr lang="en-US" dirty="0" err="1"/>
              <a:t>send_data</a:t>
            </a:r>
            <a:r>
              <a:rPr lang="en-US" dirty="0"/>
              <a:t>,  int </a:t>
            </a:r>
            <a:r>
              <a:rPr lang="en-US" dirty="0" err="1"/>
              <a:t>send_count</a:t>
            </a:r>
            <a:r>
              <a:rPr lang="en-US" dirty="0"/>
              <a:t>,</a:t>
            </a:r>
            <a:br>
              <a:rPr lang="en-US" dirty="0"/>
            </a:br>
            <a:r>
              <a:rPr lang="en-US" dirty="0"/>
              <a:t>    </a:t>
            </a:r>
            <a:r>
              <a:rPr lang="en-US" dirty="0" err="1"/>
              <a:t>MPI_Datatype</a:t>
            </a:r>
            <a:r>
              <a:rPr lang="en-US" dirty="0"/>
              <a:t> </a:t>
            </a:r>
            <a:r>
              <a:rPr lang="en-US" dirty="0" err="1"/>
              <a:t>send_datatype</a:t>
            </a:r>
            <a:r>
              <a:rPr lang="en-US" dirty="0"/>
              <a:t>,     void* </a:t>
            </a:r>
            <a:r>
              <a:rPr lang="en-US" dirty="0" err="1"/>
              <a:t>recv_data</a:t>
            </a:r>
            <a:r>
              <a:rPr lang="en-US" dirty="0"/>
              <a:t>,</a:t>
            </a:r>
            <a:br>
              <a:rPr lang="en-US" dirty="0"/>
            </a:br>
            <a:r>
              <a:rPr lang="en-US" dirty="0"/>
              <a:t>    int </a:t>
            </a:r>
            <a:r>
              <a:rPr lang="en-US" dirty="0" err="1"/>
              <a:t>recv_count</a:t>
            </a:r>
            <a:r>
              <a:rPr lang="en-US" dirty="0"/>
              <a:t>,     </a:t>
            </a:r>
            <a:r>
              <a:rPr lang="en-US" dirty="0" err="1"/>
              <a:t>MPI_Datatype</a:t>
            </a:r>
            <a:r>
              <a:rPr lang="en-US" dirty="0"/>
              <a:t> </a:t>
            </a:r>
            <a:r>
              <a:rPr lang="en-US" dirty="0" err="1"/>
              <a:t>recv_datatype</a:t>
            </a:r>
            <a:r>
              <a:rPr lang="en-US" dirty="0"/>
              <a:t>,</a:t>
            </a:r>
            <a:br>
              <a:rPr lang="en-US" dirty="0"/>
            </a:br>
            <a:r>
              <a:rPr lang="en-US" dirty="0"/>
              <a:t>    int root,     </a:t>
            </a:r>
            <a:r>
              <a:rPr lang="en-US" dirty="0" err="1"/>
              <a:t>MPI_Comm</a:t>
            </a:r>
            <a:r>
              <a:rPr lang="en-US" dirty="0"/>
              <a:t> communicator)</a:t>
            </a:r>
          </a:p>
        </p:txBody>
      </p:sp>
      <p:pic>
        <p:nvPicPr>
          <p:cNvPr id="4" name="Picture 3">
            <a:extLst>
              <a:ext uri="{FF2B5EF4-FFF2-40B4-BE49-F238E27FC236}">
                <a16:creationId xmlns:a16="http://schemas.microsoft.com/office/drawing/2014/main" id="{EEBBA827-25E6-4FF8-85A6-9542F47F1A8C}"/>
              </a:ext>
            </a:extLst>
          </p:cNvPr>
          <p:cNvPicPr>
            <a:picLocks noChangeAspect="1"/>
          </p:cNvPicPr>
          <p:nvPr/>
        </p:nvPicPr>
        <p:blipFill>
          <a:blip r:embed="rId2"/>
          <a:stretch>
            <a:fillRect/>
          </a:stretch>
        </p:blipFill>
        <p:spPr>
          <a:xfrm>
            <a:off x="196838" y="3167820"/>
            <a:ext cx="11156962" cy="3325055"/>
          </a:xfrm>
          <a:prstGeom prst="rect">
            <a:avLst/>
          </a:prstGeom>
        </p:spPr>
      </p:pic>
    </p:spTree>
    <p:extLst>
      <p:ext uri="{BB962C8B-B14F-4D97-AF65-F5344CB8AC3E}">
        <p14:creationId xmlns:p14="http://schemas.microsoft.com/office/powerpoint/2010/main" val="37823797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82528-5ED0-415E-AA08-FD82872FE161}"/>
              </a:ext>
            </a:extLst>
          </p:cNvPr>
          <p:cNvSpPr txBox="1"/>
          <p:nvPr/>
        </p:nvSpPr>
        <p:spPr>
          <a:xfrm>
            <a:off x="414130" y="143905"/>
            <a:ext cx="9803296" cy="3477875"/>
          </a:xfrm>
          <a:prstGeom prst="rect">
            <a:avLst/>
          </a:prstGeom>
          <a:noFill/>
        </p:spPr>
        <p:txBody>
          <a:bodyPr wrap="square">
            <a:spAutoFit/>
          </a:bodyPr>
          <a:lstStyle/>
          <a:p>
            <a:r>
              <a:rPr lang="en-US" sz="2200" dirty="0" err="1"/>
              <a:t>MPI_Comm</a:t>
            </a:r>
            <a:r>
              <a:rPr lang="en-US" sz="2200" dirty="0"/>
              <a:t> comm; </a:t>
            </a:r>
          </a:p>
          <a:p>
            <a:r>
              <a:rPr lang="en-US" sz="2200" dirty="0"/>
              <a:t>    int </a:t>
            </a:r>
            <a:r>
              <a:rPr lang="en-US" sz="2200" dirty="0" err="1"/>
              <a:t>gsize,sendarray</a:t>
            </a:r>
            <a:r>
              <a:rPr lang="en-US" sz="2200" dirty="0"/>
              <a:t>[100]; </a:t>
            </a:r>
          </a:p>
          <a:p>
            <a:r>
              <a:rPr lang="en-US" sz="2200" dirty="0"/>
              <a:t>    int root, </a:t>
            </a:r>
            <a:r>
              <a:rPr lang="en-US" sz="2200" dirty="0" err="1"/>
              <a:t>myrank</a:t>
            </a:r>
            <a:r>
              <a:rPr lang="en-US" sz="2200" dirty="0"/>
              <a:t>, *</a:t>
            </a:r>
            <a:r>
              <a:rPr lang="en-US" sz="2200" dirty="0" err="1"/>
              <a:t>rbuf</a:t>
            </a:r>
            <a:r>
              <a:rPr lang="en-US" sz="2200" dirty="0"/>
              <a:t>; </a:t>
            </a:r>
          </a:p>
          <a:p>
            <a:r>
              <a:rPr lang="en-US" sz="2200" dirty="0"/>
              <a:t>    ... </a:t>
            </a:r>
          </a:p>
          <a:p>
            <a:r>
              <a:rPr lang="en-US" sz="2200" dirty="0"/>
              <a:t>    </a:t>
            </a:r>
            <a:r>
              <a:rPr lang="en-US" sz="2200" dirty="0" err="1"/>
              <a:t>MPI_Comm_rank</a:t>
            </a:r>
            <a:r>
              <a:rPr lang="en-US" sz="2200" dirty="0"/>
              <a:t>( comm, </a:t>
            </a:r>
            <a:r>
              <a:rPr lang="en-US" sz="2200" dirty="0" err="1"/>
              <a:t>myrank</a:t>
            </a:r>
            <a:r>
              <a:rPr lang="en-US" sz="2200" dirty="0"/>
              <a:t>); </a:t>
            </a:r>
          </a:p>
          <a:p>
            <a:r>
              <a:rPr lang="en-US" sz="2200" dirty="0"/>
              <a:t>    if ( </a:t>
            </a:r>
            <a:r>
              <a:rPr lang="en-US" sz="2200" dirty="0" err="1"/>
              <a:t>myrank</a:t>
            </a:r>
            <a:r>
              <a:rPr lang="en-US" sz="2200" dirty="0"/>
              <a:t> == root) { </a:t>
            </a:r>
          </a:p>
          <a:p>
            <a:r>
              <a:rPr lang="en-US" sz="2200" dirty="0"/>
              <a:t>       </a:t>
            </a:r>
            <a:r>
              <a:rPr lang="en-US" sz="2200" dirty="0" err="1"/>
              <a:t>MPI_Comm_size</a:t>
            </a:r>
            <a:r>
              <a:rPr lang="en-US" sz="2200" dirty="0"/>
              <a:t>( comm, &amp;</a:t>
            </a:r>
            <a:r>
              <a:rPr lang="en-US" sz="2200" dirty="0" err="1"/>
              <a:t>gsize</a:t>
            </a:r>
            <a:r>
              <a:rPr lang="en-US" sz="2200" dirty="0"/>
              <a:t>); </a:t>
            </a:r>
          </a:p>
          <a:p>
            <a:r>
              <a:rPr lang="en-US" sz="2200" dirty="0"/>
              <a:t>       </a:t>
            </a:r>
            <a:r>
              <a:rPr lang="en-US" sz="2200" dirty="0" err="1"/>
              <a:t>rbuf</a:t>
            </a:r>
            <a:r>
              <a:rPr lang="en-US" sz="2200" dirty="0"/>
              <a:t> = (int *)malloc(</a:t>
            </a:r>
            <a:r>
              <a:rPr lang="en-US" sz="2200" dirty="0" err="1"/>
              <a:t>gsize</a:t>
            </a:r>
            <a:r>
              <a:rPr lang="en-US" sz="2200" dirty="0"/>
              <a:t>*100*</a:t>
            </a:r>
            <a:r>
              <a:rPr lang="en-US" sz="2200" dirty="0" err="1"/>
              <a:t>sizeof</a:t>
            </a:r>
            <a:r>
              <a:rPr lang="en-US" sz="2200" dirty="0"/>
              <a:t>(int)); </a:t>
            </a:r>
          </a:p>
          <a:p>
            <a:r>
              <a:rPr lang="en-US" sz="2200" dirty="0"/>
              <a:t>       } </a:t>
            </a:r>
          </a:p>
          <a:p>
            <a:r>
              <a:rPr lang="en-US" sz="2200" dirty="0"/>
              <a:t>    </a:t>
            </a:r>
            <a:r>
              <a:rPr lang="en-US" sz="2200" dirty="0" err="1"/>
              <a:t>MPI_Gather</a:t>
            </a:r>
            <a:r>
              <a:rPr lang="en-US" sz="2200" dirty="0"/>
              <a:t>( </a:t>
            </a:r>
            <a:r>
              <a:rPr lang="en-US" sz="2200" dirty="0" err="1"/>
              <a:t>sendarray</a:t>
            </a:r>
            <a:r>
              <a:rPr lang="en-US" sz="2200" dirty="0"/>
              <a:t>, 100, MPI_INT, </a:t>
            </a:r>
            <a:r>
              <a:rPr lang="en-US" sz="2200" dirty="0" err="1"/>
              <a:t>rbuf</a:t>
            </a:r>
            <a:r>
              <a:rPr lang="en-US" sz="2200" dirty="0"/>
              <a:t>, 100, MPI_INT, root, comm); </a:t>
            </a:r>
          </a:p>
        </p:txBody>
      </p:sp>
      <p:pic>
        <p:nvPicPr>
          <p:cNvPr id="6" name="Picture 5">
            <a:extLst>
              <a:ext uri="{FF2B5EF4-FFF2-40B4-BE49-F238E27FC236}">
                <a16:creationId xmlns:a16="http://schemas.microsoft.com/office/drawing/2014/main" id="{7E7310EA-643E-4176-9B45-61AA9DCE83CE}"/>
              </a:ext>
            </a:extLst>
          </p:cNvPr>
          <p:cNvPicPr>
            <a:picLocks noChangeAspect="1"/>
          </p:cNvPicPr>
          <p:nvPr/>
        </p:nvPicPr>
        <p:blipFill>
          <a:blip r:embed="rId2"/>
          <a:stretch>
            <a:fillRect/>
          </a:stretch>
        </p:blipFill>
        <p:spPr>
          <a:xfrm>
            <a:off x="2030896" y="3894695"/>
            <a:ext cx="6781800" cy="2819400"/>
          </a:xfrm>
          <a:prstGeom prst="rect">
            <a:avLst/>
          </a:prstGeom>
        </p:spPr>
      </p:pic>
    </p:spTree>
    <p:extLst>
      <p:ext uri="{BB962C8B-B14F-4D97-AF65-F5344CB8AC3E}">
        <p14:creationId xmlns:p14="http://schemas.microsoft.com/office/powerpoint/2010/main" val="47004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6EF8-D1F1-481C-BBB7-DEAC43D456EE}"/>
              </a:ext>
            </a:extLst>
          </p:cNvPr>
          <p:cNvSpPr>
            <a:spLocks noGrp="1"/>
          </p:cNvSpPr>
          <p:nvPr>
            <p:ph type="title"/>
          </p:nvPr>
        </p:nvSpPr>
        <p:spPr/>
        <p:txBody>
          <a:bodyPr/>
          <a:lstStyle/>
          <a:p>
            <a:r>
              <a:rPr lang="en-US" dirty="0"/>
              <a:t>History and Evolution</a:t>
            </a:r>
          </a:p>
        </p:txBody>
      </p:sp>
      <p:sp>
        <p:nvSpPr>
          <p:cNvPr id="3" name="Content Placeholder 2">
            <a:extLst>
              <a:ext uri="{FF2B5EF4-FFF2-40B4-BE49-F238E27FC236}">
                <a16:creationId xmlns:a16="http://schemas.microsoft.com/office/drawing/2014/main" id="{B7C48C13-B305-43E9-A8DA-39180058FBF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D229479-89AD-414A-8B4E-E20A24AF82D8}"/>
              </a:ext>
            </a:extLst>
          </p:cNvPr>
          <p:cNvPicPr>
            <a:picLocks noChangeAspect="1"/>
          </p:cNvPicPr>
          <p:nvPr/>
        </p:nvPicPr>
        <p:blipFill>
          <a:blip r:embed="rId2"/>
          <a:stretch>
            <a:fillRect/>
          </a:stretch>
        </p:blipFill>
        <p:spPr>
          <a:xfrm>
            <a:off x="2425105" y="1346492"/>
            <a:ext cx="6279654" cy="4587875"/>
          </a:xfrm>
          <a:prstGeom prst="rect">
            <a:avLst/>
          </a:prstGeom>
        </p:spPr>
      </p:pic>
      <p:sp>
        <p:nvSpPr>
          <p:cNvPr id="6" name="TextBox 5">
            <a:extLst>
              <a:ext uri="{FF2B5EF4-FFF2-40B4-BE49-F238E27FC236}">
                <a16:creationId xmlns:a16="http://schemas.microsoft.com/office/drawing/2014/main" id="{F7794502-FE0C-4F0D-B942-1B21E779A6FD}"/>
              </a:ext>
            </a:extLst>
          </p:cNvPr>
          <p:cNvSpPr txBox="1"/>
          <p:nvPr/>
        </p:nvSpPr>
        <p:spPr>
          <a:xfrm>
            <a:off x="986069" y="6176963"/>
            <a:ext cx="10611883" cy="523220"/>
          </a:xfrm>
          <a:prstGeom prst="rect">
            <a:avLst/>
          </a:prstGeom>
          <a:noFill/>
        </p:spPr>
        <p:txBody>
          <a:bodyPr wrap="square">
            <a:spAutoFit/>
          </a:bodyPr>
          <a:lstStyle/>
          <a:p>
            <a:r>
              <a:rPr lang="en-US" sz="2800" dirty="0"/>
              <a:t> MPI-4.0 was approved by the MPI Forum on June 9, 2021..</a:t>
            </a:r>
          </a:p>
        </p:txBody>
      </p:sp>
    </p:spTree>
    <p:extLst>
      <p:ext uri="{BB962C8B-B14F-4D97-AF65-F5344CB8AC3E}">
        <p14:creationId xmlns:p14="http://schemas.microsoft.com/office/powerpoint/2010/main" val="2649642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220E-2B0B-48E1-B9D1-6897DFF370B2}"/>
              </a:ext>
            </a:extLst>
          </p:cNvPr>
          <p:cNvSpPr>
            <a:spLocks noGrp="1"/>
          </p:cNvSpPr>
          <p:nvPr>
            <p:ph type="title"/>
          </p:nvPr>
        </p:nvSpPr>
        <p:spPr>
          <a:xfrm>
            <a:off x="626165" y="153192"/>
            <a:ext cx="10515600" cy="1325563"/>
          </a:xfrm>
        </p:spPr>
        <p:txBody>
          <a:bodyPr/>
          <a:lstStyle/>
          <a:p>
            <a:r>
              <a:rPr lang="en-US" dirty="0"/>
              <a:t>MPI_SCATTER (</a:t>
            </a:r>
            <a:r>
              <a:rPr lang="en-US" dirty="0" err="1"/>
              <a:t>inbuf</a:t>
            </a:r>
            <a:r>
              <a:rPr lang="en-US" dirty="0"/>
              <a:t>, </a:t>
            </a:r>
            <a:r>
              <a:rPr lang="en-US" dirty="0" err="1"/>
              <a:t>incnt</a:t>
            </a:r>
            <a:r>
              <a:rPr lang="en-US" dirty="0"/>
              <a:t>, </a:t>
            </a:r>
            <a:r>
              <a:rPr lang="en-US" dirty="0" err="1"/>
              <a:t>intype</a:t>
            </a:r>
            <a:r>
              <a:rPr lang="en-US" dirty="0"/>
              <a:t>, </a:t>
            </a:r>
            <a:r>
              <a:rPr lang="en-US" dirty="0" err="1"/>
              <a:t>outbuf</a:t>
            </a:r>
            <a:r>
              <a:rPr lang="en-US" dirty="0"/>
              <a:t>,</a:t>
            </a:r>
            <a:br>
              <a:rPr lang="en-US" dirty="0"/>
            </a:br>
            <a:r>
              <a:rPr lang="en-US" dirty="0" err="1"/>
              <a:t>outcnt</a:t>
            </a:r>
            <a:r>
              <a:rPr lang="en-US" dirty="0"/>
              <a:t>, </a:t>
            </a:r>
            <a:r>
              <a:rPr lang="en-US" dirty="0" err="1"/>
              <a:t>outtype</a:t>
            </a:r>
            <a:r>
              <a:rPr lang="en-US" dirty="0"/>
              <a:t>, root, comm)</a:t>
            </a:r>
          </a:p>
        </p:txBody>
      </p:sp>
      <p:sp>
        <p:nvSpPr>
          <p:cNvPr id="3" name="Content Placeholder 2">
            <a:extLst>
              <a:ext uri="{FF2B5EF4-FFF2-40B4-BE49-F238E27FC236}">
                <a16:creationId xmlns:a16="http://schemas.microsoft.com/office/drawing/2014/main" id="{47755015-E6A3-4788-B268-9FD093029A6A}"/>
              </a:ext>
            </a:extLst>
          </p:cNvPr>
          <p:cNvSpPr>
            <a:spLocks noGrp="1"/>
          </p:cNvSpPr>
          <p:nvPr>
            <p:ph idx="1"/>
          </p:nvPr>
        </p:nvSpPr>
        <p:spPr>
          <a:xfrm>
            <a:off x="838199" y="1690688"/>
            <a:ext cx="10515600" cy="4351338"/>
          </a:xfrm>
        </p:spPr>
        <p:txBody>
          <a:bodyPr/>
          <a:lstStyle/>
          <a:p>
            <a:r>
              <a:rPr lang="en-US" dirty="0"/>
              <a:t>This operation works inverse to MPI_GATHER</a:t>
            </a:r>
          </a:p>
          <a:p>
            <a:r>
              <a:rPr lang="en-US" dirty="0"/>
              <a:t> i.e. it scatters data from </a:t>
            </a:r>
            <a:r>
              <a:rPr lang="en-US" dirty="0" err="1"/>
              <a:t>inbuf</a:t>
            </a:r>
            <a:r>
              <a:rPr lang="en-US" dirty="0"/>
              <a:t> of process root to </a:t>
            </a:r>
            <a:r>
              <a:rPr lang="en-US" dirty="0" err="1"/>
              <a:t>outbuf</a:t>
            </a:r>
            <a:r>
              <a:rPr lang="en-US" dirty="0"/>
              <a:t> of all remaining processes, including itself. </a:t>
            </a:r>
          </a:p>
          <a:p>
            <a:r>
              <a:rPr lang="en-US" dirty="0"/>
              <a:t>count </a:t>
            </a:r>
            <a:r>
              <a:rPr lang="en-US" dirty="0" err="1"/>
              <a:t>outcnt</a:t>
            </a:r>
            <a:r>
              <a:rPr lang="en-US" dirty="0"/>
              <a:t> and type </a:t>
            </a:r>
            <a:r>
              <a:rPr lang="en-US" dirty="0" err="1"/>
              <a:t>outtype</a:t>
            </a:r>
            <a:r>
              <a:rPr lang="en-US" dirty="0"/>
              <a:t> of the data in each of the receiver processes are the same, so, data is scattered into equal segments.</a:t>
            </a:r>
          </a:p>
        </p:txBody>
      </p:sp>
      <p:pic>
        <p:nvPicPr>
          <p:cNvPr id="4" name="Picture 3">
            <a:extLst>
              <a:ext uri="{FF2B5EF4-FFF2-40B4-BE49-F238E27FC236}">
                <a16:creationId xmlns:a16="http://schemas.microsoft.com/office/drawing/2014/main" id="{4D5B9E7A-C31B-4A36-B501-73223DE96F02}"/>
              </a:ext>
            </a:extLst>
          </p:cNvPr>
          <p:cNvPicPr>
            <a:picLocks noChangeAspect="1"/>
          </p:cNvPicPr>
          <p:nvPr/>
        </p:nvPicPr>
        <p:blipFill>
          <a:blip r:embed="rId2"/>
          <a:stretch>
            <a:fillRect/>
          </a:stretch>
        </p:blipFill>
        <p:spPr>
          <a:xfrm>
            <a:off x="1232969" y="4040328"/>
            <a:ext cx="9726061" cy="2817672"/>
          </a:xfrm>
          <a:prstGeom prst="rect">
            <a:avLst/>
          </a:prstGeom>
        </p:spPr>
      </p:pic>
    </p:spTree>
    <p:extLst>
      <p:ext uri="{BB962C8B-B14F-4D97-AF65-F5344CB8AC3E}">
        <p14:creationId xmlns:p14="http://schemas.microsoft.com/office/powerpoint/2010/main" val="16220282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3CE58B-32F3-4F2A-832D-FF52AD546EEF}"/>
              </a:ext>
            </a:extLst>
          </p:cNvPr>
          <p:cNvSpPr txBox="1"/>
          <p:nvPr/>
        </p:nvSpPr>
        <p:spPr>
          <a:xfrm>
            <a:off x="639416" y="413694"/>
            <a:ext cx="11102009" cy="3046988"/>
          </a:xfrm>
          <a:prstGeom prst="rect">
            <a:avLst/>
          </a:prstGeom>
          <a:noFill/>
        </p:spPr>
        <p:txBody>
          <a:bodyPr wrap="square">
            <a:spAutoFit/>
          </a:bodyPr>
          <a:lstStyle/>
          <a:p>
            <a:r>
              <a:rPr lang="en-US" sz="2400" dirty="0" err="1"/>
              <a:t>MPI_Comm</a:t>
            </a:r>
            <a:r>
              <a:rPr lang="en-US" sz="2400" dirty="0"/>
              <a:t> comm; </a:t>
            </a:r>
          </a:p>
          <a:p>
            <a:r>
              <a:rPr lang="en-US" sz="2400" dirty="0"/>
              <a:t>    int </a:t>
            </a:r>
            <a:r>
              <a:rPr lang="en-US" sz="2400" dirty="0" err="1"/>
              <a:t>gsize</a:t>
            </a:r>
            <a:r>
              <a:rPr lang="en-US" sz="2400" dirty="0"/>
              <a:t>,*</a:t>
            </a:r>
            <a:r>
              <a:rPr lang="en-US" sz="2400" dirty="0" err="1"/>
              <a:t>sendbuf</a:t>
            </a:r>
            <a:r>
              <a:rPr lang="en-US" sz="2400" dirty="0"/>
              <a:t>; </a:t>
            </a:r>
          </a:p>
          <a:p>
            <a:r>
              <a:rPr lang="en-US" sz="2400" dirty="0"/>
              <a:t>    int root, </a:t>
            </a:r>
            <a:r>
              <a:rPr lang="en-US" sz="2400" dirty="0" err="1"/>
              <a:t>rbuf</a:t>
            </a:r>
            <a:r>
              <a:rPr lang="en-US" sz="2400" dirty="0"/>
              <a:t>[100]; </a:t>
            </a:r>
          </a:p>
          <a:p>
            <a:r>
              <a:rPr lang="en-US" sz="2400" dirty="0"/>
              <a:t>    ... </a:t>
            </a:r>
          </a:p>
          <a:p>
            <a:r>
              <a:rPr lang="en-US" sz="2400" dirty="0"/>
              <a:t>    </a:t>
            </a:r>
            <a:r>
              <a:rPr lang="en-US" sz="2400" dirty="0" err="1"/>
              <a:t>MPI_Comm_size</a:t>
            </a:r>
            <a:r>
              <a:rPr lang="en-US" sz="2400" dirty="0"/>
              <a:t>( comm, &amp;</a:t>
            </a:r>
            <a:r>
              <a:rPr lang="en-US" sz="2400" dirty="0" err="1"/>
              <a:t>gsize</a:t>
            </a:r>
            <a:r>
              <a:rPr lang="en-US" sz="2400" dirty="0"/>
              <a:t>); </a:t>
            </a:r>
          </a:p>
          <a:p>
            <a:r>
              <a:rPr lang="en-US" sz="2400" dirty="0"/>
              <a:t>    </a:t>
            </a:r>
            <a:r>
              <a:rPr lang="en-US" sz="2400" dirty="0" err="1"/>
              <a:t>sendbuf</a:t>
            </a:r>
            <a:r>
              <a:rPr lang="en-US" sz="2400" dirty="0"/>
              <a:t> = (int *)malloc(</a:t>
            </a:r>
            <a:r>
              <a:rPr lang="en-US" sz="2400" dirty="0" err="1"/>
              <a:t>gsize</a:t>
            </a:r>
            <a:r>
              <a:rPr lang="en-US" sz="2400" dirty="0"/>
              <a:t>*100*</a:t>
            </a:r>
            <a:r>
              <a:rPr lang="en-US" sz="2400" dirty="0" err="1"/>
              <a:t>sizeof</a:t>
            </a:r>
            <a:r>
              <a:rPr lang="en-US" sz="2400" dirty="0"/>
              <a:t>(int)); </a:t>
            </a:r>
          </a:p>
          <a:p>
            <a:r>
              <a:rPr lang="en-US" sz="2400" dirty="0"/>
              <a:t>    ... </a:t>
            </a:r>
          </a:p>
          <a:p>
            <a:r>
              <a:rPr lang="en-US" sz="2400" dirty="0"/>
              <a:t>    </a:t>
            </a:r>
            <a:r>
              <a:rPr lang="en-US" sz="2400" dirty="0" err="1"/>
              <a:t>MPI_Scatter</a:t>
            </a:r>
            <a:r>
              <a:rPr lang="en-US" sz="2400" dirty="0"/>
              <a:t>( </a:t>
            </a:r>
            <a:r>
              <a:rPr lang="en-US" sz="2400" dirty="0" err="1"/>
              <a:t>sendbuf</a:t>
            </a:r>
            <a:r>
              <a:rPr lang="en-US" sz="2400" dirty="0"/>
              <a:t>, 100, MPI_INT, </a:t>
            </a:r>
            <a:r>
              <a:rPr lang="en-US" sz="2400" dirty="0" err="1"/>
              <a:t>rbuf</a:t>
            </a:r>
            <a:r>
              <a:rPr lang="en-US" sz="2400" dirty="0"/>
              <a:t>, 100, MPI_INT, root, comm); </a:t>
            </a:r>
          </a:p>
        </p:txBody>
      </p:sp>
      <p:pic>
        <p:nvPicPr>
          <p:cNvPr id="6" name="Picture 5">
            <a:extLst>
              <a:ext uri="{FF2B5EF4-FFF2-40B4-BE49-F238E27FC236}">
                <a16:creationId xmlns:a16="http://schemas.microsoft.com/office/drawing/2014/main" id="{98F4DC00-EC93-474E-9D00-D50A40F6610B}"/>
              </a:ext>
            </a:extLst>
          </p:cNvPr>
          <p:cNvPicPr>
            <a:picLocks noChangeAspect="1"/>
          </p:cNvPicPr>
          <p:nvPr/>
        </p:nvPicPr>
        <p:blipFill>
          <a:blip r:embed="rId2"/>
          <a:stretch>
            <a:fillRect/>
          </a:stretch>
        </p:blipFill>
        <p:spPr>
          <a:xfrm>
            <a:off x="1839568" y="3644140"/>
            <a:ext cx="6896100" cy="2962275"/>
          </a:xfrm>
          <a:prstGeom prst="rect">
            <a:avLst/>
          </a:prstGeom>
        </p:spPr>
      </p:pic>
    </p:spTree>
    <p:extLst>
      <p:ext uri="{BB962C8B-B14F-4D97-AF65-F5344CB8AC3E}">
        <p14:creationId xmlns:p14="http://schemas.microsoft.com/office/powerpoint/2010/main" val="27001361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C197-8049-4BDD-9ADA-221FD719BDED}"/>
              </a:ext>
            </a:extLst>
          </p:cNvPr>
          <p:cNvSpPr>
            <a:spLocks noGrp="1"/>
          </p:cNvSpPr>
          <p:nvPr>
            <p:ph type="title"/>
          </p:nvPr>
        </p:nvSpPr>
        <p:spPr/>
        <p:txBody>
          <a:bodyPr/>
          <a:lstStyle/>
          <a:p>
            <a:r>
              <a:rPr lang="en-US" dirty="0" err="1"/>
              <a:t>MPI_Scatterv</a:t>
            </a:r>
            <a:endParaRPr lang="en-US" dirty="0"/>
          </a:p>
        </p:txBody>
      </p:sp>
      <p:sp>
        <p:nvSpPr>
          <p:cNvPr id="3" name="Content Placeholder 2">
            <a:extLst>
              <a:ext uri="{FF2B5EF4-FFF2-40B4-BE49-F238E27FC236}">
                <a16:creationId xmlns:a16="http://schemas.microsoft.com/office/drawing/2014/main" id="{27D3081A-2F90-4103-B56E-2FE72BE890B3}"/>
              </a:ext>
            </a:extLst>
          </p:cNvPr>
          <p:cNvSpPr>
            <a:spLocks noGrp="1"/>
          </p:cNvSpPr>
          <p:nvPr>
            <p:ph idx="1"/>
          </p:nvPr>
        </p:nvSpPr>
        <p:spPr>
          <a:xfrm>
            <a:off x="838200" y="1825625"/>
            <a:ext cx="5257800" cy="4351338"/>
          </a:xfrm>
        </p:spPr>
        <p:txBody>
          <a:bodyPr>
            <a:normAutofit lnSpcReduction="10000"/>
          </a:bodyPr>
          <a:lstStyle/>
          <a:p>
            <a:r>
              <a:rPr lang="en-US" dirty="0"/>
              <a:t>The </a:t>
            </a:r>
            <a:r>
              <a:rPr lang="en-US" dirty="0" err="1"/>
              <a:t>MPI_Scatterv</a:t>
            </a:r>
            <a:r>
              <a:rPr lang="en-US" dirty="0"/>
              <a:t> function extends the functionality of the </a:t>
            </a:r>
            <a:r>
              <a:rPr lang="en-US" dirty="0" err="1"/>
              <a:t>MPI_Scatter</a:t>
            </a:r>
            <a:r>
              <a:rPr lang="en-US" dirty="0"/>
              <a:t> function by allowing a varying count of data, as specified in the </a:t>
            </a:r>
            <a:r>
              <a:rPr lang="en-US" dirty="0" err="1"/>
              <a:t>sendcounts</a:t>
            </a:r>
            <a:r>
              <a:rPr lang="en-US" dirty="0"/>
              <a:t> array, to be sent to each process.</a:t>
            </a:r>
          </a:p>
          <a:p>
            <a:r>
              <a:rPr lang="en-US" dirty="0"/>
              <a:t>The specification of counts, types, and displacements should not cause any location on the root to be read more than one time.</a:t>
            </a:r>
          </a:p>
        </p:txBody>
      </p:sp>
      <p:pic>
        <p:nvPicPr>
          <p:cNvPr id="4" name="Picture 3">
            <a:extLst>
              <a:ext uri="{FF2B5EF4-FFF2-40B4-BE49-F238E27FC236}">
                <a16:creationId xmlns:a16="http://schemas.microsoft.com/office/drawing/2014/main" id="{ED8E783A-6C52-44EE-9AA4-AF7D14762947}"/>
              </a:ext>
            </a:extLst>
          </p:cNvPr>
          <p:cNvPicPr>
            <a:picLocks noChangeAspect="1"/>
          </p:cNvPicPr>
          <p:nvPr/>
        </p:nvPicPr>
        <p:blipFill>
          <a:blip r:embed="rId2"/>
          <a:stretch>
            <a:fillRect/>
          </a:stretch>
        </p:blipFill>
        <p:spPr>
          <a:xfrm>
            <a:off x="6981411" y="1525449"/>
            <a:ext cx="4945546" cy="4517542"/>
          </a:xfrm>
          <a:prstGeom prst="rect">
            <a:avLst/>
          </a:prstGeom>
        </p:spPr>
      </p:pic>
    </p:spTree>
    <p:extLst>
      <p:ext uri="{BB962C8B-B14F-4D97-AF65-F5344CB8AC3E}">
        <p14:creationId xmlns:p14="http://schemas.microsoft.com/office/powerpoint/2010/main" val="37580884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55A9-9B62-46A9-A4C2-73ED165C3771}"/>
              </a:ext>
            </a:extLst>
          </p:cNvPr>
          <p:cNvSpPr>
            <a:spLocks noGrp="1"/>
          </p:cNvSpPr>
          <p:nvPr>
            <p:ph type="title"/>
          </p:nvPr>
        </p:nvSpPr>
        <p:spPr/>
        <p:txBody>
          <a:bodyPr/>
          <a:lstStyle/>
          <a:p>
            <a:r>
              <a:rPr lang="en-US" dirty="0" err="1"/>
              <a:t>MPI_Scatterv</a:t>
            </a:r>
            <a:endParaRPr lang="en-US" dirty="0"/>
          </a:p>
        </p:txBody>
      </p:sp>
      <p:sp>
        <p:nvSpPr>
          <p:cNvPr id="3" name="Content Placeholder 2">
            <a:extLst>
              <a:ext uri="{FF2B5EF4-FFF2-40B4-BE49-F238E27FC236}">
                <a16:creationId xmlns:a16="http://schemas.microsoft.com/office/drawing/2014/main" id="{222445D3-954F-4F47-97EA-5D8927CBE27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F6B87C-AF4A-42F1-9BD9-3DF94C9A7436}"/>
              </a:ext>
            </a:extLst>
          </p:cNvPr>
          <p:cNvPicPr>
            <a:picLocks noChangeAspect="1"/>
          </p:cNvPicPr>
          <p:nvPr/>
        </p:nvPicPr>
        <p:blipFill>
          <a:blip r:embed="rId2"/>
          <a:stretch>
            <a:fillRect/>
          </a:stretch>
        </p:blipFill>
        <p:spPr>
          <a:xfrm>
            <a:off x="1484243" y="1585445"/>
            <a:ext cx="8441635" cy="5018566"/>
          </a:xfrm>
          <a:prstGeom prst="rect">
            <a:avLst/>
          </a:prstGeom>
        </p:spPr>
      </p:pic>
    </p:spTree>
    <p:extLst>
      <p:ext uri="{BB962C8B-B14F-4D97-AF65-F5344CB8AC3E}">
        <p14:creationId xmlns:p14="http://schemas.microsoft.com/office/powerpoint/2010/main" val="38035712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D681-3AD2-4E34-8642-DED3A3B64A6C}"/>
              </a:ext>
            </a:extLst>
          </p:cNvPr>
          <p:cNvSpPr>
            <a:spLocks noGrp="1"/>
          </p:cNvSpPr>
          <p:nvPr>
            <p:ph type="title"/>
          </p:nvPr>
        </p:nvSpPr>
        <p:spPr/>
        <p:txBody>
          <a:bodyPr/>
          <a:lstStyle/>
          <a:p>
            <a:r>
              <a:rPr lang="en-US" dirty="0" err="1"/>
              <a:t>MPI_Gatherv</a:t>
            </a:r>
            <a:endParaRPr lang="en-US" dirty="0"/>
          </a:p>
        </p:txBody>
      </p:sp>
      <p:sp>
        <p:nvSpPr>
          <p:cNvPr id="3" name="Content Placeholder 2">
            <a:extLst>
              <a:ext uri="{FF2B5EF4-FFF2-40B4-BE49-F238E27FC236}">
                <a16:creationId xmlns:a16="http://schemas.microsoft.com/office/drawing/2014/main" id="{04DCAACD-41F2-4E01-B0F9-6957129C2CDC}"/>
              </a:ext>
            </a:extLst>
          </p:cNvPr>
          <p:cNvSpPr>
            <a:spLocks noGrp="1"/>
          </p:cNvSpPr>
          <p:nvPr>
            <p:ph idx="1"/>
          </p:nvPr>
        </p:nvSpPr>
        <p:spPr/>
        <p:txBody>
          <a:bodyPr/>
          <a:lstStyle/>
          <a:p>
            <a:r>
              <a:rPr lang="en-US" dirty="0" err="1"/>
              <a:t>MPI_Gatherv</a:t>
            </a:r>
            <a:r>
              <a:rPr lang="en-US" dirty="0"/>
              <a:t> extends the functionality of </a:t>
            </a:r>
            <a:r>
              <a:rPr lang="en-US" dirty="0" err="1"/>
              <a:t>MPI_Gather</a:t>
            </a:r>
            <a:r>
              <a:rPr lang="en-US" dirty="0"/>
              <a:t> to permit a varying count of data from each process, and to allow some flexibility in where the gathered data is placed on the root process.</a:t>
            </a:r>
          </a:p>
          <a:p>
            <a:r>
              <a:rPr lang="en-US" dirty="0"/>
              <a:t>int </a:t>
            </a:r>
            <a:r>
              <a:rPr lang="en-US" dirty="0" err="1"/>
              <a:t>MPI_Gatherv</a:t>
            </a:r>
            <a:r>
              <a:rPr lang="en-US" dirty="0"/>
              <a:t>(const void *</a:t>
            </a:r>
            <a:r>
              <a:rPr lang="en-US" dirty="0" err="1"/>
              <a:t>sendbuf</a:t>
            </a:r>
            <a:r>
              <a:rPr lang="en-US" dirty="0"/>
              <a:t>, int </a:t>
            </a:r>
            <a:r>
              <a:rPr lang="en-US" dirty="0" err="1"/>
              <a:t>sendcount</a:t>
            </a:r>
            <a:r>
              <a:rPr lang="en-US" dirty="0"/>
              <a:t>, </a:t>
            </a:r>
            <a:r>
              <a:rPr lang="en-US" dirty="0" err="1"/>
              <a:t>MPI_Datatype</a:t>
            </a:r>
            <a:r>
              <a:rPr lang="en-US" dirty="0"/>
              <a:t> </a:t>
            </a:r>
            <a:r>
              <a:rPr lang="en-US" dirty="0" err="1"/>
              <a:t>sendtype</a:t>
            </a:r>
            <a:r>
              <a:rPr lang="en-US" dirty="0"/>
              <a:t>, void *</a:t>
            </a:r>
            <a:r>
              <a:rPr lang="en-US" dirty="0" err="1"/>
              <a:t>recvbuf</a:t>
            </a:r>
            <a:r>
              <a:rPr lang="en-US" dirty="0"/>
              <a:t>, const int *</a:t>
            </a:r>
            <a:r>
              <a:rPr lang="en-US" dirty="0" err="1"/>
              <a:t>recvcounts</a:t>
            </a:r>
            <a:r>
              <a:rPr lang="en-US" dirty="0"/>
              <a:t>, const int *</a:t>
            </a:r>
            <a:r>
              <a:rPr lang="en-US" dirty="0" err="1"/>
              <a:t>displs</a:t>
            </a:r>
            <a:r>
              <a:rPr lang="en-US" dirty="0"/>
              <a:t>,                 </a:t>
            </a:r>
            <a:r>
              <a:rPr lang="en-US" dirty="0" err="1"/>
              <a:t>MPI_Datatype</a:t>
            </a:r>
            <a:r>
              <a:rPr lang="en-US" dirty="0"/>
              <a:t> </a:t>
            </a:r>
            <a:r>
              <a:rPr lang="en-US" dirty="0" err="1"/>
              <a:t>recvtype</a:t>
            </a:r>
            <a:r>
              <a:rPr lang="en-US" dirty="0"/>
              <a:t>, int root, </a:t>
            </a:r>
            <a:r>
              <a:rPr lang="en-US" dirty="0" err="1"/>
              <a:t>MPI_Comm</a:t>
            </a:r>
            <a:r>
              <a:rPr lang="en-US" dirty="0"/>
              <a:t> comm)</a:t>
            </a:r>
          </a:p>
          <a:p>
            <a:r>
              <a:rPr lang="en-US" dirty="0" err="1"/>
              <a:t>Displs</a:t>
            </a:r>
            <a:r>
              <a:rPr lang="en-US"/>
              <a:t> - integer </a:t>
            </a:r>
            <a:r>
              <a:rPr lang="en-US" dirty="0"/>
              <a:t>array (of length group size</a:t>
            </a:r>
            <a:r>
              <a:rPr lang="en-US"/>
              <a:t>). </a:t>
            </a:r>
          </a:p>
          <a:p>
            <a:r>
              <a:rPr lang="en-US"/>
              <a:t>Entry </a:t>
            </a:r>
            <a:r>
              <a:rPr lang="en-US" dirty="0" err="1"/>
              <a:t>i</a:t>
            </a:r>
            <a:r>
              <a:rPr lang="en-US" dirty="0"/>
              <a:t> specifies the displacement relative to </a:t>
            </a:r>
            <a:r>
              <a:rPr lang="en-US" dirty="0" err="1"/>
              <a:t>recvbuf</a:t>
            </a:r>
            <a:r>
              <a:rPr lang="en-US" dirty="0"/>
              <a:t> at which to place the incoming data from process </a:t>
            </a:r>
            <a:r>
              <a:rPr lang="en-US" dirty="0" err="1"/>
              <a:t>i</a:t>
            </a:r>
            <a:r>
              <a:rPr lang="en-US" dirty="0"/>
              <a:t> (significant only at root)</a:t>
            </a:r>
          </a:p>
        </p:txBody>
      </p:sp>
    </p:spTree>
    <p:extLst>
      <p:ext uri="{BB962C8B-B14F-4D97-AF65-F5344CB8AC3E}">
        <p14:creationId xmlns:p14="http://schemas.microsoft.com/office/powerpoint/2010/main" val="12553591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1"/>
            <a:ext cx="10515600" cy="796834"/>
          </a:xfrm>
        </p:spPr>
        <p:txBody>
          <a:bodyPr/>
          <a:lstStyle/>
          <a:p>
            <a:r>
              <a:rPr lang="en-US" dirty="0"/>
              <a:t>Collective MPI data manipulations</a:t>
            </a:r>
          </a:p>
        </p:txBody>
      </p:sp>
      <p:sp>
        <p:nvSpPr>
          <p:cNvPr id="3" name="Content Placeholder 2"/>
          <p:cNvSpPr>
            <a:spLocks noGrp="1"/>
          </p:cNvSpPr>
          <p:nvPr>
            <p:ph idx="1"/>
          </p:nvPr>
        </p:nvSpPr>
        <p:spPr>
          <a:xfrm>
            <a:off x="302623" y="966652"/>
            <a:ext cx="11114314" cy="5368834"/>
          </a:xfrm>
        </p:spPr>
        <p:txBody>
          <a:bodyPr>
            <a:normAutofit/>
          </a:bodyPr>
          <a:lstStyle/>
          <a:p>
            <a:r>
              <a:rPr lang="en-US" dirty="0"/>
              <a:t>Instead of just relocating data between processes, MPI provides a set of operations that perform several simple manipulations on the transferred data. </a:t>
            </a:r>
          </a:p>
          <a:p>
            <a:pPr lvl="1"/>
            <a:r>
              <a:rPr lang="en-US" dirty="0"/>
              <a:t>Operations represent a combination of collective communication and computational manipulation in a single call and therefore simplify MPI programs.</a:t>
            </a:r>
          </a:p>
          <a:p>
            <a:r>
              <a:rPr lang="en-US" dirty="0"/>
              <a:t> Collective MPI operations for data manipulation are based on data reduction paradigm that involves reducing a set of numbers into a smaller set of numbers via a data manipulation.</a:t>
            </a:r>
          </a:p>
          <a:p>
            <a:r>
              <a:rPr lang="en-US" dirty="0"/>
              <a:t> For example</a:t>
            </a:r>
          </a:p>
          <a:p>
            <a:pPr lvl="1"/>
            <a:r>
              <a:rPr lang="en-US" dirty="0"/>
              <a:t> three pairs of numbers: {5, 1}, {3, 2}, {7, 6}, each representing the local data of a process, </a:t>
            </a:r>
          </a:p>
          <a:p>
            <a:pPr lvl="2"/>
            <a:r>
              <a:rPr lang="en-US" dirty="0"/>
              <a:t>can be reduced in a pair of maximum numbers, i.e. {7, 6}, or in a sum of all pair numbers, i.e. {15, 9}, and in the same way for other reduction operations defined by MPI: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515600" cy="1057275"/>
          </a:xfrm>
        </p:spPr>
        <p:txBody>
          <a:bodyPr/>
          <a:lstStyle/>
          <a:p>
            <a:r>
              <a:rPr lang="en-US" dirty="0"/>
              <a:t>Collective MPI data manipulations</a:t>
            </a:r>
          </a:p>
        </p:txBody>
      </p:sp>
      <p:sp>
        <p:nvSpPr>
          <p:cNvPr id="4" name="Content Placeholder 3"/>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91677" y="906706"/>
            <a:ext cx="10406523" cy="5354394"/>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956082" y="635000"/>
            <a:ext cx="9788118" cy="55499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MPI_REDUCE</a:t>
            </a:r>
          </a:p>
        </p:txBody>
      </p:sp>
      <p:sp>
        <p:nvSpPr>
          <p:cNvPr id="3" name="Content Placeholder 2"/>
          <p:cNvSpPr>
            <a:spLocks noGrp="1"/>
          </p:cNvSpPr>
          <p:nvPr>
            <p:ph idx="1"/>
          </p:nvPr>
        </p:nvSpPr>
        <p:spPr/>
        <p:txBody>
          <a:bodyPr/>
          <a:lstStyle/>
          <a:p>
            <a:r>
              <a:rPr lang="en-US" dirty="0" err="1"/>
              <a:t>int</a:t>
            </a:r>
            <a:r>
              <a:rPr lang="en-US" dirty="0"/>
              <a:t> </a:t>
            </a:r>
            <a:r>
              <a:rPr lang="en-US" dirty="0" err="1"/>
              <a:t>MPI_Reduce</a:t>
            </a:r>
            <a:r>
              <a:rPr lang="en-US" dirty="0"/>
              <a:t>(const void *</a:t>
            </a:r>
            <a:r>
              <a:rPr lang="en-US" dirty="0" err="1"/>
              <a:t>sendbuf</a:t>
            </a:r>
            <a:r>
              <a:rPr lang="en-US" dirty="0"/>
              <a:t>, void *</a:t>
            </a:r>
            <a:r>
              <a:rPr lang="en-US" dirty="0" err="1"/>
              <a:t>recvbuf</a:t>
            </a:r>
            <a:r>
              <a:rPr lang="en-US" dirty="0"/>
              <a:t>, </a:t>
            </a:r>
            <a:r>
              <a:rPr lang="en-US" dirty="0" err="1"/>
              <a:t>int</a:t>
            </a:r>
            <a:r>
              <a:rPr lang="en-US" dirty="0"/>
              <a:t> count, </a:t>
            </a:r>
            <a:r>
              <a:rPr lang="en-US" dirty="0" err="1"/>
              <a:t>MPI_Datatype</a:t>
            </a:r>
            <a:r>
              <a:rPr lang="en-US" dirty="0"/>
              <a:t> </a:t>
            </a:r>
            <a:r>
              <a:rPr lang="en-US" dirty="0" err="1"/>
              <a:t>datatype</a:t>
            </a:r>
            <a:r>
              <a:rPr lang="en-US" dirty="0"/>
              <a:t>, </a:t>
            </a:r>
            <a:r>
              <a:rPr lang="en-US" dirty="0" err="1"/>
              <a:t>MPI_Op</a:t>
            </a:r>
            <a:r>
              <a:rPr lang="en-US" dirty="0"/>
              <a:t> op, </a:t>
            </a:r>
            <a:r>
              <a:rPr lang="en-US" dirty="0" err="1"/>
              <a:t>int</a:t>
            </a:r>
            <a:r>
              <a:rPr lang="en-US" dirty="0"/>
              <a:t> root, </a:t>
            </a:r>
            <a:r>
              <a:rPr lang="en-US" dirty="0" err="1"/>
              <a:t>MPI_Comm</a:t>
            </a:r>
            <a:r>
              <a:rPr lang="en-US" dirty="0"/>
              <a:t> </a:t>
            </a:r>
            <a:r>
              <a:rPr lang="en-US" dirty="0" err="1"/>
              <a:t>comm</a:t>
            </a:r>
            <a:r>
              <a:rPr lang="en-US" dirty="0"/>
              <a:t>)</a:t>
            </a:r>
          </a:p>
          <a:p>
            <a:pPr lvl="1"/>
            <a:r>
              <a:rPr lang="en-US" b="1" dirty="0" err="1"/>
              <a:t>sendbuf</a:t>
            </a:r>
            <a:r>
              <a:rPr lang="en-US" b="1" dirty="0"/>
              <a:t> - </a:t>
            </a:r>
            <a:r>
              <a:rPr lang="en-US" dirty="0"/>
              <a:t>address of send buffer </a:t>
            </a:r>
          </a:p>
          <a:p>
            <a:pPr lvl="1"/>
            <a:r>
              <a:rPr lang="en-US" b="1" dirty="0"/>
              <a:t>count -</a:t>
            </a:r>
            <a:r>
              <a:rPr lang="en-US" dirty="0"/>
              <a:t>number of elements in send buffer </a:t>
            </a:r>
          </a:p>
          <a:p>
            <a:pPr lvl="1"/>
            <a:r>
              <a:rPr lang="en-US" b="1" dirty="0" err="1"/>
              <a:t>datatype</a:t>
            </a:r>
            <a:r>
              <a:rPr lang="en-US" b="1" dirty="0"/>
              <a:t> - </a:t>
            </a:r>
            <a:r>
              <a:rPr lang="en-US" dirty="0"/>
              <a:t>data type of elements of send buffer </a:t>
            </a:r>
          </a:p>
          <a:p>
            <a:pPr lvl="1"/>
            <a:r>
              <a:rPr lang="en-US" b="1" dirty="0"/>
              <a:t>op - </a:t>
            </a:r>
            <a:r>
              <a:rPr lang="en-US" dirty="0"/>
              <a:t>reduce operation </a:t>
            </a:r>
          </a:p>
          <a:p>
            <a:pPr lvl="1"/>
            <a:r>
              <a:rPr lang="en-US" b="1" dirty="0"/>
              <a:t>root - </a:t>
            </a:r>
            <a:r>
              <a:rPr lang="en-US" dirty="0"/>
              <a:t>rank of root process </a:t>
            </a:r>
          </a:p>
          <a:p>
            <a:pPr lvl="1"/>
            <a:r>
              <a:rPr lang="en-US" b="1" dirty="0" err="1"/>
              <a:t>comm</a:t>
            </a:r>
            <a:r>
              <a:rPr lang="en-US" b="1" dirty="0"/>
              <a:t> –</a:t>
            </a:r>
            <a:r>
              <a:rPr lang="en-US" dirty="0"/>
              <a:t>communicator </a:t>
            </a:r>
          </a:p>
          <a:p>
            <a:pPr lvl="1"/>
            <a:r>
              <a:rPr lang="en-US" b="1" dirty="0" err="1"/>
              <a:t>recvbuf</a:t>
            </a:r>
            <a:r>
              <a:rPr lang="en-US" b="1" dirty="0"/>
              <a:t> - </a:t>
            </a:r>
            <a:r>
              <a:rPr lang="en-US" dirty="0"/>
              <a:t>address of receive buffer</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MPI_REDUCE</a:t>
            </a:r>
          </a:p>
        </p:txBody>
      </p:sp>
      <p:sp>
        <p:nvSpPr>
          <p:cNvPr id="3" name="Content Placeholder 2"/>
          <p:cNvSpPr>
            <a:spLocks noGrp="1"/>
          </p:cNvSpPr>
          <p:nvPr>
            <p:ph idx="1"/>
          </p:nvPr>
        </p:nvSpPr>
        <p:spPr/>
        <p:txBody>
          <a:bodyPr/>
          <a:lstStyle/>
          <a:p>
            <a:r>
              <a:rPr lang="en-US" dirty="0"/>
              <a:t>MPI_REDUCE operation implements manipulation op on matching data items in input buffer </a:t>
            </a:r>
            <a:r>
              <a:rPr lang="en-US" dirty="0" err="1"/>
              <a:t>sendbuf</a:t>
            </a:r>
            <a:r>
              <a:rPr lang="en-US" dirty="0"/>
              <a:t> from all processes in the communicator comm.</a:t>
            </a:r>
          </a:p>
          <a:p>
            <a:r>
              <a:rPr lang="en-US" dirty="0"/>
              <a:t> Results of the manipulation are stored in the output buffer </a:t>
            </a:r>
            <a:r>
              <a:rPr lang="en-US" dirty="0" err="1"/>
              <a:t>recvbuf</a:t>
            </a:r>
            <a:r>
              <a:rPr lang="en-US" dirty="0"/>
              <a:t> of process root. </a:t>
            </a:r>
          </a:p>
          <a:p>
            <a:r>
              <a:rPr lang="en-US" dirty="0"/>
              <a:t>Functionality of MPI_REDUCE is in fact an MPI_GATHER followed by manipulation op in process root. </a:t>
            </a:r>
          </a:p>
          <a:p>
            <a:r>
              <a:rPr lang="en-US" dirty="0"/>
              <a:t>Reduce operations are implemented on a per-element basis, i.e. </a:t>
            </a:r>
            <a:r>
              <a:rPr lang="en-US" dirty="0" err="1"/>
              <a:t>i-th</a:t>
            </a:r>
            <a:r>
              <a:rPr lang="en-US" dirty="0"/>
              <a:t> elements from each process’  </a:t>
            </a:r>
            <a:r>
              <a:rPr lang="en-US" dirty="0" err="1"/>
              <a:t>sendbuf</a:t>
            </a:r>
            <a:r>
              <a:rPr lang="en-US" dirty="0"/>
              <a:t> are combined into the </a:t>
            </a:r>
            <a:r>
              <a:rPr lang="en-US" dirty="0" err="1"/>
              <a:t>i-th</a:t>
            </a:r>
            <a:r>
              <a:rPr lang="en-US" dirty="0"/>
              <a:t> element in </a:t>
            </a:r>
            <a:r>
              <a:rPr lang="en-US" dirty="0" err="1"/>
              <a:t>recvbuf</a:t>
            </a:r>
            <a:r>
              <a:rPr lang="en-US" dirty="0"/>
              <a:t> of process root.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40798</TotalTime>
  <Words>13292</Words>
  <Application>Microsoft Office PowerPoint</Application>
  <PresentationFormat>Widescreen</PresentationFormat>
  <Paragraphs>1087</Paragraphs>
  <Slides>165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165</vt:i4>
      </vt:variant>
    </vt:vector>
  </HeadingPairs>
  <TitlesOfParts>
    <vt:vector size="176" baseType="lpstr">
      <vt:lpstr>Arial</vt:lpstr>
      <vt:lpstr>Calibri</vt:lpstr>
      <vt:lpstr>Calibri Light</vt:lpstr>
      <vt:lpstr>CMITT10</vt:lpstr>
      <vt:lpstr>CMTT10</vt:lpstr>
      <vt:lpstr>CMTT12</vt:lpstr>
      <vt:lpstr>CMTT8</vt:lpstr>
      <vt:lpstr>Courier New</vt:lpstr>
      <vt:lpstr>NimbusRomNo9L-Regu</vt:lpstr>
      <vt:lpstr>Times New Roman</vt:lpstr>
      <vt:lpstr>Office Theme</vt:lpstr>
      <vt:lpstr>MPI- Message Passing Interface</vt:lpstr>
      <vt:lpstr>Shared Memory System</vt:lpstr>
      <vt:lpstr>Distributed Memory System</vt:lpstr>
      <vt:lpstr>Distributed memory computers can execute in parallel</vt:lpstr>
      <vt:lpstr>Distributed memory computers can execute in parallel</vt:lpstr>
      <vt:lpstr>Distributed memory computers can execute in parallel</vt:lpstr>
      <vt:lpstr>Programmer’s view</vt:lpstr>
      <vt:lpstr>Message passing interface</vt:lpstr>
      <vt:lpstr>History and Evolution</vt:lpstr>
      <vt:lpstr>Programming Model:</vt:lpstr>
      <vt:lpstr>Message passing interface</vt:lpstr>
      <vt:lpstr>Message passing interface</vt:lpstr>
      <vt:lpstr>Message passing interface</vt:lpstr>
      <vt:lpstr>Message passing interface</vt:lpstr>
      <vt:lpstr>Message passing interface</vt:lpstr>
      <vt:lpstr>Make your computer ready for using MPI-Installing MPICH</vt:lpstr>
      <vt:lpstr>General MPI Program Structure</vt:lpstr>
      <vt:lpstr>PowerPoint Presentation</vt:lpstr>
      <vt:lpstr>PowerPoint Presentation</vt:lpstr>
      <vt:lpstr>Compiling &amp; Running</vt:lpstr>
      <vt:lpstr>PowerPoint Presentation</vt:lpstr>
      <vt:lpstr>MPI operation syntax</vt:lpstr>
      <vt:lpstr>MPI operation syntax</vt:lpstr>
      <vt:lpstr>MPI data types</vt:lpstr>
      <vt:lpstr>MPI data types</vt:lpstr>
      <vt:lpstr>MPI data types</vt:lpstr>
      <vt:lpstr>MPI data types</vt:lpstr>
      <vt:lpstr>MPI data types</vt:lpstr>
      <vt:lpstr>MPI data types</vt:lpstr>
      <vt:lpstr>MPI data types</vt:lpstr>
      <vt:lpstr>PowerPoint Presentation</vt:lpstr>
      <vt:lpstr>MPI data types</vt:lpstr>
      <vt:lpstr>MPI error handling</vt:lpstr>
      <vt:lpstr>MPI error handling</vt:lpstr>
      <vt:lpstr>Running and configuring MPI processes</vt:lpstr>
      <vt:lpstr>Running and configuring MPI processes</vt:lpstr>
      <vt:lpstr>Running and configuring MPI processes</vt:lpstr>
      <vt:lpstr>Running and configuring MPI processes</vt:lpstr>
      <vt:lpstr>Running and configuring MPI processes</vt:lpstr>
      <vt:lpstr>Running and configuring MPI processes</vt:lpstr>
      <vt:lpstr>Basic MPI operations</vt:lpstr>
      <vt:lpstr>Basic MPI operations</vt:lpstr>
      <vt:lpstr>Process-to-process communication</vt:lpstr>
      <vt:lpstr>Process-to-process communication</vt:lpstr>
      <vt:lpstr>Process-to-process communication</vt:lpstr>
      <vt:lpstr>Process-to-process communication</vt:lpstr>
      <vt:lpstr>Process-to-process communication</vt:lpstr>
      <vt:lpstr>MPI_Send</vt:lpstr>
      <vt:lpstr>MPI_Send</vt:lpstr>
      <vt:lpstr>MPI_Send</vt:lpstr>
      <vt:lpstr>MPI_Recv</vt:lpstr>
      <vt:lpstr>MPI_Recv</vt:lpstr>
      <vt:lpstr>MPI_Recv</vt:lpstr>
      <vt:lpstr>PowerPoint Presentation</vt:lpstr>
      <vt:lpstr>PowerPoint Presentation</vt:lpstr>
      <vt:lpstr>PowerPoint Presentation</vt:lpstr>
      <vt:lpstr>PowerPoint Presentation</vt:lpstr>
      <vt:lpstr>Send &amp; Recv Example</vt:lpstr>
      <vt:lpstr>Non-blocking communication</vt:lpstr>
      <vt:lpstr>Non-blocking send</vt:lpstr>
      <vt:lpstr>Non-blocking receive</vt:lpstr>
      <vt:lpstr>PowerPoint Presentation</vt:lpstr>
      <vt:lpstr>PowerPoint Presentation</vt:lpstr>
      <vt:lpstr>PowerPoint Presentation</vt:lpstr>
      <vt:lpstr>MPI_SENDRECV</vt:lpstr>
      <vt:lpstr>MPI_SENDRECV</vt:lpstr>
      <vt:lpstr>MPI_SENDRECV</vt:lpstr>
      <vt:lpstr>MPI_SENDRECV</vt:lpstr>
      <vt:lpstr>PowerPoint Presentation</vt:lpstr>
      <vt:lpstr>Measuring performances</vt:lpstr>
      <vt:lpstr>Measuring communication bandwidth</vt:lpstr>
      <vt:lpstr>Measuring communication bandwidth</vt:lpstr>
      <vt:lpstr>Measuring communication bandwidth</vt:lpstr>
      <vt:lpstr>PowerPoint Presentation</vt:lpstr>
      <vt:lpstr>PowerPoint Presentation</vt:lpstr>
      <vt:lpstr>PowerPoint Presentation</vt:lpstr>
      <vt:lpstr>Collective MPI communication</vt:lpstr>
      <vt:lpstr>MPI_BARRIER (comm)</vt:lpstr>
      <vt:lpstr>MPI_BARRIER (comm)</vt:lpstr>
      <vt:lpstr>MPI_Barrier(MPI_Comm communicator)</vt:lpstr>
      <vt:lpstr>PowerPoint Presentation</vt:lpstr>
      <vt:lpstr>MPI_BCAST (inbuf, incnt, intype, root, comm)</vt:lpstr>
      <vt:lpstr>MPI_Bcast(     void* data,     int count,     MPI_Datatype datatype,    int root,     MPI_Comm communicator)</vt:lpstr>
      <vt:lpstr>MPI_BCAST (inbuf, incnt, intype, root, comm)</vt:lpstr>
      <vt:lpstr>MPI_BCAST (inbuf, incnt, intype, root, comm)</vt:lpstr>
      <vt:lpstr>PowerPoint Presentation</vt:lpstr>
      <vt:lpstr>MPI_GATHER (inbuf, incnt, intype, outbuf, outcnt, outtype, root, comm)</vt:lpstr>
      <vt:lpstr>MPI_Gather(     void* send_data,  int send_count,     MPI_Datatype send_datatype,     void* recv_data,     int recv_count,     MPI_Datatype recv_datatype,     int root,     MPI_Comm communicator)</vt:lpstr>
      <vt:lpstr>PowerPoint Presentation</vt:lpstr>
      <vt:lpstr>MPI_SCATTER (inbuf, incnt, intype, outbuf, outcnt, outtype, root, comm)</vt:lpstr>
      <vt:lpstr>PowerPoint Presentation</vt:lpstr>
      <vt:lpstr>MPI_Scatterv</vt:lpstr>
      <vt:lpstr>MPI_Scatterv</vt:lpstr>
      <vt:lpstr>MPI_Gatherv</vt:lpstr>
      <vt:lpstr>Collective MPI data manipulations</vt:lpstr>
      <vt:lpstr>Collective MPI data manipulations</vt:lpstr>
      <vt:lpstr>PowerPoint Presentation</vt:lpstr>
      <vt:lpstr>MPI_REDUCE</vt:lpstr>
      <vt:lpstr>MPI_REDUCE</vt:lpstr>
      <vt:lpstr>MPI_REDUCE</vt:lpstr>
      <vt:lpstr>MPI_ALLREDUCE</vt:lpstr>
      <vt:lpstr>MPI_ALLREDUCE</vt:lpstr>
      <vt:lpstr>PowerPoint Presentation</vt:lpstr>
      <vt:lpstr>PowerPoint Presentation</vt:lpstr>
      <vt:lpstr>PowerPoint Presentation</vt:lpstr>
      <vt:lpstr>PowerPoint Presentation</vt:lpstr>
      <vt:lpstr>Communication and computation overlap</vt:lpstr>
      <vt:lpstr>Communication modes</vt:lpstr>
      <vt:lpstr>Blocking communication</vt:lpstr>
      <vt:lpstr>Blocking communication</vt:lpstr>
      <vt:lpstr>Blocking communication</vt:lpstr>
      <vt:lpstr>PowerPoint Presentation</vt:lpstr>
      <vt:lpstr>Buffered mode</vt:lpstr>
      <vt:lpstr>PowerPoint Presentation</vt:lpstr>
      <vt:lpstr>MPI_Bsend</vt:lpstr>
      <vt:lpstr>Synchronous mode</vt:lpstr>
      <vt:lpstr>PowerPoint Presentation</vt:lpstr>
      <vt:lpstr>PowerPoint Presentation</vt:lpstr>
      <vt:lpstr>Synchronous mode</vt:lpstr>
      <vt:lpstr>Ready mode</vt:lpstr>
      <vt:lpstr>PowerPoint Presentation</vt:lpstr>
      <vt:lpstr>PowerPoint Presentation</vt:lpstr>
      <vt:lpstr>Ready mode</vt:lpstr>
      <vt:lpstr>PowerPoint Presentation</vt:lpstr>
      <vt:lpstr>Non-blocking communication</vt:lpstr>
      <vt:lpstr>Non-blocking communication</vt:lpstr>
      <vt:lpstr>Non-blocking communication</vt:lpstr>
      <vt:lpstr>Program 3 Non-Blocking Send Receive </vt:lpstr>
      <vt:lpstr>PowerPoint Presentation</vt:lpstr>
      <vt:lpstr>Non-blocking communication</vt:lpstr>
      <vt:lpstr>Non-blocking communication</vt:lpstr>
      <vt:lpstr>Non-blocking communication</vt:lpstr>
      <vt:lpstr>Non-blocking communication</vt:lpstr>
      <vt:lpstr>Non-blocking communication</vt:lpstr>
      <vt:lpstr>Non-blocking communication</vt:lpstr>
      <vt:lpstr>Sources of deadlocks</vt:lpstr>
      <vt:lpstr>Sources of deadlocks</vt:lpstr>
      <vt:lpstr>Sources of deadlocks</vt:lpstr>
      <vt:lpstr>Sources of deadlocks</vt:lpstr>
      <vt:lpstr>Hiding latency</vt:lpstr>
      <vt:lpstr>Hiding latency</vt:lpstr>
      <vt:lpstr>Hiding latency</vt:lpstr>
      <vt:lpstr>PowerPoint Presentation</vt:lpstr>
      <vt:lpstr>Some subsidiary features of message-passing</vt:lpstr>
      <vt:lpstr>Some subsidiary features of message-passing</vt:lpstr>
      <vt:lpstr>Some subsidiary features of message-passing</vt:lpstr>
      <vt:lpstr>Fairness and overtaking of MPI communication</vt:lpstr>
      <vt:lpstr>PowerPoint Presentation</vt:lpstr>
      <vt:lpstr>MPI communicators</vt:lpstr>
      <vt:lpstr>MPI communicators</vt:lpstr>
      <vt:lpstr>MPI communicators</vt:lpstr>
      <vt:lpstr>MPI communicators</vt:lpstr>
      <vt:lpstr>PowerPoint Presentation</vt:lpstr>
      <vt:lpstr>PowerPoint Presentation</vt:lpstr>
      <vt:lpstr>MPI_Comm_Split</vt:lpstr>
      <vt:lpstr>MPI_Comm_Split</vt:lpstr>
      <vt:lpstr>Example</vt:lpstr>
      <vt:lpstr>Example</vt:lpstr>
      <vt:lpstr>Duplicating Communicator</vt:lpstr>
      <vt:lpstr>Duplicating Communicator</vt:lpstr>
      <vt:lpstr>Communicators </vt:lpstr>
      <vt:lpstr>How effective are your MPI programs?</vt:lpstr>
      <vt:lpstr>How effective are your MPI programs?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processes and messaging</dc:title>
  <dc:creator>Sanjay H A</dc:creator>
  <cp:lastModifiedBy>ISE RIT</cp:lastModifiedBy>
  <cp:revision>189</cp:revision>
  <dcterms:created xsi:type="dcterms:W3CDTF">2020-10-06T14:20:04Z</dcterms:created>
  <dcterms:modified xsi:type="dcterms:W3CDTF">2022-11-30T08:23:49Z</dcterms:modified>
</cp:coreProperties>
</file>