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gs" Target="tags/tag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4429125" y="824865"/>
            <a:ext cx="1876425" cy="64071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客户端</a:t>
            </a:r>
            <a:r>
              <a:rPr lang="zh-CN" altLang="en-US"/>
              <a:t>类型</a:t>
            </a:r>
            <a:endParaRPr lang="zh-CN" altLang="en-US"/>
          </a:p>
        </p:txBody>
      </p:sp>
      <p:sp>
        <p:nvSpPr>
          <p:cNvPr id="5" name="矩形 4"/>
          <p:cNvSpPr/>
          <p:nvPr/>
        </p:nvSpPr>
        <p:spPr>
          <a:xfrm>
            <a:off x="2493010" y="2340610"/>
            <a:ext cx="1616710" cy="7385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客户</a:t>
            </a:r>
            <a:endParaRPr lang="zh-CN" altLang="en-US"/>
          </a:p>
        </p:txBody>
      </p:sp>
      <p:sp>
        <p:nvSpPr>
          <p:cNvPr id="6" name="矩形 5"/>
          <p:cNvSpPr/>
          <p:nvPr/>
        </p:nvSpPr>
        <p:spPr>
          <a:xfrm>
            <a:off x="4559300" y="2340610"/>
            <a:ext cx="1616710" cy="7385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后台</a:t>
            </a:r>
            <a:r>
              <a:rPr lang="zh-CN" altLang="en-US"/>
              <a:t>恢复</a:t>
            </a:r>
            <a:endParaRPr lang="zh-CN" altLang="en-US"/>
          </a:p>
        </p:txBody>
      </p:sp>
      <p:sp>
        <p:nvSpPr>
          <p:cNvPr id="7" name="矩形 6"/>
          <p:cNvSpPr/>
          <p:nvPr/>
        </p:nvSpPr>
        <p:spPr>
          <a:xfrm>
            <a:off x="6625590" y="2340610"/>
            <a:ext cx="1616710" cy="7385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后台</a:t>
            </a:r>
            <a:r>
              <a:rPr lang="zh-CN" altLang="en-US"/>
              <a:t>尽力而为</a:t>
            </a:r>
            <a:endParaRPr lang="zh-CN" altLang="en-US"/>
          </a:p>
        </p:txBody>
      </p:sp>
      <p:cxnSp>
        <p:nvCxnSpPr>
          <p:cNvPr id="8" name="直接箭头连接符 7"/>
          <p:cNvCxnSpPr>
            <a:stCxn id="4" idx="4"/>
            <a:endCxn id="5" idx="0"/>
          </p:cNvCxnSpPr>
          <p:nvPr/>
        </p:nvCxnSpPr>
        <p:spPr>
          <a:xfrm flipH="1">
            <a:off x="3301365" y="1465580"/>
            <a:ext cx="2066290" cy="87503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9" name="直接箭头连接符 8"/>
          <p:cNvCxnSpPr>
            <a:endCxn id="6" idx="0"/>
          </p:cNvCxnSpPr>
          <p:nvPr/>
        </p:nvCxnSpPr>
        <p:spPr>
          <a:xfrm>
            <a:off x="5356860" y="1482725"/>
            <a:ext cx="10795" cy="8578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a:endCxn id="7" idx="0"/>
          </p:cNvCxnSpPr>
          <p:nvPr/>
        </p:nvCxnSpPr>
        <p:spPr>
          <a:xfrm>
            <a:off x="5356860" y="1482725"/>
            <a:ext cx="2077085" cy="8578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矩形 11"/>
          <p:cNvSpPr/>
          <p:nvPr/>
        </p:nvSpPr>
        <p:spPr>
          <a:xfrm>
            <a:off x="1725295" y="3896995"/>
            <a:ext cx="478790" cy="14166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优先级</a:t>
            </a:r>
            <a:r>
              <a:rPr lang="zh-CN" altLang="en-US"/>
              <a:t>一</a:t>
            </a:r>
            <a:endParaRPr lang="zh-CN" altLang="en-US"/>
          </a:p>
        </p:txBody>
      </p:sp>
      <p:sp>
        <p:nvSpPr>
          <p:cNvPr id="13" name="矩形 12"/>
          <p:cNvSpPr/>
          <p:nvPr/>
        </p:nvSpPr>
        <p:spPr>
          <a:xfrm>
            <a:off x="3061970" y="3896995"/>
            <a:ext cx="478790" cy="14166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优先级</a:t>
            </a:r>
            <a:r>
              <a:rPr lang="zh-CN" altLang="en-US"/>
              <a:t>二</a:t>
            </a:r>
            <a:endParaRPr lang="zh-CN" altLang="en-US"/>
          </a:p>
        </p:txBody>
      </p:sp>
      <p:sp>
        <p:nvSpPr>
          <p:cNvPr id="14" name="矩形 13"/>
          <p:cNvSpPr/>
          <p:nvPr/>
        </p:nvSpPr>
        <p:spPr>
          <a:xfrm>
            <a:off x="4271645" y="3896995"/>
            <a:ext cx="478790" cy="14166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优先级</a:t>
            </a:r>
            <a:r>
              <a:rPr lang="zh-CN" altLang="en-US"/>
              <a:t>三</a:t>
            </a:r>
            <a:endParaRPr lang="zh-CN" altLang="en-US"/>
          </a:p>
        </p:txBody>
      </p:sp>
      <p:cxnSp>
        <p:nvCxnSpPr>
          <p:cNvPr id="15" name="直接箭头连接符 14"/>
          <p:cNvCxnSpPr>
            <a:stCxn id="5" idx="2"/>
            <a:endCxn id="12" idx="0"/>
          </p:cNvCxnSpPr>
          <p:nvPr/>
        </p:nvCxnSpPr>
        <p:spPr>
          <a:xfrm flipH="1">
            <a:off x="1964690" y="3079115"/>
            <a:ext cx="1336675" cy="8178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a:stCxn id="5" idx="2"/>
            <a:endCxn id="13" idx="0"/>
          </p:cNvCxnSpPr>
          <p:nvPr/>
        </p:nvCxnSpPr>
        <p:spPr>
          <a:xfrm>
            <a:off x="3301365" y="3079115"/>
            <a:ext cx="0" cy="8178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endCxn id="14" idx="0"/>
          </p:cNvCxnSpPr>
          <p:nvPr/>
        </p:nvCxnSpPr>
        <p:spPr>
          <a:xfrm>
            <a:off x="3291840" y="3069590"/>
            <a:ext cx="1219200" cy="8274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8" name="图片 17"/>
          <p:cNvPicPr>
            <a:picLocks noChangeAspect="1"/>
          </p:cNvPicPr>
          <p:nvPr/>
        </p:nvPicPr>
        <p:blipFill>
          <a:blip r:embed="rId1"/>
          <a:stretch>
            <a:fillRect/>
          </a:stretch>
        </p:blipFill>
        <p:spPr>
          <a:xfrm>
            <a:off x="6003290" y="4631690"/>
            <a:ext cx="5991225" cy="1724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4429125" y="824865"/>
            <a:ext cx="1876425" cy="64071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客户端</a:t>
            </a:r>
            <a:r>
              <a:rPr lang="zh-CN" altLang="en-US"/>
              <a:t>类型</a:t>
            </a:r>
            <a:endParaRPr lang="zh-CN" altLang="en-US"/>
          </a:p>
        </p:txBody>
      </p:sp>
      <p:sp>
        <p:nvSpPr>
          <p:cNvPr id="5" name="矩形 4"/>
          <p:cNvSpPr/>
          <p:nvPr/>
        </p:nvSpPr>
        <p:spPr>
          <a:xfrm>
            <a:off x="2493010" y="2340610"/>
            <a:ext cx="1616710" cy="7385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客户</a:t>
            </a:r>
            <a:endParaRPr lang="zh-CN" altLang="en-US"/>
          </a:p>
        </p:txBody>
      </p:sp>
      <p:sp>
        <p:nvSpPr>
          <p:cNvPr id="6" name="矩形 5"/>
          <p:cNvSpPr/>
          <p:nvPr/>
        </p:nvSpPr>
        <p:spPr>
          <a:xfrm>
            <a:off x="4559300" y="2340610"/>
            <a:ext cx="1616710" cy="7385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后台</a:t>
            </a:r>
            <a:r>
              <a:rPr lang="zh-CN" altLang="en-US"/>
              <a:t>恢复</a:t>
            </a:r>
            <a:endParaRPr lang="zh-CN" altLang="en-US"/>
          </a:p>
        </p:txBody>
      </p:sp>
      <p:sp>
        <p:nvSpPr>
          <p:cNvPr id="7" name="矩形 6"/>
          <p:cNvSpPr/>
          <p:nvPr/>
        </p:nvSpPr>
        <p:spPr>
          <a:xfrm>
            <a:off x="6625590" y="2340610"/>
            <a:ext cx="1616710" cy="7385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后台</a:t>
            </a:r>
            <a:r>
              <a:rPr lang="zh-CN" altLang="en-US"/>
              <a:t>尽力而为</a:t>
            </a:r>
            <a:endParaRPr lang="zh-CN" altLang="en-US"/>
          </a:p>
        </p:txBody>
      </p:sp>
      <p:cxnSp>
        <p:nvCxnSpPr>
          <p:cNvPr id="8" name="直接箭头连接符 7"/>
          <p:cNvCxnSpPr>
            <a:stCxn id="4" idx="4"/>
            <a:endCxn id="5" idx="0"/>
          </p:cNvCxnSpPr>
          <p:nvPr/>
        </p:nvCxnSpPr>
        <p:spPr>
          <a:xfrm flipH="1">
            <a:off x="3301365" y="1465580"/>
            <a:ext cx="2066290" cy="87503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9" name="直接箭头连接符 8"/>
          <p:cNvCxnSpPr>
            <a:endCxn id="6" idx="0"/>
          </p:cNvCxnSpPr>
          <p:nvPr/>
        </p:nvCxnSpPr>
        <p:spPr>
          <a:xfrm>
            <a:off x="5356860" y="1482725"/>
            <a:ext cx="10795" cy="8578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a:endCxn id="7" idx="0"/>
          </p:cNvCxnSpPr>
          <p:nvPr/>
        </p:nvCxnSpPr>
        <p:spPr>
          <a:xfrm>
            <a:off x="5356860" y="1482725"/>
            <a:ext cx="2077085" cy="8578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矩形 11"/>
          <p:cNvSpPr/>
          <p:nvPr/>
        </p:nvSpPr>
        <p:spPr>
          <a:xfrm>
            <a:off x="1725295" y="3896995"/>
            <a:ext cx="478790" cy="14166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高优先级</a:t>
            </a:r>
            <a:endParaRPr lang="zh-CN" altLang="en-US"/>
          </a:p>
        </p:txBody>
      </p:sp>
      <p:sp>
        <p:nvSpPr>
          <p:cNvPr id="13" name="矩形 12"/>
          <p:cNvSpPr/>
          <p:nvPr/>
        </p:nvSpPr>
        <p:spPr>
          <a:xfrm>
            <a:off x="3061970" y="3896995"/>
            <a:ext cx="478790" cy="14166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中优先级</a:t>
            </a:r>
            <a:endParaRPr lang="zh-CN" altLang="en-US"/>
          </a:p>
        </p:txBody>
      </p:sp>
      <p:sp>
        <p:nvSpPr>
          <p:cNvPr id="14" name="矩形 13"/>
          <p:cNvSpPr/>
          <p:nvPr/>
        </p:nvSpPr>
        <p:spPr>
          <a:xfrm>
            <a:off x="4271645" y="3896995"/>
            <a:ext cx="478790" cy="14166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低优先级</a:t>
            </a:r>
            <a:endParaRPr lang="zh-CN" altLang="en-US"/>
          </a:p>
        </p:txBody>
      </p:sp>
      <p:cxnSp>
        <p:nvCxnSpPr>
          <p:cNvPr id="15" name="直接箭头连接符 14"/>
          <p:cNvCxnSpPr>
            <a:stCxn id="5" idx="2"/>
            <a:endCxn id="12" idx="0"/>
          </p:cNvCxnSpPr>
          <p:nvPr/>
        </p:nvCxnSpPr>
        <p:spPr>
          <a:xfrm flipH="1">
            <a:off x="1964690" y="3079115"/>
            <a:ext cx="1336675" cy="8178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a:stCxn id="5" idx="2"/>
            <a:endCxn id="13" idx="0"/>
          </p:cNvCxnSpPr>
          <p:nvPr/>
        </p:nvCxnSpPr>
        <p:spPr>
          <a:xfrm>
            <a:off x="3301365" y="3079115"/>
            <a:ext cx="0" cy="8178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endCxn id="14" idx="0"/>
          </p:cNvCxnSpPr>
          <p:nvPr/>
        </p:nvCxnSpPr>
        <p:spPr>
          <a:xfrm>
            <a:off x="3291840" y="3069590"/>
            <a:ext cx="1219200" cy="8274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6365" y="532765"/>
            <a:ext cx="6125845" cy="5924550"/>
          </a:xfrm>
          <a:prstGeom prst="rect">
            <a:avLst/>
          </a:prstGeom>
          <a:noFill/>
        </p:spPr>
        <p:txBody>
          <a:bodyPr wrap="square" rtlCol="0">
            <a:noAutofit/>
          </a:bodyPr>
          <a:p>
            <a:pPr marL="285750" indent="-285750">
              <a:buFont typeface="Arial" panose="020B0604020202020204" pitchFamily="34" charset="0"/>
              <a:buChar char="•"/>
            </a:pPr>
            <a:r>
              <a:rPr lang="zh-CN" altLang="en-US"/>
              <a:t>设置三个不同优先级用户，进行</a:t>
            </a:r>
            <a:r>
              <a:rPr lang="en-US" altLang="zh-CN"/>
              <a:t>qos</a:t>
            </a:r>
            <a:r>
              <a:rPr lang="zh-CN" altLang="en-US"/>
              <a:t>资源分配</a:t>
            </a:r>
            <a:r>
              <a:rPr lang="zh-CN" altLang="en-US">
                <a:sym typeface="+mn-ea"/>
              </a:rPr>
              <a:t>，可通过</a:t>
            </a:r>
            <a:r>
              <a:rPr lang="en-US" altLang="zh-CN">
                <a:sym typeface="+mn-ea"/>
              </a:rPr>
              <a:t>map</a:t>
            </a:r>
            <a:r>
              <a:rPr lang="zh-CN" altLang="en-US">
                <a:sym typeface="+mn-ea"/>
              </a:rPr>
              <a:t>，</a:t>
            </a:r>
            <a:r>
              <a:rPr lang="en-US" altLang="zh-CN">
                <a:sym typeface="+mn-ea"/>
              </a:rPr>
              <a:t>hash</a:t>
            </a:r>
            <a:r>
              <a:rPr lang="zh-CN" altLang="en-US">
                <a:sym typeface="+mn-ea"/>
              </a:rPr>
              <a:t>实现</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为每个客户设置一个默认的优先级（二级），管理员可以根据需求对客户进行升级</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根据每个优先级客户端数量，动态的设置不同优先级的模板参数，从而</a:t>
            </a:r>
            <a:r>
              <a:rPr lang="zh-CN" altLang="en-US">
                <a:sym typeface="+mn-ea"/>
              </a:rPr>
              <a:t>保证优先级高的用户服务质量比优先级低的要高</a:t>
            </a:r>
            <a:r>
              <a:rPr lang="en-US" altLang="zh-CN">
                <a:sym typeface="+mn-ea"/>
              </a:rPr>
              <a:t>(</a:t>
            </a:r>
            <a:r>
              <a:rPr lang="zh-CN" altLang="en-US">
                <a:sym typeface="+mn-ea"/>
              </a:rPr>
              <a:t>可以通过设置</a:t>
            </a:r>
            <a:r>
              <a:rPr lang="en-US" altLang="zh-CN">
                <a:sym typeface="+mn-ea"/>
              </a:rPr>
              <a:t>super</a:t>
            </a:r>
            <a:r>
              <a:rPr lang="zh-CN" altLang="en-US">
                <a:sym typeface="+mn-ea"/>
              </a:rPr>
              <a:t>优先级，成功解决</a:t>
            </a:r>
            <a:r>
              <a:rPr lang="zh-CN" altLang="en-US">
                <a:solidFill>
                  <a:srgbClr val="FF0000"/>
                </a:solidFill>
                <a:sym typeface="+mn-ea"/>
              </a:rPr>
              <a:t>紧急突发</a:t>
            </a:r>
            <a:r>
              <a:rPr lang="en-US" altLang="zh-CN">
                <a:solidFill>
                  <a:srgbClr val="FF0000"/>
                </a:solidFill>
                <a:sym typeface="+mn-ea"/>
              </a:rPr>
              <a:t>I/O</a:t>
            </a:r>
            <a:r>
              <a:rPr lang="zh-CN" altLang="en-US">
                <a:solidFill>
                  <a:schemeClr val="tx1"/>
                </a:solidFill>
                <a:sym typeface="+mn-ea"/>
              </a:rPr>
              <a:t>问题</a:t>
            </a:r>
            <a:r>
              <a:rPr lang="en-US" altLang="zh-CN">
                <a:sym typeface="+mn-ea"/>
              </a:rPr>
              <a:t>)</a:t>
            </a:r>
            <a:endParaRPr lang="zh-CN" altLang="en-US">
              <a:sym typeface="+mn-ea"/>
            </a:endParaRPr>
          </a:p>
          <a:p>
            <a:pPr marL="285750" indent="-285750">
              <a:buFont typeface="Arial" panose="020B0604020202020204" pitchFamily="34" charset="0"/>
              <a:buChar char="•"/>
            </a:pPr>
            <a:endParaRPr lang="zh-CN" altLang="en-US">
              <a:sym typeface="+mn-ea"/>
            </a:endParaRPr>
          </a:p>
          <a:p>
            <a:pPr marL="285750" indent="-285750">
              <a:buFont typeface="Arial" panose="020B0604020202020204" pitchFamily="34" charset="0"/>
              <a:buChar char="•"/>
            </a:pPr>
            <a:r>
              <a:rPr lang="zh-CN" altLang="en-US"/>
              <a:t>用户可以自定义优先级数量，以及</a:t>
            </a:r>
            <a:r>
              <a:rPr lang="zh-CN" altLang="en-US"/>
              <a:t>为每个优先级的资源配置比例</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通过引入</a:t>
            </a:r>
            <a:r>
              <a:rPr lang="en-US" altLang="zh-CN"/>
              <a:t>AI</a:t>
            </a:r>
            <a:r>
              <a:rPr lang="zh-CN" altLang="en-US"/>
              <a:t>，自动优化</a:t>
            </a:r>
            <a:r>
              <a:rPr lang="en-US" altLang="zh-CN"/>
              <a:t>qos</a:t>
            </a:r>
            <a:r>
              <a:rPr lang="zh-CN" altLang="en-US"/>
              <a:t>模板参数</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目录级</a:t>
            </a:r>
            <a:r>
              <a:rPr lang="en-US" altLang="zh-CN"/>
              <a:t>qos</a:t>
            </a:r>
            <a:r>
              <a:rPr lang="zh-CN" altLang="en-US"/>
              <a:t>（</a:t>
            </a:r>
            <a:r>
              <a:rPr lang="en-US" altLang="zh-CN">
                <a:solidFill>
                  <a:srgbClr val="FF0000"/>
                </a:solidFill>
              </a:rPr>
              <a:t>X</a:t>
            </a:r>
            <a:r>
              <a:rPr lang="zh-CN" altLang="en-US"/>
              <a:t>）</a:t>
            </a:r>
            <a:r>
              <a:rPr lang="en-US" altLang="zh-CN"/>
              <a:t>,</a:t>
            </a:r>
            <a:r>
              <a:rPr lang="zh-CN" altLang="en-US"/>
              <a:t>只是对总带宽进行限制，可以在用户对某用户进行自定义限制后，通过监听该目录</a:t>
            </a:r>
            <a:r>
              <a:rPr lang="en-US" altLang="zh-CN"/>
              <a:t>IOPS</a:t>
            </a:r>
            <a:r>
              <a:rPr lang="zh-CN" altLang="en-US"/>
              <a:t>对总带宽进行限制</a:t>
            </a:r>
            <a:r>
              <a:rPr lang="en-US" altLang="zh-CN"/>
              <a:t>——</a:t>
            </a:r>
            <a:r>
              <a:rPr lang="zh-CN" altLang="en-US"/>
              <a:t>带宽控制模块，</a:t>
            </a:r>
            <a:r>
              <a:rPr lang="zh-CN" altLang="en-US"/>
              <a:t>令牌桶？？？</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873125"/>
            <a:ext cx="10515600" cy="5304155"/>
          </a:xfrm>
        </p:spPr>
        <p:txBody>
          <a:bodyPr>
            <a:normAutofit lnSpcReduction="20000"/>
          </a:bodyPr>
          <a:p>
            <a:r>
              <a:rPr lang="zh-CN" altLang="en-US"/>
              <a:t>你好，我研究ceph源码是为了对ceph的QoS进行优化，我的初步方案如下，请帮帮我写一份比较完整的优化方案，你可以对以下内容进行拓展（比如优势，好处），有什么问题也可以问我：</a:t>
            </a:r>
            <a:endParaRPr lang="zh-CN" altLang="en-US"/>
          </a:p>
          <a:p>
            <a:r>
              <a:rPr lang="zh-CN" altLang="en-US"/>
              <a:t>ceph针对QoS目前的Client Type分为三类，针对不同的类别设置不同的资源百倍比从而为不同的类别设置不同的QoS模板参数，该三类分别为Client——I/O requests issued by external clients of Ceph、Background recovery——Internal recovery requests、Background best-effort——Internal backfill, scrub, snap trim and PG deletion requests。我想在此基础上对客户端类型更加细化，将Client类别，细化为不同优先级（初步设想设置三个优先级队列），为每个优先级设置不同的模板参数。通过设置不同的优先级，可以为比较重要的客户提供更好的服务质量，从来更进一步ceph对I/O重要突发问题处理</a:t>
            </a:r>
            <a:endParaRPr lang="zh-CN" altLang="en-US"/>
          </a:p>
        </p:txBody>
      </p:sp>
    </p:spTree>
  </p:cSld>
  <p:clrMapOvr>
    <a:masterClrMapping/>
  </p:clrMapOvr>
</p:sld>
</file>

<file path=ppt/tags/tag1.xml><?xml version="1.0" encoding="utf-8"?>
<p:tagLst xmlns:p="http://schemas.openxmlformats.org/presentationml/2006/main">
  <p:tag name="commondata" val="eyJoZGlkIjoiMTliZjQwMmQ3YTgzMjc1Yzg2MmQzYzY1YTIwM2M1ZWU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800</Words>
  <Application>WPS 演示</Application>
  <PresentationFormat>宽屏</PresentationFormat>
  <Paragraphs>44</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vt:lpstr>
      <vt:lpstr>宋体</vt:lpstr>
      <vt:lpstr>Wingdings</vt:lpstr>
      <vt:lpstr>微软雅黑</vt:lpstr>
      <vt:lpstr>Calibri</vt:lpstr>
      <vt:lpstr>Arial Unicode MS</vt:lpstr>
      <vt:lpstr>WPS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为超过YMS而努力</cp:lastModifiedBy>
  <cp:revision>5</cp:revision>
  <dcterms:created xsi:type="dcterms:W3CDTF">2023-08-09T12:44:00Z</dcterms:created>
  <dcterms:modified xsi:type="dcterms:W3CDTF">2024-03-01T02:22:08Z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2052-12.1.0.16388</vt:lpwstr>
  </property>
</Properties>
</file>