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E5E5E5"/>
    <a:srgbClr val="005D67"/>
    <a:srgbClr val="DDDDDD"/>
    <a:srgbClr val="398E88"/>
    <a:srgbClr val="8BC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5631"/>
  </p:normalViewPr>
  <p:slideViewPr>
    <p:cSldViewPr snapToGrid="0">
      <p:cViewPr>
        <p:scale>
          <a:sx n="35" d="100"/>
          <a:sy n="35" d="100"/>
        </p:scale>
        <p:origin x="1640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4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3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2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25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24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2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83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29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2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C7F7-05CB-BE40-AC36-7F99DF53582D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82A-0E47-E047-8FC9-9983303C11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F5287C8D-F92C-EC0B-77FC-2073CBCBB0FA}"/>
              </a:ext>
            </a:extLst>
          </p:cNvPr>
          <p:cNvSpPr/>
          <p:nvPr/>
        </p:nvSpPr>
        <p:spPr>
          <a:xfrm>
            <a:off x="342124" y="342007"/>
            <a:ext cx="35891755" cy="3600918"/>
          </a:xfrm>
          <a:prstGeom prst="roundRect">
            <a:avLst/>
          </a:prstGeom>
          <a:solidFill>
            <a:srgbClr val="005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19"/>
          </a:p>
        </p:txBody>
      </p:sp>
      <p:sp>
        <p:nvSpPr>
          <p:cNvPr id="6" name="Text Box 123">
            <a:extLst>
              <a:ext uri="{FF2B5EF4-FFF2-40B4-BE49-F238E27FC236}">
                <a16:creationId xmlns:a16="http://schemas.microsoft.com/office/drawing/2014/main" id="{E451DD00-2006-82D1-51A4-5D874CA54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466" y="2288039"/>
            <a:ext cx="30469416" cy="169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0" tIns="508000" rIns="508000" bIns="508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000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Teresa Shi</a:t>
            </a:r>
            <a:r>
              <a:rPr lang="en-US" altLang="zh-CN" sz="4000" baseline="30000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Katia Koelle</a:t>
            </a:r>
            <a:r>
              <a:rPr lang="en-US" altLang="zh-CN" sz="4000" baseline="30000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</a:p>
          <a:p>
            <a:pPr algn="ctr" eaLnBrk="1" hangingPunct="1"/>
            <a:r>
              <a:rPr lang="en-US" altLang="zh-CN" sz="2222" baseline="30000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222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Department of Biology, Emory University, Atlanta, GA</a:t>
            </a:r>
          </a:p>
        </p:txBody>
      </p:sp>
      <p:sp>
        <p:nvSpPr>
          <p:cNvPr id="7" name="Text Box 130">
            <a:extLst>
              <a:ext uri="{FF2B5EF4-FFF2-40B4-BE49-F238E27FC236}">
                <a16:creationId xmlns:a16="http://schemas.microsoft.com/office/drawing/2014/main" id="{2345DDF9-AEBD-7B69-5B62-CC57B6A7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9" y="3946595"/>
            <a:ext cx="103573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9" name="Text Box 133">
            <a:extLst>
              <a:ext uri="{FF2B5EF4-FFF2-40B4-BE49-F238E27FC236}">
                <a16:creationId xmlns:a16="http://schemas.microsoft.com/office/drawing/2014/main" id="{AFF4D067-7C85-4835-5539-AEFD7789C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080" y="15207150"/>
            <a:ext cx="6485574" cy="130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Acknowledgements </a:t>
            </a:r>
          </a:p>
        </p:txBody>
      </p:sp>
      <p:sp>
        <p:nvSpPr>
          <p:cNvPr id="10" name="Text Box 134">
            <a:extLst>
              <a:ext uri="{FF2B5EF4-FFF2-40B4-BE49-F238E27FC236}">
                <a16:creationId xmlns:a16="http://schemas.microsoft.com/office/drawing/2014/main" id="{26CBC0DC-6BD3-C877-4532-C2521B15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080" y="3951745"/>
            <a:ext cx="6485574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Conclusions</a:t>
            </a:r>
          </a:p>
        </p:txBody>
      </p:sp>
      <p:sp>
        <p:nvSpPr>
          <p:cNvPr id="12" name="Text Box 136">
            <a:extLst>
              <a:ext uri="{FF2B5EF4-FFF2-40B4-BE49-F238E27FC236}">
                <a16:creationId xmlns:a16="http://schemas.microsoft.com/office/drawing/2014/main" id="{DAEFF560-8060-1F0A-EE20-3A64B61E1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080" y="19874771"/>
            <a:ext cx="6485574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91">
                <a:extLst>
                  <a:ext uri="{FF2B5EF4-FFF2-40B4-BE49-F238E27FC236}">
                    <a16:creationId xmlns:a16="http://schemas.microsoft.com/office/drawing/2014/main" id="{DF6F2951-F4D8-2B62-4312-14D40446F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16080" y="4974631"/>
                <a:ext cx="6485574" cy="6339337"/>
              </a:xfrm>
              <a:prstGeom prst="rect">
                <a:avLst/>
              </a:prstGeom>
              <a:solidFill>
                <a:schemeClr val="bg2">
                  <a:alpha val="54902"/>
                </a:schemeClr>
              </a:solidFill>
              <a:ln w="1905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lIns="254000" tIns="254000" rIns="254000" bIns="254000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The probability distribution of clonal passenger mutations can be used to estimate the expected mutation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present on a viral particle and initial viral population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.</a:t>
                </a:r>
              </a:p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The expected initial viral population size can be used to estimate the transmission bottleneck.</a:t>
                </a:r>
              </a:p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The application to flu data support that this model can faithfully predict the mean mutation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and initial viral population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.</a:t>
                </a:r>
              </a:p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The relatively small transmission bottleneck of flu underlines the effect of genetic drift in the process of flu transmission.</a:t>
                </a:r>
              </a:p>
            </p:txBody>
          </p:sp>
        </mc:Choice>
        <mc:Fallback xmlns="">
          <p:sp>
            <p:nvSpPr>
              <p:cNvPr id="22" name="Text Box 191">
                <a:extLst>
                  <a:ext uri="{FF2B5EF4-FFF2-40B4-BE49-F238E27FC236}">
                    <a16:creationId xmlns:a16="http://schemas.microsoft.com/office/drawing/2014/main" id="{DF6F2951-F4D8-2B62-4312-14D40446F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16080" y="4974631"/>
                <a:ext cx="6485574" cy="6339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93">
            <a:extLst>
              <a:ext uri="{FF2B5EF4-FFF2-40B4-BE49-F238E27FC236}">
                <a16:creationId xmlns:a16="http://schemas.microsoft.com/office/drawing/2014/main" id="{2E6A284F-CD7F-D8C1-2258-F9DF5D534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080" y="16507792"/>
            <a:ext cx="6485574" cy="3355153"/>
          </a:xfrm>
          <a:prstGeom prst="rect">
            <a:avLst/>
          </a:prstGeom>
          <a:solidFill>
            <a:schemeClr val="bg2">
              <a:alpha val="54902"/>
            </a:schemeClr>
          </a:solidFill>
          <a:ln w="19050">
            <a:noFill/>
            <a:prstDash val="dash"/>
            <a:miter lim="800000"/>
            <a:headEnd/>
            <a:tailEnd/>
          </a:ln>
          <a:effectLst/>
        </p:spPr>
        <p:txBody>
          <a:bodyPr lIns="254000" tIns="254000" rIns="254000" bIns="254000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Thanks to Dr. Koelle for unwavering support and guidance throughout the project.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Thanks to Nancy Chen, my generous roommate, for providing me with possible ideas for the development of methods.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Thanks to Kurumi and Mochi, two little kitten giving me emotional support whenever I needed. </a:t>
            </a:r>
          </a:p>
        </p:txBody>
      </p:sp>
      <p:sp>
        <p:nvSpPr>
          <p:cNvPr id="25" name="Text Box 194">
            <a:extLst>
              <a:ext uri="{FF2B5EF4-FFF2-40B4-BE49-F238E27FC236}">
                <a16:creationId xmlns:a16="http://schemas.microsoft.com/office/drawing/2014/main" id="{BA9DB127-2885-1ADF-6CA6-F6B67B19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8" y="4959007"/>
            <a:ext cx="10357375" cy="6354961"/>
          </a:xfrm>
          <a:prstGeom prst="rect">
            <a:avLst/>
          </a:prstGeom>
          <a:solidFill>
            <a:schemeClr val="bg2">
              <a:alpha val="54902"/>
            </a:schemeClr>
          </a:solidFill>
          <a:ln w="19050">
            <a:noFill/>
            <a:prstDash val="dash"/>
            <a:miter lim="800000"/>
            <a:headEnd/>
            <a:tailEnd/>
          </a:ln>
          <a:effectLst/>
        </p:spPr>
        <p:txBody>
          <a:bodyPr lIns="254000" tIns="254000" rIns="254000" bIns="254000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26584" indent="-326584">
              <a:buFont typeface="Arial" panose="020B0604020202020204" pitchFamily="34" charset="0"/>
              <a:buChar char="•"/>
            </a:pPr>
            <a:r>
              <a:rPr lang="en-US" altLang="zh-CN" sz="2400" b="1" dirty="0">
                <a:ea typeface="宋体" panose="02010600030101010101" pitchFamily="2" charset="-122"/>
              </a:rPr>
              <a:t>Transmission bottleneck </a:t>
            </a:r>
            <a:r>
              <a:rPr lang="en-US" altLang="zh-CN" sz="2400" dirty="0">
                <a:ea typeface="宋体" panose="02010600030101010101" pitchFamily="2" charset="-122"/>
              </a:rPr>
              <a:t>is defined as the number of viral particles transmitted from one host to establish an infection in another.</a:t>
            </a:r>
            <a:r>
              <a:rPr lang="en-US" altLang="zh-CN" sz="2400" baseline="300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26584" indent="-326584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Accurate determination of the size of the bottleneck is important, especially for fast-mutating viruses like influenza, since narrow bottlenecks restrict the transfer of viral genetic diversity, potentially leading to a lower rate of viral adaptation.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26584" indent="-326584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Estimating </a:t>
            </a:r>
            <a:r>
              <a:rPr lang="en-US" altLang="zh-CN" sz="2400" b="1" dirty="0">
                <a:ea typeface="宋体" panose="02010600030101010101" pitchFamily="2" charset="-122"/>
              </a:rPr>
              <a:t>clonal passenger mutations </a:t>
            </a:r>
            <a:r>
              <a:rPr lang="en-US" altLang="zh-CN" sz="2400" dirty="0">
                <a:ea typeface="宋体" panose="02010600030101010101" pitchFamily="2" charset="-122"/>
              </a:rPr>
              <a:t>can reveal important insights into viral transmission dynamics. </a:t>
            </a:r>
          </a:p>
          <a:p>
            <a:pPr marL="326584" indent="-326584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Here, we present a method for estimating transmission bottleneck sizes based on patterns of clonal passenger mutations observed in transmission pairs.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</a:rPr>
              <a:t>Question to be addressed: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What is the probability distribution of the number of clonal passenger mutations observed in a viral population? We will use this expression to calculate the viral transmission bottleneck size from empirical data</a:t>
            </a:r>
          </a:p>
        </p:txBody>
      </p:sp>
      <p:sp>
        <p:nvSpPr>
          <p:cNvPr id="26" name="Text Box 195">
            <a:extLst>
              <a:ext uri="{FF2B5EF4-FFF2-40B4-BE49-F238E27FC236}">
                <a16:creationId xmlns:a16="http://schemas.microsoft.com/office/drawing/2014/main" id="{3A4AA6B4-C292-B39A-780A-F9272E98F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080" y="20899591"/>
            <a:ext cx="6485574" cy="5835313"/>
          </a:xfrm>
          <a:prstGeom prst="rect">
            <a:avLst/>
          </a:prstGeom>
          <a:solidFill>
            <a:schemeClr val="bg2">
              <a:alpha val="54902"/>
            </a:schemeClr>
          </a:solidFill>
          <a:ln w="19050">
            <a:noFill/>
            <a:prstDash val="dash"/>
            <a:miter lim="800000"/>
            <a:headEnd/>
            <a:tailEnd/>
          </a:ln>
          <a:effectLst/>
        </p:spPr>
        <p:txBody>
          <a:bodyPr lIns="254000" tIns="254000" rIns="254000" bIns="254000"/>
          <a:lstStyle>
            <a:lvl1pPr marL="457200" indent="-4572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3429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29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3429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3429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342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342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342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3429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CN" sz="1800" dirty="0" err="1"/>
              <a:t>Ghafari</a:t>
            </a:r>
            <a:r>
              <a:rPr lang="en-US" altLang="zh-CN" sz="1800" dirty="0"/>
              <a:t>, M., C. K. Lumby, D. B. Weissman, and C. J. R. Illingworth, 2020 Inferring Transmission Bottleneck Size from Viral Sequence Data Using a Novel Haplotype Reconstruction Method. Journal of Virology 94: 17.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Leonard, A. S., D. B. Weissman, B. Greenbaum, E. </a:t>
            </a:r>
            <a:r>
              <a:rPr lang="en-US" altLang="zh-CN" sz="1800" dirty="0" err="1"/>
              <a:t>Ghedin</a:t>
            </a:r>
            <a:r>
              <a:rPr lang="en-US" altLang="zh-CN" sz="1800" dirty="0"/>
              <a:t>, and K. Koelle, 2017 Transmission Bottleneck Size Estimation from Pathogen Deep-Sequencing Data, with an Application to Human Influenza A Virus. Journal of Virology 91: 19.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/>
              <a:t>Nishiura, H., P. Yan, C. K. </a:t>
            </a:r>
            <a:r>
              <a:rPr lang="en-US" altLang="zh-CN" sz="1800" dirty="0" err="1"/>
              <a:t>Sleeman</a:t>
            </a:r>
            <a:r>
              <a:rPr lang="en-US" altLang="zh-CN" sz="1800" dirty="0"/>
              <a:t>, and C. J. Mode, 2012 Estimating the transmission potential of supercritical processes based on the final size distribution of minor outbreaks. Journal of Theoretical Biology 294: 48–55.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 err="1"/>
              <a:t>Baccam</a:t>
            </a:r>
            <a:r>
              <a:rPr lang="en-US" altLang="zh-CN" sz="1800" dirty="0"/>
              <a:t>, P., C. </a:t>
            </a:r>
            <a:r>
              <a:rPr lang="en-US" altLang="zh-CN" sz="1800" dirty="0" err="1"/>
              <a:t>Beauchemin</a:t>
            </a:r>
            <a:r>
              <a:rPr lang="en-US" altLang="zh-CN" sz="1800" dirty="0"/>
              <a:t>, C. A. Macken, F. G. Hayden, and A. S. </a:t>
            </a:r>
            <a:r>
              <a:rPr lang="en-US" altLang="zh-CN" sz="1800" dirty="0" err="1"/>
              <a:t>Perelson</a:t>
            </a:r>
            <a:r>
              <a:rPr lang="en-US" altLang="zh-CN" sz="1800" dirty="0"/>
              <a:t>, 2006 Kinetics of Influenza A Virus Infection in Humans. Journal of Virology 80: 7590–7599.</a:t>
            </a:r>
          </a:p>
          <a:p>
            <a:pPr>
              <a:buFont typeface="+mj-lt"/>
              <a:buAutoNum type="arabicPeriod"/>
            </a:pPr>
            <a:endParaRPr lang="en-US" altLang="zh-CN" sz="1800" dirty="0"/>
          </a:p>
        </p:txBody>
      </p:sp>
      <p:pic>
        <p:nvPicPr>
          <p:cNvPr id="27" name="图片 2">
            <a:extLst>
              <a:ext uri="{FF2B5EF4-FFF2-40B4-BE49-F238E27FC236}">
                <a16:creationId xmlns:a16="http://schemas.microsoft.com/office/drawing/2014/main" id="{4E679A5B-D2E0-E016-1719-5825E6AE2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44967" y="697096"/>
            <a:ext cx="2018108" cy="285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4">
            <a:extLst>
              <a:ext uri="{FF2B5EF4-FFF2-40B4-BE49-F238E27FC236}">
                <a16:creationId xmlns:a16="http://schemas.microsoft.com/office/drawing/2014/main" id="{C7AA810D-F2E3-DE50-A0A1-6E82EC7C3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18" y="650111"/>
            <a:ext cx="30481764" cy="202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6286" b="1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Virus Transmission Bottleneck Size Estimation </a:t>
            </a:r>
          </a:p>
          <a:p>
            <a:pPr algn="ctr" eaLnBrk="1" hangingPunct="1"/>
            <a:r>
              <a:rPr lang="en-US" altLang="zh-CN" sz="6286" b="1" dirty="0">
                <a:solidFill>
                  <a:schemeClr val="bg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Using Patterns of Clonal Passenger Mutations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BA5AB78-21F0-8A32-D227-FDF5E32D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465320" y="970301"/>
            <a:ext cx="3265714" cy="2086428"/>
          </a:xfrm>
          <a:prstGeom prst="rect">
            <a:avLst/>
          </a:prstGeom>
        </p:spPr>
      </p:pic>
      <p:sp>
        <p:nvSpPr>
          <p:cNvPr id="82" name="Text Box 191">
            <a:extLst>
              <a:ext uri="{FF2B5EF4-FFF2-40B4-BE49-F238E27FC236}">
                <a16:creationId xmlns:a16="http://schemas.microsoft.com/office/drawing/2014/main" id="{6D6156C7-251E-FDAE-857A-9B4F7A8D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6524" y="4964359"/>
            <a:ext cx="17365579" cy="21786346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noFill/>
          </a:ln>
          <a:effectLst/>
        </p:spPr>
        <p:txBody>
          <a:bodyPr lIns="254000" tIns="254000" rIns="254000" bIns="254000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zh-CN" sz="2286" dirty="0">
              <a:ea typeface="宋体" panose="02010600030101010101" pitchFamily="2" charset="-122"/>
            </a:endParaRPr>
          </a:p>
        </p:txBody>
      </p:sp>
      <p:sp>
        <p:nvSpPr>
          <p:cNvPr id="11" name="Text Box 135">
            <a:extLst>
              <a:ext uri="{FF2B5EF4-FFF2-40B4-BE49-F238E27FC236}">
                <a16:creationId xmlns:a16="http://schemas.microsoft.com/office/drawing/2014/main" id="{F3956736-7F3B-618E-DE31-7AB4C601A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702" y="3948359"/>
            <a:ext cx="17365579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Results</a:t>
            </a: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292F3E73-A0FE-A3E6-C007-1CD2845A8D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675" b="-1"/>
          <a:stretch/>
        </p:blipFill>
        <p:spPr>
          <a:xfrm>
            <a:off x="11708877" y="5130168"/>
            <a:ext cx="8235867" cy="5527652"/>
          </a:xfrm>
          <a:prstGeom prst="rect">
            <a:avLst/>
          </a:prstGeom>
        </p:spPr>
      </p:pic>
      <p:pic>
        <p:nvPicPr>
          <p:cNvPr id="77" name="图片 76" descr="男子的脸部特写与配字黑白照&#10;&#10;低可信度描述已自动生成">
            <a:extLst>
              <a:ext uri="{FF2B5EF4-FFF2-40B4-BE49-F238E27FC236}">
                <a16:creationId xmlns:a16="http://schemas.microsoft.com/office/drawing/2014/main" id="{6CB9DB73-FE5F-AF87-D6DD-B55443F77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5625" y="5859603"/>
            <a:ext cx="5850304" cy="909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8F2018E-C5AB-9E63-9A6D-8D80CA0CB241}"/>
                  </a:ext>
                </a:extLst>
              </p:cNvPr>
              <p:cNvSpPr txBox="1"/>
              <p:nvPr/>
            </p:nvSpPr>
            <p:spPr>
              <a:xfrm>
                <a:off x="11878777" y="10691299"/>
                <a:ext cx="80659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/>
                  <a:t>Figure 1. Normalized wild-type final size probability distribution.</a:t>
                </a:r>
                <a:r>
                  <a:rPr kumimoji="1" lang="en-US" altLang="zh-CN" sz="2000" baseline="30000" dirty="0"/>
                  <a:t>3</a:t>
                </a:r>
                <a:endParaRPr kumimoji="1" lang="en-US" altLang="zh-CN" sz="2000" b="1" dirty="0"/>
              </a:p>
              <a:p>
                <a:r>
                  <a:rPr kumimoji="1" lang="en-US" altLang="zh-CN" sz="2000" dirty="0"/>
                  <a:t>A sample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=3,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𝑤𝑖𝑡h𝑖𝑛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=8,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kumimoji="1" lang="en-US" altLang="zh-CN" sz="2000" dirty="0"/>
              </a:p>
              <a:p>
                <a:endParaRPr kumimoji="1" lang="zh-CN" altLang="en-US" sz="20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8F2018E-C5AB-9E63-9A6D-8D80CA0C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777" y="10691299"/>
                <a:ext cx="8065968" cy="1015663"/>
              </a:xfrm>
              <a:prstGeom prst="rect">
                <a:avLst/>
              </a:prstGeom>
              <a:blipFill>
                <a:blip r:embed="rId7"/>
                <a:stretch>
                  <a:fillRect l="-786" t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2" name="图片 161" descr="图片包含 日程表&#10;&#10;描述已自动生成">
            <a:extLst>
              <a:ext uri="{FF2B5EF4-FFF2-40B4-BE49-F238E27FC236}">
                <a16:creationId xmlns:a16="http://schemas.microsoft.com/office/drawing/2014/main" id="{4FC90A34-7C1D-406A-FB24-B7700B8D1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177" y="5134764"/>
            <a:ext cx="8291480" cy="5527653"/>
          </a:xfrm>
          <a:prstGeom prst="rect">
            <a:avLst/>
          </a:prstGeom>
        </p:spPr>
      </p:pic>
      <p:pic>
        <p:nvPicPr>
          <p:cNvPr id="166" name="图片 165" descr="文本&#10;&#10;描述已自动生成">
            <a:extLst>
              <a:ext uri="{FF2B5EF4-FFF2-40B4-BE49-F238E27FC236}">
                <a16:creationId xmlns:a16="http://schemas.microsoft.com/office/drawing/2014/main" id="{15E8F23E-3F2B-5F51-A530-51C4333D38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98662" y="5892911"/>
            <a:ext cx="4996819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5AD6C34-040E-FBE8-8BB4-D5A017EE71D6}"/>
                  </a:ext>
                </a:extLst>
              </p:cNvPr>
              <p:cNvSpPr txBox="1"/>
              <p:nvPr/>
            </p:nvSpPr>
            <p:spPr>
              <a:xfrm>
                <a:off x="20378283" y="10691299"/>
                <a:ext cx="78228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/>
                  <a:t>Figure 2. Mutant offspring generated probability distribution.</a:t>
                </a:r>
              </a:p>
              <a:p>
                <a:r>
                  <a:rPr kumimoji="1" lang="en-US" altLang="zh-CN" sz="2000" dirty="0"/>
                  <a:t>A sample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=3,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𝑤𝑖𝑡h𝑖𝑛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=8,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kumimoji="1" lang="en-US" altLang="zh-CN" sz="2000" dirty="0"/>
              </a:p>
              <a:p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5AD6C34-040E-FBE8-8BB4-D5A017EE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283" y="10691299"/>
                <a:ext cx="7822820" cy="1015663"/>
              </a:xfrm>
              <a:prstGeom prst="rect">
                <a:avLst/>
              </a:prstGeom>
              <a:blipFill>
                <a:blip r:embed="rId10"/>
                <a:stretch>
                  <a:fillRect l="-810" t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图片 168" descr="图片包含 图形用户界面&#10;&#10;描述已自动生成">
            <a:extLst>
              <a:ext uri="{FF2B5EF4-FFF2-40B4-BE49-F238E27FC236}">
                <a16:creationId xmlns:a16="http://schemas.microsoft.com/office/drawing/2014/main" id="{73C7FF76-DF92-EBDD-8EC7-483AA30638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98647" y="11900416"/>
            <a:ext cx="8291479" cy="5527653"/>
          </a:xfrm>
          <a:prstGeom prst="rect">
            <a:avLst/>
          </a:prstGeom>
        </p:spPr>
      </p:pic>
      <p:pic>
        <p:nvPicPr>
          <p:cNvPr id="173" name="图片 172" descr="文本&#10;&#10;描述已自动生成">
            <a:extLst>
              <a:ext uri="{FF2B5EF4-FFF2-40B4-BE49-F238E27FC236}">
                <a16:creationId xmlns:a16="http://schemas.microsoft.com/office/drawing/2014/main" id="{552997D5-4693-F938-8AB3-8D4DDE4A89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23168" y="12487369"/>
            <a:ext cx="5962321" cy="1697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6DDB90E-D679-AA76-19B7-064E386E71A8}"/>
                  </a:ext>
                </a:extLst>
              </p:cNvPr>
              <p:cNvSpPr txBox="1"/>
              <p:nvPr/>
            </p:nvSpPr>
            <p:spPr>
              <a:xfrm>
                <a:off x="11960237" y="17481437"/>
                <a:ext cx="80659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/>
                  <a:t>Figure 3. Established mutant offspring probability distribution.</a:t>
                </a:r>
              </a:p>
              <a:p>
                <a:r>
                  <a:rPr kumimoji="1" lang="en-US" altLang="zh-CN" sz="2000" dirty="0"/>
                  <a:t>A sample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=3,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𝑤𝑖𝑡h𝑖𝑛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=8,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kumimoji="1" lang="en-US" altLang="zh-CN" sz="2000" dirty="0"/>
              </a:p>
              <a:p>
                <a:endParaRPr kumimoji="1" lang="zh-CN" altLang="en-US" sz="20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6DDB90E-D679-AA76-19B7-064E386E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237" y="17481437"/>
                <a:ext cx="8065968" cy="1015663"/>
              </a:xfrm>
              <a:prstGeom prst="rect">
                <a:avLst/>
              </a:prstGeom>
              <a:blipFill>
                <a:blip r:embed="rId13"/>
                <a:stretch>
                  <a:fillRect l="-786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6" name="图片 175" descr="图表&#10;&#10;描述已自动生成">
            <a:extLst>
              <a:ext uri="{FF2B5EF4-FFF2-40B4-BE49-F238E27FC236}">
                <a16:creationId xmlns:a16="http://schemas.microsoft.com/office/drawing/2014/main" id="{90614B2D-0EBE-2820-6671-C40D56B293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02177" y="11773961"/>
            <a:ext cx="8561214" cy="5707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277D6274-41D9-8B8C-B10D-038D45747EA4}"/>
                  </a:ext>
                </a:extLst>
              </p:cNvPr>
              <p:cNvSpPr txBox="1"/>
              <p:nvPr/>
            </p:nvSpPr>
            <p:spPr>
              <a:xfrm>
                <a:off x="20128027" y="17481436"/>
                <a:ext cx="80659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/>
                  <a:t>Figure 4. Clonal passenger mutation probability distribution.</a:t>
                </a:r>
              </a:p>
              <a:p>
                <a:r>
                  <a:rPr kumimoji="1" lang="en-US" altLang="zh-CN" sz="2000" dirty="0"/>
                  <a:t>A sample distribution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=1,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𝑤𝑖𝑡h𝑖𝑛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=8,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277D6274-41D9-8B8C-B10D-038D4574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027" y="17481436"/>
                <a:ext cx="8065968" cy="707886"/>
              </a:xfrm>
              <a:prstGeom prst="rect">
                <a:avLst/>
              </a:prstGeom>
              <a:blipFill>
                <a:blip r:embed="rId15"/>
                <a:stretch>
                  <a:fillRect l="-786" t="-5263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33160D-C40C-2400-6DF1-46FCE2852071}"/>
              </a:ext>
            </a:extLst>
          </p:cNvPr>
          <p:cNvGrpSpPr/>
          <p:nvPr/>
        </p:nvGrpSpPr>
        <p:grpSpPr>
          <a:xfrm>
            <a:off x="24303228" y="12419859"/>
            <a:ext cx="4103964" cy="2766443"/>
            <a:chOff x="32706867" y="17579786"/>
            <a:chExt cx="5745550" cy="3873020"/>
          </a:xfrm>
        </p:grpSpPr>
        <p:pic>
          <p:nvPicPr>
            <p:cNvPr id="180" name="图片 179" descr="文本&#10;&#10;描述已自动生成">
              <a:extLst>
                <a:ext uri="{FF2B5EF4-FFF2-40B4-BE49-F238E27FC236}">
                  <a16:creationId xmlns:a16="http://schemas.microsoft.com/office/drawing/2014/main" id="{E01A87AD-0843-3C4B-DDAC-1C0119BE8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42904" b="47253"/>
            <a:stretch/>
          </p:blipFill>
          <p:spPr>
            <a:xfrm>
              <a:off x="32706867" y="17579786"/>
              <a:ext cx="5306047" cy="1403186"/>
            </a:xfrm>
            <a:prstGeom prst="rect">
              <a:avLst/>
            </a:prstGeom>
          </p:spPr>
        </p:pic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7C469AA8-ECE3-E33D-CCCF-40A9CD790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50000" r="41239"/>
            <a:stretch/>
          </p:blipFill>
          <p:spPr>
            <a:xfrm>
              <a:off x="32706867" y="20122702"/>
              <a:ext cx="5460793" cy="1330104"/>
            </a:xfrm>
            <a:prstGeom prst="rect">
              <a:avLst/>
            </a:prstGeom>
          </p:spPr>
        </p:pic>
        <p:pic>
          <p:nvPicPr>
            <p:cNvPr id="21" name="图片 20" descr="文本&#10;&#10;描述已自动生成">
              <a:extLst>
                <a:ext uri="{FF2B5EF4-FFF2-40B4-BE49-F238E27FC236}">
                  <a16:creationId xmlns:a16="http://schemas.microsoft.com/office/drawing/2014/main" id="{0E42AAFD-0B4A-B216-FE50-EDB6BF350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56651" b="46530"/>
            <a:stretch/>
          </p:blipFill>
          <p:spPr>
            <a:xfrm>
              <a:off x="34423880" y="18793732"/>
              <a:ext cx="4028537" cy="1422400"/>
            </a:xfrm>
            <a:prstGeom prst="rect">
              <a:avLst/>
            </a:prstGeom>
          </p:spPr>
        </p:pic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1B4A44E3-0075-E9FA-EC23-4DF2EE74E2EA}"/>
              </a:ext>
            </a:extLst>
          </p:cNvPr>
          <p:cNvSpPr txBox="1"/>
          <p:nvPr/>
        </p:nvSpPr>
        <p:spPr>
          <a:xfrm>
            <a:off x="20102177" y="24205104"/>
            <a:ext cx="8291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Figure 6. Log-likelihood heat map to estimate the expected mutation rate and initial population size.</a:t>
            </a:r>
          </a:p>
          <a:p>
            <a:r>
              <a:rPr kumimoji="1" lang="en-US" altLang="zh-CN" sz="2000" dirty="0"/>
              <a:t>We use the maximum likelihood estimation (MLE) method to plot the log likelihood heat map for a sample of flu data with known within-host R</a:t>
            </a:r>
            <a:r>
              <a:rPr kumimoji="1" lang="en-US" altLang="zh-CN" sz="2000" baseline="-25000" dirty="0"/>
              <a:t>0</a:t>
            </a:r>
            <a:r>
              <a:rPr kumimoji="1" lang="en-US" altLang="zh-CN" sz="2000" dirty="0"/>
              <a:t> = 11.1.</a:t>
            </a:r>
            <a:r>
              <a:rPr kumimoji="1" lang="en-US" altLang="zh-CN" sz="2000" baseline="30000" dirty="0"/>
              <a:t>4</a:t>
            </a:r>
            <a:r>
              <a:rPr kumimoji="1" lang="en-US" altLang="zh-CN" sz="2000" dirty="0"/>
              <a:t> </a:t>
            </a:r>
            <a:endParaRPr kumimoji="1" lang="zh-CN" altLang="en-US" sz="20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9EE9B82-2F01-C53C-5410-BB687E9182B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11878776" y="18466186"/>
            <a:ext cx="8561214" cy="570747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7474903-A5DF-FBDA-3306-2898EA801E70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15721659" y="19431031"/>
            <a:ext cx="4449933" cy="255756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033AF7A-A46F-CEA7-7E93-F97B6063ED62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20107661" y="18466186"/>
            <a:ext cx="8561214" cy="5707476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B84CF19-CCCA-DBFE-C07F-38FAEB9E9732}"/>
              </a:ext>
            </a:extLst>
          </p:cNvPr>
          <p:cNvSpPr txBox="1"/>
          <p:nvPr/>
        </p:nvSpPr>
        <p:spPr>
          <a:xfrm>
            <a:off x="11960236" y="24205174"/>
            <a:ext cx="829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Figure 5. Clonal mutation probability distribution from a sample flu data.</a:t>
            </a:r>
          </a:p>
        </p:txBody>
      </p:sp>
      <p:sp>
        <p:nvSpPr>
          <p:cNvPr id="8" name="Text Box 131">
            <a:extLst>
              <a:ext uri="{FF2B5EF4-FFF2-40B4-BE49-F238E27FC236}">
                <a16:creationId xmlns:a16="http://schemas.microsoft.com/office/drawing/2014/main" id="{B7B6899E-448B-93C8-60F9-EF00E6E0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7" y="11330940"/>
            <a:ext cx="10337941" cy="105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92">
                <a:extLst>
                  <a:ext uri="{FF2B5EF4-FFF2-40B4-BE49-F238E27FC236}">
                    <a16:creationId xmlns:a16="http://schemas.microsoft.com/office/drawing/2014/main" id="{6B33619C-6DEC-4EFD-621C-29303B938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989" y="12333799"/>
                <a:ext cx="10339938" cy="14401105"/>
              </a:xfrm>
              <a:prstGeom prst="rect">
                <a:avLst/>
              </a:prstGeom>
              <a:solidFill>
                <a:schemeClr val="bg2">
                  <a:alpha val="54902"/>
                </a:schemeClr>
              </a:solidFill>
              <a:ln w="1905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lIns="254000" tIns="254000" rIns="254000" bIns="254000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We model the possible mutations </a:t>
                </a:r>
                <a:br>
                  <a:rPr lang="en-US" altLang="zh-CN" sz="2400" dirty="0">
                    <a:ea typeface="宋体" panose="02010600030101010101" pitchFamily="2" charset="-122"/>
                  </a:rPr>
                </a:br>
                <a:r>
                  <a:rPr lang="en-US" altLang="zh-CN" sz="2400" dirty="0">
                    <a:ea typeface="宋体" panose="02010600030101010101" pitchFamily="2" charset="-122"/>
                  </a:rPr>
                  <a:t>generated by a single viral particle </a:t>
                </a:r>
                <a:br>
                  <a:rPr lang="en-US" altLang="zh-CN" sz="2400" dirty="0">
                    <a:ea typeface="宋体" panose="02010600030101010101" pitchFamily="2" charset="-122"/>
                  </a:rPr>
                </a:br>
                <a:r>
                  <a:rPr lang="en-US" altLang="zh-CN" sz="2400" dirty="0">
                    <a:ea typeface="宋体" panose="02010600030101010101" pitchFamily="2" charset="-122"/>
                  </a:rPr>
                  <a:t>using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Poisson distribution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with </a:t>
                </a:r>
                <a:br>
                  <a:rPr lang="en-US" altLang="zh-CN" sz="2400" dirty="0">
                    <a:ea typeface="宋体" panose="02010600030101010101" pitchFamily="2" charset="-122"/>
                  </a:rPr>
                </a:br>
                <a:r>
                  <a:rPr lang="en-US" altLang="zh-CN" sz="2400" dirty="0">
                    <a:ea typeface="宋体" panose="02010600030101010101" pitchFamily="2" charset="-122"/>
                  </a:rPr>
                  <a:t>mean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.</a:t>
                </a:r>
              </a:p>
              <a:p>
                <a:pPr marL="328613"/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𝑚𝑢𝑡𝑎𝑡𝑖𝑜𝑛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</a:t>
                </a:r>
              </a:p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We model the offspring distribution </a:t>
                </a:r>
                <a:br>
                  <a:rPr lang="en-US" altLang="zh-CN" sz="2400" dirty="0">
                    <a:ea typeface="宋体" panose="02010600030101010101" pitchFamily="2" charset="-122"/>
                  </a:rPr>
                </a:br>
                <a:r>
                  <a:rPr lang="en-US" altLang="zh-CN" sz="2400" dirty="0">
                    <a:ea typeface="宋体" panose="02010600030101010101" pitchFamily="2" charset="-122"/>
                  </a:rPr>
                  <a:t>of viral particles using a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negative </a:t>
                </a:r>
                <a:br>
                  <a:rPr lang="en-US" altLang="zh-CN" sz="2400" b="1" dirty="0">
                    <a:ea typeface="宋体" panose="02010600030101010101" pitchFamily="2" charset="-122"/>
                  </a:rPr>
                </a:br>
                <a:r>
                  <a:rPr lang="en-US" altLang="zh-CN" sz="2400" b="1" dirty="0">
                    <a:ea typeface="宋体" panose="02010600030101010101" pitchFamily="2" charset="-122"/>
                  </a:rPr>
                  <a:t>binomial distribution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 Box 192">
                <a:extLst>
                  <a:ext uri="{FF2B5EF4-FFF2-40B4-BE49-F238E27FC236}">
                    <a16:creationId xmlns:a16="http://schemas.microsoft.com/office/drawing/2014/main" id="{6B33619C-6DEC-4EFD-621C-29303B938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989" y="12333799"/>
                <a:ext cx="10339938" cy="144011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15155F0E-6ECF-58D0-280D-D996D991A802}"/>
              </a:ext>
            </a:extLst>
          </p:cNvPr>
          <p:cNvGrpSpPr/>
          <p:nvPr/>
        </p:nvGrpSpPr>
        <p:grpSpPr>
          <a:xfrm>
            <a:off x="6289667" y="12773736"/>
            <a:ext cx="4788025" cy="2610853"/>
            <a:chOff x="5930169" y="16478983"/>
            <a:chExt cx="4113149" cy="2242851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C8D208D-F754-B398-8C2C-E56D58723EFE}"/>
                </a:ext>
              </a:extLst>
            </p:cNvPr>
            <p:cNvSpPr txBox="1"/>
            <p:nvPr/>
          </p:nvSpPr>
          <p:spPr>
            <a:xfrm>
              <a:off x="8829171" y="17592164"/>
              <a:ext cx="1214147" cy="950976"/>
            </a:xfrm>
            <a:prstGeom prst="rect">
              <a:avLst/>
            </a:prstGeom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571"/>
                </a:spcAft>
              </a:pPr>
              <a:r>
                <a:rPr kumimoji="1" lang="en-US" altLang="zh-CN" sz="2000" dirty="0">
                  <a:latin typeface="Garamond" panose="02020404030301010803" pitchFamily="18" charset="0"/>
                  <a:cs typeface="Arial" panose="020B0604020202020204" pitchFamily="34" charset="0"/>
                </a:rPr>
                <a:t>Wild-type</a:t>
              </a:r>
            </a:p>
            <a:p>
              <a:pPr>
                <a:spcAft>
                  <a:spcPts val="571"/>
                </a:spcAft>
              </a:pPr>
              <a:r>
                <a:rPr kumimoji="1" lang="en-US" altLang="zh-CN" sz="2000" dirty="0">
                  <a:latin typeface="Garamond" panose="02020404030301010803" pitchFamily="18" charset="0"/>
                  <a:cs typeface="Arial" panose="020B0604020202020204" pitchFamily="34" charset="0"/>
                </a:rPr>
                <a:t>Mutant 1</a:t>
              </a:r>
              <a:endParaRPr kumimoji="1" lang="zh-CN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endParaRPr>
            </a:p>
            <a:p>
              <a:pPr>
                <a:spcAft>
                  <a:spcPts val="571"/>
                </a:spcAft>
              </a:pPr>
              <a:r>
                <a:rPr kumimoji="1" lang="en-US" altLang="zh-CN" sz="2000" dirty="0">
                  <a:latin typeface="Garamond" panose="02020404030301010803" pitchFamily="18" charset="0"/>
                  <a:cs typeface="Arial" panose="020B0604020202020204" pitchFamily="34" charset="0"/>
                </a:rPr>
                <a:t>Mutant 2</a:t>
              </a:r>
              <a:endParaRPr kumimoji="1" lang="zh-CN" altLang="en-US" sz="2000" baseline="-25000" dirty="0">
                <a:latin typeface="Garamond" panose="020204040303010108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1BCE67E5-A7C9-6A90-63E4-EB56B1931E89}"/>
                </a:ext>
              </a:extLst>
            </p:cNvPr>
            <p:cNvSpPr/>
            <p:nvPr/>
          </p:nvSpPr>
          <p:spPr>
            <a:xfrm>
              <a:off x="8610654" y="17659700"/>
              <a:ext cx="209473" cy="2094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92343F04-5002-9F6D-16E1-3C177BD50B6B}"/>
                </a:ext>
              </a:extLst>
            </p:cNvPr>
            <p:cNvSpPr/>
            <p:nvPr/>
          </p:nvSpPr>
          <p:spPr>
            <a:xfrm>
              <a:off x="8607187" y="17992674"/>
              <a:ext cx="209473" cy="209473"/>
            </a:xfrm>
            <a:prstGeom prst="ellipse">
              <a:avLst/>
            </a:prstGeom>
            <a:solidFill>
              <a:srgbClr val="398E8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D1574C1-3B4A-6456-E778-E83A7BF204B0}"/>
                </a:ext>
              </a:extLst>
            </p:cNvPr>
            <p:cNvSpPr/>
            <p:nvPr/>
          </p:nvSpPr>
          <p:spPr>
            <a:xfrm>
              <a:off x="8607187" y="18307782"/>
              <a:ext cx="209473" cy="209473"/>
            </a:xfrm>
            <a:prstGeom prst="ellipse">
              <a:avLst/>
            </a:prstGeom>
            <a:solidFill>
              <a:srgbClr val="8BC1A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91A3762D-EE82-F961-3E98-AB60A31B8C2C}"/>
                </a:ext>
              </a:extLst>
            </p:cNvPr>
            <p:cNvSpPr/>
            <p:nvPr/>
          </p:nvSpPr>
          <p:spPr>
            <a:xfrm>
              <a:off x="7457139" y="17928039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94839BE-F385-9841-48C4-9EA59EF5E352}"/>
                </a:ext>
              </a:extLst>
            </p:cNvPr>
            <p:cNvSpPr/>
            <p:nvPr/>
          </p:nvSpPr>
          <p:spPr>
            <a:xfrm>
              <a:off x="6351902" y="18410027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EEAA8C4-73A8-FFC1-CFD7-C97F4264E968}"/>
                </a:ext>
              </a:extLst>
            </p:cNvPr>
            <p:cNvSpPr/>
            <p:nvPr/>
          </p:nvSpPr>
          <p:spPr>
            <a:xfrm>
              <a:off x="6351902" y="17507673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722C83F-6BA8-79CF-0780-DF1D56CB542A}"/>
                </a:ext>
              </a:extLst>
            </p:cNvPr>
            <p:cNvSpPr/>
            <p:nvPr/>
          </p:nvSpPr>
          <p:spPr>
            <a:xfrm>
              <a:off x="6891608" y="18410027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E32494D-7807-55B5-3814-2DDEB746D344}"/>
                </a:ext>
              </a:extLst>
            </p:cNvPr>
            <p:cNvSpPr/>
            <p:nvPr/>
          </p:nvSpPr>
          <p:spPr>
            <a:xfrm>
              <a:off x="7457139" y="18426684"/>
              <a:ext cx="282701" cy="282700"/>
            </a:xfrm>
            <a:prstGeom prst="ellipse">
              <a:avLst/>
            </a:prstGeom>
            <a:solidFill>
              <a:srgbClr val="8BC1A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10B3B50-A30F-CEB9-82B3-CA387201192D}"/>
                </a:ext>
              </a:extLst>
            </p:cNvPr>
            <p:cNvSpPr/>
            <p:nvPr/>
          </p:nvSpPr>
          <p:spPr>
            <a:xfrm>
              <a:off x="6891607" y="17928039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4A5489-DBC0-82DE-7789-DF2EE732645C}"/>
                </a:ext>
              </a:extLst>
            </p:cNvPr>
            <p:cNvSpPr/>
            <p:nvPr/>
          </p:nvSpPr>
          <p:spPr>
            <a:xfrm>
              <a:off x="6891607" y="17507674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9C16F28-14E3-EFB1-B314-CD7E8156FA1D}"/>
                </a:ext>
              </a:extLst>
            </p:cNvPr>
            <p:cNvSpPr/>
            <p:nvPr/>
          </p:nvSpPr>
          <p:spPr>
            <a:xfrm>
              <a:off x="6891607" y="17056498"/>
              <a:ext cx="282701" cy="282700"/>
            </a:xfrm>
            <a:prstGeom prst="ellipse">
              <a:avLst/>
            </a:prstGeom>
            <a:solidFill>
              <a:srgbClr val="398E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3641373-6FF2-B067-42FA-F765E5CF066A}"/>
                </a:ext>
              </a:extLst>
            </p:cNvPr>
            <p:cNvSpPr/>
            <p:nvPr/>
          </p:nvSpPr>
          <p:spPr>
            <a:xfrm>
              <a:off x="7457139" y="17056331"/>
              <a:ext cx="282701" cy="282700"/>
            </a:xfrm>
            <a:prstGeom prst="ellipse">
              <a:avLst/>
            </a:prstGeom>
            <a:solidFill>
              <a:srgbClr val="398E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0481AEF-5FE4-DBC1-3025-1B2DCD0DBFF4}"/>
                </a:ext>
              </a:extLst>
            </p:cNvPr>
            <p:cNvSpPr/>
            <p:nvPr/>
          </p:nvSpPr>
          <p:spPr>
            <a:xfrm>
              <a:off x="5930169" y="17944166"/>
              <a:ext cx="282701" cy="282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F1CD9FB-2163-BD8D-A506-6A3EFC0AF8BF}"/>
                </a:ext>
              </a:extLst>
            </p:cNvPr>
            <p:cNvSpPr/>
            <p:nvPr/>
          </p:nvSpPr>
          <p:spPr>
            <a:xfrm>
              <a:off x="7457139" y="16585598"/>
              <a:ext cx="282701" cy="282700"/>
            </a:xfrm>
            <a:prstGeom prst="ellipse">
              <a:avLst/>
            </a:prstGeom>
            <a:solidFill>
              <a:srgbClr val="398E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9EC6A9E-B9B0-DFEA-DA71-96196C41EA6F}"/>
                </a:ext>
              </a:extLst>
            </p:cNvPr>
            <p:cNvSpPr/>
            <p:nvPr/>
          </p:nvSpPr>
          <p:spPr>
            <a:xfrm>
              <a:off x="8023574" y="17056331"/>
              <a:ext cx="282701" cy="282700"/>
            </a:xfrm>
            <a:prstGeom prst="ellipse">
              <a:avLst/>
            </a:prstGeom>
            <a:solidFill>
              <a:srgbClr val="398E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969D6DE5-301E-17BC-58CD-24F3678D50CA}"/>
                </a:ext>
              </a:extLst>
            </p:cNvPr>
            <p:cNvSpPr/>
            <p:nvPr/>
          </p:nvSpPr>
          <p:spPr>
            <a:xfrm>
              <a:off x="8580124" y="17056331"/>
              <a:ext cx="282701" cy="282700"/>
            </a:xfrm>
            <a:prstGeom prst="ellipse">
              <a:avLst/>
            </a:prstGeom>
            <a:solidFill>
              <a:srgbClr val="398E8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 dirty="0"/>
            </a:p>
          </p:txBody>
        </p: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45DBE680-3A83-31BD-3AE3-AD72A65FC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1976" y="17760277"/>
              <a:ext cx="169727" cy="167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F63A689B-AE34-1F65-3C84-CC46B4D7C03D}"/>
                </a:ext>
              </a:extLst>
            </p:cNvPr>
            <p:cNvCxnSpPr>
              <a:cxnSpLocks/>
            </p:cNvCxnSpPr>
            <p:nvPr/>
          </p:nvCxnSpPr>
          <p:spPr>
            <a:xfrm>
              <a:off x="6171976" y="18241720"/>
              <a:ext cx="179926" cy="1683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79B16671-071A-99FC-C567-2F262CB97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9117" y="18551377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79368835-FE40-F0F1-8C36-2EA9E8685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907" y="17648683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558557E9-B492-2262-20F1-9D4F23276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7676" y="18069049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457FABB6-78AE-E46F-D4A0-1E26AE64B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939" y="17197681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987820B8-AA90-8EF2-DA54-04CC269CF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7103" y="17197511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09BA86C8-285D-B455-CBEC-DB13050B8847}"/>
                </a:ext>
              </a:extLst>
            </p:cNvPr>
            <p:cNvCxnSpPr>
              <a:cxnSpLocks/>
            </p:cNvCxnSpPr>
            <p:nvPr/>
          </p:nvCxnSpPr>
          <p:spPr>
            <a:xfrm>
              <a:off x="6598709" y="17796263"/>
              <a:ext cx="265268" cy="1624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47C9F874-B8B5-50F7-D596-1D2AC5DF3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982" y="17268206"/>
              <a:ext cx="241995" cy="2332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D367E2-E424-8E5F-EA87-4D0C7C9BF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5233" y="18068709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3C686EB-D8C5-DC37-50FD-919CE0DAD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5232" y="18569405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872BCB3A-CD3F-B0A3-0FEB-D74DED602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0540" y="17648343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6B095838-6585-1883-B0F0-5C9CD1814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5232" y="16726607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9C0A7DC4-6FC3-D3DA-C06F-A7A1A84B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244" y="17197511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2986DBF2-AEDA-F13C-D044-1E679FCFCFD8}"/>
                </a:ext>
              </a:extLst>
            </p:cNvPr>
            <p:cNvSpPr txBox="1"/>
            <p:nvPr/>
          </p:nvSpPr>
          <p:spPr>
            <a:xfrm>
              <a:off x="7979302" y="18318656"/>
              <a:ext cx="334039" cy="40317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57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CN" altLang="en-US" sz="25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AB6B0D60-A12E-6C7E-BE39-672D2946B82D}"/>
                </a:ext>
              </a:extLst>
            </p:cNvPr>
            <p:cNvSpPr txBox="1"/>
            <p:nvPr/>
          </p:nvSpPr>
          <p:spPr>
            <a:xfrm>
              <a:off x="8014696" y="17812487"/>
              <a:ext cx="334039" cy="40317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57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CN" altLang="en-US" sz="25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C9E85DA-4690-1CCF-1316-33DEC641CF3F}"/>
                </a:ext>
              </a:extLst>
            </p:cNvPr>
            <p:cNvSpPr txBox="1"/>
            <p:nvPr/>
          </p:nvSpPr>
          <p:spPr>
            <a:xfrm>
              <a:off x="7428923" y="17405057"/>
              <a:ext cx="334039" cy="4031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57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CN" altLang="en-US" sz="25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03AF3E54-D93C-5463-832E-A4F962003C20}"/>
                </a:ext>
              </a:extLst>
            </p:cNvPr>
            <p:cNvSpPr txBox="1"/>
            <p:nvPr/>
          </p:nvSpPr>
          <p:spPr>
            <a:xfrm>
              <a:off x="7979302" y="16478983"/>
              <a:ext cx="334039" cy="4031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57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CN" altLang="en-US" sz="25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79BA413E-C67E-4918-AF2D-AD304D8AF162}"/>
                </a:ext>
              </a:extLst>
            </p:cNvPr>
            <p:cNvSpPr txBox="1"/>
            <p:nvPr/>
          </p:nvSpPr>
          <p:spPr>
            <a:xfrm>
              <a:off x="9142961" y="16846533"/>
              <a:ext cx="238087" cy="4031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57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CN" altLang="en-US" sz="25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D40B2B5C-F8F2-318A-0D5D-8C408CDA3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256" y="17186406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D0576CE4-A5AA-7860-5B5B-ABEAB96B4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290" y="16804355"/>
              <a:ext cx="241995" cy="2332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8EAF7AC-EFAA-B6F3-F3C5-AEEFEF8D1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1743" y="18548729"/>
              <a:ext cx="204070" cy="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B21C6EC-A802-E955-C9B0-A0FB44F100D7}"/>
              </a:ext>
            </a:extLst>
          </p:cNvPr>
          <p:cNvGrpSpPr/>
          <p:nvPr/>
        </p:nvGrpSpPr>
        <p:grpSpPr>
          <a:xfrm>
            <a:off x="1854021" y="15994277"/>
            <a:ext cx="7179883" cy="5362829"/>
            <a:chOff x="498278" y="16250668"/>
            <a:chExt cx="4102815" cy="3064492"/>
          </a:xfrm>
        </p:grpSpPr>
        <p:pic>
          <p:nvPicPr>
            <p:cNvPr id="55" name="图片 54" descr="图表, 直方图&#10;&#10;描述已自动生成">
              <a:extLst>
                <a:ext uri="{FF2B5EF4-FFF2-40B4-BE49-F238E27FC236}">
                  <a16:creationId xmlns:a16="http://schemas.microsoft.com/office/drawing/2014/main" id="{AD933420-39FA-C720-033C-5AA913530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-732" t="13004" r="24920" b="2058"/>
            <a:stretch/>
          </p:blipFill>
          <p:spPr>
            <a:xfrm>
              <a:off x="498278" y="16250668"/>
              <a:ext cx="4102815" cy="3064492"/>
            </a:xfrm>
            <a:prstGeom prst="rect">
              <a:avLst/>
            </a:prstGeom>
          </p:spPr>
        </p:pic>
        <p:pic>
          <p:nvPicPr>
            <p:cNvPr id="67" name="图片 66" descr="图表, 直方图&#10;&#10;描述已自动生成">
              <a:extLst>
                <a:ext uri="{FF2B5EF4-FFF2-40B4-BE49-F238E27FC236}">
                  <a16:creationId xmlns:a16="http://schemas.microsoft.com/office/drawing/2014/main" id="{71A89F83-B141-AB6B-6D37-66550E406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76054" t="39567" r="5030" b="29598"/>
            <a:stretch/>
          </p:blipFill>
          <p:spPr>
            <a:xfrm>
              <a:off x="3450193" y="16863390"/>
              <a:ext cx="1023735" cy="1112509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295AF9D-A2DA-74C8-5779-9B7A8D27D4C6}"/>
              </a:ext>
            </a:extLst>
          </p:cNvPr>
          <p:cNvGrpSpPr/>
          <p:nvPr/>
        </p:nvGrpSpPr>
        <p:grpSpPr>
          <a:xfrm>
            <a:off x="1046343" y="21484818"/>
            <a:ext cx="2559283" cy="4953889"/>
            <a:chOff x="1016324" y="19772688"/>
            <a:chExt cx="2559283" cy="4953889"/>
          </a:xfrm>
        </p:grpSpPr>
        <p:sp>
          <p:nvSpPr>
            <p:cNvPr id="61" name="圆角矩形 60">
              <a:extLst>
                <a:ext uri="{FF2B5EF4-FFF2-40B4-BE49-F238E27FC236}">
                  <a16:creationId xmlns:a16="http://schemas.microsoft.com/office/drawing/2014/main" id="{46EA26AD-02BC-094E-2530-6F3677C3C2AC}"/>
                </a:ext>
              </a:extLst>
            </p:cNvPr>
            <p:cNvSpPr/>
            <p:nvPr/>
          </p:nvSpPr>
          <p:spPr>
            <a:xfrm>
              <a:off x="1022346" y="19772688"/>
              <a:ext cx="2553261" cy="814559"/>
            </a:xfrm>
            <a:prstGeom prst="roundRect">
              <a:avLst/>
            </a:prstGeom>
            <a:solidFill>
              <a:srgbClr val="398E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Offspring distribution</a:t>
              </a:r>
              <a:endParaRPr kumimoji="1" lang="zh-CN" altLang="en-US" sz="2000" dirty="0"/>
            </a:p>
          </p:txBody>
        </p:sp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5259A232-A762-89C9-3BED-21C0F5E4D1A1}"/>
                </a:ext>
              </a:extLst>
            </p:cNvPr>
            <p:cNvSpPr/>
            <p:nvPr/>
          </p:nvSpPr>
          <p:spPr>
            <a:xfrm>
              <a:off x="1029783" y="20800266"/>
              <a:ext cx="2545819" cy="814559"/>
            </a:xfrm>
            <a:prstGeom prst="roundRect">
              <a:avLst/>
            </a:prstGeom>
            <a:solidFill>
              <a:srgbClr val="398E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Wild-type final size distribution</a:t>
              </a:r>
              <a:endParaRPr kumimoji="1" lang="zh-CN" altLang="en-US" sz="2000" dirty="0"/>
            </a:p>
          </p:txBody>
        </p:sp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A8C0E670-4CD5-158C-6631-B43BA7BE7751}"/>
                </a:ext>
              </a:extLst>
            </p:cNvPr>
            <p:cNvSpPr/>
            <p:nvPr/>
          </p:nvSpPr>
          <p:spPr>
            <a:xfrm>
              <a:off x="1022347" y="21837938"/>
              <a:ext cx="2553260" cy="814559"/>
            </a:xfrm>
            <a:prstGeom prst="roundRect">
              <a:avLst/>
            </a:prstGeom>
            <a:solidFill>
              <a:srgbClr val="398E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Mutant offspring generated</a:t>
              </a:r>
              <a:endParaRPr kumimoji="1" lang="zh-CN" altLang="en-US" sz="2000" dirty="0"/>
            </a:p>
          </p:txBody>
        </p:sp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B21ADED-63DB-AE8A-EE8A-7DC54DAAC92D}"/>
                </a:ext>
              </a:extLst>
            </p:cNvPr>
            <p:cNvSpPr/>
            <p:nvPr/>
          </p:nvSpPr>
          <p:spPr>
            <a:xfrm>
              <a:off x="1017129" y="22865516"/>
              <a:ext cx="2553260" cy="814559"/>
            </a:xfrm>
            <a:prstGeom prst="roundRect">
              <a:avLst/>
            </a:prstGeom>
            <a:solidFill>
              <a:srgbClr val="398E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Mutant offspring established</a:t>
              </a:r>
              <a:endParaRPr kumimoji="1" lang="zh-CN" altLang="en-US" sz="2000" dirty="0"/>
            </a:p>
          </p:txBody>
        </p:sp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C50CAF48-C3F7-35CD-DF12-1E5D853696E0}"/>
                </a:ext>
              </a:extLst>
            </p:cNvPr>
            <p:cNvSpPr/>
            <p:nvPr/>
          </p:nvSpPr>
          <p:spPr>
            <a:xfrm>
              <a:off x="1016324" y="23912018"/>
              <a:ext cx="2553260" cy="814559"/>
            </a:xfrm>
            <a:prstGeom prst="roundRect">
              <a:avLst/>
            </a:prstGeom>
            <a:solidFill>
              <a:srgbClr val="398E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Clonal mutation distribution</a:t>
              </a:r>
              <a:endParaRPr kumimoji="1" lang="zh-CN" altLang="en-US" sz="2000" dirty="0"/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0183ABA6-2EBC-C68E-E2E5-43ECFC6E18AA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92" y="21601504"/>
              <a:ext cx="1" cy="237726"/>
            </a:xfrm>
            <a:prstGeom prst="line">
              <a:avLst/>
            </a:prstGeom>
            <a:ln w="57150">
              <a:solidFill>
                <a:srgbClr val="398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2D0591C1-9D83-AF7B-AE53-8C4FD4609E59}"/>
                </a:ext>
              </a:extLst>
            </p:cNvPr>
            <p:cNvCxnSpPr>
              <a:cxnSpLocks/>
            </p:cNvCxnSpPr>
            <p:nvPr/>
          </p:nvCxnSpPr>
          <p:spPr>
            <a:xfrm>
              <a:off x="2298362" y="20561642"/>
              <a:ext cx="1" cy="237726"/>
            </a:xfrm>
            <a:prstGeom prst="line">
              <a:avLst/>
            </a:prstGeom>
            <a:ln w="57150">
              <a:solidFill>
                <a:srgbClr val="398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729C56C2-E297-DA2F-1FAB-398A8DDCC4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8362" y="22649606"/>
              <a:ext cx="1" cy="237726"/>
            </a:xfrm>
            <a:prstGeom prst="line">
              <a:avLst/>
            </a:prstGeom>
            <a:ln w="57150">
              <a:solidFill>
                <a:srgbClr val="398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0FAF0753-8B95-51C3-E4E2-390FD11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2286873" y="23674292"/>
              <a:ext cx="1" cy="237726"/>
            </a:xfrm>
            <a:prstGeom prst="line">
              <a:avLst/>
            </a:prstGeom>
            <a:ln w="57150">
              <a:solidFill>
                <a:srgbClr val="398E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134">
            <a:extLst>
              <a:ext uri="{FF2B5EF4-FFF2-40B4-BE49-F238E27FC236}">
                <a16:creationId xmlns:a16="http://schemas.microsoft.com/office/drawing/2014/main" id="{C3BFB117-C001-EA46-ABBB-5A0907CE5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8276" y="11330940"/>
            <a:ext cx="6485574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54000" tIns="254000" rIns="254000" bIns="2540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4444" b="1" dirty="0">
                <a:latin typeface="Garamond" panose="02020404030301010803" pitchFamily="18" charset="0"/>
                <a:ea typeface="宋体" panose="02010600030101010101" pitchFamily="2" charset="-122"/>
              </a:rPr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91">
                <a:extLst>
                  <a:ext uri="{FF2B5EF4-FFF2-40B4-BE49-F238E27FC236}">
                    <a16:creationId xmlns:a16="http://schemas.microsoft.com/office/drawing/2014/main" id="{CA32CFA0-5E1D-97CB-04D2-8D165464B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18276" y="12353827"/>
                <a:ext cx="6485574" cy="2853323"/>
              </a:xfrm>
              <a:prstGeom prst="rect">
                <a:avLst/>
              </a:prstGeom>
              <a:solidFill>
                <a:schemeClr val="bg2">
                  <a:alpha val="54902"/>
                </a:schemeClr>
              </a:solidFill>
              <a:ln w="1905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lIns="254000" tIns="254000" rIns="254000" bIns="254000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Using the estimated initial viral population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, generate the Poisson distribution of initial size among the sample. </a:t>
                </a:r>
              </a:p>
              <a:p>
                <a:pPr marL="326584" indent="-326584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Apply the establishment probability to the expected initial viral population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panose="02010600030101010101" pitchFamily="2" charset="-122"/>
                  </a:rPr>
                  <a:t> and estimate for the transmission bottleneck.</a:t>
                </a:r>
              </a:p>
            </p:txBody>
          </p:sp>
        </mc:Choice>
        <mc:Fallback xmlns="">
          <p:sp>
            <p:nvSpPr>
              <p:cNvPr id="86" name="Text Box 191">
                <a:extLst>
                  <a:ext uri="{FF2B5EF4-FFF2-40B4-BE49-F238E27FC236}">
                    <a16:creationId xmlns:a16="http://schemas.microsoft.com/office/drawing/2014/main" id="{CA32CFA0-5E1D-97CB-04D2-8D165464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18276" y="12353827"/>
                <a:ext cx="6485574" cy="285332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F03B37E0-A3B1-1970-D039-D07A005B6127}"/>
              </a:ext>
            </a:extLst>
          </p:cNvPr>
          <p:cNvGrpSpPr/>
          <p:nvPr/>
        </p:nvGrpSpPr>
        <p:grpSpPr>
          <a:xfrm>
            <a:off x="4069071" y="21866967"/>
            <a:ext cx="7043710" cy="4499400"/>
            <a:chOff x="4069071" y="21866967"/>
            <a:chExt cx="7043710" cy="449940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52332D-836C-0B9A-7DB3-50094A48F0F3}"/>
                </a:ext>
              </a:extLst>
            </p:cNvPr>
            <p:cNvSpPr/>
            <p:nvPr/>
          </p:nvSpPr>
          <p:spPr>
            <a:xfrm>
              <a:off x="5833915" y="24091197"/>
              <a:ext cx="3726494" cy="15688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19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596D10F-2F25-8766-F499-D08135F6B4AC}"/>
                </a:ext>
              </a:extLst>
            </p:cNvPr>
            <p:cNvGrpSpPr/>
            <p:nvPr/>
          </p:nvGrpSpPr>
          <p:grpSpPr>
            <a:xfrm>
              <a:off x="4069071" y="21866967"/>
              <a:ext cx="7043710" cy="4499400"/>
              <a:chOff x="2079299" y="21569349"/>
              <a:chExt cx="7043710" cy="449940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2323B77-6470-88D6-6211-69AC649620E7}"/>
                  </a:ext>
                </a:extLst>
              </p:cNvPr>
              <p:cNvSpPr/>
              <p:nvPr/>
            </p:nvSpPr>
            <p:spPr>
              <a:xfrm>
                <a:off x="3848003" y="24819970"/>
                <a:ext cx="3726496" cy="1245109"/>
              </a:xfrm>
              <a:prstGeom prst="rect">
                <a:avLst/>
              </a:prstGeom>
              <a:solidFill>
                <a:srgbClr val="398E88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1A5451C-52FE-A8A5-6627-6EACEE2EF6E8}"/>
                  </a:ext>
                </a:extLst>
              </p:cNvPr>
              <p:cNvSpPr/>
              <p:nvPr/>
            </p:nvSpPr>
            <p:spPr>
              <a:xfrm>
                <a:off x="3848003" y="22341457"/>
                <a:ext cx="3726494" cy="1568874"/>
              </a:xfrm>
              <a:prstGeom prst="rect">
                <a:avLst/>
              </a:prstGeom>
              <a:solidFill>
                <a:srgbClr val="8BC1A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69C2DBE-4C12-F04A-D498-5A4357883682}"/>
                  </a:ext>
                </a:extLst>
              </p:cNvPr>
              <p:cNvSpPr/>
              <p:nvPr/>
            </p:nvSpPr>
            <p:spPr>
              <a:xfrm>
                <a:off x="2079299" y="22341457"/>
                <a:ext cx="1768707" cy="3727292"/>
              </a:xfrm>
              <a:prstGeom prst="rect">
                <a:avLst/>
              </a:prstGeom>
              <a:solidFill>
                <a:srgbClr val="398E88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92E703-955F-2E13-A82B-A7484E633DF0}"/>
                  </a:ext>
                </a:extLst>
              </p:cNvPr>
              <p:cNvSpPr/>
              <p:nvPr/>
            </p:nvSpPr>
            <p:spPr>
              <a:xfrm>
                <a:off x="2079299" y="22341980"/>
                <a:ext cx="5495201" cy="37267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/>
              </a:p>
            </p:txBody>
          </p:sp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5AF14A67-A325-25E1-F94E-E450DB12C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006" y="22341457"/>
                <a:ext cx="0" cy="37272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E830D37B-EBE2-A6DB-23AB-3C5695998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3910332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7DDF77B6-66D7-CCA8-09E8-4581813745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450545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46A9A728-0ED5-1C3C-E7E2-ED15AACA14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4812787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328B248-6392-D723-56D4-858E3F338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645098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D9F57F79-2718-DD27-1836-DAA5AD201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186508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BA98EB39-BE60-281C-5201-2418B280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765437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82DDCA2B-6154-8BC1-4789-542547FD6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855864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35265F68-1DB0-472B-9416-12064296E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920618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CA691F63-5811-F4A8-36F2-D268639B43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5980933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8A5332A2-2283-1F9A-413F-DF51D5C25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006" y="26031790"/>
                <a:ext cx="37264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34B61B-467B-758F-34C4-7DE3A112CB03}"/>
                  </a:ext>
                </a:extLst>
              </p:cNvPr>
              <p:cNvSpPr txBox="1"/>
              <p:nvPr/>
            </p:nvSpPr>
            <p:spPr>
              <a:xfrm>
                <a:off x="2265912" y="21569349"/>
                <a:ext cx="1413656" cy="707886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wild-type </a:t>
                </a:r>
              </a:p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establish</a:t>
                </a:r>
                <a:endParaRPr kumimoji="1" lang="zh-CN" altLang="en-US" sz="2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1E97AA3-8248-D55A-2AA3-66C74B25D88B}"/>
                  </a:ext>
                </a:extLst>
              </p:cNvPr>
              <p:cNvSpPr txBox="1"/>
              <p:nvPr/>
            </p:nvSpPr>
            <p:spPr>
              <a:xfrm>
                <a:off x="5004425" y="21569349"/>
                <a:ext cx="141365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wild-type </a:t>
                </a:r>
              </a:p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extinct</a:t>
                </a:r>
                <a:endParaRPr kumimoji="1" lang="zh-CN" altLang="en-US" sz="2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4A370E6-56AA-F92E-0BB0-71529C1959B7}"/>
                  </a:ext>
                </a:extLst>
              </p:cNvPr>
              <p:cNvSpPr txBox="1"/>
              <p:nvPr/>
            </p:nvSpPr>
            <p:spPr>
              <a:xfrm>
                <a:off x="2256825" y="23832611"/>
                <a:ext cx="1413656" cy="400110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S</a:t>
                </a:r>
                <a:r>
                  <a:rPr lang="zh-CN" altLang="en-US" sz="2000" baseline="-25000" dirty="0">
                    <a:solidFill>
                      <a:srgbClr val="202124"/>
                    </a:solidFill>
                    <a:latin typeface="Garamond" panose="02020404030301010803" pitchFamily="18" charset="0"/>
                  </a:rPr>
                  <a:t>∞</a:t>
                </a:r>
                <a:endParaRPr kumimoji="1" lang="zh-CN" altLang="en-US" sz="2000" baseline="-25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A7A8AA4-D1E8-8C76-595B-79767D4BA82F}"/>
                  </a:ext>
                </a:extLst>
              </p:cNvPr>
              <p:cNvSpPr txBox="1"/>
              <p:nvPr/>
            </p:nvSpPr>
            <p:spPr>
              <a:xfrm>
                <a:off x="5004424" y="22903935"/>
                <a:ext cx="1413656" cy="400110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S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0</a:t>
                </a:r>
                <a:endParaRPr kumimoji="1" lang="zh-CN" altLang="en-US" sz="2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23FE453-30CD-721D-621B-EC073DACC6FB}"/>
                  </a:ext>
                </a:extLst>
              </p:cNvPr>
              <p:cNvSpPr txBox="1"/>
              <p:nvPr/>
            </p:nvSpPr>
            <p:spPr>
              <a:xfrm>
                <a:off x="5004424" y="24133795"/>
                <a:ext cx="1413656" cy="400110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S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1</a:t>
                </a:r>
                <a:endParaRPr kumimoji="1" lang="zh-CN" altLang="en-US" sz="2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B9431B-9EA9-299C-43F8-D01303A83BE5}"/>
                  </a:ext>
                </a:extLst>
              </p:cNvPr>
              <p:cNvSpPr txBox="1"/>
              <p:nvPr/>
            </p:nvSpPr>
            <p:spPr>
              <a:xfrm>
                <a:off x="5004424" y="24788896"/>
                <a:ext cx="1413656" cy="400110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S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2</a:t>
                </a:r>
                <a:endParaRPr kumimoji="1" lang="zh-CN" altLang="en-US" sz="2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13A75C6-26BC-91A6-91F2-41B4A45785B5}"/>
                  </a:ext>
                </a:extLst>
              </p:cNvPr>
              <p:cNvSpPr txBox="1"/>
              <p:nvPr/>
            </p:nvSpPr>
            <p:spPr>
              <a:xfrm>
                <a:off x="5004424" y="25118051"/>
                <a:ext cx="1413656" cy="400110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S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3</a:t>
                </a:r>
                <a:endParaRPr kumimoji="1" lang="zh-CN" altLang="en-US" sz="2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94ACDDB-FD17-B92F-5FE9-81B2C24139B6}"/>
                  </a:ext>
                </a:extLst>
              </p:cNvPr>
              <p:cNvSpPr txBox="1"/>
              <p:nvPr/>
            </p:nvSpPr>
            <p:spPr>
              <a:xfrm>
                <a:off x="8338825" y="22624028"/>
                <a:ext cx="784184" cy="1169551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571"/>
                  </a:spcAft>
                </a:pPr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x</a:t>
                </a:r>
              </a:p>
              <a:p>
                <a:pPr>
                  <a:spcAft>
                    <a:spcPts val="571"/>
                  </a:spcAft>
                </a:pPr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1+</a:t>
                </a:r>
                <a:endParaRPr kumimoji="1" lang="zh-CN" altLang="en-US" sz="2000" baseline="-25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571"/>
                  </a:spcAft>
                </a:pPr>
                <a:r>
                  <a:rPr kumimoji="1" lang="en-US" altLang="zh-CN" sz="2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zh-CN" sz="2000" baseline="-25000" dirty="0">
                    <a:latin typeface="Garamond" panose="02020404030301010803" pitchFamily="18" charset="0"/>
                    <a:cs typeface="Arial" panose="020B0604020202020204" pitchFamily="34" charset="0"/>
                  </a:rPr>
                  <a:t>0</a:t>
                </a:r>
                <a:endParaRPr kumimoji="1" lang="zh-CN" altLang="en-US" sz="2000" baseline="-25000" dirty="0">
                  <a:latin typeface="Garamond" panose="020204040303010108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A307A88-81F7-E3B2-451C-24375313433B}"/>
                  </a:ext>
                </a:extLst>
              </p:cNvPr>
              <p:cNvSpPr/>
              <p:nvPr/>
            </p:nvSpPr>
            <p:spPr>
              <a:xfrm>
                <a:off x="7940324" y="22714222"/>
                <a:ext cx="258550" cy="257350"/>
              </a:xfrm>
              <a:prstGeom prst="rect">
                <a:avLst/>
              </a:prstGeom>
              <a:solidFill>
                <a:srgbClr val="8BC1A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0BE6535-8A38-B912-1D40-32260B707833}"/>
                  </a:ext>
                </a:extLst>
              </p:cNvPr>
              <p:cNvSpPr/>
              <p:nvPr/>
            </p:nvSpPr>
            <p:spPr>
              <a:xfrm>
                <a:off x="7940324" y="23064110"/>
                <a:ext cx="258550" cy="2573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>
                  <a:solidFill>
                    <a:schemeClr val="bg2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C72250E-224A-A6D1-2803-1A8187C3F263}"/>
                  </a:ext>
                </a:extLst>
              </p:cNvPr>
              <p:cNvSpPr/>
              <p:nvPr/>
            </p:nvSpPr>
            <p:spPr>
              <a:xfrm>
                <a:off x="7940324" y="23421600"/>
                <a:ext cx="258550" cy="257350"/>
              </a:xfrm>
              <a:prstGeom prst="rect">
                <a:avLst/>
              </a:prstGeom>
              <a:solidFill>
                <a:srgbClr val="398E8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19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81CB9FE-F7AB-CC40-C801-D3AA00F133A7}"/>
                </a:ext>
              </a:extLst>
            </p:cNvPr>
            <p:cNvSpPr/>
            <p:nvPr/>
          </p:nvSpPr>
          <p:spPr>
            <a:xfrm>
              <a:off x="5833915" y="24205104"/>
              <a:ext cx="3726494" cy="905301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49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9B70A50-4350-F44B-9DD3-230557173B04}">
  <we:reference id="4b785c87-866c-4bad-85d8-5d1ae467ac9a" version="3.5.1.0" store="EXCatalog" storeType="EXCatalog"/>
  <we:alternateReferences>
    <we:reference id="WA104381909" version="3.5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1622</TotalTime>
  <Words>796</Words>
  <Application>Microsoft Macintosh PowerPoint</Application>
  <PresentationFormat>自定义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Shi, Teresa</dc:creator>
  <cp:lastModifiedBy>Shi, Teresa</cp:lastModifiedBy>
  <cp:revision>191</cp:revision>
  <dcterms:created xsi:type="dcterms:W3CDTF">2023-04-08T18:34:06Z</dcterms:created>
  <dcterms:modified xsi:type="dcterms:W3CDTF">2023-05-09T02:43:30Z</dcterms:modified>
</cp:coreProperties>
</file>