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hboGsejT191egHGE9WIHMiL82B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e0f92256e5b7b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0f92256e5b7b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82294e7f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82294e7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8c136a2d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8c136a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ec308e27dec7f4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ec308e27dec7f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ec308e27dec7f4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ec308e27dec7f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7cfa851535f903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cfa851535f903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8e4a8810eb08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d8e4a8810eb081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e14cc0a2365fda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4e14cc0a2365fda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e11caafda19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42e11caafda19e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e333f2a70b9c57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5e333f2a70b9c57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81ea3a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3181ea3aa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81ea3aac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81ea3aac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ec308e27dec7f4_6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ec308e27dec7f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ec308e27dec7f4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c308e27dec7f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7cfa851535f9033_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cfa851535f903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7"/>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8"/>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9"/>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9"/>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9"/>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1"/>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1"/>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
          <p:cNvSpPr/>
          <p:nvPr>
            <p:ph idx="2" type="pic"/>
          </p:nvPr>
        </p:nvSpPr>
        <p:spPr>
          <a:xfrm>
            <a:off x="3200400" y="1196430"/>
            <a:ext cx="5486400" cy="4850287"/>
          </a:xfrm>
          <a:prstGeom prst="rect">
            <a:avLst/>
          </a:prstGeom>
          <a:noFill/>
          <a:ln>
            <a:noFill/>
          </a:ln>
        </p:spPr>
      </p:sp>
      <p:sp>
        <p:nvSpPr>
          <p:cNvPr id="46" name="Google Shape;46;p12"/>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ECEN 403 Final Presentation</a:t>
            </a:r>
            <a:br>
              <a:rPr lang="en-US"/>
            </a:br>
            <a:r>
              <a:rPr lang="en-US"/>
              <a:t>Team 16, FET Control Box</a:t>
            </a:r>
            <a:br>
              <a:rPr lang="en-US"/>
            </a:br>
            <a:r>
              <a:rPr lang="en-US"/>
              <a:t>Jacky, Luke, Max, and Sydney</a:t>
            </a:r>
            <a:br>
              <a:rPr lang="en-US"/>
            </a:br>
            <a:r>
              <a:rPr lang="en-US"/>
              <a:t>Dr. Robert S. Balog</a:t>
            </a:r>
            <a:endParaRPr/>
          </a:p>
        </p:txBody>
      </p:sp>
      <p:sp>
        <p:nvSpPr>
          <p:cNvPr id="55" name="Google Shape;55;p1"/>
          <p:cNvSpPr/>
          <p:nvPr/>
        </p:nvSpPr>
        <p:spPr>
          <a:xfrm>
            <a:off x="0"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e0f92256e5b7b4_0"/>
          <p:cNvSpPr txBox="1"/>
          <p:nvPr>
            <p:ph idx="1" type="body"/>
          </p:nvPr>
        </p:nvSpPr>
        <p:spPr>
          <a:xfrm>
            <a:off x="457200" y="1615600"/>
            <a:ext cx="8229600" cy="50688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t>Designed a </a:t>
            </a:r>
            <a:r>
              <a:rPr lang="en-US" sz="1800"/>
              <a:t>power</a:t>
            </a:r>
            <a:r>
              <a:rPr lang="en-US" sz="1800"/>
              <a:t> supply that takes the AC voltage from the wall; 85V-240V AC range</a:t>
            </a:r>
            <a:endParaRPr sz="1800"/>
          </a:p>
          <a:p>
            <a:pPr indent="-342900" lvl="1" marL="914400" rtl="0" algn="l">
              <a:spcBef>
                <a:spcPts val="0"/>
              </a:spcBef>
              <a:spcAft>
                <a:spcPts val="0"/>
              </a:spcAft>
              <a:buSzPts val="1800"/>
              <a:buChar char="-"/>
            </a:pPr>
            <a:r>
              <a:rPr lang="en-US" sz="1800"/>
              <a:t>Converts to 12VDC 1A for powering components: MCU, </a:t>
            </a:r>
            <a:r>
              <a:rPr lang="en-US" sz="1800"/>
              <a:t>optocouplers</a:t>
            </a:r>
            <a:r>
              <a:rPr lang="en-US" sz="1800"/>
              <a:t>, voltage regulators.</a:t>
            </a:r>
            <a:endParaRPr sz="1800"/>
          </a:p>
          <a:p>
            <a:pPr indent="-342900" lvl="1" marL="914400" rtl="0" algn="l">
              <a:spcBef>
                <a:spcPts val="0"/>
              </a:spcBef>
              <a:spcAft>
                <a:spcPts val="0"/>
              </a:spcAft>
              <a:buSzPts val="1800"/>
              <a:buChar char="-"/>
            </a:pPr>
            <a:r>
              <a:rPr lang="en-US" sz="1800"/>
              <a:t>2 isolated outputs</a:t>
            </a:r>
            <a:r>
              <a:rPr lang="en-US" sz="1800"/>
              <a:t> that powers the MOSFETs. </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Designed a custom transformer that has 2 primaries and 3 secondaries</a:t>
            </a:r>
            <a:endParaRPr sz="1800"/>
          </a:p>
          <a:p>
            <a:pPr indent="-342900" lvl="1" marL="914400" rtl="0" algn="l">
              <a:spcBef>
                <a:spcPts val="0"/>
              </a:spcBef>
              <a:spcAft>
                <a:spcPts val="0"/>
              </a:spcAft>
              <a:buSzPts val="1800"/>
              <a:buChar char="-"/>
            </a:pPr>
            <a:r>
              <a:rPr lang="en-US" sz="1800"/>
              <a:t>Primaries from the power supply</a:t>
            </a:r>
            <a:endParaRPr sz="1800"/>
          </a:p>
          <a:p>
            <a:pPr indent="-342900" lvl="1" marL="914400" rtl="0" algn="l">
              <a:spcBef>
                <a:spcPts val="0"/>
              </a:spcBef>
              <a:spcAft>
                <a:spcPts val="0"/>
              </a:spcAft>
              <a:buSzPts val="1800"/>
              <a:buChar char="-"/>
            </a:pPr>
            <a:r>
              <a:rPr lang="en-US" sz="1800"/>
              <a:t>One secondary as 12VDC, 1A</a:t>
            </a:r>
            <a:endParaRPr sz="1800"/>
          </a:p>
          <a:p>
            <a:pPr indent="-342900" lvl="1" marL="914400" rtl="0" algn="l">
              <a:spcBef>
                <a:spcPts val="0"/>
              </a:spcBef>
              <a:spcAft>
                <a:spcPts val="0"/>
              </a:spcAft>
              <a:buSzPts val="1800"/>
              <a:buChar char="-"/>
            </a:pPr>
            <a:r>
              <a:rPr lang="en-US" sz="1800"/>
              <a:t>Two secondaries that power the MOSFETS.</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The identical outputs to the MOSFETs </a:t>
            </a:r>
            <a:r>
              <a:rPr lang="en-US" sz="1800"/>
              <a:t>do not have a ground and the components are rated to be 200V 10A as its maximum load that it can run normally. </a:t>
            </a:r>
            <a:endParaRPr sz="1800"/>
          </a:p>
          <a:p>
            <a:pPr indent="-342900" lvl="1" marL="914400" rtl="0" algn="l">
              <a:spcBef>
                <a:spcPts val="0"/>
              </a:spcBef>
              <a:spcAft>
                <a:spcPts val="0"/>
              </a:spcAft>
              <a:buSzPts val="1800"/>
              <a:buChar char="-"/>
            </a:pPr>
            <a:r>
              <a:rPr lang="en-US" sz="1800"/>
              <a:t>Components are selected to as 400V and 15A so that nothing fries. </a:t>
            </a:r>
            <a:endParaRPr sz="1800"/>
          </a:p>
          <a:p>
            <a:pPr indent="-342900" lvl="1" marL="914400" rtl="0" algn="l">
              <a:spcBef>
                <a:spcPts val="0"/>
              </a:spcBef>
              <a:spcAft>
                <a:spcPts val="0"/>
              </a:spcAft>
              <a:buSzPts val="1800"/>
              <a:buChar char="-"/>
            </a:pPr>
            <a:r>
              <a:rPr lang="en-US" sz="1800"/>
              <a:t>The PCB trace widths are widened accordingly to the high current that will run between components.</a:t>
            </a:r>
            <a:endParaRPr sz="1800"/>
          </a:p>
        </p:txBody>
      </p:sp>
      <p:sp>
        <p:nvSpPr>
          <p:cNvPr id="132" name="Google Shape;132;g3e0f92256e5b7b4_0"/>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r>
              <a:rPr lang="en-US" sz="3200">
                <a:solidFill>
                  <a:srgbClr val="000000"/>
                </a:solidFill>
                <a:latin typeface="Calibri"/>
                <a:ea typeface="Calibri"/>
                <a:cs typeface="Calibri"/>
                <a:sym typeface="Calibri"/>
              </a:rPr>
              <a:t>Power Supply Subsystem</a:t>
            </a:r>
            <a:r>
              <a:rPr b="0" i="0" lang="en-US" sz="3600" u="none" cap="none" strike="noStrike">
                <a:solidFill>
                  <a:srgbClr val="000000"/>
                </a:solidFill>
                <a:latin typeface="Calibri"/>
                <a:ea typeface="Calibri"/>
                <a:cs typeface="Calibri"/>
                <a:sym typeface="Calibri"/>
              </a:rPr>
              <a:t>- </a:t>
            </a:r>
            <a:endParaRPr/>
          </a:p>
          <a:p>
            <a:pPr indent="0" lvl="0" marL="0" marR="0" rtl="0" algn="r">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Jacky Chen</a:t>
            </a:r>
            <a:endParaRPr/>
          </a:p>
        </p:txBody>
      </p:sp>
      <p:sp>
        <p:nvSpPr>
          <p:cNvPr id="133" name="Google Shape;133;g3e0f92256e5b7b4_0"/>
          <p:cNvSpPr txBox="1"/>
          <p:nvPr>
            <p:ph type="title"/>
          </p:nvPr>
        </p:nvSpPr>
        <p:spPr>
          <a:xfrm>
            <a:off x="501000" y="8519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g3182294e7ff_0_1"/>
          <p:cNvPicPr preferRelativeResize="0"/>
          <p:nvPr/>
        </p:nvPicPr>
        <p:blipFill>
          <a:blip r:embed="rId3">
            <a:alphaModFix/>
          </a:blip>
          <a:stretch>
            <a:fillRect/>
          </a:stretch>
        </p:blipFill>
        <p:spPr>
          <a:xfrm>
            <a:off x="2964225" y="152400"/>
            <a:ext cx="6037652" cy="6553201"/>
          </a:xfrm>
          <a:prstGeom prst="rect">
            <a:avLst/>
          </a:prstGeom>
          <a:noFill/>
          <a:ln>
            <a:noFill/>
          </a:ln>
        </p:spPr>
      </p:pic>
      <p:sp>
        <p:nvSpPr>
          <p:cNvPr id="139" name="Google Shape;139;g3182294e7ff_0_1"/>
          <p:cNvSpPr txBox="1"/>
          <p:nvPr/>
        </p:nvSpPr>
        <p:spPr>
          <a:xfrm>
            <a:off x="95650" y="950975"/>
            <a:ext cx="2826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PCB design of the subsystems: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Power circuits for the FETs.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Diode anode/cathode part for </a:t>
            </a:r>
            <a:r>
              <a:rPr lang="en-US" sz="1800">
                <a:solidFill>
                  <a:schemeClr val="lt1"/>
                </a:solidFill>
              </a:rPr>
              <a:t>convenience</a:t>
            </a:r>
            <a:r>
              <a:rPr lang="en-US" sz="1800">
                <a:solidFill>
                  <a:schemeClr val="lt1"/>
                </a:solidFill>
              </a:rPr>
              <a: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Power supply for both the MCU and power circuit subsystems.</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18c136a2d1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Remaining Tasks</a:t>
            </a:r>
            <a:endParaRPr/>
          </a:p>
        </p:txBody>
      </p:sp>
      <p:sp>
        <p:nvSpPr>
          <p:cNvPr id="145" name="Google Shape;145;g318c136a2d1_0_0"/>
          <p:cNvSpPr txBox="1"/>
          <p:nvPr>
            <p:ph idx="1" type="body"/>
          </p:nvPr>
        </p:nvSpPr>
        <p:spPr>
          <a:xfrm>
            <a:off x="457200" y="2049275"/>
            <a:ext cx="8229600" cy="4595700"/>
          </a:xfrm>
          <a:prstGeom prst="rect">
            <a:avLst/>
          </a:prstGeom>
        </p:spPr>
        <p:txBody>
          <a:bodyPr anchorCtr="0" anchor="t" bIns="45700" lIns="91425" spcFirstLastPara="1" rIns="91425" wrap="square" tIns="45700">
            <a:normAutofit/>
          </a:bodyPr>
          <a:lstStyle/>
          <a:p>
            <a:pPr indent="-355600" lvl="0" marL="457200" rtl="0" algn="l">
              <a:lnSpc>
                <a:spcPct val="90000"/>
              </a:lnSpc>
              <a:spcBef>
                <a:spcPts val="360"/>
              </a:spcBef>
              <a:spcAft>
                <a:spcPts val="0"/>
              </a:spcAft>
              <a:buSzPts val="2000"/>
              <a:buChar char="•"/>
            </a:pPr>
            <a:r>
              <a:rPr lang="en-US" sz="2000"/>
              <a:t>Before demo:</a:t>
            </a:r>
            <a:endParaRPr sz="2000"/>
          </a:p>
          <a:p>
            <a:pPr indent="-355600" lvl="1" marL="914400" rtl="0" algn="l">
              <a:lnSpc>
                <a:spcPct val="90000"/>
              </a:lnSpc>
              <a:spcBef>
                <a:spcPts val="0"/>
              </a:spcBef>
              <a:spcAft>
                <a:spcPts val="0"/>
              </a:spcAft>
              <a:buSzPts val="2000"/>
              <a:buChar char="–"/>
            </a:pPr>
            <a:r>
              <a:rPr lang="en-US" sz="2000"/>
              <a:t>Assembly of all the components onto the PCB.</a:t>
            </a:r>
            <a:endParaRPr sz="2000"/>
          </a:p>
          <a:p>
            <a:pPr indent="-355600" lvl="1" marL="914400" rtl="0" algn="l">
              <a:lnSpc>
                <a:spcPct val="90000"/>
              </a:lnSpc>
              <a:spcBef>
                <a:spcPts val="0"/>
              </a:spcBef>
              <a:spcAft>
                <a:spcPts val="0"/>
              </a:spcAft>
              <a:buSzPts val="2000"/>
              <a:buChar char="–"/>
            </a:pPr>
            <a:r>
              <a:rPr lang="en-US" sz="2000"/>
              <a:t>Verify that the power supply section outputs the intended voltage and current.</a:t>
            </a:r>
            <a:endParaRPr sz="2000"/>
          </a:p>
          <a:p>
            <a:pPr indent="-355600" lvl="1" marL="914400" rtl="0" algn="l">
              <a:lnSpc>
                <a:spcPct val="90000"/>
              </a:lnSpc>
              <a:spcBef>
                <a:spcPts val="0"/>
              </a:spcBef>
              <a:spcAft>
                <a:spcPts val="0"/>
              </a:spcAft>
              <a:buSzPts val="2000"/>
              <a:buChar char="–"/>
            </a:pPr>
            <a:r>
              <a:rPr lang="en-US" sz="2000"/>
              <a:t>Test the FET circuits using buck or buck boost with an external circuit.</a:t>
            </a:r>
            <a:endParaRPr sz="2000"/>
          </a:p>
          <a:p>
            <a:pPr indent="0" lvl="0" marL="0" rtl="0" algn="l">
              <a:lnSpc>
                <a:spcPct val="90000"/>
              </a:lnSpc>
              <a:spcBef>
                <a:spcPts val="360"/>
              </a:spcBef>
              <a:spcAft>
                <a:spcPts val="0"/>
              </a:spcAft>
              <a:buNone/>
            </a:pPr>
            <a:r>
              <a:t/>
            </a:r>
            <a:endParaRPr sz="2000"/>
          </a:p>
          <a:p>
            <a:pPr indent="-355600" lvl="0" marL="457200" rtl="0" algn="l">
              <a:lnSpc>
                <a:spcPct val="90000"/>
              </a:lnSpc>
              <a:spcBef>
                <a:spcPts val="360"/>
              </a:spcBef>
              <a:spcAft>
                <a:spcPts val="0"/>
              </a:spcAft>
              <a:buSzPts val="2000"/>
              <a:buChar char="•"/>
            </a:pPr>
            <a:r>
              <a:rPr lang="en-US" sz="2000"/>
              <a:t>Next semester:</a:t>
            </a:r>
            <a:endParaRPr sz="2000"/>
          </a:p>
          <a:p>
            <a:pPr indent="-355600" lvl="1" marL="914400" rtl="0" algn="l">
              <a:lnSpc>
                <a:spcPct val="90000"/>
              </a:lnSpc>
              <a:spcBef>
                <a:spcPts val="0"/>
              </a:spcBef>
              <a:spcAft>
                <a:spcPts val="0"/>
              </a:spcAft>
              <a:buSzPts val="2000"/>
              <a:buChar char="–"/>
            </a:pPr>
            <a:r>
              <a:rPr lang="en-US" sz="2000"/>
              <a:t>Optimize the PCB design</a:t>
            </a:r>
            <a:endParaRPr sz="2000"/>
          </a:p>
          <a:p>
            <a:pPr indent="-355600" lvl="1" marL="914400" rtl="0" algn="l">
              <a:lnSpc>
                <a:spcPct val="90000"/>
              </a:lnSpc>
              <a:spcBef>
                <a:spcPts val="0"/>
              </a:spcBef>
              <a:spcAft>
                <a:spcPts val="0"/>
              </a:spcAft>
              <a:buSzPts val="2000"/>
              <a:buChar char="–"/>
            </a:pPr>
            <a:r>
              <a:rPr lang="en-US" sz="2000"/>
              <a:t>Ensure that the power supply can handle supplying power into other subsystems.</a:t>
            </a:r>
            <a:endParaRPr sz="2000"/>
          </a:p>
          <a:p>
            <a:pPr indent="-355600" lvl="1" marL="914400" rtl="0" algn="l">
              <a:lnSpc>
                <a:spcPct val="90000"/>
              </a:lnSpc>
              <a:spcBef>
                <a:spcPts val="0"/>
              </a:spcBef>
              <a:spcAft>
                <a:spcPts val="0"/>
              </a:spcAft>
              <a:buSzPts val="2000"/>
              <a:buChar char="–"/>
            </a:pPr>
            <a:r>
              <a:rPr lang="en-US" sz="2000"/>
              <a:t>Integrate the PCB board and its ports into an enclosure.</a:t>
            </a:r>
            <a:endParaRPr sz="2000"/>
          </a:p>
          <a:p>
            <a:pPr indent="-355600" lvl="1" marL="914400" rtl="0" algn="l">
              <a:lnSpc>
                <a:spcPct val="90000"/>
              </a:lnSpc>
              <a:spcBef>
                <a:spcPts val="0"/>
              </a:spcBef>
              <a:spcAft>
                <a:spcPts val="0"/>
              </a:spcAft>
              <a:buSzPts val="2000"/>
              <a:buChar char="–"/>
            </a:pPr>
            <a:r>
              <a:rPr lang="en-US" sz="2000"/>
              <a:t>Add a heatsink for the PCB components.</a:t>
            </a:r>
            <a:endParaRPr sz="2000"/>
          </a:p>
        </p:txBody>
      </p:sp>
      <p:sp>
        <p:nvSpPr>
          <p:cNvPr id="146" name="Google Shape;146;g318c136a2d1_0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r>
              <a:rPr lang="en-US" sz="3600">
                <a:solidFill>
                  <a:srgbClr val="000000"/>
                </a:solidFill>
                <a:latin typeface="Calibri"/>
                <a:ea typeface="Calibri"/>
                <a:cs typeface="Calibri"/>
                <a:sym typeface="Calibri"/>
              </a:rPr>
              <a:t>I/O Subsystem</a:t>
            </a:r>
            <a:r>
              <a:rPr b="0" i="0" lang="en-US" sz="3600" u="none" cap="none" strike="noStrike">
                <a:solidFill>
                  <a:srgbClr val="000000"/>
                </a:solidFill>
                <a:latin typeface="Calibri"/>
                <a:ea typeface="Calibri"/>
                <a:cs typeface="Calibri"/>
                <a:sym typeface="Calibri"/>
              </a:rPr>
              <a:t>- </a:t>
            </a:r>
            <a:endParaRPr/>
          </a:p>
          <a:p>
            <a:pPr indent="0" lvl="0" marL="0" marR="0" rtl="0" algn="r">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r>
              <a:rPr lang="en-US" sz="1800">
                <a:latin typeface="Calibri"/>
                <a:ea typeface="Calibri"/>
                <a:cs typeface="Calibri"/>
                <a:sym typeface="Calibri"/>
              </a:rPr>
              <a:t>Jacky Chen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8ec308e27dec7f4_122"/>
          <p:cNvSpPr txBox="1"/>
          <p:nvPr>
            <p:ph idx="1" type="body"/>
          </p:nvPr>
        </p:nvSpPr>
        <p:spPr>
          <a:xfrm>
            <a:off x="457200" y="2303274"/>
            <a:ext cx="8229600" cy="3389400"/>
          </a:xfrm>
          <a:prstGeom prst="rect">
            <a:avLst/>
          </a:prstGeom>
        </p:spPr>
        <p:txBody>
          <a:bodyPr anchorCtr="0" anchor="t" bIns="45700" lIns="91425" spcFirstLastPara="1" rIns="91425" wrap="square" tIns="45700">
            <a:normAutofit/>
          </a:bodyPr>
          <a:lstStyle/>
          <a:p>
            <a:pPr indent="-400050" lvl="0" marL="457200" rtl="0" algn="l">
              <a:spcBef>
                <a:spcPts val="360"/>
              </a:spcBef>
              <a:spcAft>
                <a:spcPts val="0"/>
              </a:spcAft>
              <a:buSzPts val="2700"/>
              <a:buChar char="●"/>
            </a:pPr>
            <a:r>
              <a:rPr lang="en-US" sz="2700"/>
              <a:t>Programmed an OLED display to show current device operation status.</a:t>
            </a:r>
            <a:endParaRPr sz="2700"/>
          </a:p>
          <a:p>
            <a:pPr indent="-400050" lvl="0" marL="457200" rtl="0" algn="l">
              <a:spcBef>
                <a:spcPts val="0"/>
              </a:spcBef>
              <a:spcAft>
                <a:spcPts val="0"/>
              </a:spcAft>
              <a:buSzPts val="2700"/>
              <a:buChar char="●"/>
            </a:pPr>
            <a:r>
              <a:rPr lang="en-US" sz="2700"/>
              <a:t>Interfaced encoders to adjust frequency and duty ratio with “coarse” and “fine” mode.</a:t>
            </a:r>
            <a:endParaRPr sz="2700"/>
          </a:p>
          <a:p>
            <a:pPr indent="-400050" lvl="0" marL="457200" rtl="0" algn="l">
              <a:spcBef>
                <a:spcPts val="0"/>
              </a:spcBef>
              <a:spcAft>
                <a:spcPts val="0"/>
              </a:spcAft>
              <a:buSzPts val="2700"/>
              <a:buChar char="●"/>
            </a:pPr>
            <a:r>
              <a:rPr lang="en-US" sz="2700"/>
              <a:t>Programmed microcontroller to emulate external PWM signal in real time.</a:t>
            </a:r>
            <a:endParaRPr sz="2700"/>
          </a:p>
          <a:p>
            <a:pPr indent="-400050" lvl="0" marL="457200" rtl="0" algn="l">
              <a:spcBef>
                <a:spcPts val="0"/>
              </a:spcBef>
              <a:spcAft>
                <a:spcPts val="0"/>
              </a:spcAft>
              <a:buSzPts val="2700"/>
              <a:buChar char="●"/>
            </a:pPr>
            <a:r>
              <a:rPr lang="en-US" sz="2700"/>
              <a:t>Co-designed microcontroller schematic and PCB.</a:t>
            </a:r>
            <a:endParaRPr sz="2700"/>
          </a:p>
        </p:txBody>
      </p:sp>
      <p:sp>
        <p:nvSpPr>
          <p:cNvPr id="152" name="Google Shape;152;g8ec308e27dec7f4_122"/>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r>
              <a:rPr lang="en-US" sz="3600">
                <a:solidFill>
                  <a:srgbClr val="000000"/>
                </a:solidFill>
                <a:latin typeface="Calibri"/>
                <a:ea typeface="Calibri"/>
                <a:cs typeface="Calibri"/>
                <a:sym typeface="Calibri"/>
              </a:rPr>
              <a:t>I/O Subsystem</a:t>
            </a:r>
            <a:r>
              <a:rPr b="0" i="0" lang="en-US" sz="3600" u="none" cap="none" strike="noStrike">
                <a:solidFill>
                  <a:srgbClr val="000000"/>
                </a:solidFill>
                <a:latin typeface="Calibri"/>
                <a:ea typeface="Calibri"/>
                <a:cs typeface="Calibri"/>
                <a:sym typeface="Calibri"/>
              </a:rPr>
              <a:t>- </a:t>
            </a:r>
            <a:endParaRPr/>
          </a:p>
          <a:p>
            <a:pPr indent="0" lvl="0" marL="0" marR="0" rtl="0" algn="r">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Max Garza</a:t>
            </a:r>
            <a:endParaRPr/>
          </a:p>
        </p:txBody>
      </p:sp>
      <p:sp>
        <p:nvSpPr>
          <p:cNvPr id="153" name="Google Shape;153;g8ec308e27dec7f4_12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8ec308e27dec7f4_127"/>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r>
              <a:rPr lang="en-US" sz="3600">
                <a:solidFill>
                  <a:srgbClr val="000000"/>
                </a:solidFill>
                <a:latin typeface="Calibri"/>
                <a:ea typeface="Calibri"/>
                <a:cs typeface="Calibri"/>
                <a:sym typeface="Calibri"/>
              </a:rPr>
              <a:t>I/O Subsystem</a:t>
            </a:r>
            <a:r>
              <a:rPr b="0" i="0" lang="en-US" sz="3600" u="none" cap="none" strike="noStrike">
                <a:solidFill>
                  <a:srgbClr val="000000"/>
                </a:solidFill>
                <a:latin typeface="Calibri"/>
                <a:ea typeface="Calibri"/>
                <a:cs typeface="Calibri"/>
                <a:sym typeface="Calibri"/>
              </a:rPr>
              <a:t>- </a:t>
            </a:r>
            <a:endParaRPr/>
          </a:p>
          <a:p>
            <a:pPr indent="0" lvl="0" marL="0" marR="0" rtl="0" algn="r">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Max Garza</a:t>
            </a:r>
            <a:endParaRPr/>
          </a:p>
        </p:txBody>
      </p:sp>
      <p:pic>
        <p:nvPicPr>
          <p:cNvPr id="159" name="Google Shape;159;g8ec308e27dec7f4_127"/>
          <p:cNvPicPr preferRelativeResize="0"/>
          <p:nvPr/>
        </p:nvPicPr>
        <p:blipFill>
          <a:blip r:embed="rId3">
            <a:alphaModFix/>
          </a:blip>
          <a:stretch>
            <a:fillRect/>
          </a:stretch>
        </p:blipFill>
        <p:spPr>
          <a:xfrm>
            <a:off x="0" y="938825"/>
            <a:ext cx="4572000" cy="5599489"/>
          </a:xfrm>
          <a:prstGeom prst="rect">
            <a:avLst/>
          </a:prstGeom>
          <a:noFill/>
          <a:ln>
            <a:noFill/>
          </a:ln>
        </p:spPr>
      </p:pic>
      <p:pic>
        <p:nvPicPr>
          <p:cNvPr id="160" name="Google Shape;160;g8ec308e27dec7f4_127"/>
          <p:cNvPicPr preferRelativeResize="0"/>
          <p:nvPr/>
        </p:nvPicPr>
        <p:blipFill>
          <a:blip r:embed="rId4">
            <a:alphaModFix/>
          </a:blip>
          <a:stretch>
            <a:fillRect/>
          </a:stretch>
        </p:blipFill>
        <p:spPr>
          <a:xfrm>
            <a:off x="4660900" y="1142325"/>
            <a:ext cx="4572000" cy="5070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77cfa851535f9033_1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Remaining Tasks</a:t>
            </a:r>
            <a:endParaRPr/>
          </a:p>
        </p:txBody>
      </p:sp>
      <p:sp>
        <p:nvSpPr>
          <p:cNvPr id="166" name="Google Shape;166;g77cfa851535f9033_17"/>
          <p:cNvSpPr txBox="1"/>
          <p:nvPr>
            <p:ph idx="1" type="body"/>
          </p:nvPr>
        </p:nvSpPr>
        <p:spPr>
          <a:xfrm>
            <a:off x="457200" y="2049275"/>
            <a:ext cx="8229600" cy="4595700"/>
          </a:xfrm>
          <a:prstGeom prst="rect">
            <a:avLst/>
          </a:prstGeom>
        </p:spPr>
        <p:txBody>
          <a:bodyPr anchorCtr="0" anchor="t" bIns="45700" lIns="91425" spcFirstLastPara="1" rIns="91425" wrap="square" tIns="45700">
            <a:normAutofit/>
          </a:bodyPr>
          <a:lstStyle/>
          <a:p>
            <a:pPr indent="0" lvl="0" marL="0" rtl="0" algn="l">
              <a:lnSpc>
                <a:spcPct val="90000"/>
              </a:lnSpc>
              <a:spcBef>
                <a:spcPts val="360"/>
              </a:spcBef>
              <a:spcAft>
                <a:spcPts val="0"/>
              </a:spcAft>
              <a:buNone/>
            </a:pPr>
            <a:r>
              <a:rPr b="1" lang="en-US" sz="2400"/>
              <a:t>Before Demo:</a:t>
            </a:r>
            <a:endParaRPr b="1" sz="2400"/>
          </a:p>
          <a:p>
            <a:pPr indent="0" lvl="0" marL="0" rtl="0" algn="l">
              <a:lnSpc>
                <a:spcPct val="90000"/>
              </a:lnSpc>
              <a:spcBef>
                <a:spcPts val="360"/>
              </a:spcBef>
              <a:spcAft>
                <a:spcPts val="0"/>
              </a:spcAft>
              <a:buNone/>
            </a:pPr>
            <a:r>
              <a:rPr b="1" lang="en-US" sz="2000"/>
              <a:t>Encoders:</a:t>
            </a:r>
            <a:endParaRPr b="1" sz="2000"/>
          </a:p>
          <a:p>
            <a:pPr indent="-266700" lvl="0" marL="457200" rtl="0" algn="l">
              <a:lnSpc>
                <a:spcPct val="90000"/>
              </a:lnSpc>
              <a:spcBef>
                <a:spcPts val="360"/>
              </a:spcBef>
              <a:spcAft>
                <a:spcPts val="0"/>
              </a:spcAft>
              <a:buSzPts val="600"/>
              <a:buChar char="●"/>
            </a:pPr>
            <a:r>
              <a:rPr lang="en-US" sz="2000"/>
              <a:t>Input Capture Interrupt</a:t>
            </a:r>
            <a:endParaRPr sz="2000"/>
          </a:p>
          <a:p>
            <a:pPr indent="0" lvl="0" marL="0" rtl="0" algn="l">
              <a:lnSpc>
                <a:spcPct val="90000"/>
              </a:lnSpc>
              <a:spcBef>
                <a:spcPts val="360"/>
              </a:spcBef>
              <a:spcAft>
                <a:spcPts val="0"/>
              </a:spcAft>
              <a:buNone/>
            </a:pPr>
            <a:r>
              <a:rPr b="1" lang="en-US" sz="2000"/>
              <a:t>External PWM:</a:t>
            </a:r>
            <a:endParaRPr b="1" sz="2000"/>
          </a:p>
          <a:p>
            <a:pPr indent="-266700" lvl="0" marL="457200" rtl="0" algn="l">
              <a:lnSpc>
                <a:spcPct val="90000"/>
              </a:lnSpc>
              <a:spcBef>
                <a:spcPts val="360"/>
              </a:spcBef>
              <a:spcAft>
                <a:spcPts val="0"/>
              </a:spcAft>
              <a:buSzPts val="600"/>
              <a:buChar char="●"/>
            </a:pPr>
            <a:r>
              <a:rPr lang="en-US" sz="2000"/>
              <a:t>Input Capture Interrupt</a:t>
            </a:r>
            <a:endParaRPr sz="2000"/>
          </a:p>
          <a:p>
            <a:pPr indent="0" lvl="0" marL="0" rtl="0" algn="l">
              <a:lnSpc>
                <a:spcPct val="90000"/>
              </a:lnSpc>
              <a:spcBef>
                <a:spcPts val="360"/>
              </a:spcBef>
              <a:spcAft>
                <a:spcPts val="0"/>
              </a:spcAft>
              <a:buNone/>
            </a:pPr>
            <a:r>
              <a:rPr b="1" lang="en-US" sz="2000"/>
              <a:t>Display:</a:t>
            </a:r>
            <a:endParaRPr b="1" sz="2000"/>
          </a:p>
          <a:p>
            <a:pPr indent="-266700" lvl="0" marL="457200" rtl="0" algn="l">
              <a:lnSpc>
                <a:spcPct val="90000"/>
              </a:lnSpc>
              <a:spcBef>
                <a:spcPts val="360"/>
              </a:spcBef>
              <a:spcAft>
                <a:spcPts val="0"/>
              </a:spcAft>
              <a:buSzPts val="600"/>
              <a:buChar char="●"/>
            </a:pPr>
            <a:r>
              <a:rPr lang="en-US" sz="2000"/>
              <a:t>Verify that data &amp; commands get </a:t>
            </a:r>
            <a:r>
              <a:rPr lang="en-US" sz="2000"/>
              <a:t>received</a:t>
            </a:r>
            <a:r>
              <a:rPr lang="en-US" sz="2000"/>
              <a:t> by display</a:t>
            </a:r>
            <a:endParaRPr sz="2000"/>
          </a:p>
          <a:p>
            <a:pPr indent="0" lvl="0" marL="0" rtl="0" algn="l">
              <a:lnSpc>
                <a:spcPct val="90000"/>
              </a:lnSpc>
              <a:spcBef>
                <a:spcPts val="360"/>
              </a:spcBef>
              <a:spcAft>
                <a:spcPts val="0"/>
              </a:spcAft>
              <a:buNone/>
            </a:pPr>
            <a:r>
              <a:rPr b="1" lang="en-US" sz="2000"/>
              <a:t>PCB:</a:t>
            </a:r>
            <a:endParaRPr b="1" sz="2000"/>
          </a:p>
          <a:p>
            <a:pPr indent="-266700" lvl="0" marL="457200" rtl="0" algn="l">
              <a:lnSpc>
                <a:spcPct val="90000"/>
              </a:lnSpc>
              <a:spcBef>
                <a:spcPts val="360"/>
              </a:spcBef>
              <a:spcAft>
                <a:spcPts val="0"/>
              </a:spcAft>
              <a:buSzPts val="600"/>
              <a:buChar char="●"/>
            </a:pPr>
            <a:r>
              <a:rPr lang="en-US" sz="2000"/>
              <a:t>Finish Soldering PCB</a:t>
            </a:r>
            <a:endParaRPr sz="2000"/>
          </a:p>
          <a:p>
            <a:pPr indent="0" lvl="0" marL="457200" rtl="0" algn="l">
              <a:lnSpc>
                <a:spcPct val="90000"/>
              </a:lnSpc>
              <a:spcBef>
                <a:spcPts val="360"/>
              </a:spcBef>
              <a:spcAft>
                <a:spcPts val="0"/>
              </a:spcAft>
              <a:buNone/>
            </a:pPr>
            <a:r>
              <a:t/>
            </a:r>
            <a:endParaRPr sz="2000"/>
          </a:p>
          <a:p>
            <a:pPr indent="0" lvl="0" marL="0" rtl="0" algn="l">
              <a:lnSpc>
                <a:spcPct val="90000"/>
              </a:lnSpc>
              <a:spcBef>
                <a:spcPts val="360"/>
              </a:spcBef>
              <a:spcAft>
                <a:spcPts val="0"/>
              </a:spcAft>
              <a:buNone/>
            </a:pPr>
            <a:r>
              <a:rPr b="1" lang="en-US" sz="2400"/>
              <a:t>Next Semester</a:t>
            </a:r>
            <a:r>
              <a:rPr b="1" lang="en-US" sz="2400"/>
              <a:t>:</a:t>
            </a:r>
            <a:endParaRPr b="1" sz="2400"/>
          </a:p>
          <a:p>
            <a:pPr indent="-355600" lvl="0" marL="457200" rtl="0" algn="l">
              <a:lnSpc>
                <a:spcPct val="90000"/>
              </a:lnSpc>
              <a:spcBef>
                <a:spcPts val="360"/>
              </a:spcBef>
              <a:spcAft>
                <a:spcPts val="0"/>
              </a:spcAft>
              <a:buSzPts val="2000"/>
              <a:buChar char="●"/>
            </a:pPr>
            <a:r>
              <a:rPr lang="en-US" sz="2000"/>
              <a:t>Revise FUSION 360 model to comply with dimensions in ICD</a:t>
            </a:r>
            <a:endParaRPr sz="2000"/>
          </a:p>
          <a:p>
            <a:pPr indent="-355600" lvl="0" marL="457200" rtl="0" algn="l">
              <a:lnSpc>
                <a:spcPct val="90000"/>
              </a:lnSpc>
              <a:spcBef>
                <a:spcPts val="0"/>
              </a:spcBef>
              <a:spcAft>
                <a:spcPts val="0"/>
              </a:spcAft>
              <a:buSzPts val="2000"/>
              <a:buChar char="●"/>
            </a:pPr>
            <a:r>
              <a:rPr lang="en-US" sz="2000"/>
              <a:t>Construct enclosure</a:t>
            </a:r>
            <a:endParaRPr sz="2000"/>
          </a:p>
        </p:txBody>
      </p:sp>
      <p:sp>
        <p:nvSpPr>
          <p:cNvPr id="167" name="Google Shape;167;g77cfa851535f9033_17"/>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r>
              <a:rPr lang="en-US" sz="3600">
                <a:solidFill>
                  <a:srgbClr val="000000"/>
                </a:solidFill>
                <a:latin typeface="Calibri"/>
                <a:ea typeface="Calibri"/>
                <a:cs typeface="Calibri"/>
                <a:sym typeface="Calibri"/>
              </a:rPr>
              <a:t>I/O Subsystem</a:t>
            </a:r>
            <a:r>
              <a:rPr b="0" i="0" lang="en-US" sz="3600" u="none" cap="none" strike="noStrike">
                <a:solidFill>
                  <a:srgbClr val="000000"/>
                </a:solidFill>
                <a:latin typeface="Calibri"/>
                <a:ea typeface="Calibri"/>
                <a:cs typeface="Calibri"/>
                <a:sym typeface="Calibri"/>
              </a:rPr>
              <a:t>- </a:t>
            </a:r>
            <a:endParaRPr/>
          </a:p>
          <a:p>
            <a:pPr indent="0" lvl="0" marL="0" marR="0" rtl="0" algn="r">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Max Garza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d8e4a8810eb0811_0"/>
          <p:cNvSpPr txBox="1"/>
          <p:nvPr>
            <p:ph type="title"/>
          </p:nvPr>
        </p:nvSpPr>
        <p:spPr>
          <a:xfrm>
            <a:off x="2890875" y="930172"/>
            <a:ext cx="8229600" cy="80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lang="en-US"/>
              <a:t>Execution Plan</a:t>
            </a:r>
            <a:endParaRPr>
              <a:solidFill>
                <a:srgbClr val="FF0000"/>
              </a:solidFill>
            </a:endParaRPr>
          </a:p>
        </p:txBody>
      </p:sp>
      <p:pic>
        <p:nvPicPr>
          <p:cNvPr id="173" name="Google Shape;173;g1d8e4a8810eb0811_0"/>
          <p:cNvPicPr preferRelativeResize="0"/>
          <p:nvPr/>
        </p:nvPicPr>
        <p:blipFill>
          <a:blip r:embed="rId3">
            <a:alphaModFix/>
          </a:blip>
          <a:stretch>
            <a:fillRect/>
          </a:stretch>
        </p:blipFill>
        <p:spPr>
          <a:xfrm>
            <a:off x="230975" y="1886272"/>
            <a:ext cx="8839202" cy="4028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4e14cc0a2365fda1_0"/>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solidFill>
                <a:srgbClr val="FF0000"/>
              </a:solidFill>
            </a:endParaRPr>
          </a:p>
        </p:txBody>
      </p:sp>
      <p:pic>
        <p:nvPicPr>
          <p:cNvPr id="179" name="Google Shape;179;g4e14cc0a2365fda1_0"/>
          <p:cNvPicPr preferRelativeResize="0"/>
          <p:nvPr/>
        </p:nvPicPr>
        <p:blipFill>
          <a:blip r:embed="rId3">
            <a:alphaModFix/>
          </a:blip>
          <a:stretch>
            <a:fillRect/>
          </a:stretch>
        </p:blipFill>
        <p:spPr>
          <a:xfrm>
            <a:off x="160450" y="1674650"/>
            <a:ext cx="8983548" cy="463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42e11caafda19e_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sp>
        <p:nvSpPr>
          <p:cNvPr id="62" name="Google Shape;62;g142e11caafda19e_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US" sz="2800"/>
              <a:t>Problem Summary: </a:t>
            </a:r>
            <a:r>
              <a:rPr lang="en-US" sz="2800"/>
              <a:t>The FET box, designed in 2003 for power electronics education (e.g., ECEN 438) and research, is still in use but cannot be repaired due to the unavailability of replacement parts.</a:t>
            </a:r>
            <a:endParaRPr sz="2800"/>
          </a:p>
          <a:p>
            <a:pPr indent="0" lvl="0" marL="0" rtl="0" algn="l">
              <a:spcBef>
                <a:spcPts val="0"/>
              </a:spcBef>
              <a:spcAft>
                <a:spcPts val="0"/>
              </a:spcAft>
              <a:buNone/>
            </a:pPr>
            <a:r>
              <a:t/>
            </a:r>
            <a:endParaRPr sz="2800"/>
          </a:p>
          <a:p>
            <a:pPr indent="-317500" lvl="0" marL="342900" rtl="0" algn="l">
              <a:spcBef>
                <a:spcPts val="0"/>
              </a:spcBef>
              <a:spcAft>
                <a:spcPts val="0"/>
              </a:spcAft>
              <a:buClr>
                <a:schemeClr val="dk1"/>
              </a:buClr>
              <a:buSzPts val="2800"/>
              <a:buChar char="•"/>
            </a:pPr>
            <a:r>
              <a:rPr lang="en-US" sz="2800">
                <a:solidFill>
                  <a:srgbClr val="000000"/>
                </a:solidFill>
              </a:rPr>
              <a:t>Solution Summary: Modernize the previous design to enhance robustness and usability while adding new features and improving existing ones.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5e333f2a70b9c579_5"/>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Diagram of Subsystems</a:t>
            </a:r>
            <a:endParaRPr/>
          </a:p>
        </p:txBody>
      </p:sp>
      <p:pic>
        <p:nvPicPr>
          <p:cNvPr id="68" name="Google Shape;68;g5e333f2a70b9c579_5"/>
          <p:cNvPicPr preferRelativeResize="0"/>
          <p:nvPr/>
        </p:nvPicPr>
        <p:blipFill>
          <a:blip r:embed="rId3">
            <a:alphaModFix/>
          </a:blip>
          <a:stretch>
            <a:fillRect/>
          </a:stretch>
        </p:blipFill>
        <p:spPr>
          <a:xfrm>
            <a:off x="0" y="1714500"/>
            <a:ext cx="9144000" cy="5143500"/>
          </a:xfrm>
          <a:prstGeom prst="rect">
            <a:avLst/>
          </a:prstGeom>
          <a:noFill/>
          <a:ln>
            <a:noFill/>
          </a:ln>
        </p:spPr>
      </p:pic>
      <p:pic>
        <p:nvPicPr>
          <p:cNvPr id="69" name="Google Shape;69;g5e333f2a70b9c579_5"/>
          <p:cNvPicPr preferRelativeResize="0"/>
          <p:nvPr/>
        </p:nvPicPr>
        <p:blipFill>
          <a:blip r:embed="rId4">
            <a:alphaModFix/>
          </a:blip>
          <a:stretch>
            <a:fillRect/>
          </a:stretch>
        </p:blipFill>
        <p:spPr>
          <a:xfrm>
            <a:off x="1450325" y="2661250"/>
            <a:ext cx="3480000" cy="143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181ea3aac5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75" name="Google Shape;75;g3181ea3aac5_0_0"/>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58140" lvl="0" marL="342900" rtl="0" algn="l">
              <a:spcBef>
                <a:spcPts val="0"/>
              </a:spcBef>
              <a:spcAft>
                <a:spcPts val="0"/>
              </a:spcAft>
              <a:buClr>
                <a:schemeClr val="dk1"/>
              </a:buClr>
              <a:buSzPts val="3200"/>
              <a:buChar char="•"/>
            </a:pPr>
            <a:r>
              <a:rPr lang="en-US"/>
              <a:t>Developed PIC32 firmware that generates 2 PWM signals for three operating modes, and firmware that allows communication of commands between a pc and the PIC. Co-designed PCB s</a:t>
            </a:r>
            <a:r>
              <a:rPr lang="en-US"/>
              <a:t>chematic</a:t>
            </a:r>
            <a:r>
              <a:rPr lang="en-US"/>
              <a:t> and layout.</a:t>
            </a:r>
            <a:endParaRPr/>
          </a:p>
          <a:p>
            <a:pPr indent="0" lvl="0" marL="0" rtl="0" algn="l">
              <a:spcBef>
                <a:spcPts val="592"/>
              </a:spcBef>
              <a:spcAft>
                <a:spcPts val="0"/>
              </a:spcAft>
              <a:buNone/>
            </a:pPr>
            <a:r>
              <a:t/>
            </a:r>
            <a:endParaRPr/>
          </a:p>
        </p:txBody>
      </p:sp>
      <p:sp>
        <p:nvSpPr>
          <p:cNvPr id="76" name="Google Shape;76;g3181ea3aac5_0_0"/>
          <p:cNvSpPr txBox="1"/>
          <p:nvPr/>
        </p:nvSpPr>
        <p:spPr>
          <a:xfrm>
            <a:off x="4655400" y="0"/>
            <a:ext cx="44886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Font typeface="Arial"/>
              <a:buNone/>
            </a:pPr>
            <a:r>
              <a:rPr b="1" lang="en-US" sz="2400">
                <a:solidFill>
                  <a:schemeClr val="dk1"/>
                </a:solidFill>
              </a:rPr>
              <a:t>Microcontroller Subsystem</a:t>
            </a:r>
            <a:endParaRPr b="1" sz="24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Luke Bethancourt</a:t>
            </a:r>
            <a:endParaRPr sz="3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3181ea3aac5_0_36"/>
          <p:cNvSpPr txBox="1"/>
          <p:nvPr>
            <p:ph type="title"/>
          </p:nvPr>
        </p:nvSpPr>
        <p:spPr>
          <a:xfrm>
            <a:off x="2956925" y="5844400"/>
            <a:ext cx="15531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ad</a:t>
            </a:r>
            <a:endParaRPr/>
          </a:p>
        </p:txBody>
      </p:sp>
      <p:sp>
        <p:nvSpPr>
          <p:cNvPr id="82" name="Google Shape;82;g3181ea3aac5_0_36"/>
          <p:cNvSpPr txBox="1"/>
          <p:nvPr>
            <p:ph idx="1" type="body"/>
          </p:nvPr>
        </p:nvSpPr>
        <p:spPr>
          <a:xfrm>
            <a:off x="2956913" y="4580425"/>
            <a:ext cx="2139300" cy="904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s</a:t>
            </a:r>
            <a:endParaRPr/>
          </a:p>
        </p:txBody>
      </p:sp>
      <p:pic>
        <p:nvPicPr>
          <p:cNvPr id="83" name="Google Shape;83;g3181ea3aac5_0_36"/>
          <p:cNvPicPr preferRelativeResize="0"/>
          <p:nvPr/>
        </p:nvPicPr>
        <p:blipFill>
          <a:blip r:embed="rId3">
            <a:alphaModFix/>
          </a:blip>
          <a:stretch>
            <a:fillRect/>
          </a:stretch>
        </p:blipFill>
        <p:spPr>
          <a:xfrm>
            <a:off x="2610662" y="3358825"/>
            <a:ext cx="3541031" cy="3518800"/>
          </a:xfrm>
          <a:prstGeom prst="rect">
            <a:avLst/>
          </a:prstGeom>
          <a:noFill/>
          <a:ln>
            <a:noFill/>
          </a:ln>
        </p:spPr>
      </p:pic>
      <p:pic>
        <p:nvPicPr>
          <p:cNvPr id="84" name="Google Shape;84;g3181ea3aac5_0_36"/>
          <p:cNvPicPr preferRelativeResize="0"/>
          <p:nvPr/>
        </p:nvPicPr>
        <p:blipFill rotWithShape="1">
          <a:blip r:embed="rId4">
            <a:alphaModFix/>
          </a:blip>
          <a:srcRect b="6923" l="0" r="0" t="2693"/>
          <a:stretch/>
        </p:blipFill>
        <p:spPr>
          <a:xfrm>
            <a:off x="1436700" y="892805"/>
            <a:ext cx="6053998" cy="2466020"/>
          </a:xfrm>
          <a:prstGeom prst="rect">
            <a:avLst/>
          </a:prstGeom>
          <a:noFill/>
          <a:ln>
            <a:noFill/>
          </a:ln>
        </p:spPr>
      </p:pic>
      <p:sp>
        <p:nvSpPr>
          <p:cNvPr id="85" name="Google Shape;85;g3181ea3aac5_0_36"/>
          <p:cNvSpPr txBox="1"/>
          <p:nvPr/>
        </p:nvSpPr>
        <p:spPr>
          <a:xfrm>
            <a:off x="4647975" y="0"/>
            <a:ext cx="4496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Microcontroller Subsystem</a:t>
            </a:r>
            <a:endParaRPr b="1" sz="24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Luke Bethancourt</a:t>
            </a:r>
            <a:endParaRPr sz="3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Remaining Tasks</a:t>
            </a:r>
            <a:endParaRPr/>
          </a:p>
        </p:txBody>
      </p:sp>
      <p:sp>
        <p:nvSpPr>
          <p:cNvPr id="91" name="Google Shape;91;p5"/>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lnSpcReduction="20000"/>
          </a:bodyPr>
          <a:lstStyle/>
          <a:p>
            <a:pPr indent="-292100" lvl="0" marL="342900" rtl="0" algn="l">
              <a:spcBef>
                <a:spcPts val="0"/>
              </a:spcBef>
              <a:spcAft>
                <a:spcPts val="0"/>
              </a:spcAft>
              <a:buClr>
                <a:schemeClr val="dk1"/>
              </a:buClr>
              <a:buSzPts val="2400"/>
              <a:buChar char="•"/>
            </a:pPr>
            <a:r>
              <a:rPr lang="en-US" sz="2400"/>
              <a:t>Before Demo:</a:t>
            </a:r>
            <a:endParaRPr sz="2400"/>
          </a:p>
          <a:p>
            <a:pPr indent="-266700" lvl="0" marL="342900" rtl="0" algn="l">
              <a:spcBef>
                <a:spcPts val="0"/>
              </a:spcBef>
              <a:spcAft>
                <a:spcPts val="0"/>
              </a:spcAft>
              <a:buClr>
                <a:schemeClr val="dk1"/>
              </a:buClr>
              <a:buSzPts val="2000"/>
              <a:buChar char="•"/>
            </a:pPr>
            <a:r>
              <a:rPr lang="en-US" sz="2000"/>
              <a:t>Assembly of the PCB must be finished, validation of the PWM signals and operation modes must be tested after the completion of the PCB. </a:t>
            </a:r>
            <a:endParaRPr sz="2000"/>
          </a:p>
          <a:p>
            <a:pPr indent="-266700" lvl="0" marL="342900" rtl="0" algn="l">
              <a:spcBef>
                <a:spcPts val="0"/>
              </a:spcBef>
              <a:spcAft>
                <a:spcPts val="0"/>
              </a:spcAft>
              <a:buClr>
                <a:schemeClr val="dk1"/>
              </a:buClr>
              <a:buSzPts val="2000"/>
              <a:buChar char="•"/>
            </a:pPr>
            <a:r>
              <a:rPr lang="en-US" sz="2000"/>
              <a:t>A few tweaks to my code to get it ready for demo.</a:t>
            </a:r>
            <a:endParaRPr sz="2000"/>
          </a:p>
          <a:p>
            <a:pPr indent="-266700" lvl="0" marL="342900" rtl="0" algn="l">
              <a:spcBef>
                <a:spcPts val="0"/>
              </a:spcBef>
              <a:spcAft>
                <a:spcPts val="0"/>
              </a:spcAft>
              <a:buSzPts val="2000"/>
              <a:buChar char="•"/>
            </a:pPr>
            <a:r>
              <a:rPr lang="en-US" sz="2000"/>
              <a:t>Integrating Max's code with mine to prepare it for flashing onto the PIC</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292100" lvl="0" marL="342900" rtl="0" algn="l">
              <a:spcBef>
                <a:spcPts val="640"/>
              </a:spcBef>
              <a:spcAft>
                <a:spcPts val="0"/>
              </a:spcAft>
              <a:buClr>
                <a:schemeClr val="dk1"/>
              </a:buClr>
              <a:buSzPts val="2400"/>
              <a:buChar char="•"/>
            </a:pPr>
            <a:r>
              <a:rPr lang="en-US" sz="2400"/>
              <a:t>Next Semester: </a:t>
            </a:r>
            <a:endParaRPr sz="2400"/>
          </a:p>
          <a:p>
            <a:pPr indent="-266700" lvl="0" marL="342900" rtl="0" algn="l">
              <a:spcBef>
                <a:spcPts val="640"/>
              </a:spcBef>
              <a:spcAft>
                <a:spcPts val="0"/>
              </a:spcAft>
              <a:buClr>
                <a:schemeClr val="dk1"/>
              </a:buClr>
              <a:buSzPts val="2000"/>
              <a:buChar char="•"/>
            </a:pPr>
            <a:r>
              <a:rPr lang="en-US" sz="2000"/>
              <a:t>Add non-essential commands to be </a:t>
            </a:r>
            <a:r>
              <a:rPr lang="en-US" sz="2000"/>
              <a:t>implemented</a:t>
            </a:r>
            <a:r>
              <a:rPr lang="en-US" sz="2000"/>
              <a:t> for expanded user control.</a:t>
            </a:r>
            <a:endParaRPr sz="2000"/>
          </a:p>
          <a:p>
            <a:pPr indent="-266700" lvl="0" marL="342900" rtl="0" algn="l">
              <a:spcBef>
                <a:spcPts val="640"/>
              </a:spcBef>
              <a:spcAft>
                <a:spcPts val="0"/>
              </a:spcAft>
              <a:buClr>
                <a:schemeClr val="dk1"/>
              </a:buClr>
              <a:buSzPts val="2000"/>
              <a:buChar char="•"/>
            </a:pPr>
            <a:r>
              <a:rPr lang="en-US" sz="2000"/>
              <a:t>Possible change of the USB connection to USB-A to USB-C or </a:t>
            </a:r>
            <a:r>
              <a:rPr lang="en-US" sz="2000"/>
              <a:t>USB-A to USB-</a:t>
            </a:r>
            <a:r>
              <a:rPr lang="en-US" sz="2000"/>
              <a:t>B. </a:t>
            </a:r>
            <a:endParaRPr sz="2000"/>
          </a:p>
          <a:p>
            <a:pPr indent="0" lvl="0" marL="0" rtl="0" algn="l">
              <a:spcBef>
                <a:spcPts val="640"/>
              </a:spcBef>
              <a:spcAft>
                <a:spcPts val="0"/>
              </a:spcAft>
              <a:buNone/>
            </a:pPr>
            <a:r>
              <a:t/>
            </a:r>
            <a:endParaRPr sz="2400"/>
          </a:p>
          <a:p>
            <a:pPr indent="0" lvl="0" marL="0" rtl="0" algn="l">
              <a:spcBef>
                <a:spcPts val="640"/>
              </a:spcBef>
              <a:spcAft>
                <a:spcPts val="0"/>
              </a:spcAft>
              <a:buNone/>
            </a:pPr>
            <a:r>
              <a:t/>
            </a:r>
            <a:endParaRPr sz="2400"/>
          </a:p>
        </p:txBody>
      </p:sp>
      <p:sp>
        <p:nvSpPr>
          <p:cNvPr id="92" name="Google Shape;92;p5"/>
          <p:cNvSpPr txBox="1"/>
          <p:nvPr/>
        </p:nvSpPr>
        <p:spPr>
          <a:xfrm>
            <a:off x="4647900" y="0"/>
            <a:ext cx="44961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Microcontroller Subsystem</a:t>
            </a:r>
            <a:endParaRPr b="1" sz="24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Luke Bethancourt</a:t>
            </a:r>
            <a:endParaRPr sz="3200">
              <a:solidFill>
                <a:schemeClr val="dk1"/>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8ec308e27dec7f4_61"/>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UI &amp; Application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Sydney Naddy</a:t>
            </a:r>
            <a:endParaRPr/>
          </a:p>
        </p:txBody>
      </p:sp>
      <p:sp>
        <p:nvSpPr>
          <p:cNvPr id="98" name="Google Shape;98;g8ec308e27dec7f4_6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99" name="Google Shape;99;g8ec308e27dec7f4_61"/>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58140" lvl="0" marL="342900" rtl="0" algn="l">
              <a:spcBef>
                <a:spcPts val="0"/>
              </a:spcBef>
              <a:spcAft>
                <a:spcPts val="0"/>
              </a:spcAft>
              <a:buClr>
                <a:schemeClr val="dk1"/>
              </a:buClr>
              <a:buSzPts val="3200"/>
              <a:buChar char="•"/>
            </a:pPr>
            <a:r>
              <a:rPr lang="en-US"/>
              <a:t>Developed a user interface and application that allows students to control the FET box directly from their computers. The application replicates the functionality and interface of the physical box while offering the added benefit of enhanced ease of use.</a:t>
            </a:r>
            <a:endParaRPr/>
          </a:p>
          <a:p>
            <a:pPr indent="0" lvl="0" marL="0" rtl="0" algn="l">
              <a:spcBef>
                <a:spcPts val="592"/>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8ec308e27dec7f4_0"/>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UI &amp; Application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Sydney Naddy</a:t>
            </a:r>
            <a:endParaRPr/>
          </a:p>
        </p:txBody>
      </p:sp>
      <p:pic>
        <p:nvPicPr>
          <p:cNvPr id="105" name="Google Shape;105;g8ec308e27dec7f4_0"/>
          <p:cNvPicPr preferRelativeResize="0"/>
          <p:nvPr/>
        </p:nvPicPr>
        <p:blipFill>
          <a:blip r:embed="rId3">
            <a:alphaModFix/>
          </a:blip>
          <a:stretch>
            <a:fillRect/>
          </a:stretch>
        </p:blipFill>
        <p:spPr>
          <a:xfrm>
            <a:off x="811737" y="1062749"/>
            <a:ext cx="7520524" cy="5566650"/>
          </a:xfrm>
          <a:prstGeom prst="rect">
            <a:avLst/>
          </a:prstGeom>
          <a:noFill/>
          <a:ln>
            <a:noFill/>
          </a:ln>
        </p:spPr>
      </p:pic>
      <p:cxnSp>
        <p:nvCxnSpPr>
          <p:cNvPr id="106" name="Google Shape;106;g8ec308e27dec7f4_0"/>
          <p:cNvCxnSpPr/>
          <p:nvPr/>
        </p:nvCxnSpPr>
        <p:spPr>
          <a:xfrm rot="10800000">
            <a:off x="1728700" y="1856675"/>
            <a:ext cx="9000" cy="422700"/>
          </a:xfrm>
          <a:prstGeom prst="straightConnector1">
            <a:avLst/>
          </a:prstGeom>
          <a:noFill/>
          <a:ln cap="flat" cmpd="sng" w="28575">
            <a:solidFill>
              <a:srgbClr val="FFFF00"/>
            </a:solidFill>
            <a:prstDash val="solid"/>
            <a:round/>
            <a:headEnd len="med" w="med" type="none"/>
            <a:tailEnd len="med" w="med" type="triangle"/>
          </a:ln>
        </p:spPr>
      </p:cxnSp>
      <p:sp>
        <p:nvSpPr>
          <p:cNvPr id="107" name="Google Shape;107;g8ec308e27dec7f4_0"/>
          <p:cNvSpPr txBox="1"/>
          <p:nvPr/>
        </p:nvSpPr>
        <p:spPr>
          <a:xfrm>
            <a:off x="1112050" y="2322150"/>
            <a:ext cx="1242300" cy="3387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Connect to Device</a:t>
            </a:r>
            <a:endParaRPr sz="1000">
              <a:solidFill>
                <a:schemeClr val="dk2"/>
              </a:solidFill>
            </a:endParaRPr>
          </a:p>
        </p:txBody>
      </p:sp>
      <p:cxnSp>
        <p:nvCxnSpPr>
          <p:cNvPr id="108" name="Google Shape;108;g8ec308e27dec7f4_0"/>
          <p:cNvCxnSpPr/>
          <p:nvPr/>
        </p:nvCxnSpPr>
        <p:spPr>
          <a:xfrm flipH="1" rot="10800000">
            <a:off x="7300300" y="2289575"/>
            <a:ext cx="900" cy="447000"/>
          </a:xfrm>
          <a:prstGeom prst="straightConnector1">
            <a:avLst/>
          </a:prstGeom>
          <a:noFill/>
          <a:ln cap="flat" cmpd="sng" w="28575">
            <a:solidFill>
              <a:srgbClr val="FFFF00"/>
            </a:solidFill>
            <a:prstDash val="solid"/>
            <a:round/>
            <a:headEnd len="med" w="med" type="none"/>
            <a:tailEnd len="med" w="med" type="triangle"/>
          </a:ln>
        </p:spPr>
      </p:cxnSp>
      <p:sp>
        <p:nvSpPr>
          <p:cNvPr id="109" name="Google Shape;109;g8ec308e27dec7f4_0"/>
          <p:cNvSpPr txBox="1"/>
          <p:nvPr/>
        </p:nvSpPr>
        <p:spPr>
          <a:xfrm>
            <a:off x="6674650" y="2779350"/>
            <a:ext cx="1242300" cy="3387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Device Information</a:t>
            </a:r>
            <a:endParaRPr sz="1000">
              <a:solidFill>
                <a:schemeClr val="dk2"/>
              </a:solidFill>
            </a:endParaRPr>
          </a:p>
        </p:txBody>
      </p:sp>
      <p:cxnSp>
        <p:nvCxnSpPr>
          <p:cNvPr id="110" name="Google Shape;110;g8ec308e27dec7f4_0"/>
          <p:cNvCxnSpPr/>
          <p:nvPr/>
        </p:nvCxnSpPr>
        <p:spPr>
          <a:xfrm flipH="1" rot="10800000">
            <a:off x="3109300" y="1693175"/>
            <a:ext cx="357000" cy="281400"/>
          </a:xfrm>
          <a:prstGeom prst="straightConnector1">
            <a:avLst/>
          </a:prstGeom>
          <a:noFill/>
          <a:ln cap="flat" cmpd="sng" w="28575">
            <a:solidFill>
              <a:srgbClr val="FFFF00"/>
            </a:solidFill>
            <a:prstDash val="solid"/>
            <a:round/>
            <a:headEnd len="med" w="med" type="none"/>
            <a:tailEnd len="med" w="med" type="triangle"/>
          </a:ln>
        </p:spPr>
      </p:cxnSp>
      <p:sp>
        <p:nvSpPr>
          <p:cNvPr id="111" name="Google Shape;111;g8ec308e27dec7f4_0"/>
          <p:cNvSpPr txBox="1"/>
          <p:nvPr/>
        </p:nvSpPr>
        <p:spPr>
          <a:xfrm>
            <a:off x="2483650" y="2017350"/>
            <a:ext cx="1326300" cy="3387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Ongoing Status Bar</a:t>
            </a:r>
            <a:endParaRPr sz="1000">
              <a:solidFill>
                <a:schemeClr val="dk2"/>
              </a:solidFill>
            </a:endParaRPr>
          </a:p>
        </p:txBody>
      </p:sp>
      <p:cxnSp>
        <p:nvCxnSpPr>
          <p:cNvPr id="112" name="Google Shape;112;g8ec308e27dec7f4_0"/>
          <p:cNvCxnSpPr/>
          <p:nvPr/>
        </p:nvCxnSpPr>
        <p:spPr>
          <a:xfrm rot="10800000">
            <a:off x="4274700" y="3747750"/>
            <a:ext cx="301800" cy="403200"/>
          </a:xfrm>
          <a:prstGeom prst="straightConnector1">
            <a:avLst/>
          </a:prstGeom>
          <a:noFill/>
          <a:ln cap="flat" cmpd="sng" w="28575">
            <a:solidFill>
              <a:srgbClr val="FFFF00"/>
            </a:solidFill>
            <a:prstDash val="solid"/>
            <a:round/>
            <a:headEnd len="med" w="med" type="none"/>
            <a:tailEnd len="med" w="med" type="triangle"/>
          </a:ln>
        </p:spPr>
      </p:cxnSp>
      <p:sp>
        <p:nvSpPr>
          <p:cNvPr id="113" name="Google Shape;113;g8ec308e27dec7f4_0"/>
          <p:cNvSpPr txBox="1"/>
          <p:nvPr/>
        </p:nvSpPr>
        <p:spPr>
          <a:xfrm>
            <a:off x="4083850" y="4227150"/>
            <a:ext cx="1242300" cy="6465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Sends Frequency and Duty Ratio Value to </a:t>
            </a:r>
            <a:r>
              <a:rPr lang="en-US" sz="1000">
                <a:solidFill>
                  <a:schemeClr val="dk2"/>
                </a:solidFill>
              </a:rPr>
              <a:t>Device</a:t>
            </a:r>
            <a:endParaRPr sz="1000">
              <a:solidFill>
                <a:schemeClr val="dk2"/>
              </a:solidFill>
            </a:endParaRPr>
          </a:p>
        </p:txBody>
      </p:sp>
      <p:cxnSp>
        <p:nvCxnSpPr>
          <p:cNvPr id="114" name="Google Shape;114;g8ec308e27dec7f4_0"/>
          <p:cNvCxnSpPr/>
          <p:nvPr/>
        </p:nvCxnSpPr>
        <p:spPr>
          <a:xfrm>
            <a:off x="7452700" y="5819075"/>
            <a:ext cx="17400" cy="405900"/>
          </a:xfrm>
          <a:prstGeom prst="straightConnector1">
            <a:avLst/>
          </a:prstGeom>
          <a:noFill/>
          <a:ln cap="flat" cmpd="sng" w="28575">
            <a:solidFill>
              <a:srgbClr val="FFFF00"/>
            </a:solidFill>
            <a:prstDash val="solid"/>
            <a:round/>
            <a:headEnd len="med" w="med" type="none"/>
            <a:tailEnd len="med" w="med" type="triangle"/>
          </a:ln>
        </p:spPr>
      </p:cxnSp>
      <p:sp>
        <p:nvSpPr>
          <p:cNvPr id="115" name="Google Shape;115;g8ec308e27dec7f4_0"/>
          <p:cNvSpPr txBox="1"/>
          <p:nvPr/>
        </p:nvSpPr>
        <p:spPr>
          <a:xfrm>
            <a:off x="6778575" y="5445875"/>
            <a:ext cx="1366800" cy="3387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Student Information</a:t>
            </a:r>
            <a:endParaRPr sz="1000">
              <a:solidFill>
                <a:schemeClr val="dk2"/>
              </a:solidFill>
            </a:endParaRPr>
          </a:p>
        </p:txBody>
      </p:sp>
      <p:cxnSp>
        <p:nvCxnSpPr>
          <p:cNvPr id="116" name="Google Shape;116;g8ec308e27dec7f4_0"/>
          <p:cNvCxnSpPr/>
          <p:nvPr/>
        </p:nvCxnSpPr>
        <p:spPr>
          <a:xfrm rot="10800000">
            <a:off x="5952625" y="5272975"/>
            <a:ext cx="297300" cy="414600"/>
          </a:xfrm>
          <a:prstGeom prst="straightConnector1">
            <a:avLst/>
          </a:prstGeom>
          <a:noFill/>
          <a:ln cap="flat" cmpd="sng" w="28575">
            <a:solidFill>
              <a:srgbClr val="FFFF00"/>
            </a:solidFill>
            <a:prstDash val="solid"/>
            <a:round/>
            <a:headEnd len="med" w="med" type="none"/>
            <a:tailEnd len="med" w="med" type="triangle"/>
          </a:ln>
        </p:spPr>
      </p:cxnSp>
      <p:sp>
        <p:nvSpPr>
          <p:cNvPr id="117" name="Google Shape;117;g8ec308e27dec7f4_0"/>
          <p:cNvSpPr txBox="1"/>
          <p:nvPr/>
        </p:nvSpPr>
        <p:spPr>
          <a:xfrm>
            <a:off x="5371450" y="5751150"/>
            <a:ext cx="1326300" cy="4926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Sends Mode Selection to Device</a:t>
            </a:r>
            <a:endParaRPr sz="1000">
              <a:solidFill>
                <a:schemeClr val="dk2"/>
              </a:solidFill>
            </a:endParaRPr>
          </a:p>
        </p:txBody>
      </p:sp>
      <p:cxnSp>
        <p:nvCxnSpPr>
          <p:cNvPr id="118" name="Google Shape;118;g8ec308e27dec7f4_0"/>
          <p:cNvCxnSpPr/>
          <p:nvPr/>
        </p:nvCxnSpPr>
        <p:spPr>
          <a:xfrm flipH="1">
            <a:off x="6751900" y="5819075"/>
            <a:ext cx="548400" cy="400800"/>
          </a:xfrm>
          <a:prstGeom prst="straightConnector1">
            <a:avLst/>
          </a:prstGeom>
          <a:noFill/>
          <a:ln cap="flat" cmpd="sng" w="28575">
            <a:solidFill>
              <a:srgbClr val="FFFF00"/>
            </a:solidFill>
            <a:prstDash val="solid"/>
            <a:round/>
            <a:headEnd len="med" w="med" type="none"/>
            <a:tailEnd len="med" w="med" type="triangle"/>
          </a:ln>
        </p:spPr>
      </p:cxnSp>
      <p:cxnSp>
        <p:nvCxnSpPr>
          <p:cNvPr id="119" name="Google Shape;119;g8ec308e27dec7f4_0"/>
          <p:cNvCxnSpPr/>
          <p:nvPr/>
        </p:nvCxnSpPr>
        <p:spPr>
          <a:xfrm flipH="1" rot="10800000">
            <a:off x="4720000" y="3747150"/>
            <a:ext cx="213300" cy="404400"/>
          </a:xfrm>
          <a:prstGeom prst="straightConnector1">
            <a:avLst/>
          </a:prstGeom>
          <a:noFill/>
          <a:ln cap="flat" cmpd="sng" w="28575">
            <a:solidFill>
              <a:srgbClr val="FFFF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77cfa851535f9033_7"/>
          <p:cNvSpPr txBox="1"/>
          <p:nvPr/>
        </p:nvSpPr>
        <p:spPr>
          <a:xfrm>
            <a:off x="2209800" y="9435"/>
            <a:ext cx="6629400" cy="929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UI &amp; Application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Sydney Naddy</a:t>
            </a:r>
            <a:endParaRPr/>
          </a:p>
        </p:txBody>
      </p:sp>
      <p:sp>
        <p:nvSpPr>
          <p:cNvPr id="125" name="Google Shape;125;g77cfa851535f9033_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Remaining Tasks</a:t>
            </a:r>
            <a:endParaRPr/>
          </a:p>
        </p:txBody>
      </p:sp>
      <p:sp>
        <p:nvSpPr>
          <p:cNvPr id="126" name="Google Shape;126;g77cfa851535f9033_7"/>
          <p:cNvSpPr txBox="1"/>
          <p:nvPr>
            <p:ph idx="1" type="body"/>
          </p:nvPr>
        </p:nvSpPr>
        <p:spPr>
          <a:xfrm>
            <a:off x="457200" y="1852870"/>
            <a:ext cx="8229600" cy="4637400"/>
          </a:xfrm>
          <a:prstGeom prst="rect">
            <a:avLst/>
          </a:prstGeom>
          <a:noFill/>
          <a:ln>
            <a:noFill/>
          </a:ln>
        </p:spPr>
        <p:txBody>
          <a:bodyPr anchorCtr="0" anchor="t" bIns="45700" lIns="91425" spcFirstLastPara="1" rIns="91425" wrap="square" tIns="45700">
            <a:noAutofit/>
          </a:bodyPr>
          <a:lstStyle/>
          <a:p>
            <a:pPr indent="-266700" lvl="0" marL="342900" rtl="0" algn="l">
              <a:spcBef>
                <a:spcPts val="0"/>
              </a:spcBef>
              <a:spcAft>
                <a:spcPts val="0"/>
              </a:spcAft>
              <a:buSzPts val="2000"/>
              <a:buChar char="•"/>
            </a:pPr>
            <a:r>
              <a:rPr lang="en-US" sz="2000"/>
              <a:t>Before the demo:</a:t>
            </a:r>
            <a:endParaRPr sz="2000"/>
          </a:p>
          <a:p>
            <a:pPr indent="0" lvl="0" marL="457200" rtl="0" algn="l">
              <a:spcBef>
                <a:spcPts val="0"/>
              </a:spcBef>
              <a:spcAft>
                <a:spcPts val="0"/>
              </a:spcAft>
              <a:buNone/>
            </a:pPr>
            <a:r>
              <a:rPr lang="en-US" sz="2000"/>
              <a:t>- Replace some of the standard SCPI commands with custom commands tailored for the microcontroller</a:t>
            </a:r>
            <a:endParaRPr sz="2000"/>
          </a:p>
          <a:p>
            <a:pPr indent="457200" lvl="0" marL="0" rtl="0" algn="l">
              <a:spcBef>
                <a:spcPts val="0"/>
              </a:spcBef>
              <a:spcAft>
                <a:spcPts val="0"/>
              </a:spcAft>
              <a:buNone/>
            </a:pPr>
            <a:r>
              <a:rPr lang="en-US" sz="2000"/>
              <a:t>- Validate communication between the device and computer</a:t>
            </a:r>
            <a:endParaRPr sz="2000"/>
          </a:p>
          <a:p>
            <a:pPr indent="457200" lvl="0" marL="0" rtl="0" algn="l">
              <a:spcBef>
                <a:spcPts val="0"/>
              </a:spcBef>
              <a:spcAft>
                <a:spcPts val="0"/>
              </a:spcAft>
              <a:buNone/>
            </a:pPr>
            <a:r>
              <a:t/>
            </a:r>
            <a:endParaRPr sz="1000"/>
          </a:p>
          <a:p>
            <a:pPr indent="-266700" lvl="0" marL="342900" rtl="0" algn="l">
              <a:spcBef>
                <a:spcPts val="640"/>
              </a:spcBef>
              <a:spcAft>
                <a:spcPts val="0"/>
              </a:spcAft>
              <a:buSzPts val="2000"/>
              <a:buChar char="•"/>
            </a:pPr>
            <a:r>
              <a:rPr lang="en-US" sz="2000"/>
              <a:t>Next semester:</a:t>
            </a:r>
            <a:endParaRPr sz="2000"/>
          </a:p>
          <a:p>
            <a:pPr indent="0" lvl="0" marL="0" rtl="0" algn="l">
              <a:spcBef>
                <a:spcPts val="640"/>
              </a:spcBef>
              <a:spcAft>
                <a:spcPts val="0"/>
              </a:spcAft>
              <a:buNone/>
            </a:pPr>
            <a:r>
              <a:rPr lang="en-US" sz="2000"/>
              <a:t>	- Validate the UI communication with the FET Box</a:t>
            </a:r>
            <a:endParaRPr sz="2000"/>
          </a:p>
          <a:p>
            <a:pPr indent="0" lvl="0" marL="0" rtl="0" algn="l">
              <a:spcBef>
                <a:spcPts val="640"/>
              </a:spcBef>
              <a:spcAft>
                <a:spcPts val="0"/>
              </a:spcAft>
              <a:buNone/>
            </a:pPr>
            <a:r>
              <a:rPr lang="en-US" sz="2000"/>
              <a:t>	- Expand capability to possibly support multiple FET boxes</a:t>
            </a:r>
            <a:endParaRPr sz="2000"/>
          </a:p>
          <a:p>
            <a:pPr indent="0" lvl="0" marL="457200" rtl="0" algn="l">
              <a:spcBef>
                <a:spcPts val="640"/>
              </a:spcBef>
              <a:spcAft>
                <a:spcPts val="0"/>
              </a:spcAft>
              <a:buNone/>
            </a:pPr>
            <a:r>
              <a:rPr lang="en-US" sz="2000"/>
              <a:t>- Work with Max to implement a verification to the student that the value was changed in the FET Box such as LEDs or on the display</a:t>
            </a:r>
            <a:endParaRPr sz="2000"/>
          </a:p>
          <a:p>
            <a:pPr indent="0" lvl="0" marL="0" rtl="0" algn="l">
              <a:spcBef>
                <a:spcPts val="640"/>
              </a:spcBef>
              <a:spcAft>
                <a:spcPts val="0"/>
              </a:spcAft>
              <a:buNone/>
            </a:pPr>
            <a:r>
              <a:rPr lang="en-US" sz="2000"/>
              <a:t>	- Work with Luke if type of USB is altered</a:t>
            </a:r>
            <a:endParaRPr sz="2000"/>
          </a:p>
          <a:p>
            <a:pPr indent="0" lvl="0" marL="457200" rtl="0" algn="l">
              <a:spcBef>
                <a:spcPts val="640"/>
              </a:spcBef>
              <a:spcAft>
                <a:spcPts val="0"/>
              </a:spcAft>
              <a:buNone/>
            </a:pPr>
            <a:r>
              <a:rPr lang="en-US" sz="2000"/>
              <a:t>- Package the MATLAB app so it can be shared and used by others either by .mlappinstall file for MATLAB users or compiling the app into a standalone executable for those without MATLAB</a:t>
            </a:r>
            <a:endParaRPr sz="2000"/>
          </a:p>
          <a:p>
            <a:pPr indent="0" lvl="0" marL="0" rtl="0" algn="l">
              <a:spcBef>
                <a:spcPts val="592"/>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