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GoogleSlidesCustomDataVersion2">
      <go:slidesCustomData xmlns:go="http://customooxmlschemas.google.com/" r:id="rId21" roundtripDataSignature="AMtx7mhIoc8BkaSfiafRBwP3qbU/cF8xs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2F69E4D-1612-41C5-8CE1-BACB939B0513}">
  <a:tblStyle styleId="{F2F69E4D-1612-41C5-8CE1-BACB939B0513}"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11" Type="http://schemas.openxmlformats.org/officeDocument/2006/relationships/slide" Target="slides/slide5.xml"/><Relationship Id="rId10" Type="http://schemas.openxmlformats.org/officeDocument/2006/relationships/slide" Target="slides/slide4.xml"/><Relationship Id="rId21" Type="http://customschemas.google.com/relationships/presentationmetadata" Target="metadata"/><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30761654ca9_4_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30761654ca9_4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30761654ca9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g30761654ca9_4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2f90e173a3d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2f90e173a3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2f924432089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g2f924432089_1_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2f90e173a3d_0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2f90e173a3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2f924432089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g2f924432089_1_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2f90e173a3d_0_1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2f90e173a3d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2f9422d65a0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g2f9422d65a0_0_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 Id="rId3"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blipFill>
          <a:blip r:embed="rId2">
            <a:alphaModFix/>
          </a:blip>
          <a:stretch>
            <a:fillRect/>
          </a:stretch>
        </a:blipFill>
      </p:bgPr>
    </p:bg>
    <p:spTree>
      <p:nvGrpSpPr>
        <p:cNvPr id="11" name="Shape 11"/>
        <p:cNvGrpSpPr/>
        <p:nvPr/>
      </p:nvGrpSpPr>
      <p:grpSpPr>
        <a:xfrm>
          <a:off x="0" y="0"/>
          <a:ext cx="0" cy="0"/>
          <a:chOff x="0" y="0"/>
          <a:chExt cx="0" cy="0"/>
        </a:xfrm>
      </p:grpSpPr>
      <p:sp>
        <p:nvSpPr>
          <p:cNvPr id="12" name="Google Shape;12;p10"/>
          <p:cNvSpPr txBox="1"/>
          <p:nvPr>
            <p:ph type="ctrTitle"/>
          </p:nvPr>
        </p:nvSpPr>
        <p:spPr>
          <a:xfrm>
            <a:off x="3969582" y="2130425"/>
            <a:ext cx="4488617" cy="1470025"/>
          </a:xfrm>
          <a:prstGeom prst="rect">
            <a:avLst/>
          </a:prstGeom>
          <a:noFill/>
          <a:ln>
            <a:noFill/>
          </a:ln>
        </p:spPr>
        <p:txBody>
          <a:bodyPr anchorCtr="0" anchor="ctr" bIns="45700" lIns="91425" spcFirstLastPara="1" rIns="91425" wrap="square" tIns="45700">
            <a:normAutofit/>
          </a:bodyPr>
          <a:lstStyle>
            <a:lvl1pPr lvl="0" algn="r">
              <a:spcBef>
                <a:spcPts val="0"/>
              </a:spcBef>
              <a:spcAft>
                <a:spcPts val="0"/>
              </a:spcAft>
              <a:buClr>
                <a:schemeClr val="lt1"/>
              </a:buClr>
              <a:buSzPts val="3600"/>
              <a:buFont typeface="Arial"/>
              <a:buNone/>
              <a:defRPr b="1" sz="36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10"/>
          <p:cNvSpPr txBox="1"/>
          <p:nvPr>
            <p:ph idx="1" type="subTitle"/>
          </p:nvPr>
        </p:nvSpPr>
        <p:spPr>
          <a:xfrm>
            <a:off x="3124200" y="3886200"/>
            <a:ext cx="5333999" cy="1752600"/>
          </a:xfrm>
          <a:prstGeom prst="rect">
            <a:avLst/>
          </a:prstGeom>
          <a:noFill/>
          <a:ln>
            <a:noFill/>
          </a:ln>
        </p:spPr>
        <p:txBody>
          <a:bodyPr anchorCtr="0" anchor="t" bIns="45700" lIns="91425" spcFirstLastPara="1" rIns="91425" wrap="square" tIns="45700">
            <a:normAutofit/>
          </a:bodyPr>
          <a:lstStyle>
            <a:lvl1pPr lvl="0" algn="r">
              <a:spcBef>
                <a:spcPts val="560"/>
              </a:spcBef>
              <a:spcAft>
                <a:spcPts val="0"/>
              </a:spcAft>
              <a:buClr>
                <a:srgbClr val="FFFFFF"/>
              </a:buClr>
              <a:buSzPts val="2800"/>
              <a:buNone/>
              <a:defRPr sz="2800">
                <a:solidFill>
                  <a:srgbClr val="FFFFFF"/>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4" name="Google Shape;14;p1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1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bg>
      <p:bgPr>
        <a:blipFill>
          <a:blip r:embed="rId2">
            <a:alphaModFix/>
          </a:blip>
          <a:stretch>
            <a:fillRect/>
          </a:stretch>
        </a:blipFill>
      </p:bgPr>
    </p:bg>
    <p:spTree>
      <p:nvGrpSpPr>
        <p:cNvPr id="17" name="Shape 17"/>
        <p:cNvGrpSpPr/>
        <p:nvPr/>
      </p:nvGrpSpPr>
      <p:grpSpPr>
        <a:xfrm>
          <a:off x="0" y="0"/>
          <a:ext cx="0" cy="0"/>
          <a:chOff x="0" y="0"/>
          <a:chExt cx="0" cy="0"/>
        </a:xfrm>
      </p:grpSpPr>
      <p:sp>
        <p:nvSpPr>
          <p:cNvPr id="18" name="Google Shape;18;p11"/>
          <p:cNvSpPr txBox="1"/>
          <p:nvPr>
            <p:ph type="title"/>
          </p:nvPr>
        </p:nvSpPr>
        <p:spPr>
          <a:xfrm>
            <a:off x="457200" y="1049177"/>
            <a:ext cx="8229600" cy="803756"/>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3200"/>
              <a:buFont typeface="Arial"/>
              <a:buNone/>
              <a:defRPr b="1"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11"/>
          <p:cNvSpPr txBox="1"/>
          <p:nvPr>
            <p:ph idx="1" type="body"/>
          </p:nvPr>
        </p:nvSpPr>
        <p:spPr>
          <a:xfrm>
            <a:off x="457200" y="2049270"/>
            <a:ext cx="8229600" cy="407689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0" name="Google Shape;20;p1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1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pic>
        <p:nvPicPr>
          <p:cNvPr descr="DLCOE_logo_HWHT.png" id="23" name="Google Shape;23;p11"/>
          <p:cNvPicPr preferRelativeResize="0"/>
          <p:nvPr/>
        </p:nvPicPr>
        <p:blipFill rotWithShape="1">
          <a:blip r:embed="rId3">
            <a:alphaModFix/>
          </a:blip>
          <a:srcRect b="0" l="0" r="0" t="0"/>
          <a:stretch/>
        </p:blipFill>
        <p:spPr>
          <a:xfrm>
            <a:off x="450851" y="234146"/>
            <a:ext cx="2443865" cy="412601"/>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24" name="Shape 24"/>
        <p:cNvGrpSpPr/>
        <p:nvPr/>
      </p:nvGrpSpPr>
      <p:grpSpPr>
        <a:xfrm>
          <a:off x="0" y="0"/>
          <a:ext cx="0" cy="0"/>
          <a:chOff x="0" y="0"/>
          <a:chExt cx="0" cy="0"/>
        </a:xfrm>
      </p:grpSpPr>
      <p:sp>
        <p:nvSpPr>
          <p:cNvPr id="25" name="Google Shape;25;p12"/>
          <p:cNvSpPr txBox="1"/>
          <p:nvPr>
            <p:ph idx="1" type="body"/>
          </p:nvPr>
        </p:nvSpPr>
        <p:spPr>
          <a:xfrm>
            <a:off x="457200" y="1975644"/>
            <a:ext cx="4038600" cy="4150519"/>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26" name="Google Shape;26;p12"/>
          <p:cNvSpPr txBox="1"/>
          <p:nvPr>
            <p:ph idx="2" type="body"/>
          </p:nvPr>
        </p:nvSpPr>
        <p:spPr>
          <a:xfrm>
            <a:off x="4648200" y="1975644"/>
            <a:ext cx="4038600" cy="4150519"/>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27" name="Google Shape;27;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30" name="Google Shape;30;p12"/>
          <p:cNvSpPr txBox="1"/>
          <p:nvPr>
            <p:ph type="title"/>
          </p:nvPr>
        </p:nvSpPr>
        <p:spPr>
          <a:xfrm>
            <a:off x="457200" y="1049177"/>
            <a:ext cx="8229600" cy="803756"/>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3200"/>
              <a:buFont typeface="Arial"/>
              <a:buNone/>
              <a:defRPr b="1"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13"/>
          <p:cNvSpPr txBox="1"/>
          <p:nvPr>
            <p:ph type="title"/>
          </p:nvPr>
        </p:nvSpPr>
        <p:spPr>
          <a:xfrm>
            <a:off x="457200" y="2900649"/>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000"/>
              <a:buFont typeface="Arial"/>
              <a:buNone/>
              <a:defRPr b="1" sz="4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1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1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1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36" name="Shape 36"/>
        <p:cNvGrpSpPr/>
        <p:nvPr/>
      </p:nvGrpSpPr>
      <p:grpSpPr>
        <a:xfrm>
          <a:off x="0" y="0"/>
          <a:ext cx="0" cy="0"/>
          <a:chOff x="0" y="0"/>
          <a:chExt cx="0" cy="0"/>
        </a:xfrm>
      </p:grpSpPr>
      <p:sp>
        <p:nvSpPr>
          <p:cNvPr id="37" name="Google Shape;37;p14"/>
          <p:cNvSpPr txBox="1"/>
          <p:nvPr>
            <p:ph type="title"/>
          </p:nvPr>
        </p:nvSpPr>
        <p:spPr>
          <a:xfrm>
            <a:off x="457200" y="1066968"/>
            <a:ext cx="3008313" cy="736881"/>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Arial"/>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14"/>
          <p:cNvSpPr txBox="1"/>
          <p:nvPr>
            <p:ph idx="1" type="body"/>
          </p:nvPr>
        </p:nvSpPr>
        <p:spPr>
          <a:xfrm>
            <a:off x="3575050" y="1073720"/>
            <a:ext cx="5111750" cy="505244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b="1" sz="28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39" name="Google Shape;39;p14"/>
          <p:cNvSpPr txBox="1"/>
          <p:nvPr>
            <p:ph idx="2" type="body"/>
          </p:nvPr>
        </p:nvSpPr>
        <p:spPr>
          <a:xfrm>
            <a:off x="457200" y="1803850"/>
            <a:ext cx="3008313" cy="4322314"/>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40" name="Google Shape;40;p1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1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1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43" name="Shape 43"/>
        <p:cNvGrpSpPr/>
        <p:nvPr/>
      </p:nvGrpSpPr>
      <p:grpSpPr>
        <a:xfrm>
          <a:off x="0" y="0"/>
          <a:ext cx="0" cy="0"/>
          <a:chOff x="0" y="0"/>
          <a:chExt cx="0" cy="0"/>
        </a:xfrm>
      </p:grpSpPr>
      <p:sp>
        <p:nvSpPr>
          <p:cNvPr id="44" name="Google Shape;44;p15"/>
          <p:cNvSpPr txBox="1"/>
          <p:nvPr>
            <p:ph type="title"/>
          </p:nvPr>
        </p:nvSpPr>
        <p:spPr>
          <a:xfrm>
            <a:off x="457200" y="1196430"/>
            <a:ext cx="2573672" cy="56673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dk1"/>
              </a:buClr>
              <a:buSzPts val="1800"/>
              <a:buFont typeface="Arial"/>
              <a:buNone/>
              <a:defRPr b="1" sz="1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5" name="Google Shape;45;p15"/>
          <p:cNvSpPr/>
          <p:nvPr>
            <p:ph idx="2" type="pic"/>
          </p:nvPr>
        </p:nvSpPr>
        <p:spPr>
          <a:xfrm>
            <a:off x="3200400" y="1196430"/>
            <a:ext cx="5486400" cy="4850287"/>
          </a:xfrm>
          <a:prstGeom prst="rect">
            <a:avLst/>
          </a:prstGeom>
          <a:noFill/>
          <a:ln>
            <a:noFill/>
          </a:ln>
        </p:spPr>
      </p:sp>
      <p:sp>
        <p:nvSpPr>
          <p:cNvPr id="46" name="Google Shape;46;p15"/>
          <p:cNvSpPr txBox="1"/>
          <p:nvPr>
            <p:ph idx="1" type="body"/>
          </p:nvPr>
        </p:nvSpPr>
        <p:spPr>
          <a:xfrm>
            <a:off x="457200" y="1768043"/>
            <a:ext cx="2573672" cy="427867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47" name="Google Shape;47;p1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1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8" name="Google Shape;8;p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9" name="Google Shape;9;p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0" name="Google Shape;10;p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Arial"/>
                <a:ea typeface="Arial"/>
                <a:cs typeface="Arial"/>
                <a:sym typeface="Arial"/>
              </a:defRPr>
            </a:lvl1pPr>
            <a:lvl2pPr indent="0" lvl="1" marL="0" marR="0" rtl="0" algn="r">
              <a:spcBef>
                <a:spcPts val="0"/>
              </a:spcBef>
              <a:buNone/>
              <a:defRPr b="0" i="0" sz="1200" u="none" cap="none" strike="noStrike">
                <a:solidFill>
                  <a:srgbClr val="888888"/>
                </a:solidFill>
                <a:latin typeface="Arial"/>
                <a:ea typeface="Arial"/>
                <a:cs typeface="Arial"/>
                <a:sym typeface="Arial"/>
              </a:defRPr>
            </a:lvl2pPr>
            <a:lvl3pPr indent="0" lvl="2" marL="0" marR="0" rtl="0" algn="r">
              <a:spcBef>
                <a:spcPts val="0"/>
              </a:spcBef>
              <a:buNone/>
              <a:defRPr b="0" i="0" sz="1200" u="none" cap="none" strike="noStrike">
                <a:solidFill>
                  <a:srgbClr val="888888"/>
                </a:solidFill>
                <a:latin typeface="Arial"/>
                <a:ea typeface="Arial"/>
                <a:cs typeface="Arial"/>
                <a:sym typeface="Arial"/>
              </a:defRPr>
            </a:lvl3pPr>
            <a:lvl4pPr indent="0" lvl="3" marL="0" marR="0" rtl="0" algn="r">
              <a:spcBef>
                <a:spcPts val="0"/>
              </a:spcBef>
              <a:buNone/>
              <a:defRPr b="0" i="0" sz="1200" u="none" cap="none" strike="noStrike">
                <a:solidFill>
                  <a:srgbClr val="888888"/>
                </a:solidFill>
                <a:latin typeface="Arial"/>
                <a:ea typeface="Arial"/>
                <a:cs typeface="Arial"/>
                <a:sym typeface="Arial"/>
              </a:defRPr>
            </a:lvl4pPr>
            <a:lvl5pPr indent="0" lvl="4" marL="0" marR="0" rtl="0" algn="r">
              <a:spcBef>
                <a:spcPts val="0"/>
              </a:spcBef>
              <a:buNone/>
              <a:defRPr b="0" i="0" sz="1200" u="none" cap="none" strike="noStrike">
                <a:solidFill>
                  <a:srgbClr val="888888"/>
                </a:solidFill>
                <a:latin typeface="Arial"/>
                <a:ea typeface="Arial"/>
                <a:cs typeface="Arial"/>
                <a:sym typeface="Arial"/>
              </a:defRPr>
            </a:lvl5pPr>
            <a:lvl6pPr indent="0" lvl="5" marL="0" marR="0" rtl="0" algn="r">
              <a:spcBef>
                <a:spcPts val="0"/>
              </a:spcBef>
              <a:buNone/>
              <a:defRPr b="0" i="0" sz="1200" u="none" cap="none" strike="noStrike">
                <a:solidFill>
                  <a:srgbClr val="888888"/>
                </a:solidFill>
                <a:latin typeface="Arial"/>
                <a:ea typeface="Arial"/>
                <a:cs typeface="Arial"/>
                <a:sym typeface="Arial"/>
              </a:defRPr>
            </a:lvl6pPr>
            <a:lvl7pPr indent="0" lvl="6" marL="0" marR="0" rtl="0" algn="r">
              <a:spcBef>
                <a:spcPts val="0"/>
              </a:spcBef>
              <a:buNone/>
              <a:defRPr b="0" i="0" sz="1200" u="none" cap="none" strike="noStrike">
                <a:solidFill>
                  <a:srgbClr val="888888"/>
                </a:solidFill>
                <a:latin typeface="Arial"/>
                <a:ea typeface="Arial"/>
                <a:cs typeface="Arial"/>
                <a:sym typeface="Arial"/>
              </a:defRPr>
            </a:lvl7pPr>
            <a:lvl8pPr indent="0" lvl="7" marL="0" marR="0" rtl="0" algn="r">
              <a:spcBef>
                <a:spcPts val="0"/>
              </a:spcBef>
              <a:buNone/>
              <a:defRPr b="0" i="0" sz="1200" u="none" cap="none" strike="noStrike">
                <a:solidFill>
                  <a:srgbClr val="888888"/>
                </a:solidFill>
                <a:latin typeface="Arial"/>
                <a:ea typeface="Arial"/>
                <a:cs typeface="Arial"/>
                <a:sym typeface="Arial"/>
              </a:defRPr>
            </a:lvl8pPr>
            <a:lvl9pPr indent="0" lvl="8" marL="0" marR="0" rtl="0" algn="r">
              <a:spcBef>
                <a:spcPts val="0"/>
              </a:spcBef>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jpg"/><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8.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0.png"/><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
          <p:cNvSpPr txBox="1"/>
          <p:nvPr>
            <p:ph type="ctrTitle"/>
          </p:nvPr>
        </p:nvSpPr>
        <p:spPr>
          <a:xfrm>
            <a:off x="1469375" y="4244975"/>
            <a:ext cx="7452300" cy="2381100"/>
          </a:xfrm>
          <a:prstGeom prst="rect">
            <a:avLst/>
          </a:prstGeom>
          <a:noFill/>
          <a:ln>
            <a:noFill/>
          </a:ln>
        </p:spPr>
        <p:txBody>
          <a:bodyPr anchorCtr="0" anchor="ctr" bIns="45700" lIns="91425" spcFirstLastPara="1" rIns="91425" wrap="square" tIns="45700">
            <a:normAutofit fontScale="90000"/>
          </a:bodyPr>
          <a:lstStyle/>
          <a:p>
            <a:pPr indent="0" lvl="0" marL="0" rtl="0" algn="r">
              <a:spcBef>
                <a:spcPts val="0"/>
              </a:spcBef>
              <a:spcAft>
                <a:spcPts val="0"/>
              </a:spcAft>
              <a:buClr>
                <a:schemeClr val="lt1"/>
              </a:buClr>
              <a:buSzPct val="100000"/>
              <a:buFont typeface="Arial"/>
              <a:buNone/>
            </a:pPr>
            <a:r>
              <a:rPr lang="en-US"/>
              <a:t>Project name: FET Control Box For ECEN Power Electronics Class</a:t>
            </a:r>
            <a:br>
              <a:rPr lang="en-US"/>
            </a:br>
            <a:r>
              <a:rPr b="0" lang="en-US"/>
              <a:t>Team members: Luke, Max, Sydney, Jacky</a:t>
            </a:r>
            <a:endParaRPr b="0"/>
          </a:p>
        </p:txBody>
      </p:sp>
      <p:sp>
        <p:nvSpPr>
          <p:cNvPr id="55" name="Google Shape;55;p1"/>
          <p:cNvSpPr/>
          <p:nvPr/>
        </p:nvSpPr>
        <p:spPr>
          <a:xfrm>
            <a:off x="0" y="0"/>
            <a:ext cx="6111425" cy="6111425"/>
          </a:xfrm>
          <a:prstGeom prst="diagStripe">
            <a:avLst>
              <a:gd fmla="val 28990" name="adj"/>
            </a:avLst>
          </a:prstGeom>
          <a:blipFill rotWithShape="1">
            <a:blip r:embed="rId3">
              <a:alphaModFix/>
            </a:blip>
            <a:stretch>
              <a:fillRect b="0" l="0" r="0" t="0"/>
            </a:stretch>
          </a:blipFill>
          <a:ln>
            <a:noFill/>
          </a:ln>
          <a:effectLst>
            <a:outerShdw blurRad="193675" rotWithShape="0" dir="5400000" dist="23000">
              <a:srgbClr val="000000">
                <a:alpha val="6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Arial"/>
              <a:ea typeface="Arial"/>
              <a:cs typeface="Arial"/>
              <a:sym typeface="Arial"/>
            </a:endParaRPr>
          </a:p>
        </p:txBody>
      </p:sp>
      <p:pic>
        <p:nvPicPr>
          <p:cNvPr descr="DLCOE_logo_HWHT.png" id="56" name="Google Shape;56;p1"/>
          <p:cNvPicPr preferRelativeResize="0"/>
          <p:nvPr/>
        </p:nvPicPr>
        <p:blipFill rotWithShape="1">
          <a:blip r:embed="rId4">
            <a:alphaModFix/>
          </a:blip>
          <a:srcRect b="0" l="0" r="0" t="0"/>
          <a:stretch/>
        </p:blipFill>
        <p:spPr>
          <a:xfrm>
            <a:off x="5344000" y="1105318"/>
            <a:ext cx="3114199" cy="525774"/>
          </a:xfrm>
          <a:prstGeom prst="rect">
            <a:avLst/>
          </a:prstGeom>
          <a:noFill/>
          <a:ln>
            <a:noFill/>
          </a:ln>
        </p:spPr>
      </p:pic>
      <p:sp>
        <p:nvSpPr>
          <p:cNvPr id="57" name="Google Shape;57;p1"/>
          <p:cNvSpPr txBox="1"/>
          <p:nvPr/>
        </p:nvSpPr>
        <p:spPr>
          <a:xfrm>
            <a:off x="5517500" y="2594031"/>
            <a:ext cx="3114300" cy="9234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b="1" lang="en-US" sz="4800">
                <a:solidFill>
                  <a:schemeClr val="lt1"/>
                </a:solidFill>
              </a:rPr>
              <a:t>ECEN 403</a:t>
            </a:r>
            <a:endParaRPr sz="4800">
              <a:solidFill>
                <a:schemeClr val="dk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g30761654ca9_4_6"/>
          <p:cNvSpPr txBox="1"/>
          <p:nvPr>
            <p:ph type="title"/>
          </p:nvPr>
        </p:nvSpPr>
        <p:spPr>
          <a:xfrm>
            <a:off x="457200" y="1049177"/>
            <a:ext cx="8229600" cy="8037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US"/>
              <a:t>I/O Subsystem</a:t>
            </a:r>
            <a:endParaRPr/>
          </a:p>
        </p:txBody>
      </p:sp>
      <p:sp>
        <p:nvSpPr>
          <p:cNvPr id="113" name="Google Shape;113;g30761654ca9_4_6"/>
          <p:cNvSpPr txBox="1"/>
          <p:nvPr>
            <p:ph idx="1" type="body"/>
          </p:nvPr>
        </p:nvSpPr>
        <p:spPr>
          <a:xfrm>
            <a:off x="457200" y="2049276"/>
            <a:ext cx="8229600" cy="4563600"/>
          </a:xfrm>
          <a:prstGeom prst="rect">
            <a:avLst/>
          </a:prstGeom>
        </p:spPr>
        <p:txBody>
          <a:bodyPr anchorCtr="0" anchor="t" bIns="45700" lIns="91425" spcFirstLastPara="1" rIns="91425" wrap="square" tIns="45700">
            <a:normAutofit lnSpcReduction="10000"/>
          </a:bodyPr>
          <a:lstStyle/>
          <a:p>
            <a:pPr indent="0" lvl="0" marL="0" rtl="0" algn="l">
              <a:spcBef>
                <a:spcPts val="360"/>
              </a:spcBef>
              <a:spcAft>
                <a:spcPts val="0"/>
              </a:spcAft>
              <a:buClr>
                <a:schemeClr val="dk1"/>
              </a:buClr>
              <a:buSzPts val="1100"/>
              <a:buFont typeface="Arial"/>
              <a:buNone/>
            </a:pPr>
            <a:r>
              <a:rPr lang="en-US" sz="2400" u="sng"/>
              <a:t>Frequency and Duty Cycle Adjustment Knobs</a:t>
            </a:r>
            <a:endParaRPr sz="2400" u="sng"/>
          </a:p>
          <a:p>
            <a:pPr indent="-381000" lvl="0" marL="457200" rtl="0" algn="l">
              <a:spcBef>
                <a:spcPts val="360"/>
              </a:spcBef>
              <a:spcAft>
                <a:spcPts val="0"/>
              </a:spcAft>
              <a:buSzPts val="2400"/>
              <a:buChar char="-"/>
            </a:pPr>
            <a:r>
              <a:rPr lang="en-US" sz="2400"/>
              <a:t>2 rotary encoders to control frequency and duty cycle</a:t>
            </a:r>
            <a:endParaRPr sz="2400"/>
          </a:p>
          <a:p>
            <a:pPr indent="-381000" lvl="0" marL="457200" rtl="0" algn="l">
              <a:spcBef>
                <a:spcPts val="0"/>
              </a:spcBef>
              <a:spcAft>
                <a:spcPts val="0"/>
              </a:spcAft>
              <a:buSzPts val="2400"/>
              <a:buChar char="-"/>
            </a:pPr>
            <a:r>
              <a:rPr lang="en-US" sz="2400"/>
              <a:t>“Coarse” and “Fine” adjustment mode</a:t>
            </a:r>
            <a:endParaRPr sz="2400"/>
          </a:p>
          <a:p>
            <a:pPr indent="-381000" lvl="1" marL="914400" rtl="0" algn="l">
              <a:spcBef>
                <a:spcPts val="0"/>
              </a:spcBef>
              <a:spcAft>
                <a:spcPts val="0"/>
              </a:spcAft>
              <a:buSzPts val="2400"/>
              <a:buChar char="-"/>
            </a:pPr>
            <a:r>
              <a:rPr i="1" lang="en-US" sz="2400"/>
              <a:t>Fast </a:t>
            </a:r>
            <a:r>
              <a:rPr lang="en-US" sz="2400"/>
              <a:t>turning of </a:t>
            </a:r>
            <a:r>
              <a:rPr lang="en-US" sz="2400"/>
              <a:t>knob</a:t>
            </a:r>
            <a:r>
              <a:rPr lang="en-US" sz="2400"/>
              <a:t> </a:t>
            </a:r>
            <a:r>
              <a:rPr i="1" lang="en-US" sz="2400"/>
              <a:t>coarsely</a:t>
            </a:r>
            <a:r>
              <a:rPr i="1" lang="en-US" sz="2400"/>
              <a:t> </a:t>
            </a:r>
            <a:r>
              <a:rPr lang="en-US" sz="2400"/>
              <a:t>changes value</a:t>
            </a:r>
            <a:endParaRPr sz="2400"/>
          </a:p>
          <a:p>
            <a:pPr indent="-381000" lvl="1" marL="914400" rtl="0" algn="l">
              <a:spcBef>
                <a:spcPts val="0"/>
              </a:spcBef>
              <a:spcAft>
                <a:spcPts val="0"/>
              </a:spcAft>
              <a:buSzPts val="2400"/>
              <a:buChar char="-"/>
            </a:pPr>
            <a:r>
              <a:rPr i="1" lang="en-US" sz="2400"/>
              <a:t>Slower </a:t>
            </a:r>
            <a:r>
              <a:rPr lang="en-US" sz="2400"/>
              <a:t>turning of knob </a:t>
            </a:r>
            <a:r>
              <a:rPr i="1" lang="en-US" sz="2400"/>
              <a:t>finely </a:t>
            </a:r>
            <a:r>
              <a:rPr lang="en-US" sz="2400"/>
              <a:t>changes value</a:t>
            </a:r>
            <a:endParaRPr sz="2400"/>
          </a:p>
          <a:p>
            <a:pPr indent="0" lvl="0" marL="914400" rtl="0" algn="l">
              <a:spcBef>
                <a:spcPts val="360"/>
              </a:spcBef>
              <a:spcAft>
                <a:spcPts val="0"/>
              </a:spcAft>
              <a:buNone/>
            </a:pPr>
            <a:r>
              <a:t/>
            </a:r>
            <a:endParaRPr sz="2400"/>
          </a:p>
          <a:p>
            <a:pPr indent="0" lvl="0" marL="0" rtl="0" algn="l">
              <a:spcBef>
                <a:spcPts val="360"/>
              </a:spcBef>
              <a:spcAft>
                <a:spcPts val="0"/>
              </a:spcAft>
              <a:buNone/>
            </a:pPr>
            <a:r>
              <a:rPr lang="en-US" sz="2400" u="sng"/>
              <a:t>OLED Display</a:t>
            </a:r>
            <a:endParaRPr sz="2400" u="sng"/>
          </a:p>
          <a:p>
            <a:pPr indent="-381000" lvl="0" marL="457200" rtl="0" algn="l">
              <a:spcBef>
                <a:spcPts val="360"/>
              </a:spcBef>
              <a:spcAft>
                <a:spcPts val="0"/>
              </a:spcAft>
              <a:buSzPts val="2400"/>
              <a:buChar char="-"/>
            </a:pPr>
            <a:r>
              <a:rPr lang="en-US" sz="2400"/>
              <a:t>Information to be displayed:</a:t>
            </a:r>
            <a:endParaRPr sz="2400"/>
          </a:p>
          <a:p>
            <a:pPr indent="-381000" lvl="1" marL="914400" rtl="0" algn="l">
              <a:spcBef>
                <a:spcPts val="0"/>
              </a:spcBef>
              <a:spcAft>
                <a:spcPts val="0"/>
              </a:spcAft>
              <a:buSzPts val="2400"/>
              <a:buChar char="-"/>
            </a:pPr>
            <a:r>
              <a:rPr lang="en-US" sz="2400"/>
              <a:t>Frequency</a:t>
            </a:r>
            <a:endParaRPr sz="2400"/>
          </a:p>
          <a:p>
            <a:pPr indent="-381000" lvl="1" marL="914400" rtl="0" algn="l">
              <a:spcBef>
                <a:spcPts val="0"/>
              </a:spcBef>
              <a:spcAft>
                <a:spcPts val="0"/>
              </a:spcAft>
              <a:buSzPts val="2400"/>
              <a:buChar char="-"/>
            </a:pPr>
            <a:r>
              <a:rPr lang="en-US" sz="2400"/>
              <a:t>Duty Cycle</a:t>
            </a:r>
            <a:endParaRPr sz="2400"/>
          </a:p>
          <a:p>
            <a:pPr indent="-381000" lvl="1" marL="914400" rtl="0" algn="l">
              <a:spcBef>
                <a:spcPts val="0"/>
              </a:spcBef>
              <a:spcAft>
                <a:spcPts val="0"/>
              </a:spcAft>
              <a:buSzPts val="2400"/>
              <a:buChar char="-"/>
            </a:pPr>
            <a:r>
              <a:rPr lang="en-US" sz="2400"/>
              <a:t>Operation Mode</a:t>
            </a:r>
            <a:endParaRPr sz="2400"/>
          </a:p>
          <a:p>
            <a:pPr indent="-381000" lvl="1" marL="914400" rtl="0" algn="l">
              <a:spcBef>
                <a:spcPts val="0"/>
              </a:spcBef>
              <a:spcAft>
                <a:spcPts val="0"/>
              </a:spcAft>
              <a:buSzPts val="2400"/>
              <a:buChar char="-"/>
            </a:pPr>
            <a:r>
              <a:rPr lang="en-US" sz="2400"/>
              <a:t>Internal or external PWM in use</a:t>
            </a:r>
            <a:endParaRPr sz="24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g30761654ca9_4_0"/>
          <p:cNvSpPr txBox="1"/>
          <p:nvPr>
            <p:ph type="title"/>
          </p:nvPr>
        </p:nvSpPr>
        <p:spPr>
          <a:xfrm>
            <a:off x="4028725" y="512625"/>
            <a:ext cx="6540600" cy="803700"/>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chemeClr val="dk1"/>
              </a:buClr>
              <a:buSzPct val="100000"/>
              <a:buFont typeface="Arial"/>
              <a:buNone/>
            </a:pPr>
            <a:r>
              <a:rPr lang="en-US"/>
              <a:t>I/O Subsystem</a:t>
            </a:r>
            <a:endParaRPr/>
          </a:p>
          <a:p>
            <a:pPr indent="-354330" lvl="0" marL="457200" rtl="0" algn="l">
              <a:spcBef>
                <a:spcPts val="0"/>
              </a:spcBef>
              <a:spcAft>
                <a:spcPts val="0"/>
              </a:spcAft>
              <a:buSzPct val="100000"/>
              <a:buChar char="-"/>
            </a:pPr>
            <a:r>
              <a:rPr b="0" lang="en-US" sz="2200"/>
              <a:t>Max Garza</a:t>
            </a:r>
            <a:endParaRPr b="0" sz="2200"/>
          </a:p>
        </p:txBody>
      </p:sp>
      <p:graphicFrame>
        <p:nvGraphicFramePr>
          <p:cNvPr id="119" name="Google Shape;119;g30761654ca9_4_0"/>
          <p:cNvGraphicFramePr/>
          <p:nvPr/>
        </p:nvGraphicFramePr>
        <p:xfrm>
          <a:off x="373350" y="1483963"/>
          <a:ext cx="3000000" cy="3000000"/>
        </p:xfrm>
        <a:graphic>
          <a:graphicData uri="http://schemas.openxmlformats.org/drawingml/2006/table">
            <a:tbl>
              <a:tblPr>
                <a:noFill/>
                <a:tableStyleId>{F2F69E4D-1612-41C5-8CE1-BACB939B0513}</a:tableStyleId>
              </a:tblPr>
              <a:tblGrid>
                <a:gridCol w="4372650"/>
                <a:gridCol w="4024625"/>
              </a:tblGrid>
              <a:tr h="1089775">
                <a:tc>
                  <a:txBody>
                    <a:bodyPr/>
                    <a:lstStyle/>
                    <a:p>
                      <a:pPr indent="0" lvl="0" marL="0" rtl="0" algn="l">
                        <a:lnSpc>
                          <a:spcPct val="115000"/>
                        </a:lnSpc>
                        <a:spcBef>
                          <a:spcPts val="0"/>
                        </a:spcBef>
                        <a:spcAft>
                          <a:spcPts val="0"/>
                        </a:spcAft>
                        <a:buNone/>
                      </a:pPr>
                      <a:r>
                        <a:rPr lang="en-US" sz="2500"/>
                        <a:t>Current Accomplishments</a:t>
                      </a:r>
                      <a:endParaRPr sz="2500"/>
                    </a:p>
                  </a:txBody>
                  <a:tcPr marT="19050" marB="19050" marR="28575" marL="28575" anchor="b">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2400"/>
                        <a:t>Ongoing progress/problems and plans until the next presentation</a:t>
                      </a:r>
                      <a:endParaRPr sz="2400"/>
                    </a:p>
                  </a:txBody>
                  <a:tcPr marT="19050" marB="19050" marR="91425" marL="91425" anchor="b">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r>
              <a:tr h="3739225">
                <a:tc>
                  <a:txBody>
                    <a:bodyPr/>
                    <a:lstStyle/>
                    <a:p>
                      <a:pPr indent="-342900" lvl="0" marL="457200" rtl="0" algn="l">
                        <a:spcBef>
                          <a:spcPts val="0"/>
                        </a:spcBef>
                        <a:spcAft>
                          <a:spcPts val="0"/>
                        </a:spcAft>
                        <a:buSzPts val="1800"/>
                        <a:buChar char="-"/>
                      </a:pPr>
                      <a:r>
                        <a:rPr lang="en-US" sz="1800"/>
                        <a:t>Conops</a:t>
                      </a:r>
                      <a:endParaRPr sz="1800"/>
                    </a:p>
                    <a:p>
                      <a:pPr indent="-342900" lvl="0" marL="457200" rtl="0" algn="l">
                        <a:spcBef>
                          <a:spcPts val="0"/>
                        </a:spcBef>
                        <a:spcAft>
                          <a:spcPts val="0"/>
                        </a:spcAft>
                        <a:buSzPts val="1800"/>
                        <a:buChar char="-"/>
                      </a:pPr>
                      <a:r>
                        <a:rPr lang="en-US" sz="1800"/>
                        <a:t>FSR, ICD, execution plan, and validation plan</a:t>
                      </a:r>
                      <a:endParaRPr sz="1800"/>
                    </a:p>
                    <a:p>
                      <a:pPr indent="-342900" lvl="0" marL="457200" rtl="0" algn="l">
                        <a:spcBef>
                          <a:spcPts val="0"/>
                        </a:spcBef>
                        <a:spcAft>
                          <a:spcPts val="0"/>
                        </a:spcAft>
                        <a:buSzPts val="1800"/>
                        <a:buChar char="-"/>
                      </a:pPr>
                      <a:r>
                        <a:rPr lang="en-US" sz="1800"/>
                        <a:t>Completed subsystem intro project</a:t>
                      </a:r>
                      <a:endParaRPr sz="1800"/>
                    </a:p>
                    <a:p>
                      <a:pPr indent="-342900" lvl="0" marL="457200" rtl="0" algn="l">
                        <a:spcBef>
                          <a:spcPts val="0"/>
                        </a:spcBef>
                        <a:spcAft>
                          <a:spcPts val="0"/>
                        </a:spcAft>
                        <a:buSzPts val="1800"/>
                        <a:buChar char="-"/>
                      </a:pPr>
                      <a:r>
                        <a:rPr lang="en-US" sz="1800"/>
                        <a:t>Midterm presentation</a:t>
                      </a:r>
                      <a:endParaRPr sz="1800"/>
                    </a:p>
                  </a:txBody>
                  <a:tcPr marT="19050" marB="19050" marR="28575" marL="28575">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US" sz="1800">
                          <a:solidFill>
                            <a:schemeClr val="dk1"/>
                          </a:solidFill>
                        </a:rPr>
                        <a:t>Upcoming week:</a:t>
                      </a:r>
                      <a:endParaRPr sz="1800">
                        <a:solidFill>
                          <a:schemeClr val="dk1"/>
                        </a:solidFill>
                      </a:endParaRPr>
                    </a:p>
                    <a:p>
                      <a:pPr indent="-342900" lvl="0" marL="457200" rtl="0" algn="l">
                        <a:spcBef>
                          <a:spcPts val="0"/>
                        </a:spcBef>
                        <a:spcAft>
                          <a:spcPts val="0"/>
                        </a:spcAft>
                        <a:buClr>
                          <a:schemeClr val="dk1"/>
                        </a:buClr>
                        <a:buSzPts val="1800"/>
                        <a:buChar char="-"/>
                      </a:pPr>
                      <a:r>
                        <a:rPr lang="en-US" sz="1800">
                          <a:solidFill>
                            <a:schemeClr val="dk1"/>
                          </a:solidFill>
                        </a:rPr>
                        <a:t>Part Selection</a:t>
                      </a:r>
                      <a:endParaRPr sz="1800">
                        <a:solidFill>
                          <a:schemeClr val="dk1"/>
                        </a:solidFill>
                      </a:endParaRPr>
                    </a:p>
                    <a:p>
                      <a:pPr indent="-342900" lvl="0" marL="457200" rtl="0" algn="l">
                        <a:spcBef>
                          <a:spcPts val="0"/>
                        </a:spcBef>
                        <a:spcAft>
                          <a:spcPts val="0"/>
                        </a:spcAft>
                        <a:buClr>
                          <a:schemeClr val="dk1"/>
                        </a:buClr>
                        <a:buSzPts val="1800"/>
                        <a:buChar char="-"/>
                      </a:pPr>
                      <a:r>
                        <a:rPr lang="en-US" sz="1800">
                          <a:solidFill>
                            <a:schemeClr val="dk1"/>
                          </a:solidFill>
                        </a:rPr>
                        <a:t>Start writing firmware for rotary encoders</a:t>
                      </a:r>
                      <a:endParaRPr sz="1800">
                        <a:solidFill>
                          <a:schemeClr val="dk1"/>
                        </a:solidFill>
                      </a:endParaRPr>
                    </a:p>
                    <a:p>
                      <a:pPr indent="-342900" lvl="0" marL="457200" rtl="0" algn="l">
                        <a:spcBef>
                          <a:spcPts val="0"/>
                        </a:spcBef>
                        <a:spcAft>
                          <a:spcPts val="0"/>
                        </a:spcAft>
                        <a:buClr>
                          <a:schemeClr val="dk1"/>
                        </a:buClr>
                        <a:buSzPts val="1800"/>
                        <a:buChar char="-"/>
                      </a:pPr>
                      <a:r>
                        <a:rPr lang="en-US" sz="1800">
                          <a:solidFill>
                            <a:schemeClr val="dk1"/>
                          </a:solidFill>
                        </a:rPr>
                        <a:t>Validate basic function of rotary encoders</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rPr lang="en-US" sz="1800">
                          <a:solidFill>
                            <a:schemeClr val="dk1"/>
                          </a:solidFill>
                        </a:rPr>
                        <a:t>Future Plans</a:t>
                      </a:r>
                      <a:endParaRPr sz="1800">
                        <a:solidFill>
                          <a:schemeClr val="dk1"/>
                        </a:solidFill>
                      </a:endParaRPr>
                    </a:p>
                    <a:p>
                      <a:pPr indent="-342900" lvl="0" marL="457200" rtl="0" algn="l">
                        <a:spcBef>
                          <a:spcPts val="0"/>
                        </a:spcBef>
                        <a:spcAft>
                          <a:spcPts val="0"/>
                        </a:spcAft>
                        <a:buClr>
                          <a:schemeClr val="dk1"/>
                        </a:buClr>
                        <a:buSzPts val="1800"/>
                        <a:buChar char="-"/>
                      </a:pPr>
                      <a:r>
                        <a:rPr lang="en-US" sz="1800">
                          <a:solidFill>
                            <a:schemeClr val="dk1"/>
                          </a:solidFill>
                        </a:rPr>
                        <a:t>Implement “coarse” and “fine” adjustment feature of rotary encoders</a:t>
                      </a:r>
                      <a:endParaRPr sz="1800">
                        <a:solidFill>
                          <a:schemeClr val="dk1"/>
                        </a:solidFill>
                      </a:endParaRPr>
                    </a:p>
                    <a:p>
                      <a:pPr indent="-342900" lvl="0" marL="457200" rtl="0" algn="l">
                        <a:spcBef>
                          <a:spcPts val="0"/>
                        </a:spcBef>
                        <a:spcAft>
                          <a:spcPts val="0"/>
                        </a:spcAft>
                        <a:buClr>
                          <a:schemeClr val="dk1"/>
                        </a:buClr>
                        <a:buSzPts val="1800"/>
                        <a:buChar char="-"/>
                      </a:pPr>
                      <a:r>
                        <a:rPr lang="en-US" sz="1800">
                          <a:solidFill>
                            <a:schemeClr val="dk1"/>
                          </a:solidFill>
                        </a:rPr>
                        <a:t>Start on OLED display UI design</a:t>
                      </a:r>
                      <a:endParaRPr sz="1800">
                        <a:solidFill>
                          <a:schemeClr val="dk1"/>
                        </a:solidFill>
                      </a:endParaRPr>
                    </a:p>
                    <a:p>
                      <a:pPr indent="0" lvl="0" marL="0" rtl="0" algn="l">
                        <a:spcBef>
                          <a:spcPts val="0"/>
                        </a:spcBef>
                        <a:spcAft>
                          <a:spcPts val="0"/>
                        </a:spcAft>
                        <a:buNone/>
                      </a:pPr>
                      <a:r>
                        <a:t/>
                      </a:r>
                      <a:endParaRPr/>
                    </a:p>
                  </a:txBody>
                  <a:tcPr marT="19050" marB="19050" marR="28575" marL="28575">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5"/>
          <p:cNvSpPr txBox="1"/>
          <p:nvPr>
            <p:ph type="title"/>
          </p:nvPr>
        </p:nvSpPr>
        <p:spPr>
          <a:xfrm>
            <a:off x="457200" y="1049177"/>
            <a:ext cx="8229600" cy="803756"/>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3200"/>
              <a:buFont typeface="Arial"/>
              <a:buNone/>
            </a:pPr>
            <a:r>
              <a:rPr lang="en-US"/>
              <a:t>Task partition</a:t>
            </a:r>
            <a:endParaRPr/>
          </a:p>
        </p:txBody>
      </p:sp>
      <p:sp>
        <p:nvSpPr>
          <p:cNvPr id="125" name="Google Shape;125;p5"/>
          <p:cNvSpPr txBox="1"/>
          <p:nvPr>
            <p:ph idx="1" type="body"/>
          </p:nvPr>
        </p:nvSpPr>
        <p:spPr>
          <a:xfrm>
            <a:off x="457200" y="2049270"/>
            <a:ext cx="8229600" cy="4637280"/>
          </a:xfrm>
          <a:prstGeom prst="rect">
            <a:avLst/>
          </a:prstGeom>
          <a:noFill/>
          <a:ln>
            <a:noFill/>
          </a:ln>
        </p:spPr>
        <p:txBody>
          <a:bodyPr anchorCtr="0" anchor="t" bIns="45700" lIns="91425" spcFirstLastPara="1" rIns="91425" wrap="square" tIns="45700">
            <a:normAutofit/>
          </a:bodyPr>
          <a:lstStyle/>
          <a:p>
            <a:pPr indent="-342900" lvl="0" marL="342900" rtl="0" algn="l">
              <a:spcBef>
                <a:spcPts val="640"/>
              </a:spcBef>
              <a:spcAft>
                <a:spcPts val="0"/>
              </a:spcAft>
              <a:buClr>
                <a:schemeClr val="dk1"/>
              </a:buClr>
              <a:buSzPts val="3200"/>
              <a:buChar char="•"/>
            </a:pPr>
            <a:r>
              <a:rPr lang="en-US"/>
              <a:t>Jacky: Power Supply and Gate Drivers.</a:t>
            </a:r>
            <a:endParaRPr/>
          </a:p>
          <a:p>
            <a:pPr indent="-342900" lvl="0" marL="342900" rtl="0" algn="l">
              <a:spcBef>
                <a:spcPts val="640"/>
              </a:spcBef>
              <a:spcAft>
                <a:spcPts val="0"/>
              </a:spcAft>
              <a:buClr>
                <a:schemeClr val="dk1"/>
              </a:buClr>
              <a:buSzPts val="3200"/>
              <a:buChar char="•"/>
            </a:pPr>
            <a:r>
              <a:rPr lang="en-US"/>
              <a:t>Luke: PWM Generation and FET Operation Control</a:t>
            </a:r>
            <a:endParaRPr/>
          </a:p>
          <a:p>
            <a:pPr indent="-342900" lvl="0" marL="342900" rtl="0" algn="l">
              <a:spcBef>
                <a:spcPts val="640"/>
              </a:spcBef>
              <a:spcAft>
                <a:spcPts val="0"/>
              </a:spcAft>
              <a:buClr>
                <a:schemeClr val="dk1"/>
              </a:buClr>
              <a:buSzPts val="3200"/>
              <a:buChar char="•"/>
            </a:pPr>
            <a:r>
              <a:rPr lang="en-US"/>
              <a:t>Max: OLED Display and Rotary Encoder Knob Implementation</a:t>
            </a:r>
            <a:endParaRPr/>
          </a:p>
          <a:p>
            <a:pPr indent="-342900" lvl="0" marL="342900" rtl="0" algn="l">
              <a:spcBef>
                <a:spcPts val="640"/>
              </a:spcBef>
              <a:spcAft>
                <a:spcPts val="0"/>
              </a:spcAft>
              <a:buClr>
                <a:schemeClr val="dk1"/>
              </a:buClr>
              <a:buSzPts val="3200"/>
              <a:buChar char="•"/>
            </a:pPr>
            <a:r>
              <a:rPr lang="en-US"/>
              <a:t>Sydney: User Interface and Web Application</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7"/>
          <p:cNvSpPr txBox="1"/>
          <p:nvPr>
            <p:ph type="title"/>
          </p:nvPr>
        </p:nvSpPr>
        <p:spPr>
          <a:xfrm>
            <a:off x="457200" y="1049177"/>
            <a:ext cx="8229600" cy="803756"/>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3200"/>
              <a:buFont typeface="Arial"/>
              <a:buNone/>
            </a:pPr>
            <a:r>
              <a:rPr lang="en-US"/>
              <a:t>Execution plan</a:t>
            </a:r>
            <a:endParaRPr/>
          </a:p>
        </p:txBody>
      </p:sp>
      <p:pic>
        <p:nvPicPr>
          <p:cNvPr id="131" name="Google Shape;131;p7"/>
          <p:cNvPicPr preferRelativeResize="0"/>
          <p:nvPr/>
        </p:nvPicPr>
        <p:blipFill>
          <a:blip r:embed="rId3">
            <a:alphaModFix/>
          </a:blip>
          <a:stretch>
            <a:fillRect/>
          </a:stretch>
        </p:blipFill>
        <p:spPr>
          <a:xfrm>
            <a:off x="205463" y="1852925"/>
            <a:ext cx="8733076" cy="46244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8"/>
          <p:cNvSpPr txBox="1"/>
          <p:nvPr>
            <p:ph type="title"/>
          </p:nvPr>
        </p:nvSpPr>
        <p:spPr>
          <a:xfrm>
            <a:off x="457200" y="1049177"/>
            <a:ext cx="8229600" cy="803756"/>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3200"/>
              <a:buFont typeface="Arial"/>
              <a:buNone/>
            </a:pPr>
            <a:r>
              <a:rPr lang="en-US"/>
              <a:t>Validation plan</a:t>
            </a:r>
            <a:endParaRPr/>
          </a:p>
        </p:txBody>
      </p:sp>
      <p:pic>
        <p:nvPicPr>
          <p:cNvPr id="137" name="Google Shape;137;p8"/>
          <p:cNvPicPr preferRelativeResize="0"/>
          <p:nvPr/>
        </p:nvPicPr>
        <p:blipFill>
          <a:blip r:embed="rId3">
            <a:alphaModFix/>
          </a:blip>
          <a:stretch>
            <a:fillRect/>
          </a:stretch>
        </p:blipFill>
        <p:spPr>
          <a:xfrm>
            <a:off x="80225" y="1852925"/>
            <a:ext cx="8983548" cy="46372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2"/>
          <p:cNvSpPr txBox="1"/>
          <p:nvPr>
            <p:ph type="title"/>
          </p:nvPr>
        </p:nvSpPr>
        <p:spPr>
          <a:xfrm>
            <a:off x="457200" y="909502"/>
            <a:ext cx="8229600" cy="8037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3200"/>
              <a:buFont typeface="Arial"/>
              <a:buNone/>
            </a:pPr>
            <a:r>
              <a:rPr lang="en-US"/>
              <a:t>Project description</a:t>
            </a:r>
            <a:endParaRPr/>
          </a:p>
        </p:txBody>
      </p:sp>
      <p:sp>
        <p:nvSpPr>
          <p:cNvPr id="63" name="Google Shape;63;p2"/>
          <p:cNvSpPr txBox="1"/>
          <p:nvPr>
            <p:ph idx="1" type="body"/>
          </p:nvPr>
        </p:nvSpPr>
        <p:spPr>
          <a:xfrm>
            <a:off x="457200" y="1983350"/>
            <a:ext cx="8229600" cy="4703400"/>
          </a:xfrm>
          <a:prstGeom prst="rect">
            <a:avLst/>
          </a:prstGeom>
          <a:noFill/>
          <a:ln>
            <a:noFill/>
          </a:ln>
        </p:spPr>
        <p:txBody>
          <a:bodyPr anchorCtr="0" anchor="t" bIns="45700" lIns="91425" spcFirstLastPara="1" rIns="91425" wrap="square" tIns="45700">
            <a:normAutofit lnSpcReduction="10000"/>
          </a:bodyPr>
          <a:lstStyle/>
          <a:p>
            <a:pPr indent="0" lvl="0" marL="0" rtl="0" algn="l">
              <a:spcBef>
                <a:spcPts val="0"/>
              </a:spcBef>
              <a:spcAft>
                <a:spcPts val="0"/>
              </a:spcAft>
              <a:buNone/>
            </a:pPr>
            <a:r>
              <a:rPr lang="en-US" sz="2600"/>
              <a:t>Problem Statement:</a:t>
            </a:r>
            <a:endParaRPr sz="2600"/>
          </a:p>
          <a:p>
            <a:pPr indent="-393700" lvl="0" marL="457200" rtl="0" algn="l">
              <a:spcBef>
                <a:spcPts val="0"/>
              </a:spcBef>
              <a:spcAft>
                <a:spcPts val="0"/>
              </a:spcAft>
              <a:buSzPts val="2600"/>
              <a:buChar char="•"/>
            </a:pPr>
            <a:r>
              <a:rPr lang="en-US" sz="2600"/>
              <a:t>The FET box was created to aid in power electronics education (i.e. ECEN 438) and research. However, it was designed in 2003, so replacement parts cannot be ordered due to no longer being manufactured.</a:t>
            </a:r>
            <a:endParaRPr sz="2600"/>
          </a:p>
          <a:p>
            <a:pPr indent="0" lvl="0" marL="0" rtl="0" algn="l">
              <a:spcBef>
                <a:spcPts val="0"/>
              </a:spcBef>
              <a:spcAft>
                <a:spcPts val="0"/>
              </a:spcAft>
              <a:buNone/>
            </a:pPr>
            <a:r>
              <a:t/>
            </a:r>
            <a:endParaRPr sz="2600"/>
          </a:p>
          <a:p>
            <a:pPr indent="0" lvl="0" marL="0" rtl="0" algn="l">
              <a:spcBef>
                <a:spcPts val="0"/>
              </a:spcBef>
              <a:spcAft>
                <a:spcPts val="0"/>
              </a:spcAft>
              <a:buNone/>
            </a:pPr>
            <a:r>
              <a:rPr lang="en-US" sz="2600"/>
              <a:t>Solution Proposal:</a:t>
            </a:r>
            <a:endParaRPr sz="2600"/>
          </a:p>
          <a:p>
            <a:pPr indent="-393700" lvl="0" marL="457200" rtl="0" algn="l">
              <a:spcBef>
                <a:spcPts val="0"/>
              </a:spcBef>
              <a:spcAft>
                <a:spcPts val="0"/>
              </a:spcAft>
              <a:buSzPts val="2600"/>
              <a:buChar char="•"/>
            </a:pPr>
            <a:r>
              <a:rPr lang="en-US" sz="2600"/>
              <a:t>Modernize the previous design while keeping the design robust and easy to use.</a:t>
            </a:r>
            <a:endParaRPr sz="2600"/>
          </a:p>
          <a:p>
            <a:pPr indent="-393700" lvl="0" marL="457200" rtl="0" algn="l">
              <a:spcBef>
                <a:spcPts val="0"/>
              </a:spcBef>
              <a:spcAft>
                <a:spcPts val="0"/>
              </a:spcAft>
              <a:buSzPts val="2600"/>
              <a:buChar char="•"/>
            </a:pPr>
            <a:r>
              <a:rPr lang="en-US" sz="2600"/>
              <a:t>Add new features and improve upon existing features.</a:t>
            </a:r>
            <a:endParaRPr sz="2600"/>
          </a:p>
        </p:txBody>
      </p:sp>
      <p:pic>
        <p:nvPicPr>
          <p:cNvPr id="64" name="Google Shape;64;p2"/>
          <p:cNvPicPr preferRelativeResize="0"/>
          <p:nvPr/>
        </p:nvPicPr>
        <p:blipFill>
          <a:blip r:embed="rId3">
            <a:alphaModFix/>
          </a:blip>
          <a:stretch>
            <a:fillRect/>
          </a:stretch>
        </p:blipFill>
        <p:spPr>
          <a:xfrm>
            <a:off x="4572000" y="164063"/>
            <a:ext cx="4286250" cy="18192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4"/>
          <p:cNvSpPr txBox="1"/>
          <p:nvPr>
            <p:ph type="title"/>
          </p:nvPr>
        </p:nvSpPr>
        <p:spPr>
          <a:xfrm>
            <a:off x="457200" y="1049177"/>
            <a:ext cx="8229600" cy="803756"/>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3200"/>
              <a:buFont typeface="Arial"/>
              <a:buNone/>
            </a:pPr>
            <a:r>
              <a:rPr lang="en-US"/>
              <a:t>Diagram of subsystems and interface</a:t>
            </a:r>
            <a:endParaRPr/>
          </a:p>
        </p:txBody>
      </p:sp>
      <p:pic>
        <p:nvPicPr>
          <p:cNvPr id="70" name="Google Shape;70;p4"/>
          <p:cNvPicPr preferRelativeResize="0"/>
          <p:nvPr/>
        </p:nvPicPr>
        <p:blipFill>
          <a:blip r:embed="rId3">
            <a:alphaModFix/>
          </a:blip>
          <a:stretch>
            <a:fillRect/>
          </a:stretch>
        </p:blipFill>
        <p:spPr>
          <a:xfrm>
            <a:off x="0" y="1714500"/>
            <a:ext cx="9144000" cy="5143500"/>
          </a:xfrm>
          <a:prstGeom prst="rect">
            <a:avLst/>
          </a:prstGeom>
          <a:noFill/>
          <a:ln>
            <a:noFill/>
          </a:ln>
        </p:spPr>
      </p:pic>
      <p:pic>
        <p:nvPicPr>
          <p:cNvPr id="71" name="Google Shape;71;p4"/>
          <p:cNvPicPr preferRelativeResize="0"/>
          <p:nvPr/>
        </p:nvPicPr>
        <p:blipFill>
          <a:blip r:embed="rId4">
            <a:alphaModFix/>
          </a:blip>
          <a:stretch>
            <a:fillRect/>
          </a:stretch>
        </p:blipFill>
        <p:spPr>
          <a:xfrm>
            <a:off x="1450325" y="2661250"/>
            <a:ext cx="3480000" cy="14391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g2f90e173a3d_0_0"/>
          <p:cNvSpPr txBox="1"/>
          <p:nvPr>
            <p:ph type="title"/>
          </p:nvPr>
        </p:nvSpPr>
        <p:spPr>
          <a:xfrm>
            <a:off x="457200" y="1049177"/>
            <a:ext cx="8229600" cy="803700"/>
          </a:xfrm>
          <a:prstGeom prst="rect">
            <a:avLst/>
          </a:prstGeom>
        </p:spPr>
        <p:txBody>
          <a:bodyPr anchorCtr="0" anchor="ctr" bIns="45700" lIns="91425" spcFirstLastPara="1" rIns="91425" wrap="square" tIns="45700">
            <a:normAutofit fontScale="90000"/>
          </a:bodyPr>
          <a:lstStyle/>
          <a:p>
            <a:pPr indent="0" lvl="0" marL="0" rtl="0" algn="ctr">
              <a:spcBef>
                <a:spcPts val="0"/>
              </a:spcBef>
              <a:spcAft>
                <a:spcPts val="0"/>
              </a:spcAft>
              <a:buNone/>
            </a:pPr>
            <a:r>
              <a:rPr lang="en-US"/>
              <a:t>Power Supply and Gate Drivers Subsystem</a:t>
            </a:r>
            <a:endParaRPr/>
          </a:p>
        </p:txBody>
      </p:sp>
      <p:sp>
        <p:nvSpPr>
          <p:cNvPr id="77" name="Google Shape;77;g2f90e173a3d_0_0"/>
          <p:cNvSpPr txBox="1"/>
          <p:nvPr>
            <p:ph idx="1" type="body"/>
          </p:nvPr>
        </p:nvSpPr>
        <p:spPr>
          <a:xfrm>
            <a:off x="457200" y="1852875"/>
            <a:ext cx="8229600" cy="47826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lang="en-US" sz="2400" u="sng"/>
              <a:t>Power Supply:</a:t>
            </a:r>
            <a:endParaRPr sz="2400" u="sng"/>
          </a:p>
          <a:p>
            <a:pPr indent="-381000" lvl="0" marL="457200" rtl="0" algn="l">
              <a:spcBef>
                <a:spcPts val="360"/>
              </a:spcBef>
              <a:spcAft>
                <a:spcPts val="0"/>
              </a:spcAft>
              <a:buSzPts val="2400"/>
              <a:buChar char="-"/>
            </a:pPr>
            <a:r>
              <a:rPr lang="en-US" sz="2400"/>
              <a:t>Supplies the electrical components with power.</a:t>
            </a:r>
            <a:endParaRPr sz="2400"/>
          </a:p>
          <a:p>
            <a:pPr indent="-381000" lvl="0" marL="457200" rtl="0" algn="l">
              <a:spcBef>
                <a:spcPts val="0"/>
              </a:spcBef>
              <a:spcAft>
                <a:spcPts val="0"/>
              </a:spcAft>
              <a:buSzPts val="2400"/>
              <a:buChar char="-"/>
            </a:pPr>
            <a:r>
              <a:rPr lang="en-US" sz="2400"/>
              <a:t>Converts the power supplied by the wall to 12VDC 10A.</a:t>
            </a:r>
            <a:endParaRPr sz="2400"/>
          </a:p>
          <a:p>
            <a:pPr indent="-381000" lvl="0" marL="457200" rtl="0" algn="l">
              <a:spcBef>
                <a:spcPts val="0"/>
              </a:spcBef>
              <a:spcAft>
                <a:spcPts val="0"/>
              </a:spcAft>
              <a:buSzPts val="2400"/>
              <a:buChar char="-"/>
            </a:pPr>
            <a:r>
              <a:rPr lang="en-US" sz="2400"/>
              <a:t>Flyback inductor to reduce EMI.</a:t>
            </a:r>
            <a:endParaRPr sz="2400"/>
          </a:p>
          <a:p>
            <a:pPr indent="0" lvl="0" marL="0" rtl="0" algn="l">
              <a:spcBef>
                <a:spcPts val="360"/>
              </a:spcBef>
              <a:spcAft>
                <a:spcPts val="0"/>
              </a:spcAft>
              <a:buNone/>
            </a:pPr>
            <a:r>
              <a:t/>
            </a:r>
            <a:endParaRPr sz="2400"/>
          </a:p>
          <a:p>
            <a:pPr indent="0" lvl="0" marL="0" rtl="0" algn="l">
              <a:spcBef>
                <a:spcPts val="360"/>
              </a:spcBef>
              <a:spcAft>
                <a:spcPts val="0"/>
              </a:spcAft>
              <a:buNone/>
            </a:pPr>
            <a:r>
              <a:rPr lang="en-US" sz="2400" u="sng"/>
              <a:t>Gate Drivers:</a:t>
            </a:r>
            <a:endParaRPr sz="2400" u="sng"/>
          </a:p>
          <a:p>
            <a:pPr indent="-381000" lvl="0" marL="457200" rtl="0" algn="l">
              <a:spcBef>
                <a:spcPts val="360"/>
              </a:spcBef>
              <a:spcAft>
                <a:spcPts val="0"/>
              </a:spcAft>
              <a:buSzPts val="2400"/>
              <a:buChar char="-"/>
            </a:pPr>
            <a:r>
              <a:rPr lang="en-US" sz="2400"/>
              <a:t>Gate drivers provide low impedance current drive to the flyback FETs.</a:t>
            </a:r>
            <a:endParaRPr sz="2400"/>
          </a:p>
          <a:p>
            <a:pPr indent="-381000" lvl="0" marL="457200" rtl="0" algn="l">
              <a:spcBef>
                <a:spcPts val="0"/>
              </a:spcBef>
              <a:spcAft>
                <a:spcPts val="0"/>
              </a:spcAft>
              <a:buSzPts val="2400"/>
              <a:buChar char="-"/>
            </a:pPr>
            <a:r>
              <a:rPr lang="en-US" sz="2400"/>
              <a:t>Gives high speed switching for the FETs.</a:t>
            </a:r>
            <a:endParaRPr sz="24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g2f924432089_1_6"/>
          <p:cNvSpPr txBox="1"/>
          <p:nvPr>
            <p:ph type="title"/>
          </p:nvPr>
        </p:nvSpPr>
        <p:spPr>
          <a:xfrm>
            <a:off x="3742225" y="548425"/>
            <a:ext cx="6540600" cy="803700"/>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chemeClr val="dk1"/>
              </a:buClr>
              <a:buSzPct val="100000"/>
              <a:buFont typeface="Arial"/>
              <a:buNone/>
            </a:pPr>
            <a:r>
              <a:rPr lang="en-US"/>
              <a:t>Power Supply Subsystem</a:t>
            </a:r>
            <a:endParaRPr/>
          </a:p>
          <a:p>
            <a:pPr indent="-354330" lvl="0" marL="457200" rtl="0" algn="l">
              <a:spcBef>
                <a:spcPts val="0"/>
              </a:spcBef>
              <a:spcAft>
                <a:spcPts val="0"/>
              </a:spcAft>
              <a:buSzPct val="100000"/>
              <a:buChar char="-"/>
            </a:pPr>
            <a:r>
              <a:rPr b="0" lang="en-US" sz="2200"/>
              <a:t>Jacky Chen</a:t>
            </a:r>
            <a:endParaRPr b="0" sz="2200"/>
          </a:p>
        </p:txBody>
      </p:sp>
      <p:graphicFrame>
        <p:nvGraphicFramePr>
          <p:cNvPr id="83" name="Google Shape;83;g2f924432089_1_6"/>
          <p:cNvGraphicFramePr/>
          <p:nvPr/>
        </p:nvGraphicFramePr>
        <p:xfrm>
          <a:off x="373350" y="1483963"/>
          <a:ext cx="3000000" cy="3000000"/>
        </p:xfrm>
        <a:graphic>
          <a:graphicData uri="http://schemas.openxmlformats.org/drawingml/2006/table">
            <a:tbl>
              <a:tblPr>
                <a:noFill/>
                <a:tableStyleId>{F2F69E4D-1612-41C5-8CE1-BACB939B0513}</a:tableStyleId>
              </a:tblPr>
              <a:tblGrid>
                <a:gridCol w="4372650"/>
                <a:gridCol w="4024625"/>
              </a:tblGrid>
              <a:tr h="1089775">
                <a:tc>
                  <a:txBody>
                    <a:bodyPr/>
                    <a:lstStyle/>
                    <a:p>
                      <a:pPr indent="0" lvl="0" marL="0" rtl="0" algn="l">
                        <a:lnSpc>
                          <a:spcPct val="115000"/>
                        </a:lnSpc>
                        <a:spcBef>
                          <a:spcPts val="0"/>
                        </a:spcBef>
                        <a:spcAft>
                          <a:spcPts val="0"/>
                        </a:spcAft>
                        <a:buNone/>
                      </a:pPr>
                      <a:r>
                        <a:rPr lang="en-US" sz="2500"/>
                        <a:t>Current Accomplishments</a:t>
                      </a:r>
                      <a:endParaRPr sz="2500"/>
                    </a:p>
                  </a:txBody>
                  <a:tcPr marT="19050" marB="19050" marR="28575" marL="28575" anchor="b">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2400"/>
                        <a:t>Ongoing progress/problems and plans until the next presentation</a:t>
                      </a:r>
                      <a:endParaRPr sz="2400"/>
                    </a:p>
                  </a:txBody>
                  <a:tcPr marT="19050" marB="19050" marR="91425" marL="91425" anchor="b">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r>
              <a:tr h="3739225">
                <a:tc>
                  <a:txBody>
                    <a:bodyPr/>
                    <a:lstStyle/>
                    <a:p>
                      <a:pPr indent="-342900" lvl="0" marL="457200" rtl="0" algn="l">
                        <a:spcBef>
                          <a:spcPts val="0"/>
                        </a:spcBef>
                        <a:spcAft>
                          <a:spcPts val="0"/>
                        </a:spcAft>
                        <a:buSzPts val="1800"/>
                        <a:buChar char="-"/>
                      </a:pPr>
                      <a:r>
                        <a:rPr lang="en-US" sz="1800"/>
                        <a:t>Conops</a:t>
                      </a:r>
                      <a:endParaRPr sz="1800"/>
                    </a:p>
                    <a:p>
                      <a:pPr indent="-342900" lvl="0" marL="457200" rtl="0" algn="l">
                        <a:spcBef>
                          <a:spcPts val="0"/>
                        </a:spcBef>
                        <a:spcAft>
                          <a:spcPts val="0"/>
                        </a:spcAft>
                        <a:buSzPts val="1800"/>
                        <a:buChar char="-"/>
                      </a:pPr>
                      <a:r>
                        <a:rPr lang="en-US" sz="1800"/>
                        <a:t>FSR, ICD, execution plan, and validation plan</a:t>
                      </a:r>
                      <a:endParaRPr sz="1800"/>
                    </a:p>
                    <a:p>
                      <a:pPr indent="-342900" lvl="0" marL="457200" rtl="0" algn="l">
                        <a:spcBef>
                          <a:spcPts val="0"/>
                        </a:spcBef>
                        <a:spcAft>
                          <a:spcPts val="0"/>
                        </a:spcAft>
                        <a:buSzPts val="1800"/>
                        <a:buChar char="-"/>
                      </a:pPr>
                      <a:r>
                        <a:rPr lang="en-US" sz="1800"/>
                        <a:t>Completed subsystem intro project</a:t>
                      </a:r>
                      <a:endParaRPr sz="1800"/>
                    </a:p>
                    <a:p>
                      <a:pPr indent="-342900" lvl="0" marL="457200" rtl="0" algn="l">
                        <a:spcBef>
                          <a:spcPts val="0"/>
                        </a:spcBef>
                        <a:spcAft>
                          <a:spcPts val="0"/>
                        </a:spcAft>
                        <a:buSzPts val="1800"/>
                        <a:buChar char="-"/>
                      </a:pPr>
                      <a:r>
                        <a:rPr lang="en-US" sz="1800"/>
                        <a:t>Midterm presentation</a:t>
                      </a:r>
                      <a:endParaRPr sz="1800"/>
                    </a:p>
                  </a:txBody>
                  <a:tcPr marT="19050" marB="19050" marR="28575" marL="28575">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US" sz="1800">
                          <a:solidFill>
                            <a:schemeClr val="dk1"/>
                          </a:solidFill>
                        </a:rPr>
                        <a:t>Upcoming week</a:t>
                      </a:r>
                      <a:endParaRPr sz="1800">
                        <a:solidFill>
                          <a:schemeClr val="dk1"/>
                        </a:solidFill>
                      </a:endParaRPr>
                    </a:p>
                    <a:p>
                      <a:pPr indent="-342900" lvl="0" marL="457200" rtl="0" algn="l">
                        <a:spcBef>
                          <a:spcPts val="0"/>
                        </a:spcBef>
                        <a:spcAft>
                          <a:spcPts val="0"/>
                        </a:spcAft>
                        <a:buClr>
                          <a:schemeClr val="dk1"/>
                        </a:buClr>
                        <a:buSzPts val="1800"/>
                        <a:buChar char="-"/>
                      </a:pPr>
                      <a:r>
                        <a:rPr lang="en-US" sz="1800">
                          <a:solidFill>
                            <a:schemeClr val="dk1"/>
                          </a:solidFill>
                        </a:rPr>
                        <a:t>Start breadboarding/simulating power supply and gate driver design</a:t>
                      </a:r>
                      <a:endParaRPr sz="1800">
                        <a:solidFill>
                          <a:schemeClr val="dk1"/>
                        </a:solidFill>
                      </a:endParaRPr>
                    </a:p>
                    <a:p>
                      <a:pPr indent="-342900" lvl="0" marL="457200" rtl="0" algn="l">
                        <a:spcBef>
                          <a:spcPts val="0"/>
                        </a:spcBef>
                        <a:spcAft>
                          <a:spcPts val="0"/>
                        </a:spcAft>
                        <a:buClr>
                          <a:schemeClr val="dk1"/>
                        </a:buClr>
                        <a:buSzPts val="1800"/>
                        <a:buChar char="-"/>
                      </a:pPr>
                      <a:r>
                        <a:rPr lang="en-US" sz="1800">
                          <a:solidFill>
                            <a:schemeClr val="dk1"/>
                          </a:solidFill>
                        </a:rPr>
                        <a:t>Find new parts to replace old parts</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rPr lang="en-US" sz="1800">
                          <a:solidFill>
                            <a:schemeClr val="dk1"/>
                          </a:solidFill>
                        </a:rPr>
                        <a:t>Future Plans</a:t>
                      </a:r>
                      <a:endParaRPr sz="1800">
                        <a:solidFill>
                          <a:schemeClr val="dk1"/>
                        </a:solidFill>
                      </a:endParaRPr>
                    </a:p>
                    <a:p>
                      <a:pPr indent="-342900" lvl="0" marL="457200" rtl="0" algn="l">
                        <a:spcBef>
                          <a:spcPts val="0"/>
                        </a:spcBef>
                        <a:spcAft>
                          <a:spcPts val="0"/>
                        </a:spcAft>
                        <a:buClr>
                          <a:schemeClr val="dk1"/>
                        </a:buClr>
                        <a:buSzPts val="1800"/>
                        <a:buChar char="-"/>
                      </a:pPr>
                      <a:r>
                        <a:rPr lang="en-US" sz="1800">
                          <a:solidFill>
                            <a:schemeClr val="dk1"/>
                          </a:solidFill>
                        </a:rPr>
                        <a:t>Implement designs into PCB</a:t>
                      </a:r>
                      <a:endParaRPr sz="1800">
                        <a:solidFill>
                          <a:schemeClr val="dk1"/>
                        </a:solidFill>
                      </a:endParaRPr>
                    </a:p>
                  </a:txBody>
                  <a:tcPr marT="19050" marB="19050" marR="28575" marL="28575">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g2f90e173a3d_0_5"/>
          <p:cNvSpPr txBox="1"/>
          <p:nvPr>
            <p:ph type="title"/>
          </p:nvPr>
        </p:nvSpPr>
        <p:spPr>
          <a:xfrm>
            <a:off x="457200" y="1049177"/>
            <a:ext cx="8229600" cy="803700"/>
          </a:xfrm>
          <a:prstGeom prst="rect">
            <a:avLst/>
          </a:prstGeom>
        </p:spPr>
        <p:txBody>
          <a:bodyPr anchorCtr="0" anchor="ctr" bIns="45700" lIns="91425" spcFirstLastPara="1" rIns="91425" wrap="square" tIns="45700">
            <a:normAutofit fontScale="90000"/>
          </a:bodyPr>
          <a:lstStyle/>
          <a:p>
            <a:pPr indent="0" lvl="0" marL="0" rtl="0" algn="ctr">
              <a:spcBef>
                <a:spcPts val="0"/>
              </a:spcBef>
              <a:spcAft>
                <a:spcPts val="0"/>
              </a:spcAft>
              <a:buNone/>
            </a:pPr>
            <a:r>
              <a:rPr lang="en-US"/>
              <a:t>User Interface and Web Application Subsystem</a:t>
            </a:r>
            <a:endParaRPr/>
          </a:p>
        </p:txBody>
      </p:sp>
      <p:sp>
        <p:nvSpPr>
          <p:cNvPr id="89" name="Google Shape;89;g2f90e173a3d_0_5"/>
          <p:cNvSpPr txBox="1"/>
          <p:nvPr>
            <p:ph idx="1" type="body"/>
          </p:nvPr>
        </p:nvSpPr>
        <p:spPr>
          <a:xfrm>
            <a:off x="457200" y="2049276"/>
            <a:ext cx="8229600" cy="4808700"/>
          </a:xfrm>
          <a:prstGeom prst="rect">
            <a:avLst/>
          </a:prstGeom>
        </p:spPr>
        <p:txBody>
          <a:bodyPr anchorCtr="0" anchor="t" bIns="45700" lIns="91425" spcFirstLastPara="1" rIns="91425" wrap="square" tIns="45700">
            <a:normAutofit lnSpcReduction="10000"/>
          </a:bodyPr>
          <a:lstStyle/>
          <a:p>
            <a:pPr indent="0" lvl="0" marL="0" rtl="0" algn="l">
              <a:spcBef>
                <a:spcPts val="360"/>
              </a:spcBef>
              <a:spcAft>
                <a:spcPts val="0"/>
              </a:spcAft>
              <a:buNone/>
            </a:pPr>
            <a:r>
              <a:rPr lang="en-US" sz="2400" u="sng"/>
              <a:t>User Interface</a:t>
            </a:r>
            <a:endParaRPr sz="2400" u="sng"/>
          </a:p>
          <a:p>
            <a:pPr indent="-381000" lvl="0" marL="457200" rtl="0" algn="l">
              <a:spcBef>
                <a:spcPts val="360"/>
              </a:spcBef>
              <a:spcAft>
                <a:spcPts val="0"/>
              </a:spcAft>
              <a:buSzPts val="2400"/>
              <a:buChar char="-"/>
            </a:pPr>
            <a:r>
              <a:rPr lang="en-US" sz="2400"/>
              <a:t>Replacing LabView</a:t>
            </a:r>
            <a:endParaRPr sz="2400"/>
          </a:p>
          <a:p>
            <a:pPr indent="-381000" lvl="0" marL="457200" rtl="0" algn="l">
              <a:spcBef>
                <a:spcPts val="0"/>
              </a:spcBef>
              <a:spcAft>
                <a:spcPts val="0"/>
              </a:spcAft>
              <a:buSzPts val="2400"/>
              <a:buChar char="-"/>
            </a:pPr>
            <a:r>
              <a:rPr lang="en-US" sz="2400"/>
              <a:t>SCPI commands through Command Expert on Excel</a:t>
            </a:r>
            <a:endParaRPr sz="2400"/>
          </a:p>
          <a:p>
            <a:pPr indent="-368300" lvl="1" marL="914400" rtl="0" algn="l">
              <a:spcBef>
                <a:spcPts val="0"/>
              </a:spcBef>
              <a:spcAft>
                <a:spcPts val="0"/>
              </a:spcAft>
              <a:buSzPts val="2200"/>
              <a:buChar char="-"/>
            </a:pPr>
            <a:r>
              <a:rPr lang="en-US" sz="2200"/>
              <a:t>Commonly used in Industry and Classroom</a:t>
            </a:r>
            <a:endParaRPr sz="2200"/>
          </a:p>
          <a:p>
            <a:pPr indent="-368300" lvl="1" marL="914400" rtl="0" algn="l">
              <a:spcBef>
                <a:spcPts val="0"/>
              </a:spcBef>
              <a:spcAft>
                <a:spcPts val="0"/>
              </a:spcAft>
              <a:buSzPts val="2200"/>
              <a:buChar char="-"/>
            </a:pPr>
            <a:r>
              <a:rPr lang="en-US" sz="2200"/>
              <a:t>Macros will help automate commands, collect data, and create reports in one place</a:t>
            </a:r>
            <a:endParaRPr sz="2200"/>
          </a:p>
          <a:p>
            <a:pPr indent="0" lvl="0" marL="0" rtl="0" algn="l">
              <a:spcBef>
                <a:spcPts val="360"/>
              </a:spcBef>
              <a:spcAft>
                <a:spcPts val="0"/>
              </a:spcAft>
              <a:buNone/>
            </a:pPr>
            <a:r>
              <a:rPr lang="en-US" sz="2400" u="sng"/>
              <a:t>Web Application</a:t>
            </a:r>
            <a:endParaRPr sz="2400" u="sng"/>
          </a:p>
          <a:p>
            <a:pPr indent="-381000" lvl="0" marL="457200" rtl="0" algn="l">
              <a:spcBef>
                <a:spcPts val="360"/>
              </a:spcBef>
              <a:spcAft>
                <a:spcPts val="0"/>
              </a:spcAft>
              <a:buSzPts val="2400"/>
              <a:buChar char="-"/>
            </a:pPr>
            <a:r>
              <a:rPr lang="en-US" sz="2400"/>
              <a:t>using Winforms through Visual Studio</a:t>
            </a:r>
            <a:endParaRPr sz="2400"/>
          </a:p>
          <a:p>
            <a:pPr indent="-381000" lvl="0" marL="457200" rtl="0" algn="l">
              <a:spcBef>
                <a:spcPts val="0"/>
              </a:spcBef>
              <a:spcAft>
                <a:spcPts val="0"/>
              </a:spcAft>
              <a:buSzPts val="2400"/>
              <a:buChar char="-"/>
            </a:pPr>
            <a:r>
              <a:rPr lang="en-US" sz="2400"/>
              <a:t>integrate Excel data into Winforms</a:t>
            </a:r>
            <a:endParaRPr sz="2400"/>
          </a:p>
          <a:p>
            <a:pPr indent="-381000" lvl="1" marL="914400" rtl="0" algn="l">
              <a:spcBef>
                <a:spcPts val="0"/>
              </a:spcBef>
              <a:spcAft>
                <a:spcPts val="0"/>
              </a:spcAft>
              <a:buSzPts val="2400"/>
              <a:buChar char="-"/>
            </a:pPr>
            <a:r>
              <a:rPr lang="en-US" sz="2400"/>
              <a:t>Students can visualize the mathematical and graphical analysis of their Lab in one place</a:t>
            </a:r>
            <a:endParaRPr sz="2400"/>
          </a:p>
          <a:p>
            <a:pPr indent="-381000" lvl="1" marL="914400" rtl="0" algn="l">
              <a:spcBef>
                <a:spcPts val="0"/>
              </a:spcBef>
              <a:spcAft>
                <a:spcPts val="0"/>
              </a:spcAft>
              <a:buSzPts val="2400"/>
              <a:buChar char="-"/>
            </a:pPr>
            <a:r>
              <a:rPr lang="en-US" sz="2400"/>
              <a:t>Students can explore patterns and trends with more data points than collected in Lab</a:t>
            </a:r>
            <a:endParaRPr sz="24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g2f924432089_1_1"/>
          <p:cNvSpPr txBox="1"/>
          <p:nvPr>
            <p:ph type="title"/>
          </p:nvPr>
        </p:nvSpPr>
        <p:spPr>
          <a:xfrm>
            <a:off x="3737650" y="548425"/>
            <a:ext cx="6540600" cy="803700"/>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chemeClr val="dk1"/>
              </a:buClr>
              <a:buSzPct val="100000"/>
              <a:buFont typeface="Arial"/>
              <a:buNone/>
            </a:pPr>
            <a:r>
              <a:rPr lang="en-US"/>
              <a:t>UI &amp; Application Subsystem</a:t>
            </a:r>
            <a:endParaRPr/>
          </a:p>
          <a:p>
            <a:pPr indent="-354330" lvl="0" marL="457200" rtl="0" algn="l">
              <a:spcBef>
                <a:spcPts val="0"/>
              </a:spcBef>
              <a:spcAft>
                <a:spcPts val="0"/>
              </a:spcAft>
              <a:buSzPct val="100000"/>
              <a:buChar char="-"/>
            </a:pPr>
            <a:r>
              <a:rPr b="0" lang="en-US" sz="2200"/>
              <a:t>Sydney Naddy</a:t>
            </a:r>
            <a:endParaRPr b="0" sz="2200"/>
          </a:p>
        </p:txBody>
      </p:sp>
      <p:graphicFrame>
        <p:nvGraphicFramePr>
          <p:cNvPr id="95" name="Google Shape;95;g2f924432089_1_1"/>
          <p:cNvGraphicFramePr/>
          <p:nvPr/>
        </p:nvGraphicFramePr>
        <p:xfrm>
          <a:off x="373350" y="1483963"/>
          <a:ext cx="3000000" cy="3000000"/>
        </p:xfrm>
        <a:graphic>
          <a:graphicData uri="http://schemas.openxmlformats.org/drawingml/2006/table">
            <a:tbl>
              <a:tblPr>
                <a:noFill/>
                <a:tableStyleId>{F2F69E4D-1612-41C5-8CE1-BACB939B0513}</a:tableStyleId>
              </a:tblPr>
              <a:tblGrid>
                <a:gridCol w="4372650"/>
                <a:gridCol w="4024625"/>
              </a:tblGrid>
              <a:tr h="1089775">
                <a:tc>
                  <a:txBody>
                    <a:bodyPr/>
                    <a:lstStyle/>
                    <a:p>
                      <a:pPr indent="0" lvl="0" marL="0" rtl="0" algn="l">
                        <a:lnSpc>
                          <a:spcPct val="115000"/>
                        </a:lnSpc>
                        <a:spcBef>
                          <a:spcPts val="0"/>
                        </a:spcBef>
                        <a:spcAft>
                          <a:spcPts val="0"/>
                        </a:spcAft>
                        <a:buNone/>
                      </a:pPr>
                      <a:r>
                        <a:rPr lang="en-US" sz="2500"/>
                        <a:t>Current Accomplishments</a:t>
                      </a:r>
                      <a:endParaRPr sz="2500"/>
                    </a:p>
                  </a:txBody>
                  <a:tcPr marT="19050" marB="19050" marR="28575" marL="28575" anchor="b">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2400"/>
                        <a:t>Ongoing progress/problems and plans until the next presentation</a:t>
                      </a:r>
                      <a:endParaRPr sz="2400"/>
                    </a:p>
                  </a:txBody>
                  <a:tcPr marT="19050" marB="19050" marR="91425" marL="91425" anchor="b">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r>
              <a:tr h="3739225">
                <a:tc>
                  <a:txBody>
                    <a:bodyPr/>
                    <a:lstStyle/>
                    <a:p>
                      <a:pPr indent="-342900" lvl="0" marL="457200" rtl="0" algn="l">
                        <a:spcBef>
                          <a:spcPts val="0"/>
                        </a:spcBef>
                        <a:spcAft>
                          <a:spcPts val="0"/>
                        </a:spcAft>
                        <a:buSzPts val="1800"/>
                        <a:buChar char="-"/>
                      </a:pPr>
                      <a:r>
                        <a:rPr lang="en-US" sz="1800"/>
                        <a:t>Conops</a:t>
                      </a:r>
                      <a:endParaRPr sz="1800"/>
                    </a:p>
                    <a:p>
                      <a:pPr indent="-342900" lvl="0" marL="457200" rtl="0" algn="l">
                        <a:spcBef>
                          <a:spcPts val="0"/>
                        </a:spcBef>
                        <a:spcAft>
                          <a:spcPts val="0"/>
                        </a:spcAft>
                        <a:buSzPts val="1800"/>
                        <a:buChar char="-"/>
                      </a:pPr>
                      <a:r>
                        <a:rPr lang="en-US" sz="1800"/>
                        <a:t>FSR, ICD, execution plan, and validation plan</a:t>
                      </a:r>
                      <a:endParaRPr sz="1800"/>
                    </a:p>
                    <a:p>
                      <a:pPr indent="-342900" lvl="0" marL="457200" rtl="0" algn="l">
                        <a:spcBef>
                          <a:spcPts val="0"/>
                        </a:spcBef>
                        <a:spcAft>
                          <a:spcPts val="0"/>
                        </a:spcAft>
                        <a:buSzPts val="1800"/>
                        <a:buChar char="-"/>
                      </a:pPr>
                      <a:r>
                        <a:rPr lang="en-US" sz="1800"/>
                        <a:t>Completed subsystem intro project</a:t>
                      </a:r>
                      <a:endParaRPr sz="1800"/>
                    </a:p>
                    <a:p>
                      <a:pPr indent="-342900" lvl="0" marL="457200" rtl="0" algn="l">
                        <a:spcBef>
                          <a:spcPts val="0"/>
                        </a:spcBef>
                        <a:spcAft>
                          <a:spcPts val="0"/>
                        </a:spcAft>
                        <a:buSzPts val="1800"/>
                        <a:buChar char="-"/>
                      </a:pPr>
                      <a:r>
                        <a:rPr lang="en-US" sz="1800"/>
                        <a:t>Midterm presentation</a:t>
                      </a:r>
                      <a:endParaRPr sz="1800"/>
                    </a:p>
                    <a:p>
                      <a:pPr indent="-342900" lvl="0" marL="457200" rtl="0" algn="l">
                        <a:spcBef>
                          <a:spcPts val="0"/>
                        </a:spcBef>
                        <a:spcAft>
                          <a:spcPts val="0"/>
                        </a:spcAft>
                        <a:buSzPts val="1800"/>
                        <a:buChar char="-"/>
                      </a:pPr>
                      <a:r>
                        <a:rPr lang="en-US" sz="1800"/>
                        <a:t>Researched SCPI commands and Winforms</a:t>
                      </a:r>
                      <a:endParaRPr sz="1800"/>
                    </a:p>
                  </a:txBody>
                  <a:tcPr marT="19050" marB="19050" marR="28575" marL="28575">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US" sz="1800">
                          <a:solidFill>
                            <a:schemeClr val="dk1"/>
                          </a:solidFill>
                        </a:rPr>
                        <a:t>Upcoming week</a:t>
                      </a:r>
                      <a:endParaRPr sz="1800">
                        <a:solidFill>
                          <a:schemeClr val="dk1"/>
                        </a:solidFill>
                      </a:endParaRPr>
                    </a:p>
                    <a:p>
                      <a:pPr indent="-342900" lvl="0" marL="457200" rtl="0" algn="l">
                        <a:spcBef>
                          <a:spcPts val="0"/>
                        </a:spcBef>
                        <a:spcAft>
                          <a:spcPts val="0"/>
                        </a:spcAft>
                        <a:buClr>
                          <a:schemeClr val="dk1"/>
                        </a:buClr>
                        <a:buSzPts val="1800"/>
                        <a:buChar char="-"/>
                      </a:pPr>
                      <a:r>
                        <a:rPr lang="en-US" sz="1800">
                          <a:solidFill>
                            <a:schemeClr val="dk1"/>
                          </a:solidFill>
                        </a:rPr>
                        <a:t>Finalize how to implement SCPI commands with sponsor</a:t>
                      </a:r>
                      <a:endParaRPr sz="1800">
                        <a:solidFill>
                          <a:schemeClr val="dk1"/>
                        </a:solidFill>
                      </a:endParaRPr>
                    </a:p>
                    <a:p>
                      <a:pPr indent="-342900" lvl="0" marL="457200" rtl="0" algn="l">
                        <a:spcBef>
                          <a:spcPts val="0"/>
                        </a:spcBef>
                        <a:spcAft>
                          <a:spcPts val="0"/>
                        </a:spcAft>
                        <a:buClr>
                          <a:schemeClr val="dk1"/>
                        </a:buClr>
                        <a:buSzPts val="1800"/>
                        <a:buChar char="-"/>
                      </a:pPr>
                      <a:r>
                        <a:rPr lang="en-US" sz="1800">
                          <a:solidFill>
                            <a:schemeClr val="dk1"/>
                          </a:solidFill>
                        </a:rPr>
                        <a:t>Continue working on Winform buttons</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rPr lang="en-US" sz="1800">
                          <a:solidFill>
                            <a:schemeClr val="dk1"/>
                          </a:solidFill>
                        </a:rPr>
                        <a:t>Future Plans</a:t>
                      </a:r>
                      <a:endParaRPr sz="1800">
                        <a:solidFill>
                          <a:schemeClr val="dk1"/>
                        </a:solidFill>
                      </a:endParaRPr>
                    </a:p>
                    <a:p>
                      <a:pPr indent="-342900" lvl="0" marL="457200" rtl="0" algn="l">
                        <a:spcBef>
                          <a:spcPts val="0"/>
                        </a:spcBef>
                        <a:spcAft>
                          <a:spcPts val="0"/>
                        </a:spcAft>
                        <a:buClr>
                          <a:schemeClr val="dk1"/>
                        </a:buClr>
                        <a:buSzPts val="1800"/>
                        <a:buChar char="-"/>
                      </a:pPr>
                      <a:r>
                        <a:rPr lang="en-US" sz="1800">
                          <a:solidFill>
                            <a:schemeClr val="dk1"/>
                          </a:solidFill>
                        </a:rPr>
                        <a:t>Organize process for UI &amp; application </a:t>
                      </a:r>
                      <a:r>
                        <a:rPr lang="en-US" sz="1800">
                          <a:solidFill>
                            <a:schemeClr val="dk1"/>
                          </a:solidFill>
                        </a:rPr>
                        <a:t>implementation</a:t>
                      </a:r>
                      <a:endParaRPr sz="1800">
                        <a:solidFill>
                          <a:schemeClr val="dk1"/>
                        </a:solidFill>
                      </a:endParaRPr>
                    </a:p>
                    <a:p>
                      <a:pPr indent="-342900" lvl="0" marL="457200" rtl="0" algn="l">
                        <a:spcBef>
                          <a:spcPts val="0"/>
                        </a:spcBef>
                        <a:spcAft>
                          <a:spcPts val="0"/>
                        </a:spcAft>
                        <a:buClr>
                          <a:schemeClr val="dk1"/>
                        </a:buClr>
                        <a:buSzPts val="1800"/>
                        <a:buChar char="-"/>
                      </a:pPr>
                      <a:r>
                        <a:rPr lang="en-US" sz="1800">
                          <a:solidFill>
                            <a:schemeClr val="dk1"/>
                          </a:solidFill>
                        </a:rPr>
                        <a:t>Start writing SCPI commands</a:t>
                      </a:r>
                      <a:endParaRPr sz="1800">
                        <a:solidFill>
                          <a:schemeClr val="dk1"/>
                        </a:solidFill>
                      </a:endParaRPr>
                    </a:p>
                    <a:p>
                      <a:pPr indent="-342900" lvl="0" marL="457200" rtl="0" algn="l">
                        <a:spcBef>
                          <a:spcPts val="0"/>
                        </a:spcBef>
                        <a:spcAft>
                          <a:spcPts val="0"/>
                        </a:spcAft>
                        <a:buClr>
                          <a:schemeClr val="dk1"/>
                        </a:buClr>
                        <a:buSzPts val="1800"/>
                        <a:buChar char="-"/>
                      </a:pPr>
                      <a:r>
                        <a:rPr lang="en-US" sz="1800">
                          <a:solidFill>
                            <a:schemeClr val="dk1"/>
                          </a:solidFill>
                        </a:rPr>
                        <a:t>Gather all mathematical formulas, equations, analysis needed for application</a:t>
                      </a:r>
                      <a:endParaRPr sz="1800">
                        <a:solidFill>
                          <a:schemeClr val="dk1"/>
                        </a:solidFill>
                      </a:endParaRPr>
                    </a:p>
                    <a:p>
                      <a:pPr indent="0" lvl="0" marL="0" rtl="0" algn="l">
                        <a:spcBef>
                          <a:spcPts val="0"/>
                        </a:spcBef>
                        <a:spcAft>
                          <a:spcPts val="0"/>
                        </a:spcAft>
                        <a:buNone/>
                      </a:pPr>
                      <a:r>
                        <a:t/>
                      </a:r>
                      <a:endParaRPr/>
                    </a:p>
                  </a:txBody>
                  <a:tcPr marT="19050" marB="19050" marR="28575" marL="28575">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g2f90e173a3d_0_15"/>
          <p:cNvSpPr txBox="1"/>
          <p:nvPr>
            <p:ph type="title"/>
          </p:nvPr>
        </p:nvSpPr>
        <p:spPr>
          <a:xfrm>
            <a:off x="457200" y="1049177"/>
            <a:ext cx="8229600" cy="8037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US"/>
              <a:t>Microcontroller Subsystem</a:t>
            </a:r>
            <a:endParaRPr/>
          </a:p>
        </p:txBody>
      </p:sp>
      <p:sp>
        <p:nvSpPr>
          <p:cNvPr id="101" name="Google Shape;101;g2f90e173a3d_0_15"/>
          <p:cNvSpPr txBox="1"/>
          <p:nvPr>
            <p:ph idx="1" type="body"/>
          </p:nvPr>
        </p:nvSpPr>
        <p:spPr>
          <a:xfrm>
            <a:off x="457200" y="2049270"/>
            <a:ext cx="8229600" cy="4077000"/>
          </a:xfrm>
          <a:prstGeom prst="rect">
            <a:avLst/>
          </a:prstGeom>
        </p:spPr>
        <p:txBody>
          <a:bodyPr anchorCtr="0" anchor="t" bIns="45700" lIns="91425" spcFirstLastPara="1" rIns="91425" wrap="square" tIns="45700">
            <a:normAutofit/>
          </a:bodyPr>
          <a:lstStyle/>
          <a:p>
            <a:pPr indent="0" lvl="0" marL="0" rtl="0" algn="l">
              <a:spcBef>
                <a:spcPts val="360"/>
              </a:spcBef>
              <a:spcAft>
                <a:spcPts val="0"/>
              </a:spcAft>
              <a:buClr>
                <a:schemeClr val="dk1"/>
              </a:buClr>
              <a:buSzPts val="1100"/>
              <a:buFont typeface="Arial"/>
              <a:buNone/>
            </a:pPr>
            <a:r>
              <a:rPr lang="en-US" sz="2400" u="sng"/>
              <a:t>PWM Generation</a:t>
            </a:r>
            <a:endParaRPr sz="2400" u="sng"/>
          </a:p>
          <a:p>
            <a:pPr indent="-381000" lvl="0" marL="457200" rtl="0" algn="l">
              <a:spcBef>
                <a:spcPts val="360"/>
              </a:spcBef>
              <a:spcAft>
                <a:spcPts val="0"/>
              </a:spcAft>
              <a:buSzPts val="2400"/>
              <a:buChar char="-"/>
            </a:pPr>
            <a:r>
              <a:rPr lang="en-US" sz="2400"/>
              <a:t>Generate signal with given duty ratio and frequency specified by either analog or digital inputs</a:t>
            </a:r>
            <a:endParaRPr sz="2400"/>
          </a:p>
          <a:p>
            <a:pPr indent="-381000" lvl="0" marL="457200" rtl="0" algn="l">
              <a:spcBef>
                <a:spcPts val="0"/>
              </a:spcBef>
              <a:spcAft>
                <a:spcPts val="0"/>
              </a:spcAft>
              <a:buSzPts val="2400"/>
              <a:buChar char="-"/>
            </a:pPr>
            <a:r>
              <a:rPr lang="en-US" sz="2400">
                <a:highlight>
                  <a:srgbClr val="FFFFFF"/>
                </a:highlight>
              </a:rPr>
              <a:t>Adjustable frequency range (1kHz to 300kHz) and duty ratio (5% to 95%)</a:t>
            </a:r>
            <a:endParaRPr sz="2400"/>
          </a:p>
          <a:p>
            <a:pPr indent="0" lvl="0" marL="0" rtl="0" algn="l">
              <a:spcBef>
                <a:spcPts val="360"/>
              </a:spcBef>
              <a:spcAft>
                <a:spcPts val="0"/>
              </a:spcAft>
              <a:buNone/>
            </a:pPr>
            <a:r>
              <a:rPr lang="en-US" sz="2400" u="sng"/>
              <a:t>FET Operation Control</a:t>
            </a:r>
            <a:endParaRPr sz="2400" u="sng"/>
          </a:p>
          <a:p>
            <a:pPr indent="-381000" lvl="0" marL="457200" rtl="0" algn="l">
              <a:spcBef>
                <a:spcPts val="360"/>
              </a:spcBef>
              <a:spcAft>
                <a:spcPts val="0"/>
              </a:spcAft>
              <a:buSzPts val="2400"/>
              <a:buChar char="-"/>
            </a:pPr>
            <a:r>
              <a:rPr lang="en-US" sz="2400"/>
              <a:t>Ability to switch the two mosfets between three different modes: </a:t>
            </a:r>
            <a:r>
              <a:rPr lang="en-US" sz="2400">
                <a:highlight>
                  <a:srgbClr val="FFFFFF"/>
                </a:highlight>
              </a:rPr>
              <a:t>Matching, alternating, and complimentary.</a:t>
            </a:r>
            <a:endParaRPr sz="24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g2f9422d65a0_0_2"/>
          <p:cNvSpPr txBox="1"/>
          <p:nvPr>
            <p:ph type="title"/>
          </p:nvPr>
        </p:nvSpPr>
        <p:spPr>
          <a:xfrm>
            <a:off x="4028725" y="512625"/>
            <a:ext cx="6540600" cy="803700"/>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chemeClr val="dk1"/>
              </a:buClr>
              <a:buSzPct val="100000"/>
              <a:buFont typeface="Arial"/>
              <a:buNone/>
            </a:pPr>
            <a:r>
              <a:rPr lang="en-US"/>
              <a:t>Microcontroller Subsystem</a:t>
            </a:r>
            <a:endParaRPr/>
          </a:p>
          <a:p>
            <a:pPr indent="-354330" lvl="0" marL="457200" rtl="0" algn="l">
              <a:spcBef>
                <a:spcPts val="0"/>
              </a:spcBef>
              <a:spcAft>
                <a:spcPts val="0"/>
              </a:spcAft>
              <a:buSzPct val="100000"/>
              <a:buChar char="-"/>
            </a:pPr>
            <a:r>
              <a:rPr b="0" lang="en-US" sz="2200"/>
              <a:t>Luke Bethancourt</a:t>
            </a:r>
            <a:endParaRPr b="0" sz="2200"/>
          </a:p>
        </p:txBody>
      </p:sp>
      <p:graphicFrame>
        <p:nvGraphicFramePr>
          <p:cNvPr id="107" name="Google Shape;107;g2f9422d65a0_0_2"/>
          <p:cNvGraphicFramePr/>
          <p:nvPr/>
        </p:nvGraphicFramePr>
        <p:xfrm>
          <a:off x="373350" y="1483963"/>
          <a:ext cx="3000000" cy="3000000"/>
        </p:xfrm>
        <a:graphic>
          <a:graphicData uri="http://schemas.openxmlformats.org/drawingml/2006/table">
            <a:tbl>
              <a:tblPr>
                <a:noFill/>
                <a:tableStyleId>{F2F69E4D-1612-41C5-8CE1-BACB939B0513}</a:tableStyleId>
              </a:tblPr>
              <a:tblGrid>
                <a:gridCol w="4372650"/>
                <a:gridCol w="4024625"/>
              </a:tblGrid>
              <a:tr h="1089775">
                <a:tc>
                  <a:txBody>
                    <a:bodyPr/>
                    <a:lstStyle/>
                    <a:p>
                      <a:pPr indent="0" lvl="0" marL="0" rtl="0" algn="l">
                        <a:lnSpc>
                          <a:spcPct val="115000"/>
                        </a:lnSpc>
                        <a:spcBef>
                          <a:spcPts val="0"/>
                        </a:spcBef>
                        <a:spcAft>
                          <a:spcPts val="0"/>
                        </a:spcAft>
                        <a:buNone/>
                      </a:pPr>
                      <a:r>
                        <a:rPr lang="en-US" sz="2500"/>
                        <a:t>Current </a:t>
                      </a:r>
                      <a:r>
                        <a:rPr lang="en-US" sz="2500"/>
                        <a:t>Accomplishments</a:t>
                      </a:r>
                      <a:endParaRPr sz="2500"/>
                    </a:p>
                  </a:txBody>
                  <a:tcPr marT="19050" marB="19050" marR="28575" marL="28575" anchor="b">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2400"/>
                        <a:t>Ongoing progress/problems and plans until the next </a:t>
                      </a:r>
                      <a:r>
                        <a:rPr lang="en-US" sz="2400"/>
                        <a:t>presentation</a:t>
                      </a:r>
                      <a:endParaRPr sz="2400"/>
                    </a:p>
                  </a:txBody>
                  <a:tcPr marT="19050" marB="19050" marR="91425" marL="91425" anchor="b">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r>
              <a:tr h="3739225">
                <a:tc>
                  <a:txBody>
                    <a:bodyPr/>
                    <a:lstStyle/>
                    <a:p>
                      <a:pPr indent="-342900" lvl="0" marL="457200" rtl="0" algn="l">
                        <a:spcBef>
                          <a:spcPts val="0"/>
                        </a:spcBef>
                        <a:spcAft>
                          <a:spcPts val="0"/>
                        </a:spcAft>
                        <a:buSzPts val="1800"/>
                        <a:buChar char="-"/>
                      </a:pPr>
                      <a:r>
                        <a:rPr lang="en-US" sz="1800"/>
                        <a:t>Conops</a:t>
                      </a:r>
                      <a:endParaRPr sz="1800"/>
                    </a:p>
                    <a:p>
                      <a:pPr indent="-342900" lvl="0" marL="457200" rtl="0" algn="l">
                        <a:spcBef>
                          <a:spcPts val="0"/>
                        </a:spcBef>
                        <a:spcAft>
                          <a:spcPts val="0"/>
                        </a:spcAft>
                        <a:buSzPts val="1800"/>
                        <a:buChar char="-"/>
                      </a:pPr>
                      <a:r>
                        <a:rPr lang="en-US" sz="1800"/>
                        <a:t>FSR, ICD, execution plan, and validation plan</a:t>
                      </a:r>
                      <a:endParaRPr sz="1800"/>
                    </a:p>
                    <a:p>
                      <a:pPr indent="-342900" lvl="0" marL="457200" rtl="0" algn="l">
                        <a:spcBef>
                          <a:spcPts val="0"/>
                        </a:spcBef>
                        <a:spcAft>
                          <a:spcPts val="0"/>
                        </a:spcAft>
                        <a:buSzPts val="1800"/>
                        <a:buChar char="-"/>
                      </a:pPr>
                      <a:r>
                        <a:rPr lang="en-US" sz="1800"/>
                        <a:t>Completed</a:t>
                      </a:r>
                      <a:r>
                        <a:rPr lang="en-US" sz="1800"/>
                        <a:t> subsystem intro project</a:t>
                      </a:r>
                      <a:endParaRPr sz="1800"/>
                    </a:p>
                    <a:p>
                      <a:pPr indent="-342900" lvl="0" marL="457200" rtl="0" algn="l">
                        <a:spcBef>
                          <a:spcPts val="0"/>
                        </a:spcBef>
                        <a:spcAft>
                          <a:spcPts val="0"/>
                        </a:spcAft>
                        <a:buSzPts val="1800"/>
                        <a:buChar char="-"/>
                      </a:pPr>
                      <a:r>
                        <a:rPr lang="en-US" sz="1800"/>
                        <a:t>Midterm presentation</a:t>
                      </a:r>
                      <a:endParaRPr sz="1800"/>
                    </a:p>
                  </a:txBody>
                  <a:tcPr marT="19050" marB="19050" marR="28575" marL="28575">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US" sz="1800">
                          <a:solidFill>
                            <a:schemeClr val="dk1"/>
                          </a:solidFill>
                        </a:rPr>
                        <a:t>Upcoming week</a:t>
                      </a:r>
                      <a:endParaRPr sz="1800">
                        <a:solidFill>
                          <a:schemeClr val="dk1"/>
                        </a:solidFill>
                      </a:endParaRPr>
                    </a:p>
                    <a:p>
                      <a:pPr indent="-342900" lvl="0" marL="457200" rtl="0" algn="l">
                        <a:spcBef>
                          <a:spcPts val="0"/>
                        </a:spcBef>
                        <a:spcAft>
                          <a:spcPts val="0"/>
                        </a:spcAft>
                        <a:buClr>
                          <a:schemeClr val="dk1"/>
                        </a:buClr>
                        <a:buSzPts val="1800"/>
                        <a:buChar char="-"/>
                      </a:pPr>
                      <a:r>
                        <a:rPr lang="en-US" sz="1800">
                          <a:solidFill>
                            <a:schemeClr val="dk1"/>
                          </a:solidFill>
                        </a:rPr>
                        <a:t>Developing</a:t>
                      </a:r>
                      <a:r>
                        <a:rPr lang="en-US" sz="1800">
                          <a:solidFill>
                            <a:schemeClr val="dk1"/>
                          </a:solidFill>
                        </a:rPr>
                        <a:t> firmware</a:t>
                      </a:r>
                      <a:endParaRPr sz="1800">
                        <a:solidFill>
                          <a:schemeClr val="dk1"/>
                        </a:solidFill>
                      </a:endParaRPr>
                    </a:p>
                    <a:p>
                      <a:pPr indent="0" lvl="0" marL="0" rtl="0" algn="l">
                        <a:spcBef>
                          <a:spcPts val="0"/>
                        </a:spcBef>
                        <a:spcAft>
                          <a:spcPts val="0"/>
                        </a:spcAft>
                        <a:buNone/>
                      </a:pPr>
                      <a:r>
                        <a:rPr lang="en-US" sz="1800">
                          <a:solidFill>
                            <a:schemeClr val="dk1"/>
                          </a:solidFill>
                        </a:rPr>
                        <a:t>         - PWM signal generation</a:t>
                      </a:r>
                      <a:endParaRPr sz="1800">
                        <a:solidFill>
                          <a:schemeClr val="dk1"/>
                        </a:solidFill>
                      </a:endParaRPr>
                    </a:p>
                    <a:p>
                      <a:pPr indent="0" lvl="0" marL="0" rtl="0" algn="l">
                        <a:spcBef>
                          <a:spcPts val="0"/>
                        </a:spcBef>
                        <a:spcAft>
                          <a:spcPts val="0"/>
                        </a:spcAft>
                        <a:buNone/>
                      </a:pPr>
                      <a:r>
                        <a:rPr lang="en-US" sz="1800">
                          <a:solidFill>
                            <a:schemeClr val="dk1"/>
                          </a:solidFill>
                        </a:rPr>
                        <a:t>         - FET dead time logic</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rPr lang="en-US" sz="1800">
                          <a:solidFill>
                            <a:schemeClr val="dk1"/>
                          </a:solidFill>
                        </a:rPr>
                        <a:t>Future Plans</a:t>
                      </a:r>
                      <a:endParaRPr sz="1800">
                        <a:solidFill>
                          <a:schemeClr val="dk1"/>
                        </a:solidFill>
                      </a:endParaRPr>
                    </a:p>
                    <a:p>
                      <a:pPr indent="-342900" lvl="0" marL="457200" rtl="0" algn="l">
                        <a:spcBef>
                          <a:spcPts val="0"/>
                        </a:spcBef>
                        <a:spcAft>
                          <a:spcPts val="0"/>
                        </a:spcAft>
                        <a:buClr>
                          <a:schemeClr val="dk1"/>
                        </a:buClr>
                        <a:buSzPts val="1800"/>
                        <a:buChar char="-"/>
                      </a:pPr>
                      <a:r>
                        <a:rPr lang="en-US" sz="1800">
                          <a:solidFill>
                            <a:schemeClr val="dk1"/>
                          </a:solidFill>
                        </a:rPr>
                        <a:t>FET operation controls</a:t>
                      </a:r>
                      <a:endParaRPr sz="1800">
                        <a:solidFill>
                          <a:schemeClr val="dk1"/>
                        </a:solidFill>
                      </a:endParaRPr>
                    </a:p>
                    <a:p>
                      <a:pPr indent="-342900" lvl="0" marL="457200" rtl="0" algn="l">
                        <a:spcBef>
                          <a:spcPts val="0"/>
                        </a:spcBef>
                        <a:spcAft>
                          <a:spcPts val="0"/>
                        </a:spcAft>
                        <a:buClr>
                          <a:schemeClr val="dk1"/>
                        </a:buClr>
                        <a:buSzPts val="1800"/>
                        <a:buChar char="-"/>
                      </a:pPr>
                      <a:r>
                        <a:rPr lang="en-US" sz="1800">
                          <a:solidFill>
                            <a:schemeClr val="dk1"/>
                          </a:solidFill>
                        </a:rPr>
                        <a:t>Interaction with SCPI commands and web application</a:t>
                      </a:r>
                      <a:endParaRPr sz="1800">
                        <a:solidFill>
                          <a:schemeClr val="dk1"/>
                        </a:solidFill>
                      </a:endParaRPr>
                    </a:p>
                    <a:p>
                      <a:pPr indent="-342900" lvl="0" marL="457200" rtl="0" algn="l">
                        <a:spcBef>
                          <a:spcPts val="0"/>
                        </a:spcBef>
                        <a:spcAft>
                          <a:spcPts val="0"/>
                        </a:spcAft>
                        <a:buClr>
                          <a:schemeClr val="dk1"/>
                        </a:buClr>
                        <a:buSzPts val="1800"/>
                        <a:buChar char="-"/>
                      </a:pPr>
                      <a:r>
                        <a:rPr lang="en-US" sz="1800">
                          <a:solidFill>
                            <a:schemeClr val="dk1"/>
                          </a:solidFill>
                        </a:rPr>
                        <a:t>Microcontroller PCB design</a:t>
                      </a:r>
                      <a:endParaRPr sz="1800">
                        <a:solidFill>
                          <a:schemeClr val="dk1"/>
                        </a:solidFill>
                      </a:endParaRPr>
                    </a:p>
                    <a:p>
                      <a:pPr indent="0" lvl="0" marL="0" rtl="0" algn="l">
                        <a:spcBef>
                          <a:spcPts val="0"/>
                        </a:spcBef>
                        <a:spcAft>
                          <a:spcPts val="0"/>
                        </a:spcAft>
                        <a:buNone/>
                      </a:pPr>
                      <a:r>
                        <a:t/>
                      </a:r>
                      <a:endParaRPr/>
                    </a:p>
                  </a:txBody>
                  <a:tcPr marT="19050" marB="19050" marR="28575" marL="28575">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2013-06-18T16:37:55Z</dcterms:created>
  <dc:creator>Brian Gardner</dc:creator>
</cp:coreProperties>
</file>