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2" roundtripDataSignature="AMtx7mjZPZ7T2dmvH0Bgy9S3GvGNbd2p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FE6123-2BF0-48F3-9EE0-9C903F0841A4}">
  <a:tblStyle styleId="{99FE6123-2BF0-48F3-9EE0-9C903F0841A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7EA0950-9340-47EA-975F-1139F2125A32}"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0" name="Google Shape;6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ed97a1a80_1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g2fed97a1a80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f00d11b7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f00d11b77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6" name="Google Shape;136;g2ff00d11b77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ed97a1a80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5" name="Google Shape;145;g2fed97a1a80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f0144fb9e_2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f0144fb9e_2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3" name="Google Shape;153;g2ff0144fb9e_2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8" name="Google Shape;15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4" name="Google Shape;16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 name="Google Shape;6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3" name="Google Shape;7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fed97a1a8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9" name="Google Shape;79;g2fed97a1a8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6" name="Google Shape;8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dc5597aa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dc5597aa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 name="Google Shape;93;g30dc5597aa5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dc5597aa5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dc5597aa5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0" name="Google Shape;100;g30dc5597aa5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fed97a1a80_1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0" name="Google Shape;110;g2fed97a1a80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f0144fb9e_3_6: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f0144fb9e_3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9"/>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0"/>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0"/>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1"/>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11"/>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2"/>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3"/>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13"/>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4"/>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4"/>
          <p:cNvSpPr/>
          <p:nvPr>
            <p:ph idx="2" type="pic"/>
          </p:nvPr>
        </p:nvSpPr>
        <p:spPr>
          <a:xfrm>
            <a:off x="3200400" y="1196430"/>
            <a:ext cx="5486400" cy="4850287"/>
          </a:xfrm>
          <a:prstGeom prst="rect">
            <a:avLst/>
          </a:prstGeom>
          <a:noFill/>
          <a:ln>
            <a:noFill/>
          </a:ln>
        </p:spPr>
      </p:sp>
      <p:sp>
        <p:nvSpPr>
          <p:cNvPr id="50" name="Google Shape;50;p14"/>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1" name="Google Shape;5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g2ff0144fb9e_3_60"/>
          <p:cNvSpPr txBox="1"/>
          <p:nvPr>
            <p:ph type="title"/>
          </p:nvPr>
        </p:nvSpPr>
        <p:spPr>
          <a:xfrm>
            <a:off x="311700" y="593367"/>
            <a:ext cx="8520600" cy="763500"/>
          </a:xfrm>
          <a:prstGeom prst="rect">
            <a:avLst/>
          </a:prstGeom>
        </p:spPr>
        <p:txBody>
          <a:bodyPr anchorCtr="0" anchor="ctr" bIns="45700" lIns="91425" spcFirstLastPara="1" rIns="91425" wrap="square" tIns="4570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g2ff0144fb9e_3_60"/>
          <p:cNvSpPr txBox="1"/>
          <p:nvPr>
            <p:ph idx="1" type="body"/>
          </p:nvPr>
        </p:nvSpPr>
        <p:spPr>
          <a:xfrm>
            <a:off x="311700" y="1536633"/>
            <a:ext cx="8520600" cy="4555200"/>
          </a:xfrm>
          <a:prstGeom prst="rect">
            <a:avLst/>
          </a:prstGeom>
        </p:spPr>
        <p:txBody>
          <a:bodyPr anchorCtr="0" anchor="t" bIns="45700" lIns="91425" spcFirstLastPara="1" rIns="91425" wrap="square" tIns="45700">
            <a:normAutofit/>
          </a:bodyPr>
          <a:lstStyle>
            <a:lvl1pPr indent="-431800" lvl="0" marL="457200">
              <a:spcBef>
                <a:spcPts val="640"/>
              </a:spcBef>
              <a:spcAft>
                <a:spcPts val="0"/>
              </a:spcAft>
              <a:buSzPts val="3200"/>
              <a:buChar char="•"/>
              <a:defRPr/>
            </a:lvl1pPr>
            <a:lvl2pPr indent="-406400" lvl="1" marL="914400">
              <a:spcBef>
                <a:spcPts val="560"/>
              </a:spcBef>
              <a:spcAft>
                <a:spcPts val="0"/>
              </a:spcAft>
              <a:buSzPts val="2800"/>
              <a:buChar char="–"/>
              <a:defRPr/>
            </a:lvl2pPr>
            <a:lvl3pPr indent="-381000" lvl="2" marL="1371600">
              <a:spcBef>
                <a:spcPts val="480"/>
              </a:spcBef>
              <a:spcAft>
                <a:spcPts val="0"/>
              </a:spcAft>
              <a:buSzPts val="2400"/>
              <a:buChar char="•"/>
              <a:defRPr/>
            </a:lvl3pPr>
            <a:lvl4pPr indent="-355600" lvl="3" marL="1828800">
              <a:spcBef>
                <a:spcPts val="400"/>
              </a:spcBef>
              <a:spcAft>
                <a:spcPts val="0"/>
              </a:spcAft>
              <a:buSzPts val="2000"/>
              <a:buChar char="–"/>
              <a:defRPr/>
            </a:lvl4pPr>
            <a:lvl5pPr indent="-355600" lvl="4" marL="2286000">
              <a:spcBef>
                <a:spcPts val="400"/>
              </a:spcBef>
              <a:spcAft>
                <a:spcPts val="0"/>
              </a:spcAft>
              <a:buSzPts val="2000"/>
              <a:buChar char="»"/>
              <a:defRPr/>
            </a:lvl5pPr>
            <a:lvl6pPr indent="-355600" lvl="5" marL="2743200">
              <a:spcBef>
                <a:spcPts val="400"/>
              </a:spcBef>
              <a:spcAft>
                <a:spcPts val="0"/>
              </a:spcAft>
              <a:buSzPts val="2000"/>
              <a:buChar char="•"/>
              <a:defRPr/>
            </a:lvl6pPr>
            <a:lvl7pPr indent="-355600" lvl="6" marL="3200400">
              <a:spcBef>
                <a:spcPts val="400"/>
              </a:spcBef>
              <a:spcAft>
                <a:spcPts val="0"/>
              </a:spcAft>
              <a:buSzPts val="2000"/>
              <a:buChar char="•"/>
              <a:defRPr/>
            </a:lvl7pPr>
            <a:lvl8pPr indent="-355600" lvl="7" marL="3657600">
              <a:spcBef>
                <a:spcPts val="400"/>
              </a:spcBef>
              <a:spcAft>
                <a:spcPts val="0"/>
              </a:spcAft>
              <a:buSzPts val="2000"/>
              <a:buChar char="•"/>
              <a:defRPr/>
            </a:lvl8pPr>
            <a:lvl9pPr indent="-355600" lvl="8" marL="4114800">
              <a:spcBef>
                <a:spcPts val="400"/>
              </a:spcBef>
              <a:spcAft>
                <a:spcPts val="0"/>
              </a:spcAft>
              <a:buSzPts val="2000"/>
              <a:buChar char="•"/>
              <a:defRPr/>
            </a:lvl9pPr>
          </a:lstStyle>
          <a:p/>
        </p:txBody>
      </p:sp>
      <p:sp>
        <p:nvSpPr>
          <p:cNvPr id="57" name="Google Shape;57;g2ff0144fb9e_3_60"/>
          <p:cNvSpPr txBox="1"/>
          <p:nvPr>
            <p:ph idx="12" type="sldNum"/>
          </p:nvPr>
        </p:nvSpPr>
        <p:spPr>
          <a:xfrm>
            <a:off x="8472458" y="6217622"/>
            <a:ext cx="548700" cy="524700"/>
          </a:xfrm>
          <a:prstGeom prst="rect">
            <a:avLst/>
          </a:prstGeom>
        </p:spPr>
        <p:txBody>
          <a:bodyPr anchorCtr="0" anchor="ctr" bIns="45700" lIns="91425" spcFirstLastPara="1" rIns="91425"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jp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1619250" y="4930775"/>
            <a:ext cx="7302600" cy="1603500"/>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lt1"/>
              </a:buClr>
              <a:buSzPct val="100000"/>
              <a:buFont typeface="Arial"/>
              <a:buNone/>
            </a:pPr>
            <a:r>
              <a:rPr lang="en-US"/>
              <a:t>Project name: FET Control Box For ECEN Power Electronics Class</a:t>
            </a:r>
            <a:br>
              <a:rPr lang="en-US"/>
            </a:br>
            <a:r>
              <a:rPr b="0" lang="en-US"/>
              <a:t>Team members: Luke, Max, Sydney, Jacky</a:t>
            </a:r>
            <a:endParaRPr b="0"/>
          </a:p>
          <a:p>
            <a:pPr indent="0" lvl="0" marL="0" rtl="0" algn="r">
              <a:spcBef>
                <a:spcPts val="0"/>
              </a:spcBef>
              <a:spcAft>
                <a:spcPts val="0"/>
              </a:spcAft>
              <a:buClr>
                <a:schemeClr val="lt1"/>
              </a:buClr>
              <a:buSzPct val="100000"/>
              <a:buFont typeface="Arial"/>
              <a:buNone/>
            </a:pPr>
            <a:r>
              <a:t/>
            </a:r>
            <a:endParaRPr/>
          </a:p>
        </p:txBody>
      </p:sp>
      <p:sp>
        <p:nvSpPr>
          <p:cNvPr id="63" name="Google Shape;63;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Arial"/>
              <a:ea typeface="Arial"/>
              <a:cs typeface="Arial"/>
              <a:sym typeface="Arial"/>
            </a:endParaRPr>
          </a:p>
        </p:txBody>
      </p:sp>
      <p:pic>
        <p:nvPicPr>
          <p:cNvPr descr="DLCOE_logo_HWHT.png" id="64" name="Google Shape;64;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fed97a1a80_1_6"/>
          <p:cNvSpPr txBox="1"/>
          <p:nvPr/>
        </p:nvSpPr>
        <p:spPr>
          <a:xfrm>
            <a:off x="2209800" y="9435"/>
            <a:ext cx="6629400" cy="923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a:t>
            </a:r>
            <a:r>
              <a:rPr lang="en-US" sz="3000">
                <a:solidFill>
                  <a:schemeClr val="dk1"/>
                </a:solidFill>
                <a:latin typeface="Calibri"/>
                <a:ea typeface="Calibri"/>
                <a:cs typeface="Calibri"/>
                <a:sym typeface="Calibri"/>
              </a:rPr>
              <a:t>Microcontroller Subsystem</a:t>
            </a:r>
            <a:r>
              <a:rPr b="0" i="0" lang="en-US" sz="3600" u="none" cap="none" strike="noStrike">
                <a:solidFill>
                  <a:schemeClr val="dk1"/>
                </a:solidFill>
                <a:latin typeface="Calibri"/>
                <a:ea typeface="Calibri"/>
                <a:cs typeface="Calibri"/>
                <a:sym typeface="Calibri"/>
              </a:rPr>
              <a:t>- </a:t>
            </a:r>
            <a:endParaRPr/>
          </a:p>
          <a:p>
            <a:pPr indent="0" lvl="0" marL="0" marR="0" rtl="0" algn="r">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Luke Bethancourt</a:t>
            </a:r>
            <a:endParaRPr/>
          </a:p>
        </p:txBody>
      </p:sp>
      <p:graphicFrame>
        <p:nvGraphicFramePr>
          <p:cNvPr id="132" name="Google Shape;132;g2fed97a1a80_1_6"/>
          <p:cNvGraphicFramePr/>
          <p:nvPr/>
        </p:nvGraphicFramePr>
        <p:xfrm>
          <a:off x="685800" y="1219200"/>
          <a:ext cx="3000000" cy="3000000"/>
        </p:xfrm>
        <a:graphic>
          <a:graphicData uri="http://schemas.openxmlformats.org/drawingml/2006/table">
            <a:tbl>
              <a:tblPr>
                <a:noFill/>
                <a:tableStyleId>{99FE6123-2BF0-48F3-9EE0-9C903F0841A4}</a:tableStyleId>
              </a:tblPr>
              <a:tblGrid>
                <a:gridCol w="3958575"/>
                <a:gridCol w="3958575"/>
              </a:tblGrid>
              <a:tr h="1717425">
                <a:tc>
                  <a:txBody>
                    <a:bodyPr/>
                    <a:lstStyle/>
                    <a:p>
                      <a:pPr indent="0" lvl="0" marL="0" marR="0" rtl="0" algn="l">
                        <a:spcBef>
                          <a:spcPts val="0"/>
                        </a:spcBef>
                        <a:spcAft>
                          <a:spcPts val="0"/>
                        </a:spcAft>
                        <a:buNone/>
                      </a:pPr>
                      <a:r>
                        <a:rPr lang="en-US" sz="1800" u="none" cap="none" strike="noStrike"/>
                        <a:t>Accomplishments since the last presentation</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&lt;29&gt; hrs</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Ongoing progress/problems and plans until the next presentation</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78225">
                <a:tc>
                  <a:txBody>
                    <a:bodyPr/>
                    <a:lstStyle/>
                    <a:p>
                      <a:pPr indent="0" lvl="0" marL="0" marR="0" rtl="0" algn="l">
                        <a:spcBef>
                          <a:spcPts val="0"/>
                        </a:spcBef>
                        <a:spcAft>
                          <a:spcPts val="0"/>
                        </a:spcAft>
                        <a:buNone/>
                      </a:pPr>
                      <a:r>
                        <a:rPr lang="en-US" sz="1800"/>
                        <a:t>&lt;9&gt; Lab</a:t>
                      </a:r>
                      <a:endParaRPr sz="1800"/>
                    </a:p>
                    <a:p>
                      <a:pPr indent="0" lvl="0" marL="0" marR="0" rtl="0" algn="l">
                        <a:spcBef>
                          <a:spcPts val="0"/>
                        </a:spcBef>
                        <a:spcAft>
                          <a:spcPts val="0"/>
                        </a:spcAft>
                        <a:buNone/>
                      </a:pPr>
                      <a:r>
                        <a:rPr lang="en-US" sz="1800"/>
                        <a:t>&lt;10&gt; Completed PWM generation</a:t>
                      </a:r>
                      <a:endParaRPr sz="1800"/>
                    </a:p>
                    <a:p>
                      <a:pPr indent="0" lvl="0" marL="0" marR="0" rtl="0" algn="l">
                        <a:spcBef>
                          <a:spcPts val="0"/>
                        </a:spcBef>
                        <a:spcAft>
                          <a:spcPts val="0"/>
                        </a:spcAft>
                        <a:buNone/>
                      </a:pPr>
                      <a:r>
                        <a:rPr lang="en-US" sz="1800"/>
                        <a:t>&lt;3&gt; </a:t>
                      </a:r>
                      <a:r>
                        <a:rPr lang="en-US" sz="1800"/>
                        <a:t>Implemented</a:t>
                      </a:r>
                      <a:r>
                        <a:rPr lang="en-US" sz="1800"/>
                        <a:t> 3 operation modes</a:t>
                      </a:r>
                      <a:endParaRPr sz="1800"/>
                    </a:p>
                    <a:p>
                      <a:pPr indent="0" lvl="0" marL="0" marR="0" rtl="0" algn="l">
                        <a:spcBef>
                          <a:spcPts val="0"/>
                        </a:spcBef>
                        <a:spcAft>
                          <a:spcPts val="0"/>
                        </a:spcAft>
                        <a:buNone/>
                      </a:pPr>
                      <a:r>
                        <a:rPr lang="en-US" sz="1800"/>
                        <a:t>&lt;5&gt; USB communication</a:t>
                      </a:r>
                      <a:endParaRPr sz="1800"/>
                    </a:p>
                    <a:p>
                      <a:pPr indent="0" lvl="0" marL="0" marR="0" rtl="0" algn="l">
                        <a:spcBef>
                          <a:spcPts val="0"/>
                        </a:spcBef>
                        <a:spcAft>
                          <a:spcPts val="0"/>
                        </a:spcAft>
                        <a:buNone/>
                      </a:pPr>
                      <a:r>
                        <a:rPr lang="en-US" sz="1800"/>
                        <a:t>&lt;2&gt; Microcontroller PCB</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Ongoing progress:</a:t>
                      </a:r>
                      <a:endParaRPr sz="1800"/>
                    </a:p>
                    <a:p>
                      <a:pPr indent="-342900" lvl="0" marL="457200" marR="0" rtl="0" algn="l">
                        <a:spcBef>
                          <a:spcPts val="0"/>
                        </a:spcBef>
                        <a:spcAft>
                          <a:spcPts val="0"/>
                        </a:spcAft>
                        <a:buSzPts val="1800"/>
                        <a:buChar char="-"/>
                      </a:pPr>
                      <a:r>
                        <a:rPr lang="en-US" sz="1800"/>
                        <a:t>USB </a:t>
                      </a:r>
                      <a:r>
                        <a:rPr lang="en-US" sz="1800"/>
                        <a:t>communication</a:t>
                      </a:r>
                      <a:endParaRPr sz="1800"/>
                    </a:p>
                    <a:p>
                      <a:pPr indent="-342900" lvl="0" marL="457200" marR="0" rtl="0" algn="l">
                        <a:spcBef>
                          <a:spcPts val="0"/>
                        </a:spcBef>
                        <a:spcAft>
                          <a:spcPts val="0"/>
                        </a:spcAft>
                        <a:buSzPts val="1800"/>
                        <a:buChar char="-"/>
                      </a:pPr>
                      <a:r>
                        <a:rPr lang="en-US" sz="1800"/>
                        <a:t>External q and D signal and Control mode buttons firmware</a:t>
                      </a:r>
                      <a:endParaRPr sz="1800"/>
                    </a:p>
                    <a:p>
                      <a:pPr indent="-342900" lvl="0" marL="457200" marR="0" rtl="0" algn="l">
                        <a:spcBef>
                          <a:spcPts val="0"/>
                        </a:spcBef>
                        <a:spcAft>
                          <a:spcPts val="0"/>
                        </a:spcAft>
                        <a:buSzPts val="1800"/>
                        <a:buChar char="-"/>
                      </a:pPr>
                      <a:r>
                        <a:rPr lang="en-US" sz="1800"/>
                        <a:t>PCB Design</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rPr lang="en-US" sz="1800"/>
                        <a:t>Problems:</a:t>
                      </a:r>
                      <a:endParaRPr sz="1800"/>
                    </a:p>
                    <a:p>
                      <a:pPr indent="-342900" lvl="0" marL="457200" marR="0" rtl="0" algn="l">
                        <a:spcBef>
                          <a:spcPts val="0"/>
                        </a:spcBef>
                        <a:spcAft>
                          <a:spcPts val="0"/>
                        </a:spcAft>
                        <a:buSzPts val="1800"/>
                        <a:buChar char="-"/>
                      </a:pPr>
                      <a:r>
                        <a:rPr lang="en-US" sz="1800"/>
                        <a:t>properly </a:t>
                      </a:r>
                      <a:r>
                        <a:rPr lang="en-US" sz="1800"/>
                        <a:t>setting</a:t>
                      </a:r>
                      <a:r>
                        <a:rPr lang="en-US" sz="1800"/>
                        <a:t> up the USB communication is much harder than anticipated</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ff00d11b77_0_0"/>
          <p:cNvSpPr txBox="1"/>
          <p:nvPr>
            <p:ph type="title"/>
          </p:nvPr>
        </p:nvSpPr>
        <p:spPr>
          <a:xfrm>
            <a:off x="3790600" y="299725"/>
            <a:ext cx="4973400" cy="803700"/>
          </a:xfrm>
          <a:prstGeom prst="rect">
            <a:avLst/>
          </a:prstGeom>
        </p:spPr>
        <p:txBody>
          <a:bodyPr anchorCtr="0" anchor="ctr" bIns="45700" lIns="91425" spcFirstLastPara="1" rIns="91425" wrap="square" tIns="45700">
            <a:normAutofit fontScale="90000"/>
          </a:bodyPr>
          <a:lstStyle/>
          <a:p>
            <a:pPr indent="0" lvl="0" marL="0" rtl="0" algn="r">
              <a:spcBef>
                <a:spcPts val="0"/>
              </a:spcBef>
              <a:spcAft>
                <a:spcPts val="0"/>
              </a:spcAft>
              <a:buClr>
                <a:schemeClr val="dk1"/>
              </a:buClr>
              <a:buSzPct val="109090"/>
              <a:buFont typeface="Arial"/>
              <a:buNone/>
            </a:pPr>
            <a:r>
              <a:rPr b="0" lang="en-US" sz="3300">
                <a:latin typeface="Calibri"/>
                <a:ea typeface="Calibri"/>
                <a:cs typeface="Calibri"/>
                <a:sym typeface="Calibri"/>
              </a:rPr>
              <a:t>-Microcontroller Subsystem- </a:t>
            </a:r>
            <a:endParaRPr b="0" sz="3300">
              <a:latin typeface="Calibri"/>
              <a:ea typeface="Calibri"/>
              <a:cs typeface="Calibri"/>
              <a:sym typeface="Calibri"/>
            </a:endParaRPr>
          </a:p>
          <a:p>
            <a:pPr indent="0" lvl="0" marL="0" rtl="0" algn="r">
              <a:spcBef>
                <a:spcPts val="0"/>
              </a:spcBef>
              <a:spcAft>
                <a:spcPts val="0"/>
              </a:spcAft>
              <a:buClr>
                <a:schemeClr val="dk1"/>
              </a:buClr>
              <a:buSzPct val="100000"/>
              <a:buFont typeface="Arial"/>
              <a:buNone/>
            </a:pPr>
            <a:r>
              <a:rPr b="0" lang="en-US" sz="1600">
                <a:latin typeface="Calibri"/>
                <a:ea typeface="Calibri"/>
                <a:cs typeface="Calibri"/>
                <a:sym typeface="Calibri"/>
              </a:rPr>
              <a:t> 				</a:t>
            </a:r>
            <a:r>
              <a:rPr b="0" lang="en-US" sz="2000">
                <a:latin typeface="Calibri"/>
                <a:ea typeface="Calibri"/>
                <a:cs typeface="Calibri"/>
                <a:sym typeface="Calibri"/>
              </a:rPr>
              <a:t>Luke Bethancourt</a:t>
            </a:r>
            <a:endParaRPr b="0" sz="2000">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sp>
        <p:nvSpPr>
          <p:cNvPr id="139" name="Google Shape;139;g2ff00d11b77_0_0"/>
          <p:cNvSpPr txBox="1"/>
          <p:nvPr>
            <p:ph idx="1" type="body"/>
          </p:nvPr>
        </p:nvSpPr>
        <p:spPr>
          <a:xfrm>
            <a:off x="457200" y="5664575"/>
            <a:ext cx="2190600" cy="461700"/>
          </a:xfrm>
          <a:prstGeom prst="rect">
            <a:avLst/>
          </a:prstGeom>
        </p:spPr>
        <p:txBody>
          <a:bodyPr anchorCtr="0" anchor="t" bIns="45700" lIns="91425" spcFirstLastPara="1" rIns="91425" wrap="square" tIns="45700">
            <a:normAutofit fontScale="92500" lnSpcReduction="20000"/>
          </a:bodyPr>
          <a:lstStyle/>
          <a:p>
            <a:pPr indent="0" lvl="0" marL="0" rtl="0" algn="l">
              <a:spcBef>
                <a:spcPts val="360"/>
              </a:spcBef>
              <a:spcAft>
                <a:spcPts val="0"/>
              </a:spcAft>
              <a:buNone/>
            </a:pPr>
            <a:r>
              <a:rPr lang="en-US">
                <a:solidFill>
                  <a:schemeClr val="lt1"/>
                </a:solidFill>
              </a:rPr>
              <a:t>a</a:t>
            </a:r>
            <a:endParaRPr>
              <a:solidFill>
                <a:schemeClr val="lt1"/>
              </a:solidFill>
            </a:endParaRPr>
          </a:p>
        </p:txBody>
      </p:sp>
      <p:pic>
        <p:nvPicPr>
          <p:cNvPr id="140" name="Google Shape;140;g2ff00d11b77_0_0"/>
          <p:cNvPicPr preferRelativeResize="0"/>
          <p:nvPr/>
        </p:nvPicPr>
        <p:blipFill rotWithShape="1">
          <a:blip r:embed="rId3">
            <a:alphaModFix/>
          </a:blip>
          <a:srcRect b="0" l="0" r="24069" t="0"/>
          <a:stretch/>
        </p:blipFill>
        <p:spPr>
          <a:xfrm>
            <a:off x="95297" y="1379575"/>
            <a:ext cx="4476699" cy="5210175"/>
          </a:xfrm>
          <a:prstGeom prst="rect">
            <a:avLst/>
          </a:prstGeom>
          <a:noFill/>
          <a:ln cap="flat" cmpd="sng" w="9525">
            <a:solidFill>
              <a:schemeClr val="dk1"/>
            </a:solidFill>
            <a:prstDash val="solid"/>
            <a:round/>
            <a:headEnd len="sm" w="sm" type="none"/>
            <a:tailEnd len="sm" w="sm" type="none"/>
          </a:ln>
        </p:spPr>
      </p:pic>
      <p:pic>
        <p:nvPicPr>
          <p:cNvPr id="141" name="Google Shape;141;g2ff00d11b77_0_0"/>
          <p:cNvPicPr preferRelativeResize="0"/>
          <p:nvPr/>
        </p:nvPicPr>
        <p:blipFill rotWithShape="1">
          <a:blip r:embed="rId4">
            <a:alphaModFix/>
          </a:blip>
          <a:srcRect b="0" l="0" r="21383" t="0"/>
          <a:stretch/>
        </p:blipFill>
        <p:spPr>
          <a:xfrm>
            <a:off x="4767825" y="2560425"/>
            <a:ext cx="4358076" cy="4029325"/>
          </a:xfrm>
          <a:prstGeom prst="rect">
            <a:avLst/>
          </a:prstGeom>
          <a:noFill/>
          <a:ln cap="flat" cmpd="sng" w="9525">
            <a:solidFill>
              <a:schemeClr val="dk1"/>
            </a:solidFill>
            <a:prstDash val="solid"/>
            <a:round/>
            <a:headEnd len="sm" w="sm" type="none"/>
            <a:tailEnd len="sm" w="sm" type="none"/>
          </a:ln>
        </p:spPr>
      </p:pic>
      <p:sp>
        <p:nvSpPr>
          <p:cNvPr id="142" name="Google Shape;142;g2ff00d11b77_0_0"/>
          <p:cNvSpPr txBox="1"/>
          <p:nvPr/>
        </p:nvSpPr>
        <p:spPr>
          <a:xfrm>
            <a:off x="4767825" y="2098725"/>
            <a:ext cx="4973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rPr>
              <a:t>Sample of PWM generation code</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fed97a1a80_1_0"/>
          <p:cNvSpPr txBox="1"/>
          <p:nvPr/>
        </p:nvSpPr>
        <p:spPr>
          <a:xfrm>
            <a:off x="2209800" y="9435"/>
            <a:ext cx="6629400" cy="923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a:t>
            </a:r>
            <a:r>
              <a:rPr lang="en-US" sz="3600">
                <a:solidFill>
                  <a:schemeClr val="dk1"/>
                </a:solidFill>
                <a:latin typeface="Calibri"/>
                <a:ea typeface="Calibri"/>
                <a:cs typeface="Calibri"/>
                <a:sym typeface="Calibri"/>
              </a:rPr>
              <a:t>I/O Subsystem</a:t>
            </a:r>
            <a:r>
              <a:rPr b="0" i="0" lang="en-US" sz="3600" u="none" cap="none" strike="noStrike">
                <a:solidFill>
                  <a:schemeClr val="dk1"/>
                </a:solidFill>
                <a:latin typeface="Calibri"/>
                <a:ea typeface="Calibri"/>
                <a:cs typeface="Calibri"/>
                <a:sym typeface="Calibri"/>
              </a:rPr>
              <a:t>- </a:t>
            </a:r>
            <a:endParaRPr/>
          </a:p>
          <a:p>
            <a:pPr indent="0" lvl="0" marL="0" marR="0" rtl="0" algn="r">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Max Garza</a:t>
            </a:r>
            <a:endParaRPr/>
          </a:p>
        </p:txBody>
      </p:sp>
      <p:graphicFrame>
        <p:nvGraphicFramePr>
          <p:cNvPr id="148" name="Google Shape;148;g2fed97a1a80_1_0"/>
          <p:cNvGraphicFramePr/>
          <p:nvPr/>
        </p:nvGraphicFramePr>
        <p:xfrm>
          <a:off x="685800" y="1219200"/>
          <a:ext cx="3000000" cy="3000000"/>
        </p:xfrm>
        <a:graphic>
          <a:graphicData uri="http://schemas.openxmlformats.org/drawingml/2006/table">
            <a:tbl>
              <a:tblPr>
                <a:noFill/>
                <a:tableStyleId>{99FE6123-2BF0-48F3-9EE0-9C903F0841A4}</a:tableStyleId>
              </a:tblPr>
              <a:tblGrid>
                <a:gridCol w="3886200"/>
                <a:gridCol w="3886200"/>
              </a:tblGrid>
              <a:tr h="640300">
                <a:tc>
                  <a:txBody>
                    <a:bodyPr/>
                    <a:lstStyle/>
                    <a:p>
                      <a:pPr indent="0" lvl="0" marL="0" marR="0" rtl="0" algn="l">
                        <a:spcBef>
                          <a:spcPts val="0"/>
                        </a:spcBef>
                        <a:spcAft>
                          <a:spcPts val="0"/>
                        </a:spcAft>
                        <a:buNone/>
                      </a:pPr>
                      <a:r>
                        <a:rPr lang="en-US" sz="1800" u="none" cap="none" strike="noStrike"/>
                        <a:t>Accomplishments since the last presentation                               </a:t>
                      </a:r>
                      <a:r>
                        <a:rPr lang="en-US" sz="1800" u="none" cap="none" strike="noStrike">
                          <a:solidFill>
                            <a:srgbClr val="FF0000"/>
                          </a:solidFill>
                        </a:rPr>
                        <a:t>&lt;</a:t>
                      </a:r>
                      <a:r>
                        <a:rPr lang="en-US" sz="1800">
                          <a:solidFill>
                            <a:srgbClr val="FF0000"/>
                          </a:solidFill>
                        </a:rPr>
                        <a:t>14</a:t>
                      </a:r>
                      <a:r>
                        <a:rPr lang="en-US" sz="1800" u="none" cap="none" strike="noStrike">
                          <a:solidFill>
                            <a:srgbClr val="FF0000"/>
                          </a:solidFill>
                        </a:rPr>
                        <a:t>&gt; hrs</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Ongoing progress/problems and plans until the next presentation</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34600">
                <a:tc>
                  <a:txBody>
                    <a:bodyPr/>
                    <a:lstStyle/>
                    <a:p>
                      <a:pPr indent="-342900" lvl="0" marL="457200" marR="0" rtl="0" algn="l">
                        <a:spcBef>
                          <a:spcPts val="0"/>
                        </a:spcBef>
                        <a:spcAft>
                          <a:spcPts val="0"/>
                        </a:spcAft>
                        <a:buSzPts val="1800"/>
                        <a:buChar char="●"/>
                      </a:pPr>
                      <a:r>
                        <a:rPr lang="en-US" sz="1800"/>
                        <a:t>(2) Parts Selected</a:t>
                      </a:r>
                      <a:endParaRPr sz="1800"/>
                    </a:p>
                    <a:p>
                      <a:pPr indent="-342900" lvl="0" marL="457200" marR="0" rtl="0" algn="l">
                        <a:spcBef>
                          <a:spcPts val="0"/>
                        </a:spcBef>
                        <a:spcAft>
                          <a:spcPts val="0"/>
                        </a:spcAft>
                        <a:buSzPts val="1800"/>
                        <a:buChar char="●"/>
                      </a:pPr>
                      <a:r>
                        <a:rPr lang="en-US" sz="1800"/>
                        <a:t>(4) Encoder firmware completed</a:t>
                      </a:r>
                      <a:endParaRPr sz="1800"/>
                    </a:p>
                    <a:p>
                      <a:pPr indent="-342900" lvl="0" marL="457200" marR="0" rtl="0" algn="l">
                        <a:spcBef>
                          <a:spcPts val="0"/>
                        </a:spcBef>
                        <a:spcAft>
                          <a:spcPts val="0"/>
                        </a:spcAft>
                        <a:buSzPts val="1800"/>
                        <a:buChar char="●"/>
                      </a:pPr>
                      <a:r>
                        <a:rPr lang="en-US" sz="1800"/>
                        <a:t>(8) Display firmware designed</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Populate PCB with connectors needed for display and encoders.</a:t>
                      </a:r>
                      <a:endParaRPr sz="1800"/>
                    </a:p>
                    <a:p>
                      <a:pPr indent="-342900" lvl="0" marL="457200" marR="0" rtl="0" algn="l">
                        <a:spcBef>
                          <a:spcPts val="0"/>
                        </a:spcBef>
                        <a:spcAft>
                          <a:spcPts val="0"/>
                        </a:spcAft>
                        <a:buSzPts val="1800"/>
                        <a:buChar char="●"/>
                      </a:pPr>
                      <a:r>
                        <a:rPr lang="en-US" sz="1800"/>
                        <a:t>Implement and test display firmware on MCU.</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49" name="Google Shape;149;g2fed97a1a80_1_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graphicFrame>
        <p:nvGraphicFramePr>
          <p:cNvPr id="155" name="Google Shape;155;g2ff0144fb9e_2_1"/>
          <p:cNvGraphicFramePr/>
          <p:nvPr/>
        </p:nvGraphicFramePr>
        <p:xfrm>
          <a:off x="152400" y="1069925"/>
          <a:ext cx="3000000" cy="3000000"/>
        </p:xfrm>
        <a:graphic>
          <a:graphicData uri="http://schemas.openxmlformats.org/drawingml/2006/table">
            <a:tbl>
              <a:tblPr>
                <a:noFill/>
                <a:tableStyleId>{47EA0950-9340-47EA-975F-1139F2125A32}</a:tableStyleId>
              </a:tblPr>
              <a:tblGrid>
                <a:gridCol w="1472050"/>
                <a:gridCol w="1472050"/>
                <a:gridCol w="1472050"/>
                <a:gridCol w="1472050"/>
                <a:gridCol w="1472050"/>
                <a:gridCol w="1472050"/>
              </a:tblGrid>
              <a:tr h="428725">
                <a:tc>
                  <a:txBody>
                    <a:bodyPr/>
                    <a:lstStyle/>
                    <a:p>
                      <a:pPr indent="0" lvl="0" marL="0" rtl="0" algn="l">
                        <a:spcBef>
                          <a:spcPts val="0"/>
                        </a:spcBef>
                        <a:spcAft>
                          <a:spcPts val="0"/>
                        </a:spcAft>
                        <a:buNone/>
                      </a:pPr>
                      <a:r>
                        <a:rPr b="1" lang="en-US"/>
                        <a:t>Function Name</a:t>
                      </a:r>
                      <a:endParaRPr b="1"/>
                    </a:p>
                  </a:txBody>
                  <a:tcPr marT="91425" marB="91425" marR="91425" marL="91425"/>
                </a:tc>
                <a:tc>
                  <a:txBody>
                    <a:bodyPr/>
                    <a:lstStyle/>
                    <a:p>
                      <a:pPr indent="0" lvl="0" marL="0" rtl="0" algn="l">
                        <a:spcBef>
                          <a:spcPts val="0"/>
                        </a:spcBef>
                        <a:spcAft>
                          <a:spcPts val="0"/>
                        </a:spcAft>
                        <a:buNone/>
                      </a:pPr>
                      <a:r>
                        <a:rPr b="1" lang="en-US"/>
                        <a:t>Description</a:t>
                      </a:r>
                      <a:endParaRPr b="1"/>
                    </a:p>
                  </a:txBody>
                  <a:tcPr marT="91425" marB="91425" marR="91425" marL="91425"/>
                </a:tc>
                <a:tc>
                  <a:txBody>
                    <a:bodyPr/>
                    <a:lstStyle/>
                    <a:p>
                      <a:pPr indent="0" lvl="0" marL="0" rtl="0" algn="l">
                        <a:spcBef>
                          <a:spcPts val="0"/>
                        </a:spcBef>
                        <a:spcAft>
                          <a:spcPts val="0"/>
                        </a:spcAft>
                        <a:buNone/>
                      </a:pPr>
                      <a:r>
                        <a:rPr b="1" lang="en-US"/>
                        <a:t>Parameters</a:t>
                      </a:r>
                      <a:endParaRPr b="1"/>
                    </a:p>
                  </a:txBody>
                  <a:tcPr marT="91425" marB="91425" marR="91425" marL="91425"/>
                </a:tc>
                <a:tc>
                  <a:txBody>
                    <a:bodyPr/>
                    <a:lstStyle/>
                    <a:p>
                      <a:pPr indent="0" lvl="0" marL="0" rtl="0" algn="l">
                        <a:spcBef>
                          <a:spcPts val="0"/>
                        </a:spcBef>
                        <a:spcAft>
                          <a:spcPts val="0"/>
                        </a:spcAft>
                        <a:buNone/>
                      </a:pPr>
                      <a:r>
                        <a:rPr b="1" lang="en-US"/>
                        <a:t>Return</a:t>
                      </a:r>
                      <a:endParaRPr b="1"/>
                    </a:p>
                  </a:txBody>
                  <a:tcPr marT="91425" marB="91425" marR="91425" marL="91425"/>
                </a:tc>
                <a:tc>
                  <a:txBody>
                    <a:bodyPr/>
                    <a:lstStyle/>
                    <a:p>
                      <a:pPr indent="0" lvl="0" marL="0" rtl="0" algn="l">
                        <a:spcBef>
                          <a:spcPts val="0"/>
                        </a:spcBef>
                        <a:spcAft>
                          <a:spcPts val="0"/>
                        </a:spcAft>
                        <a:buNone/>
                      </a:pPr>
                      <a:r>
                        <a:rPr b="1" lang="en-US"/>
                        <a:t>Precondition</a:t>
                      </a:r>
                      <a:endParaRPr b="1"/>
                    </a:p>
                  </a:txBody>
                  <a:tcPr marT="91425" marB="91425" marR="91425" marL="91425"/>
                </a:tc>
                <a:tc>
                  <a:txBody>
                    <a:bodyPr/>
                    <a:lstStyle/>
                    <a:p>
                      <a:pPr indent="0" lvl="0" marL="0" rtl="0" algn="l">
                        <a:spcBef>
                          <a:spcPts val="0"/>
                        </a:spcBef>
                        <a:spcAft>
                          <a:spcPts val="0"/>
                        </a:spcAft>
                        <a:buNone/>
                      </a:pPr>
                      <a:r>
                        <a:rPr b="1" lang="en-US"/>
                        <a:t>Postcondition</a:t>
                      </a:r>
                      <a:endParaRPr b="1"/>
                    </a:p>
                  </a:txBody>
                  <a:tcPr marT="91425" marB="91425" marR="91425" marL="91425"/>
                </a:tc>
              </a:tr>
              <a:tr h="1814000">
                <a:tc>
                  <a:txBody>
                    <a:bodyPr/>
                    <a:lstStyle/>
                    <a:p>
                      <a:pPr indent="0" lvl="0" marL="0" rtl="0" algn="l">
                        <a:spcBef>
                          <a:spcPts val="0"/>
                        </a:spcBef>
                        <a:spcAft>
                          <a:spcPts val="0"/>
                        </a:spcAft>
                        <a:buNone/>
                      </a:pPr>
                      <a:r>
                        <a:rPr lang="en-US"/>
                        <a:t>initializeEncoders</a:t>
                      </a:r>
                      <a:endParaRPr/>
                    </a:p>
                  </a:txBody>
                  <a:tcPr marT="91425" marB="91425" marR="91425" marL="91425"/>
                </a:tc>
                <a:tc>
                  <a:txBody>
                    <a:bodyPr/>
                    <a:lstStyle/>
                    <a:p>
                      <a:pPr indent="0" lvl="0" marL="0" rtl="0" algn="l">
                        <a:spcBef>
                          <a:spcPts val="0"/>
                        </a:spcBef>
                        <a:spcAft>
                          <a:spcPts val="0"/>
                        </a:spcAft>
                        <a:buNone/>
                      </a:pPr>
                      <a:r>
                        <a:rPr lang="en-US"/>
                        <a:t>Initialize MCU peripherals and ISRs</a:t>
                      </a:r>
                      <a:endParaRPr/>
                    </a:p>
                  </a:txBody>
                  <a:tcPr marT="91425" marB="91425" marR="91425" marL="91425"/>
                </a:tc>
                <a:tc>
                  <a:txBody>
                    <a:bodyPr/>
                    <a:lstStyle/>
                    <a:p>
                      <a:pPr indent="0" lvl="0" marL="0" rtl="0" algn="l">
                        <a:spcBef>
                          <a:spcPts val="0"/>
                        </a:spcBef>
                        <a:spcAft>
                          <a:spcPts val="0"/>
                        </a:spcAft>
                        <a:buNone/>
                      </a:pPr>
                      <a:r>
                        <a:rPr lang="en-US"/>
                        <a:t>NONE</a:t>
                      </a:r>
                      <a:endParaRPr/>
                    </a:p>
                  </a:txBody>
                  <a:tcPr marT="91425" marB="91425" marR="91425" marL="91425"/>
                </a:tc>
                <a:tc>
                  <a:txBody>
                    <a:bodyPr/>
                    <a:lstStyle/>
                    <a:p>
                      <a:pPr indent="0" lvl="0" marL="0" rtl="0" algn="l">
                        <a:spcBef>
                          <a:spcPts val="0"/>
                        </a:spcBef>
                        <a:spcAft>
                          <a:spcPts val="0"/>
                        </a:spcAft>
                        <a:buNone/>
                      </a:pPr>
                      <a:r>
                        <a:rPr lang="en-US"/>
                        <a:t>NONE</a:t>
                      </a:r>
                      <a:endParaRPr/>
                    </a:p>
                  </a:txBody>
                  <a:tcPr marT="91425" marB="91425" marR="91425" marL="91425"/>
                </a:tc>
                <a:tc>
                  <a:txBody>
                    <a:bodyPr/>
                    <a:lstStyle/>
                    <a:p>
                      <a:pPr indent="0" lvl="0" marL="0" rtl="0" algn="l">
                        <a:spcBef>
                          <a:spcPts val="0"/>
                        </a:spcBef>
                        <a:spcAft>
                          <a:spcPts val="0"/>
                        </a:spcAft>
                        <a:buNone/>
                      </a:pPr>
                      <a:r>
                        <a:rPr lang="en-US"/>
                        <a:t>MCU startup</a:t>
                      </a:r>
                      <a:endParaRPr/>
                    </a:p>
                  </a:txBody>
                  <a:tcPr marT="91425" marB="91425" marR="91425" marL="91425"/>
                </a:tc>
                <a:tc>
                  <a:txBody>
                    <a:bodyPr/>
                    <a:lstStyle/>
                    <a:p>
                      <a:pPr indent="0" lvl="0" marL="0" rtl="0" algn="l">
                        <a:spcBef>
                          <a:spcPts val="0"/>
                        </a:spcBef>
                        <a:spcAft>
                          <a:spcPts val="0"/>
                        </a:spcAft>
                        <a:buNone/>
                      </a:pPr>
                      <a:r>
                        <a:rPr lang="en-US"/>
                        <a:t>IC1 and IC2 are capturing encoder signals;  freq/duty IC regs polled every 500Hz</a:t>
                      </a:r>
                      <a:endParaRPr/>
                    </a:p>
                  </a:txBody>
                  <a:tcPr marT="91425" marB="91425" marR="91425" marL="91425"/>
                </a:tc>
              </a:tr>
              <a:tr h="1121375">
                <a:tc>
                  <a:txBody>
                    <a:bodyPr/>
                    <a:lstStyle/>
                    <a:p>
                      <a:pPr indent="0" lvl="0" marL="0" rtl="0" algn="l">
                        <a:spcBef>
                          <a:spcPts val="0"/>
                        </a:spcBef>
                        <a:spcAft>
                          <a:spcPts val="0"/>
                        </a:spcAft>
                        <a:buNone/>
                      </a:pPr>
                      <a:r>
                        <a:rPr lang="en-US"/>
                        <a:t>phaseCompare</a:t>
                      </a:r>
                      <a:endParaRPr/>
                    </a:p>
                  </a:txBody>
                  <a:tcPr marT="91425" marB="91425" marR="91425" marL="91425"/>
                </a:tc>
                <a:tc>
                  <a:txBody>
                    <a:bodyPr/>
                    <a:lstStyle/>
                    <a:p>
                      <a:pPr indent="0" lvl="0" marL="0" rtl="0" algn="l">
                        <a:spcBef>
                          <a:spcPts val="0"/>
                        </a:spcBef>
                        <a:spcAft>
                          <a:spcPts val="0"/>
                        </a:spcAft>
                        <a:buNone/>
                      </a:pPr>
                      <a:r>
                        <a:rPr lang="en-US"/>
                        <a:t>Compare IC1 counter with IC2 counter</a:t>
                      </a:r>
                      <a:endParaRPr/>
                    </a:p>
                  </a:txBody>
                  <a:tcPr marT="91425" marB="91425" marR="91425" marL="91425"/>
                </a:tc>
                <a:tc>
                  <a:txBody>
                    <a:bodyPr/>
                    <a:lstStyle/>
                    <a:p>
                      <a:pPr indent="0" lvl="0" marL="0" rtl="0" algn="l">
                        <a:spcBef>
                          <a:spcPts val="0"/>
                        </a:spcBef>
                        <a:spcAft>
                          <a:spcPts val="0"/>
                        </a:spcAft>
                        <a:buNone/>
                      </a:pPr>
                      <a:r>
                        <a:rPr lang="en-US"/>
                        <a:t>PhaseA, PhaseB</a:t>
                      </a:r>
                      <a:endParaRPr/>
                    </a:p>
                  </a:txBody>
                  <a:tcPr marT="91425" marB="91425" marR="91425" marL="91425"/>
                </a:tc>
                <a:tc>
                  <a:txBody>
                    <a:bodyPr/>
                    <a:lstStyle/>
                    <a:p>
                      <a:pPr indent="0" lvl="0" marL="0" rtl="0" algn="l">
                        <a:spcBef>
                          <a:spcPts val="0"/>
                        </a:spcBef>
                        <a:spcAft>
                          <a:spcPts val="0"/>
                        </a:spcAft>
                        <a:buNone/>
                      </a:pPr>
                      <a:r>
                        <a:rPr lang="en-US"/>
                        <a:t>int</a:t>
                      </a:r>
                      <a:endParaRPr/>
                    </a:p>
                  </a:txBody>
                  <a:tcPr marT="91425" marB="91425" marR="91425" marL="91425"/>
                </a:tc>
                <a:tc>
                  <a:txBody>
                    <a:bodyPr/>
                    <a:lstStyle/>
                    <a:p>
                      <a:pPr indent="0" lvl="0" marL="0" rtl="0" algn="l">
                        <a:spcBef>
                          <a:spcPts val="0"/>
                        </a:spcBef>
                        <a:spcAft>
                          <a:spcPts val="0"/>
                        </a:spcAft>
                        <a:buNone/>
                      </a:pPr>
                      <a:r>
                        <a:rPr lang="en-US"/>
                        <a:t>IC buffers are NOT empty</a:t>
                      </a:r>
                      <a:endParaRPr/>
                    </a:p>
                  </a:txBody>
                  <a:tcPr marT="91425" marB="91425" marR="91425" marL="91425"/>
                </a:tc>
                <a:tc>
                  <a:txBody>
                    <a:bodyPr/>
                    <a:lstStyle/>
                    <a:p>
                      <a:pPr indent="0" lvl="0" marL="0" rtl="0" algn="l">
                        <a:spcBef>
                          <a:spcPts val="0"/>
                        </a:spcBef>
                        <a:spcAft>
                          <a:spcPts val="0"/>
                        </a:spcAft>
                        <a:buNone/>
                      </a:pPr>
                      <a:r>
                        <a:rPr lang="en-US"/>
                        <a:t>IC buffers are read until no more values remain</a:t>
                      </a:r>
                      <a:endParaRPr/>
                    </a:p>
                  </a:txBody>
                  <a:tcPr marT="91425" marB="91425" marR="91425" marL="91425"/>
                </a:tc>
              </a:tr>
              <a:tr h="2275775">
                <a:tc>
                  <a:txBody>
                    <a:bodyPr/>
                    <a:lstStyle/>
                    <a:p>
                      <a:pPr indent="0" lvl="0" marL="0" rtl="0" algn="l">
                        <a:spcBef>
                          <a:spcPts val="0"/>
                        </a:spcBef>
                        <a:spcAft>
                          <a:spcPts val="0"/>
                        </a:spcAft>
                        <a:buNone/>
                      </a:pPr>
                      <a:r>
                        <a:rPr lang="en-US"/>
                        <a:t>encoderPoll</a:t>
                      </a:r>
                      <a:endParaRPr/>
                    </a:p>
                  </a:txBody>
                  <a:tcPr marT="91425" marB="91425" marR="91425" marL="91425"/>
                </a:tc>
                <a:tc>
                  <a:txBody>
                    <a:bodyPr/>
                    <a:lstStyle/>
                    <a:p>
                      <a:pPr indent="0" lvl="0" marL="0" rtl="0" algn="l">
                        <a:spcBef>
                          <a:spcPts val="0"/>
                        </a:spcBef>
                        <a:spcAft>
                          <a:spcPts val="0"/>
                        </a:spcAft>
                        <a:buNone/>
                      </a:pPr>
                      <a:r>
                        <a:rPr lang="en-US"/>
                        <a:t>Check if encoder has been turned every 500Hz; increments freq. or duty based on how fast knob is turned</a:t>
                      </a:r>
                      <a:endParaRPr/>
                    </a:p>
                  </a:txBody>
                  <a:tcPr marT="91425" marB="91425" marR="91425" marL="91425"/>
                </a:tc>
                <a:tc>
                  <a:txBody>
                    <a:bodyPr/>
                    <a:lstStyle/>
                    <a:p>
                      <a:pPr indent="0" lvl="0" marL="0" rtl="0" algn="l">
                        <a:spcBef>
                          <a:spcPts val="0"/>
                        </a:spcBef>
                        <a:spcAft>
                          <a:spcPts val="0"/>
                        </a:spcAft>
                        <a:buNone/>
                      </a:pPr>
                      <a:r>
                        <a:rPr lang="en-US"/>
                        <a:t>NONE</a:t>
                      </a:r>
                      <a:endParaRPr/>
                    </a:p>
                  </a:txBody>
                  <a:tcPr marT="91425" marB="91425" marR="91425" marL="91425"/>
                </a:tc>
                <a:tc>
                  <a:txBody>
                    <a:bodyPr/>
                    <a:lstStyle/>
                    <a:p>
                      <a:pPr indent="0" lvl="0" marL="0" rtl="0" algn="l">
                        <a:spcBef>
                          <a:spcPts val="0"/>
                        </a:spcBef>
                        <a:spcAft>
                          <a:spcPts val="0"/>
                        </a:spcAft>
                        <a:buNone/>
                      </a:pPr>
                      <a:r>
                        <a:rPr lang="en-US"/>
                        <a:t>NONE</a:t>
                      </a:r>
                      <a:endParaRPr/>
                    </a:p>
                  </a:txBody>
                  <a:tcPr marT="91425" marB="91425" marR="91425" marL="91425"/>
                </a:tc>
                <a:tc>
                  <a:txBody>
                    <a:bodyPr/>
                    <a:lstStyle/>
                    <a:p>
                      <a:pPr indent="0" lvl="0" marL="0" rtl="0" algn="l">
                        <a:spcBef>
                          <a:spcPts val="0"/>
                        </a:spcBef>
                        <a:spcAft>
                          <a:spcPts val="0"/>
                        </a:spcAft>
                        <a:buNone/>
                      </a:pPr>
                      <a:r>
                        <a:rPr lang="en-US"/>
                        <a:t>initializeEncoders() has been called; IC buffers are NOT empty</a:t>
                      </a:r>
                      <a:endParaRPr/>
                    </a:p>
                  </a:txBody>
                  <a:tcPr marT="91425" marB="91425" marR="91425" marL="91425"/>
                </a:tc>
                <a:tc>
                  <a:txBody>
                    <a:bodyPr/>
                    <a:lstStyle/>
                    <a:p>
                      <a:pPr indent="0" lvl="0" marL="0" rtl="0" algn="l">
                        <a:spcBef>
                          <a:spcPts val="0"/>
                        </a:spcBef>
                        <a:spcAft>
                          <a:spcPts val="0"/>
                        </a:spcAft>
                        <a:buNone/>
                      </a:pPr>
                      <a:r>
                        <a:rPr lang="en-US"/>
                        <a:t>IC buffers are empty. Timer9 counter is reset</a:t>
                      </a:r>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6"/>
          <p:cNvSpPr txBox="1"/>
          <p:nvPr>
            <p:ph type="title"/>
          </p:nvPr>
        </p:nvSpPr>
        <p:spPr>
          <a:xfrm>
            <a:off x="2890875" y="930172"/>
            <a:ext cx="8229600" cy="803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200"/>
              <a:buFont typeface="Arial"/>
              <a:buNone/>
            </a:pPr>
            <a:r>
              <a:rPr lang="en-US"/>
              <a:t>Execution Plan</a:t>
            </a:r>
            <a:endParaRPr>
              <a:solidFill>
                <a:srgbClr val="FF0000"/>
              </a:solidFill>
            </a:endParaRPr>
          </a:p>
        </p:txBody>
      </p:sp>
      <p:pic>
        <p:nvPicPr>
          <p:cNvPr id="161" name="Google Shape;161;p6"/>
          <p:cNvPicPr preferRelativeResize="0"/>
          <p:nvPr/>
        </p:nvPicPr>
        <p:blipFill>
          <a:blip r:embed="rId3">
            <a:alphaModFix/>
          </a:blip>
          <a:stretch>
            <a:fillRect/>
          </a:stretch>
        </p:blipFill>
        <p:spPr>
          <a:xfrm>
            <a:off x="152400" y="1733877"/>
            <a:ext cx="8839199" cy="414509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ph type="title"/>
          </p:nvPr>
        </p:nvSpPr>
        <p:spPr>
          <a:xfrm>
            <a:off x="457200" y="8967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Validation plan</a:t>
            </a:r>
            <a:endParaRPr>
              <a:solidFill>
                <a:srgbClr val="FF0000"/>
              </a:solidFill>
            </a:endParaRPr>
          </a:p>
        </p:txBody>
      </p:sp>
      <p:pic>
        <p:nvPicPr>
          <p:cNvPr id="167" name="Google Shape;167;p7"/>
          <p:cNvPicPr preferRelativeResize="0"/>
          <p:nvPr/>
        </p:nvPicPr>
        <p:blipFill>
          <a:blip r:embed="rId3">
            <a:alphaModFix/>
          </a:blip>
          <a:stretch>
            <a:fillRect/>
          </a:stretch>
        </p:blipFill>
        <p:spPr>
          <a:xfrm>
            <a:off x="160450" y="1674650"/>
            <a:ext cx="8983548" cy="4637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Project description (use pictures and diagrams to describe)</a:t>
            </a:r>
            <a:endParaRPr/>
          </a:p>
        </p:txBody>
      </p:sp>
      <p:sp>
        <p:nvSpPr>
          <p:cNvPr id="70" name="Google Shape;70;p2"/>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t>Problem statement: </a:t>
            </a:r>
            <a:r>
              <a:rPr lang="en-US"/>
              <a:t>The FET box was created to aid in power electronics education (i.e. ECEN 438) and research. However, it was designed in 2003, so replacement parts cannot be ordered due to no longer being manufactured.</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Project description (use pictures and diagrams to describe)</a:t>
            </a:r>
            <a:endParaRPr/>
          </a:p>
        </p:txBody>
      </p:sp>
      <p:sp>
        <p:nvSpPr>
          <p:cNvPr id="76" name="Google Shape;76;p3"/>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a:bodyPr>
          <a:lstStyle/>
          <a:p>
            <a:pPr indent="0" lvl="0" marL="342900" rtl="0" algn="l">
              <a:spcBef>
                <a:spcPts val="0"/>
              </a:spcBef>
              <a:spcAft>
                <a:spcPts val="0"/>
              </a:spcAft>
              <a:buNone/>
            </a:pPr>
            <a:r>
              <a:rPr lang="en-US"/>
              <a:t>Solution proposal: </a:t>
            </a:r>
            <a:endParaRPr/>
          </a:p>
          <a:p>
            <a:pPr indent="-342900" lvl="0" marL="342900" rtl="0" algn="l">
              <a:spcBef>
                <a:spcPts val="0"/>
              </a:spcBef>
              <a:spcAft>
                <a:spcPts val="0"/>
              </a:spcAft>
              <a:buClr>
                <a:schemeClr val="dk1"/>
              </a:buClr>
              <a:buSzPts val="3200"/>
              <a:buChar char="•"/>
            </a:pPr>
            <a:r>
              <a:rPr lang="en-US" sz="2600"/>
              <a:t>Modernize the previous design while keeping the design robust and easy to use.</a:t>
            </a:r>
            <a:endParaRPr sz="2600"/>
          </a:p>
          <a:p>
            <a:pPr indent="-393700" lvl="0" marL="342900" rtl="0" algn="l">
              <a:spcBef>
                <a:spcPts val="0"/>
              </a:spcBef>
              <a:spcAft>
                <a:spcPts val="0"/>
              </a:spcAft>
              <a:buSzPts val="2600"/>
              <a:buChar char="•"/>
            </a:pPr>
            <a:r>
              <a:rPr lang="en-US" sz="2600"/>
              <a:t>Add new features and improve upon existing features.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fed97a1a80_0_0"/>
          <p:cNvSpPr txBox="1"/>
          <p:nvPr>
            <p:ph type="title"/>
          </p:nvPr>
        </p:nvSpPr>
        <p:spPr>
          <a:xfrm>
            <a:off x="457200" y="8967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Diagram of subsystems and interface</a:t>
            </a:r>
            <a:endParaRPr/>
          </a:p>
        </p:txBody>
      </p:sp>
      <p:pic>
        <p:nvPicPr>
          <p:cNvPr id="82" name="Google Shape;82;g2fed97a1a80_0_0"/>
          <p:cNvPicPr preferRelativeResize="0"/>
          <p:nvPr/>
        </p:nvPicPr>
        <p:blipFill>
          <a:blip r:embed="rId3">
            <a:alphaModFix/>
          </a:blip>
          <a:stretch>
            <a:fillRect/>
          </a:stretch>
        </p:blipFill>
        <p:spPr>
          <a:xfrm>
            <a:off x="0" y="1714500"/>
            <a:ext cx="9144000" cy="5143500"/>
          </a:xfrm>
          <a:prstGeom prst="rect">
            <a:avLst/>
          </a:prstGeom>
          <a:noFill/>
          <a:ln>
            <a:noFill/>
          </a:ln>
        </p:spPr>
      </p:pic>
      <p:pic>
        <p:nvPicPr>
          <p:cNvPr id="83" name="Google Shape;83;g2fed97a1a80_0_0"/>
          <p:cNvPicPr preferRelativeResize="0"/>
          <p:nvPr/>
        </p:nvPicPr>
        <p:blipFill>
          <a:blip r:embed="rId4">
            <a:alphaModFix/>
          </a:blip>
          <a:stretch>
            <a:fillRect/>
          </a:stretch>
        </p:blipFill>
        <p:spPr>
          <a:xfrm>
            <a:off x="1450325" y="2661250"/>
            <a:ext cx="3480000" cy="1439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txBox="1"/>
          <p:nvPr/>
        </p:nvSpPr>
        <p:spPr>
          <a:xfrm>
            <a:off x="2209800" y="9435"/>
            <a:ext cx="6629400" cy="92333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a:t>
            </a:r>
            <a:r>
              <a:rPr lang="en-US" sz="3200">
                <a:solidFill>
                  <a:schemeClr val="dk1"/>
                </a:solidFill>
                <a:latin typeface="Calibri"/>
                <a:ea typeface="Calibri"/>
                <a:cs typeface="Calibri"/>
                <a:sym typeface="Calibri"/>
              </a:rPr>
              <a:t>Power Supply Subsystem</a:t>
            </a:r>
            <a:r>
              <a:rPr b="0" i="0" lang="en-US" sz="3600" u="none" cap="none" strike="noStrike">
                <a:solidFill>
                  <a:schemeClr val="dk1"/>
                </a:solidFill>
                <a:latin typeface="Calibri"/>
                <a:ea typeface="Calibri"/>
                <a:cs typeface="Calibri"/>
                <a:sym typeface="Calibri"/>
              </a:rPr>
              <a:t>- </a:t>
            </a:r>
            <a:endParaRPr/>
          </a:p>
          <a:p>
            <a:pPr indent="0" lvl="0" marL="0" marR="0" rtl="0" algn="r">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Jacky Chen</a:t>
            </a:r>
            <a:endParaRPr/>
          </a:p>
        </p:txBody>
      </p:sp>
      <p:graphicFrame>
        <p:nvGraphicFramePr>
          <p:cNvPr id="89" name="Google Shape;89;p5"/>
          <p:cNvGraphicFramePr/>
          <p:nvPr/>
        </p:nvGraphicFramePr>
        <p:xfrm>
          <a:off x="685800" y="1219200"/>
          <a:ext cx="3000000" cy="3000000"/>
        </p:xfrm>
        <a:graphic>
          <a:graphicData uri="http://schemas.openxmlformats.org/drawingml/2006/table">
            <a:tbl>
              <a:tblPr>
                <a:noFill/>
                <a:tableStyleId>{99FE6123-2BF0-48F3-9EE0-9C903F0841A4}</a:tableStyleId>
              </a:tblPr>
              <a:tblGrid>
                <a:gridCol w="3886200"/>
                <a:gridCol w="3886200"/>
              </a:tblGrid>
              <a:tr h="1460725">
                <a:tc>
                  <a:txBody>
                    <a:bodyPr/>
                    <a:lstStyle/>
                    <a:p>
                      <a:pPr indent="0" lvl="0" marL="0" marR="0" rtl="0" algn="l">
                        <a:spcBef>
                          <a:spcPts val="0"/>
                        </a:spcBef>
                        <a:spcAft>
                          <a:spcPts val="0"/>
                        </a:spcAft>
                        <a:buNone/>
                      </a:pPr>
                      <a:r>
                        <a:rPr lang="en-US" sz="1800" u="none" cap="none" strike="noStrike"/>
                        <a:t>Accomplishments since the last presentation    </a:t>
                      </a:r>
                      <a:endParaRPr sz="1800" u="none" cap="none" strike="noStrike"/>
                    </a:p>
                    <a:p>
                      <a:pPr indent="0" lvl="0" marL="0" marR="0" rtl="0" algn="l">
                        <a:spcBef>
                          <a:spcPts val="0"/>
                        </a:spcBef>
                        <a:spcAft>
                          <a:spcPts val="0"/>
                        </a:spcAft>
                        <a:buNone/>
                      </a:pPr>
                      <a:r>
                        <a:rPr lang="en-US" sz="1800" u="none" cap="none" strike="noStrike"/>
                        <a:t>                           </a:t>
                      </a:r>
                      <a:endParaRPr sz="1800" u="none" cap="none" strike="noStrike"/>
                    </a:p>
                    <a:p>
                      <a:pPr indent="0" lvl="0" marL="0" marR="0" rtl="0" algn="l">
                        <a:spcBef>
                          <a:spcPts val="0"/>
                        </a:spcBef>
                        <a:spcAft>
                          <a:spcPts val="0"/>
                        </a:spcAft>
                        <a:buNone/>
                      </a:pPr>
                      <a:r>
                        <a:rPr lang="en-US" sz="1800" u="none" cap="none" strike="noStrike">
                          <a:solidFill>
                            <a:schemeClr val="dk1"/>
                          </a:solidFill>
                        </a:rPr>
                        <a:t>&lt;</a:t>
                      </a:r>
                      <a:r>
                        <a:rPr lang="en-US" sz="1800">
                          <a:solidFill>
                            <a:schemeClr val="dk1"/>
                          </a:solidFill>
                        </a:rPr>
                        <a:t>26</a:t>
                      </a:r>
                      <a:r>
                        <a:rPr lang="en-US" sz="1800" u="none" cap="none" strike="noStrike">
                          <a:solidFill>
                            <a:schemeClr val="dk1"/>
                          </a:solidFill>
                        </a:rPr>
                        <a:t>&gt; hrs</a:t>
                      </a:r>
                      <a:endParaRPr>
                        <a:solidFill>
                          <a:schemeClr val="dk1"/>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Ongoing progress/problems and plans until the next presentation</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88275">
                <a:tc>
                  <a:txBody>
                    <a:bodyPr/>
                    <a:lstStyle/>
                    <a:p>
                      <a:pPr indent="0" lvl="0" marL="0" marR="0" rtl="0" algn="l">
                        <a:spcBef>
                          <a:spcPts val="0"/>
                        </a:spcBef>
                        <a:spcAft>
                          <a:spcPts val="0"/>
                        </a:spcAft>
                        <a:buNone/>
                      </a:pPr>
                      <a:r>
                        <a:rPr lang="en-US" sz="1800"/>
                        <a:t>&lt;</a:t>
                      </a:r>
                      <a:r>
                        <a:rPr lang="en-US" sz="1800"/>
                        <a:t>10</a:t>
                      </a:r>
                      <a:r>
                        <a:rPr lang="en-US" sz="1800"/>
                        <a:t>&gt; Power Output</a:t>
                      </a:r>
                      <a:r>
                        <a:rPr lang="en-US" sz="1800"/>
                        <a:t>/</a:t>
                      </a:r>
                      <a:r>
                        <a:rPr lang="en-US" sz="1800">
                          <a:solidFill>
                            <a:schemeClr val="dk1"/>
                          </a:solidFill>
                        </a:rPr>
                        <a:t>Gate Drivers</a:t>
                      </a:r>
                      <a:r>
                        <a:rPr lang="en-US" sz="1800"/>
                        <a:t> Schematic</a:t>
                      </a:r>
                      <a:endParaRPr sz="1800"/>
                    </a:p>
                    <a:p>
                      <a:pPr indent="0" lvl="0" marL="0" marR="0" rtl="0" algn="l">
                        <a:spcBef>
                          <a:spcPts val="1000"/>
                        </a:spcBef>
                        <a:spcAft>
                          <a:spcPts val="0"/>
                        </a:spcAft>
                        <a:buNone/>
                      </a:pPr>
                      <a:r>
                        <a:rPr lang="en-US" sz="1800"/>
                        <a:t>&lt;2&gt; Crowbar circuit integration</a:t>
                      </a:r>
                      <a:endParaRPr sz="1800"/>
                    </a:p>
                    <a:p>
                      <a:pPr indent="0" lvl="0" marL="0" marR="0" rtl="0" algn="l">
                        <a:spcBef>
                          <a:spcPts val="1000"/>
                        </a:spcBef>
                        <a:spcAft>
                          <a:spcPts val="0"/>
                        </a:spcAft>
                        <a:buNone/>
                      </a:pPr>
                      <a:r>
                        <a:rPr lang="en-US" sz="1800"/>
                        <a:t>&lt;6&gt; Power Supply Schematic</a:t>
                      </a:r>
                      <a:endParaRPr sz="1800"/>
                    </a:p>
                    <a:p>
                      <a:pPr indent="0" lvl="0" marL="0" marR="0" rtl="0" algn="l">
                        <a:spcBef>
                          <a:spcPts val="1000"/>
                        </a:spcBef>
                        <a:spcAft>
                          <a:spcPts val="1000"/>
                        </a:spcAft>
                        <a:buNone/>
                      </a:pPr>
                      <a:r>
                        <a:rPr lang="en-US" sz="1800"/>
                        <a:t>&lt;8&gt; Parts research to replace old parts</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Finalize power supply schematic</a:t>
                      </a:r>
                      <a:endParaRPr sz="1800"/>
                    </a:p>
                    <a:p>
                      <a:pPr indent="-342900" lvl="0" marL="457200" marR="0" rtl="0" algn="l">
                        <a:spcBef>
                          <a:spcPts val="1000"/>
                        </a:spcBef>
                        <a:spcAft>
                          <a:spcPts val="0"/>
                        </a:spcAft>
                        <a:buSzPts val="1800"/>
                        <a:buChar char="●"/>
                      </a:pPr>
                      <a:r>
                        <a:rPr lang="en-US" sz="1800"/>
                        <a:t>Finish crowbar circuit schematic</a:t>
                      </a:r>
                      <a:endParaRPr sz="1800"/>
                    </a:p>
                    <a:p>
                      <a:pPr indent="-342900" lvl="0" marL="457200" marR="0" rtl="0" algn="l">
                        <a:spcBef>
                          <a:spcPts val="1000"/>
                        </a:spcBef>
                        <a:spcAft>
                          <a:spcPts val="1000"/>
                        </a:spcAft>
                        <a:buSzPts val="1800"/>
                        <a:buChar char="●"/>
                      </a:pPr>
                      <a:r>
                        <a:rPr lang="en-US" sz="1800"/>
                        <a:t>PCB design</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g30dc5597aa5_0_0"/>
          <p:cNvPicPr preferRelativeResize="0"/>
          <p:nvPr/>
        </p:nvPicPr>
        <p:blipFill>
          <a:blip r:embed="rId3">
            <a:alphaModFix/>
          </a:blip>
          <a:stretch>
            <a:fillRect/>
          </a:stretch>
        </p:blipFill>
        <p:spPr>
          <a:xfrm>
            <a:off x="982650" y="1104950"/>
            <a:ext cx="7178699" cy="5607751"/>
          </a:xfrm>
          <a:prstGeom prst="rect">
            <a:avLst/>
          </a:prstGeom>
          <a:noFill/>
          <a:ln>
            <a:noFill/>
          </a:ln>
        </p:spPr>
      </p:pic>
      <p:sp>
        <p:nvSpPr>
          <p:cNvPr id="96" name="Google Shape;96;g30dc5597aa5_0_0"/>
          <p:cNvSpPr txBox="1"/>
          <p:nvPr/>
        </p:nvSpPr>
        <p:spPr>
          <a:xfrm>
            <a:off x="2209800" y="9435"/>
            <a:ext cx="6629400" cy="923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a:t>
            </a:r>
            <a:r>
              <a:rPr lang="en-US" sz="3200">
                <a:solidFill>
                  <a:schemeClr val="dk1"/>
                </a:solidFill>
                <a:latin typeface="Calibri"/>
                <a:ea typeface="Calibri"/>
                <a:cs typeface="Calibri"/>
                <a:sym typeface="Calibri"/>
              </a:rPr>
              <a:t>Power Supply Subsystem</a:t>
            </a:r>
            <a:r>
              <a:rPr b="0" i="0" lang="en-US" sz="3600" u="none" cap="none" strike="noStrike">
                <a:solidFill>
                  <a:schemeClr val="dk1"/>
                </a:solidFill>
                <a:latin typeface="Calibri"/>
                <a:ea typeface="Calibri"/>
                <a:cs typeface="Calibri"/>
                <a:sym typeface="Calibri"/>
              </a:rPr>
              <a:t>- </a:t>
            </a:r>
            <a:endParaRPr/>
          </a:p>
          <a:p>
            <a:pPr indent="0" lvl="0" marL="0" marR="0" rtl="0" algn="r">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Jacky Chen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30dc5597aa5_0_9"/>
          <p:cNvSpPr txBox="1"/>
          <p:nvPr/>
        </p:nvSpPr>
        <p:spPr>
          <a:xfrm>
            <a:off x="3460125" y="993950"/>
            <a:ext cx="3930000" cy="2586900"/>
          </a:xfrm>
          <a:prstGeom prst="rect">
            <a:avLst/>
          </a:prstGeom>
          <a:noFill/>
          <a:ln>
            <a:noFill/>
          </a:ln>
        </p:spPr>
        <p:txBody>
          <a:bodyPr anchorCtr="0" anchor="t" bIns="91425" lIns="91425" spcFirstLastPara="1" rIns="91425" wrap="square" tIns="91425">
            <a:noAutofit/>
          </a:bodyPr>
          <a:lstStyle/>
          <a:p>
            <a:pPr indent="0" lvl="0" marL="0" rtl="0" algn="l">
              <a:spcBef>
                <a:spcPts val="1000"/>
              </a:spcBef>
              <a:spcAft>
                <a:spcPts val="0"/>
              </a:spcAft>
              <a:buNone/>
            </a:pPr>
            <a:r>
              <a:rPr lang="en-US" sz="1800" u="sng">
                <a:solidFill>
                  <a:schemeClr val="dk1"/>
                </a:solidFill>
              </a:rPr>
              <a:t>Features:</a:t>
            </a:r>
            <a:endParaRPr sz="1800" u="sng">
              <a:solidFill>
                <a:schemeClr val="dk1"/>
              </a:solidFill>
            </a:endParaRPr>
          </a:p>
          <a:p>
            <a:pPr indent="-342900" lvl="0" marL="457200" rtl="0" algn="l">
              <a:spcBef>
                <a:spcPts val="1000"/>
              </a:spcBef>
              <a:spcAft>
                <a:spcPts val="0"/>
              </a:spcAft>
              <a:buClr>
                <a:schemeClr val="dk1"/>
              </a:buClr>
              <a:buSzPts val="1800"/>
              <a:buChar char="-"/>
            </a:pPr>
            <a:r>
              <a:rPr lang="en-US" sz="1800">
                <a:solidFill>
                  <a:schemeClr val="dk1"/>
                </a:solidFill>
              </a:rPr>
              <a:t>Protects the device by bringing down voltage when it exceeds 300V.</a:t>
            </a:r>
            <a:endParaRPr sz="1800">
              <a:solidFill>
                <a:schemeClr val="dk1"/>
              </a:solidFill>
            </a:endParaRPr>
          </a:p>
          <a:p>
            <a:pPr indent="-342900" lvl="0" marL="457200" rtl="0" algn="l">
              <a:spcBef>
                <a:spcPts val="1000"/>
              </a:spcBef>
              <a:spcAft>
                <a:spcPts val="0"/>
              </a:spcAft>
              <a:buClr>
                <a:schemeClr val="dk1"/>
              </a:buClr>
              <a:buSzPts val="1800"/>
              <a:buChar char="-"/>
            </a:pPr>
            <a:r>
              <a:rPr lang="en-US" sz="1800">
                <a:solidFill>
                  <a:schemeClr val="dk1"/>
                </a:solidFill>
              </a:rPr>
              <a:t>Added redundancy in case the digital system fails to prevent overvoltage.</a:t>
            </a:r>
            <a:endParaRPr sz="1800">
              <a:solidFill>
                <a:schemeClr val="dk1"/>
              </a:solidFill>
            </a:endParaRPr>
          </a:p>
          <a:p>
            <a:pPr indent="0" lvl="0" marL="0" rtl="0" algn="l">
              <a:spcBef>
                <a:spcPts val="1000"/>
              </a:spcBef>
              <a:spcAft>
                <a:spcPts val="1000"/>
              </a:spcAft>
              <a:buNone/>
            </a:pPr>
            <a:r>
              <a:t/>
            </a:r>
            <a:endParaRPr sz="1800">
              <a:solidFill>
                <a:schemeClr val="dk1"/>
              </a:solidFill>
            </a:endParaRPr>
          </a:p>
        </p:txBody>
      </p:sp>
      <p:sp>
        <p:nvSpPr>
          <p:cNvPr id="103" name="Google Shape;103;g30dc5597aa5_0_9"/>
          <p:cNvSpPr txBox="1"/>
          <p:nvPr/>
        </p:nvSpPr>
        <p:spPr>
          <a:xfrm>
            <a:off x="2209800" y="9435"/>
            <a:ext cx="6629400" cy="923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a:t>
            </a:r>
            <a:r>
              <a:rPr lang="en-US" sz="3200">
                <a:solidFill>
                  <a:schemeClr val="dk1"/>
                </a:solidFill>
                <a:latin typeface="Calibri"/>
                <a:ea typeface="Calibri"/>
                <a:cs typeface="Calibri"/>
                <a:sym typeface="Calibri"/>
              </a:rPr>
              <a:t>Power Supply Subsystem</a:t>
            </a:r>
            <a:r>
              <a:rPr b="0" i="0" lang="en-US" sz="3600" u="none" cap="none" strike="noStrike">
                <a:solidFill>
                  <a:schemeClr val="dk1"/>
                </a:solidFill>
                <a:latin typeface="Calibri"/>
                <a:ea typeface="Calibri"/>
                <a:cs typeface="Calibri"/>
                <a:sym typeface="Calibri"/>
              </a:rPr>
              <a:t>- </a:t>
            </a:r>
            <a:endParaRPr/>
          </a:p>
          <a:p>
            <a:pPr indent="0" lvl="0" marL="0" marR="0" rtl="0" algn="r">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Jacky Chen</a:t>
            </a:r>
            <a:endParaRPr/>
          </a:p>
        </p:txBody>
      </p:sp>
      <p:sp>
        <p:nvSpPr>
          <p:cNvPr id="104" name="Google Shape;104;g30dc5597aa5_0_9"/>
          <p:cNvSpPr txBox="1"/>
          <p:nvPr/>
        </p:nvSpPr>
        <p:spPr>
          <a:xfrm>
            <a:off x="77275" y="993950"/>
            <a:ext cx="2645400" cy="5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Crowbar Circuit</a:t>
            </a:r>
            <a:endParaRPr sz="2400">
              <a:solidFill>
                <a:schemeClr val="dk1"/>
              </a:solidFill>
            </a:endParaRPr>
          </a:p>
        </p:txBody>
      </p:sp>
      <p:sp>
        <p:nvSpPr>
          <p:cNvPr id="105" name="Google Shape;105;g30dc5597aa5_0_9"/>
          <p:cNvSpPr txBox="1"/>
          <p:nvPr/>
        </p:nvSpPr>
        <p:spPr>
          <a:xfrm>
            <a:off x="6392575" y="3364250"/>
            <a:ext cx="2645400" cy="52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US" sz="2400">
                <a:solidFill>
                  <a:schemeClr val="dk1"/>
                </a:solidFill>
              </a:rPr>
              <a:t>Power Supply</a:t>
            </a:r>
            <a:endParaRPr sz="2400">
              <a:solidFill>
                <a:schemeClr val="dk1"/>
              </a:solidFill>
            </a:endParaRPr>
          </a:p>
        </p:txBody>
      </p:sp>
      <p:pic>
        <p:nvPicPr>
          <p:cNvPr id="106" name="Google Shape;106;g30dc5597aa5_0_9"/>
          <p:cNvPicPr preferRelativeResize="0"/>
          <p:nvPr/>
        </p:nvPicPr>
        <p:blipFill>
          <a:blip r:embed="rId3">
            <a:alphaModFix/>
          </a:blip>
          <a:stretch>
            <a:fillRect/>
          </a:stretch>
        </p:blipFill>
        <p:spPr>
          <a:xfrm>
            <a:off x="168998" y="1478153"/>
            <a:ext cx="3462944" cy="2004375"/>
          </a:xfrm>
          <a:prstGeom prst="rect">
            <a:avLst/>
          </a:prstGeom>
          <a:noFill/>
          <a:ln>
            <a:noFill/>
          </a:ln>
        </p:spPr>
      </p:pic>
      <p:pic>
        <p:nvPicPr>
          <p:cNvPr id="107" name="Google Shape;107;g30dc5597aa5_0_9"/>
          <p:cNvPicPr preferRelativeResize="0"/>
          <p:nvPr/>
        </p:nvPicPr>
        <p:blipFill>
          <a:blip r:embed="rId4">
            <a:alphaModFix/>
          </a:blip>
          <a:stretch>
            <a:fillRect/>
          </a:stretch>
        </p:blipFill>
        <p:spPr>
          <a:xfrm>
            <a:off x="5151850" y="3885650"/>
            <a:ext cx="3992153" cy="297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fed97a1a80_1_12"/>
          <p:cNvSpPr txBox="1"/>
          <p:nvPr/>
        </p:nvSpPr>
        <p:spPr>
          <a:xfrm>
            <a:off x="2209800" y="9435"/>
            <a:ext cx="6629400" cy="923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a:t>
            </a:r>
            <a:r>
              <a:rPr lang="en-US" sz="3000">
                <a:solidFill>
                  <a:schemeClr val="dk1"/>
                </a:solidFill>
                <a:latin typeface="Calibri"/>
                <a:ea typeface="Calibri"/>
                <a:cs typeface="Calibri"/>
                <a:sym typeface="Calibri"/>
              </a:rPr>
              <a:t>UI &amp; Application Subsystem</a:t>
            </a:r>
            <a:r>
              <a:rPr b="0" i="0" lang="en-US" sz="3600" u="none" cap="none" strike="noStrike">
                <a:solidFill>
                  <a:schemeClr val="dk1"/>
                </a:solidFill>
                <a:latin typeface="Calibri"/>
                <a:ea typeface="Calibri"/>
                <a:cs typeface="Calibri"/>
                <a:sym typeface="Calibri"/>
              </a:rPr>
              <a:t>- </a:t>
            </a:r>
            <a:endParaRPr/>
          </a:p>
          <a:p>
            <a:pPr indent="0" lvl="0" marL="0" marR="0" rtl="0" algn="r">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Sydney Naddy</a:t>
            </a:r>
            <a:endParaRPr/>
          </a:p>
        </p:txBody>
      </p:sp>
      <p:graphicFrame>
        <p:nvGraphicFramePr>
          <p:cNvPr id="113" name="Google Shape;113;g2fed97a1a80_1_12"/>
          <p:cNvGraphicFramePr/>
          <p:nvPr/>
        </p:nvGraphicFramePr>
        <p:xfrm>
          <a:off x="685800" y="1219200"/>
          <a:ext cx="3000000" cy="3000000"/>
        </p:xfrm>
        <a:graphic>
          <a:graphicData uri="http://schemas.openxmlformats.org/drawingml/2006/table">
            <a:tbl>
              <a:tblPr>
                <a:noFill/>
                <a:tableStyleId>{99FE6123-2BF0-48F3-9EE0-9C903F0841A4}</a:tableStyleId>
              </a:tblPr>
              <a:tblGrid>
                <a:gridCol w="3886200"/>
                <a:gridCol w="3886200"/>
              </a:tblGrid>
              <a:tr h="1883875">
                <a:tc>
                  <a:txBody>
                    <a:bodyPr/>
                    <a:lstStyle/>
                    <a:p>
                      <a:pPr indent="0" lvl="0" marL="0" marR="0" rtl="0" algn="l">
                        <a:spcBef>
                          <a:spcPts val="0"/>
                        </a:spcBef>
                        <a:spcAft>
                          <a:spcPts val="0"/>
                        </a:spcAft>
                        <a:buNone/>
                      </a:pPr>
                      <a:r>
                        <a:rPr lang="en-US" sz="1800" u="none" cap="none" strike="noStrike"/>
                        <a:t>Accomplishments since the last presentation    </a:t>
                      </a:r>
                      <a:endParaRPr sz="1800" u="none" cap="none" strike="noStrike"/>
                    </a:p>
                    <a:p>
                      <a:pPr indent="0" lvl="0" marL="0" marR="0" rtl="0" algn="l">
                        <a:spcBef>
                          <a:spcPts val="0"/>
                        </a:spcBef>
                        <a:spcAft>
                          <a:spcPts val="0"/>
                        </a:spcAft>
                        <a:buNone/>
                      </a:pPr>
                      <a:r>
                        <a:rPr lang="en-US" sz="1800" u="none" cap="none" strike="noStrike"/>
                        <a:t>                           </a:t>
                      </a:r>
                      <a:endParaRPr sz="1800" u="none" cap="none" strike="noStrike"/>
                    </a:p>
                    <a:p>
                      <a:pPr indent="0" lvl="0" marL="0" marR="0" rtl="0" algn="l">
                        <a:spcBef>
                          <a:spcPts val="0"/>
                        </a:spcBef>
                        <a:spcAft>
                          <a:spcPts val="0"/>
                        </a:spcAft>
                        <a:buNone/>
                      </a:pPr>
                      <a:r>
                        <a:rPr lang="en-US" sz="1800"/>
                        <a:t>&lt;26 hrs&gt;</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Ongoing progress/problems and plans until the next presentation</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79225">
                <a:tc>
                  <a:txBody>
                    <a:bodyPr/>
                    <a:lstStyle/>
                    <a:p>
                      <a:pPr indent="0" lvl="0" marL="0" rtl="0" algn="l">
                        <a:spcBef>
                          <a:spcPts val="0"/>
                        </a:spcBef>
                        <a:spcAft>
                          <a:spcPts val="0"/>
                        </a:spcAft>
                        <a:buClr>
                          <a:schemeClr val="dk1"/>
                        </a:buClr>
                        <a:buFont typeface="Arial"/>
                        <a:buNone/>
                      </a:pPr>
                      <a:r>
                        <a:rPr lang="en-US" sz="1800">
                          <a:solidFill>
                            <a:schemeClr val="dk1"/>
                          </a:solidFill>
                        </a:rPr>
                        <a:t>&lt;9&gt; Lab</a:t>
                      </a:r>
                      <a:endParaRPr sz="1800">
                        <a:solidFill>
                          <a:schemeClr val="dk1"/>
                        </a:solidFill>
                      </a:endParaRPr>
                    </a:p>
                    <a:p>
                      <a:pPr indent="0" lvl="0" marL="0" rtl="0" algn="l">
                        <a:spcBef>
                          <a:spcPts val="0"/>
                        </a:spcBef>
                        <a:spcAft>
                          <a:spcPts val="0"/>
                        </a:spcAft>
                        <a:buNone/>
                      </a:pPr>
                      <a:r>
                        <a:rPr lang="en-US" sz="1800">
                          <a:solidFill>
                            <a:schemeClr val="dk1"/>
                          </a:solidFill>
                        </a:rPr>
                        <a:t>&lt;4&gt; Familiarization and experimentation with Matlab</a:t>
                      </a:r>
                      <a:endParaRPr sz="1800">
                        <a:solidFill>
                          <a:schemeClr val="dk1"/>
                        </a:solidFill>
                      </a:endParaRPr>
                    </a:p>
                    <a:p>
                      <a:pPr indent="0" lvl="0" marL="0" rtl="0" algn="l">
                        <a:spcBef>
                          <a:spcPts val="0"/>
                        </a:spcBef>
                        <a:spcAft>
                          <a:spcPts val="0"/>
                        </a:spcAft>
                        <a:buNone/>
                      </a:pPr>
                      <a:r>
                        <a:rPr lang="en-US" sz="1800">
                          <a:solidFill>
                            <a:schemeClr val="dk1"/>
                          </a:solidFill>
                        </a:rPr>
                        <a:t>&lt;8&gt; Writing SCPI commands</a:t>
                      </a:r>
                      <a:endParaRPr sz="1800">
                        <a:solidFill>
                          <a:schemeClr val="dk1"/>
                        </a:solidFill>
                      </a:endParaRPr>
                    </a:p>
                    <a:p>
                      <a:pPr indent="0" lvl="0" marL="0" rtl="0" algn="l">
                        <a:spcBef>
                          <a:spcPts val="0"/>
                        </a:spcBef>
                        <a:spcAft>
                          <a:spcPts val="0"/>
                        </a:spcAft>
                        <a:buClr>
                          <a:schemeClr val="dk1"/>
                        </a:buClr>
                        <a:buFont typeface="Arial"/>
                        <a:buNone/>
                      </a:pPr>
                      <a:r>
                        <a:rPr lang="en-US" sz="1800">
                          <a:solidFill>
                            <a:schemeClr val="dk1"/>
                          </a:solidFill>
                        </a:rPr>
                        <a:t>&lt;5&gt; Designing UI to execute commands and easy for students visualize and analyze</a:t>
                      </a:r>
                      <a:endParaRPr sz="1800">
                        <a:solidFill>
                          <a:schemeClr val="dk1"/>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dk1"/>
                          </a:solidFill>
                        </a:rPr>
                        <a:t>Ongoing Progress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Switched to Matlab instead of Excel and Winforms for UI &amp; SCPI command code per sponsors request</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Continuing to add SCPI commands and improve UI to implement all commands</a:t>
                      </a:r>
                      <a:endParaRPr sz="1800">
                        <a:solidFill>
                          <a:schemeClr val="dk1"/>
                        </a:solidFill>
                      </a:endParaRPr>
                    </a:p>
                    <a:p>
                      <a:pPr indent="0" lvl="0" marL="0" rtl="0" algn="l">
                        <a:spcBef>
                          <a:spcPts val="0"/>
                        </a:spcBef>
                        <a:spcAft>
                          <a:spcPts val="0"/>
                        </a:spcAft>
                        <a:buNone/>
                      </a:pPr>
                      <a:r>
                        <a:rPr lang="en-US" sz="1800">
                          <a:solidFill>
                            <a:schemeClr val="dk1"/>
                          </a:solidFill>
                        </a:rPr>
                        <a:t>Problems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switching to a different program created a setback however I am not concerned with the timeline</a:t>
                      </a:r>
                      <a:endParaRPr sz="1800">
                        <a:solidFill>
                          <a:schemeClr val="dk1"/>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g2ff0144fb9e_3_6"/>
          <p:cNvPicPr preferRelativeResize="0"/>
          <p:nvPr/>
        </p:nvPicPr>
        <p:blipFill>
          <a:blip r:embed="rId3">
            <a:alphaModFix/>
          </a:blip>
          <a:stretch>
            <a:fillRect/>
          </a:stretch>
        </p:blipFill>
        <p:spPr>
          <a:xfrm>
            <a:off x="152400" y="1854200"/>
            <a:ext cx="3811175" cy="1276500"/>
          </a:xfrm>
          <a:prstGeom prst="rect">
            <a:avLst/>
          </a:prstGeom>
          <a:noFill/>
          <a:ln>
            <a:noFill/>
          </a:ln>
        </p:spPr>
      </p:pic>
      <p:pic>
        <p:nvPicPr>
          <p:cNvPr id="119" name="Google Shape;119;g2ff0144fb9e_3_6"/>
          <p:cNvPicPr preferRelativeResize="0"/>
          <p:nvPr/>
        </p:nvPicPr>
        <p:blipFill>
          <a:blip r:embed="rId4">
            <a:alphaModFix/>
          </a:blip>
          <a:stretch>
            <a:fillRect/>
          </a:stretch>
        </p:blipFill>
        <p:spPr>
          <a:xfrm>
            <a:off x="78900" y="3922167"/>
            <a:ext cx="3958166" cy="2695576"/>
          </a:xfrm>
          <a:prstGeom prst="rect">
            <a:avLst/>
          </a:prstGeom>
          <a:noFill/>
          <a:ln>
            <a:noFill/>
          </a:ln>
        </p:spPr>
      </p:pic>
      <p:pic>
        <p:nvPicPr>
          <p:cNvPr id="120" name="Google Shape;120;g2ff0144fb9e_3_6"/>
          <p:cNvPicPr preferRelativeResize="0"/>
          <p:nvPr/>
        </p:nvPicPr>
        <p:blipFill>
          <a:blip r:embed="rId5">
            <a:alphaModFix/>
          </a:blip>
          <a:stretch>
            <a:fillRect/>
          </a:stretch>
        </p:blipFill>
        <p:spPr>
          <a:xfrm>
            <a:off x="4303625" y="4934270"/>
            <a:ext cx="4581151" cy="1365000"/>
          </a:xfrm>
          <a:prstGeom prst="rect">
            <a:avLst/>
          </a:prstGeom>
          <a:noFill/>
          <a:ln>
            <a:noFill/>
          </a:ln>
        </p:spPr>
      </p:pic>
      <p:pic>
        <p:nvPicPr>
          <p:cNvPr id="121" name="Google Shape;121;g2ff0144fb9e_3_6"/>
          <p:cNvPicPr preferRelativeResize="0"/>
          <p:nvPr/>
        </p:nvPicPr>
        <p:blipFill>
          <a:blip r:embed="rId6">
            <a:alphaModFix/>
          </a:blip>
          <a:stretch>
            <a:fillRect/>
          </a:stretch>
        </p:blipFill>
        <p:spPr>
          <a:xfrm>
            <a:off x="4189466" y="1676400"/>
            <a:ext cx="4802133" cy="2481549"/>
          </a:xfrm>
          <a:prstGeom prst="rect">
            <a:avLst/>
          </a:prstGeom>
          <a:noFill/>
          <a:ln>
            <a:noFill/>
          </a:ln>
        </p:spPr>
      </p:pic>
      <p:sp>
        <p:nvSpPr>
          <p:cNvPr id="122" name="Google Shape;122;g2ff0144fb9e_3_6"/>
          <p:cNvSpPr txBox="1"/>
          <p:nvPr/>
        </p:nvSpPr>
        <p:spPr>
          <a:xfrm>
            <a:off x="152400" y="1393375"/>
            <a:ext cx="38112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Proposed Front Panel</a:t>
            </a:r>
            <a:endParaRPr sz="1800"/>
          </a:p>
        </p:txBody>
      </p:sp>
      <p:sp>
        <p:nvSpPr>
          <p:cNvPr id="123" name="Google Shape;123;g2ff0144fb9e_3_6"/>
          <p:cNvSpPr txBox="1"/>
          <p:nvPr/>
        </p:nvSpPr>
        <p:spPr>
          <a:xfrm>
            <a:off x="78900" y="3483275"/>
            <a:ext cx="39582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UI Matlab </a:t>
            </a:r>
            <a:r>
              <a:rPr lang="en-US" sz="1800"/>
              <a:t>Front Panel</a:t>
            </a:r>
            <a:endParaRPr sz="1800"/>
          </a:p>
        </p:txBody>
      </p:sp>
      <p:sp>
        <p:nvSpPr>
          <p:cNvPr id="124" name="Google Shape;124;g2ff0144fb9e_3_6"/>
          <p:cNvSpPr txBox="1"/>
          <p:nvPr/>
        </p:nvSpPr>
        <p:spPr>
          <a:xfrm>
            <a:off x="4189475" y="1240975"/>
            <a:ext cx="48021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 Power OFF SCPI Command</a:t>
            </a:r>
            <a:endParaRPr sz="1800"/>
          </a:p>
        </p:txBody>
      </p:sp>
      <p:sp>
        <p:nvSpPr>
          <p:cNvPr id="125" name="Google Shape;125;g2ff0144fb9e_3_6"/>
          <p:cNvSpPr txBox="1"/>
          <p:nvPr/>
        </p:nvSpPr>
        <p:spPr>
          <a:xfrm>
            <a:off x="4303625" y="4468100"/>
            <a:ext cx="3958200" cy="43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t>Matlab Code for UI Components</a:t>
            </a:r>
            <a:endParaRPr sz="1800"/>
          </a:p>
        </p:txBody>
      </p:sp>
      <p:sp>
        <p:nvSpPr>
          <p:cNvPr id="126" name="Google Shape;126;g2ff0144fb9e_3_6"/>
          <p:cNvSpPr txBox="1"/>
          <p:nvPr/>
        </p:nvSpPr>
        <p:spPr>
          <a:xfrm>
            <a:off x="2209800" y="9435"/>
            <a:ext cx="6629400" cy="923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a:t>
            </a:r>
            <a:r>
              <a:rPr lang="en-US" sz="3000">
                <a:solidFill>
                  <a:schemeClr val="dk1"/>
                </a:solidFill>
                <a:latin typeface="Calibri"/>
                <a:ea typeface="Calibri"/>
                <a:cs typeface="Calibri"/>
                <a:sym typeface="Calibri"/>
              </a:rPr>
              <a:t>UI &amp; Application Subsystem</a:t>
            </a:r>
            <a:r>
              <a:rPr b="0" i="0" lang="en-US" sz="3600" u="none" cap="none" strike="noStrike">
                <a:solidFill>
                  <a:schemeClr val="dk1"/>
                </a:solidFill>
                <a:latin typeface="Calibri"/>
                <a:ea typeface="Calibri"/>
                <a:cs typeface="Calibri"/>
                <a:sym typeface="Calibri"/>
              </a:rPr>
              <a:t>- </a:t>
            </a:r>
            <a:endParaRPr/>
          </a:p>
          <a:p>
            <a:pPr indent="0" lvl="0" marL="0" marR="0" rtl="0" algn="r">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Sydney Naddy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2012-01-20T14:22:33Z</dcterms:created>
  <dc:creator>Samuel Villareal</dc:creator>
</cp:coreProperties>
</file>