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5" r:id="rId3"/>
    <p:sldId id="257" r:id="rId4"/>
    <p:sldId id="266" r:id="rId5"/>
    <p:sldId id="260" r:id="rId6"/>
    <p:sldId id="267" r:id="rId7"/>
    <p:sldId id="268" r:id="rId8"/>
    <p:sldId id="269" r:id="rId9"/>
    <p:sldId id="270" r:id="rId10"/>
    <p:sldId id="27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0" autoAdjust="0"/>
  </p:normalViewPr>
  <p:slideViewPr>
    <p:cSldViewPr snapToGrid="0">
      <p:cViewPr varScale="1">
        <p:scale>
          <a:sx n="65" d="100"/>
          <a:sy n="65" d="100"/>
        </p:scale>
        <p:origin x="10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85C7D-A411-469F-8072-2CE2E4770225}" type="datetimeFigureOut">
              <a:rPr lang="zh-CN" altLang="en-US" smtClean="0"/>
              <a:t>2016/3/13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4E0E-E314-4226-A3C4-59D2B7E3B6ED}" type="slidenum">
              <a:rPr lang="zh-CN" altLang="en-US" smtClean="0"/>
              <a:t>‹#›</a:t>
            </a:fld>
            <a:endParaRPr lang="zh-CN" altLang="en-US"/>
          </a:p>
        </p:txBody>
      </p:sp>
    </p:spTree>
    <p:extLst>
      <p:ext uri="{BB962C8B-B14F-4D97-AF65-F5344CB8AC3E}">
        <p14:creationId xmlns:p14="http://schemas.microsoft.com/office/powerpoint/2010/main" val="89146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32464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73895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07800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60963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7B1F8AE9-5A46-45E6-8E12-98B23370BE37}" type="datetime1">
              <a:rPr lang="zh-CN" altLang="en-US"/>
              <a:pPr/>
              <a:t>2016/3/13</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75942881-45FA-44A8-9B8C-56E7CE8819A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755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7070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69340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9708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29693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886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40589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67260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12314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12756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Ej8WK9uqDQQ&amp;feature=youtu.be" TargetMode="External"/><Relationship Id="rId2" Type="http://schemas.openxmlformats.org/officeDocument/2006/relationships/hyperlink" Target="http://www.gerad.ca/~alainh/UvNucha.mp3"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www.youtube.com/watch?v=EoVnqZavGyk" TargetMode="External"/><Relationship Id="rId4" Type="http://schemas.openxmlformats.org/officeDocument/2006/relationships/hyperlink" Target="http://www.youtube.com/watch?v=s_hb0hnGdu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55"/>
          <p:cNvSpPr>
            <a:spLocks noChangeArrowheads="1"/>
          </p:cNvSpPr>
          <p:nvPr/>
        </p:nvSpPr>
        <p:spPr bwMode="auto">
          <a:xfrm>
            <a:off x="1857375" y="4068763"/>
            <a:ext cx="85592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smtClean="0"/>
              <a:t>基</a:t>
            </a:r>
            <a:r>
              <a:rPr lang="zh-CN" altLang="zh-CN" sz="3600" dirty="0"/>
              <a:t>于遗传禁忌算法实现课程安排</a:t>
            </a:r>
            <a:endParaRPr lang="zh-CN" altLang="en-US" sz="96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5" name="文本框 56"/>
          <p:cNvSpPr>
            <a:spLocks noChangeArrowheads="1"/>
          </p:cNvSpPr>
          <p:nvPr/>
        </p:nvSpPr>
        <p:spPr bwMode="auto">
          <a:xfrm>
            <a:off x="2659063" y="5176838"/>
            <a:ext cx="692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2016-03-13  </a:t>
            </a:r>
            <a:r>
              <a:rPr lang="en-US" altLang="zh-CN" sz="2400"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LWQ</a:t>
            </a:r>
            <a:endParaRPr lang="zh-CN" altLang="en-US" sz="2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6" name="同心圆 61"/>
          <p:cNvSpPr>
            <a:spLocks noChangeArrowheads="1"/>
          </p:cNvSpPr>
          <p:nvPr/>
        </p:nvSpPr>
        <p:spPr bwMode="auto">
          <a:xfrm>
            <a:off x="3559175" y="1528763"/>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77" name="椭圆 62"/>
          <p:cNvSpPr>
            <a:spLocks noChangeArrowheads="1"/>
          </p:cNvSpPr>
          <p:nvPr/>
        </p:nvSpPr>
        <p:spPr bwMode="auto">
          <a:xfrm>
            <a:off x="3892550" y="2046288"/>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63"/>
          <p:cNvSpPr>
            <a:spLocks noChangeArrowheads="1"/>
          </p:cNvSpPr>
          <p:nvPr/>
        </p:nvSpPr>
        <p:spPr bwMode="auto">
          <a:xfrm>
            <a:off x="4438650" y="2230438"/>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椭圆 64"/>
          <p:cNvSpPr>
            <a:spLocks noChangeArrowheads="1"/>
          </p:cNvSpPr>
          <p:nvPr/>
        </p:nvSpPr>
        <p:spPr bwMode="auto">
          <a:xfrm>
            <a:off x="4611688" y="2478088"/>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椭圆 65"/>
          <p:cNvSpPr>
            <a:spLocks noChangeArrowheads="1"/>
          </p:cNvSpPr>
          <p:nvPr/>
        </p:nvSpPr>
        <p:spPr bwMode="auto">
          <a:xfrm>
            <a:off x="4756150" y="2511425"/>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同心圆 66"/>
          <p:cNvSpPr>
            <a:spLocks noChangeArrowheads="1"/>
          </p:cNvSpPr>
          <p:nvPr/>
        </p:nvSpPr>
        <p:spPr bwMode="auto">
          <a:xfrm>
            <a:off x="6124575" y="1563688"/>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2" name="椭圆 67"/>
          <p:cNvSpPr>
            <a:spLocks noChangeArrowheads="1"/>
          </p:cNvSpPr>
          <p:nvPr/>
        </p:nvSpPr>
        <p:spPr bwMode="auto">
          <a:xfrm>
            <a:off x="6457950" y="2079625"/>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椭圆 68"/>
          <p:cNvSpPr>
            <a:spLocks noChangeArrowheads="1"/>
          </p:cNvSpPr>
          <p:nvPr/>
        </p:nvSpPr>
        <p:spPr bwMode="auto">
          <a:xfrm>
            <a:off x="7002463" y="2263775"/>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椭圆 69"/>
          <p:cNvSpPr>
            <a:spLocks noChangeArrowheads="1"/>
          </p:cNvSpPr>
          <p:nvPr/>
        </p:nvSpPr>
        <p:spPr bwMode="auto">
          <a:xfrm>
            <a:off x="7177088" y="2511425"/>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椭圆 70"/>
          <p:cNvSpPr>
            <a:spLocks noChangeArrowheads="1"/>
          </p:cNvSpPr>
          <p:nvPr/>
        </p:nvSpPr>
        <p:spPr bwMode="auto">
          <a:xfrm>
            <a:off x="7321550" y="2544763"/>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等腰三角形 87"/>
          <p:cNvSpPr>
            <a:spLocks noChangeArrowheads="1"/>
          </p:cNvSpPr>
          <p:nvPr/>
        </p:nvSpPr>
        <p:spPr bwMode="auto">
          <a:xfrm>
            <a:off x="0" y="5638800"/>
            <a:ext cx="2960688" cy="1219200"/>
          </a:xfrm>
          <a:prstGeom prst="triangle">
            <a:avLst>
              <a:gd name="adj" fmla="val 50000"/>
            </a:avLst>
          </a:prstGeom>
          <a:solidFill>
            <a:srgbClr val="FF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7" name="等腰三角形 88"/>
          <p:cNvSpPr>
            <a:spLocks noChangeArrowheads="1"/>
          </p:cNvSpPr>
          <p:nvPr/>
        </p:nvSpPr>
        <p:spPr bwMode="auto">
          <a:xfrm>
            <a:off x="2257425" y="6100763"/>
            <a:ext cx="2725738" cy="757237"/>
          </a:xfrm>
          <a:prstGeom prst="triangle">
            <a:avLst>
              <a:gd name="adj" fmla="val 50000"/>
            </a:avLst>
          </a:prstGeom>
          <a:solidFill>
            <a:srgbClr val="F7CAA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等腰三角形 89"/>
          <p:cNvSpPr>
            <a:spLocks noChangeArrowheads="1"/>
          </p:cNvSpPr>
          <p:nvPr/>
        </p:nvSpPr>
        <p:spPr bwMode="auto">
          <a:xfrm>
            <a:off x="4438650" y="5730875"/>
            <a:ext cx="2563813" cy="1127125"/>
          </a:xfrm>
          <a:prstGeom prst="triangle">
            <a:avLst>
              <a:gd name="adj" fmla="val 50000"/>
            </a:avLst>
          </a:prstGeom>
          <a:solidFill>
            <a:srgbClr val="FF0000">
              <a:alpha val="68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9" name="等腰三角形 90"/>
          <p:cNvSpPr>
            <a:spLocks noChangeArrowheads="1"/>
          </p:cNvSpPr>
          <p:nvPr/>
        </p:nvSpPr>
        <p:spPr bwMode="auto">
          <a:xfrm>
            <a:off x="6657975" y="5638800"/>
            <a:ext cx="1671638" cy="1219200"/>
          </a:xfrm>
          <a:prstGeom prst="triangle">
            <a:avLst>
              <a:gd name="adj" fmla="val 50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90" name="等腰三角形 91"/>
          <p:cNvSpPr>
            <a:spLocks noChangeArrowheads="1"/>
          </p:cNvSpPr>
          <p:nvPr/>
        </p:nvSpPr>
        <p:spPr bwMode="auto">
          <a:xfrm>
            <a:off x="7745413" y="5308600"/>
            <a:ext cx="4506912" cy="1549400"/>
          </a:xfrm>
          <a:prstGeom prst="triangle">
            <a:avLst>
              <a:gd name="adj" fmla="val 50000"/>
            </a:avLst>
          </a:prstGeom>
          <a:solidFill>
            <a:srgbClr val="FFE59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260510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5"/>
                                        </p:tgtEl>
                                        <p:attrNameLst>
                                          <p:attrName>style.visibility</p:attrName>
                                        </p:attrNameLst>
                                      </p:cBhvr>
                                      <p:to>
                                        <p:strVal val="visible"/>
                                      </p:to>
                                    </p:set>
                                    <p:animEffect>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5"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339380"/>
            <a:ext cx="11742234" cy="2585323"/>
          </a:xfrm>
          <a:prstGeom prst="rect">
            <a:avLst/>
          </a:prstGeom>
        </p:spPr>
        <p:txBody>
          <a:bodyPr wrap="square">
            <a:spAutoFit/>
          </a:bodyPr>
          <a:lstStyle/>
          <a:p>
            <a:pPr>
              <a:lnSpc>
                <a:spcPct val="150000"/>
              </a:lnSpc>
            </a:pPr>
            <a:r>
              <a:rPr lang="zh-CN" altLang="zh-CN" dirty="0" smtClean="0"/>
              <a:t>这个问题是很困难的。</a:t>
            </a:r>
            <a:endParaRPr lang="en-US" altLang="zh-CN" dirty="0" smtClean="0"/>
          </a:p>
          <a:p>
            <a:pPr>
              <a:lnSpc>
                <a:spcPct val="150000"/>
              </a:lnSpc>
            </a:pPr>
            <a:r>
              <a:rPr lang="zh-CN" altLang="zh-CN" dirty="0" smtClean="0"/>
              <a:t>如果放松约束（</a:t>
            </a:r>
            <a:r>
              <a:rPr lang="en-US" altLang="zh-CN" dirty="0" smtClean="0"/>
              <a:t>c</a:t>
            </a:r>
            <a:r>
              <a:rPr lang="zh-CN" altLang="zh-CN" dirty="0" smtClean="0"/>
              <a:t>），（</a:t>
            </a:r>
            <a:r>
              <a:rPr lang="en-US" altLang="zh-CN" dirty="0" smtClean="0"/>
              <a:t>d</a:t>
            </a:r>
            <a:r>
              <a:rPr lang="zh-CN" altLang="zh-CN" dirty="0" smtClean="0"/>
              <a:t>），（</a:t>
            </a:r>
            <a:r>
              <a:rPr lang="en-US" altLang="zh-CN" dirty="0" smtClean="0"/>
              <a:t>e</a:t>
            </a:r>
            <a:r>
              <a:rPr lang="zh-CN" altLang="zh-CN" dirty="0" smtClean="0"/>
              <a:t>），（</a:t>
            </a:r>
            <a:r>
              <a:rPr lang="en-US" altLang="zh-CN" dirty="0" smtClean="0"/>
              <a:t>h</a:t>
            </a:r>
            <a:r>
              <a:rPr lang="zh-CN" altLang="zh-CN" dirty="0" smtClean="0"/>
              <a:t>）和（</a:t>
            </a:r>
            <a:r>
              <a:rPr lang="en-US" altLang="zh-CN" dirty="0" err="1" smtClean="0"/>
              <a:t>i</a:t>
            </a:r>
            <a:r>
              <a:rPr lang="zh-CN" altLang="zh-CN" dirty="0" smtClean="0"/>
              <a:t>），并且如果我们假设我们有没有动态的课程，寻找满足约束（</a:t>
            </a:r>
            <a:r>
              <a:rPr lang="en-US" altLang="zh-CN" dirty="0" smtClean="0"/>
              <a:t>a</a:t>
            </a:r>
            <a:r>
              <a:rPr lang="zh-CN" altLang="zh-CN" dirty="0" smtClean="0"/>
              <a:t>），（</a:t>
            </a:r>
            <a:r>
              <a:rPr lang="en-US" altLang="zh-CN" dirty="0" smtClean="0"/>
              <a:t>b</a:t>
            </a:r>
            <a:r>
              <a:rPr lang="zh-CN" altLang="zh-CN" dirty="0" smtClean="0"/>
              <a:t>），（</a:t>
            </a:r>
            <a:r>
              <a:rPr lang="en-US" altLang="zh-CN" dirty="0" smtClean="0"/>
              <a:t>f</a:t>
            </a:r>
            <a:r>
              <a:rPr lang="zh-CN" altLang="zh-CN" dirty="0" smtClean="0"/>
              <a:t>）和（</a:t>
            </a:r>
            <a:r>
              <a:rPr lang="en-US" altLang="zh-CN" dirty="0" smtClean="0"/>
              <a:t>g</a:t>
            </a:r>
            <a:r>
              <a:rPr lang="zh-CN" altLang="zh-CN" dirty="0" smtClean="0"/>
              <a:t>）的课程表被证明是</a:t>
            </a:r>
            <a:r>
              <a:rPr lang="en-US" altLang="zh-CN" dirty="0" smtClean="0"/>
              <a:t>NP</a:t>
            </a:r>
            <a:r>
              <a:rPr lang="zh-CN" altLang="zh-CN" dirty="0" smtClean="0"/>
              <a:t>完全问题，除非所有的老师和所有的班级都是始终是可以上课的。古典时间安排问题中，考虑一些约束，来安排课程集合。在这里，我们解决了一个完全不同的问题。我们不知道的课程的数量和它们的预先长度。这使问题更为复杂。在文献中描述的许多调度方法通常不能在此情况下被应用。为了解决这个问题，修改了的禁忌搜索技术</a:t>
            </a:r>
            <a:r>
              <a:rPr lang="en-US" altLang="zh-CN" dirty="0" smtClean="0"/>
              <a:t>, </a:t>
            </a:r>
            <a:r>
              <a:rPr lang="zh-CN" altLang="zh-CN" dirty="0" smtClean="0"/>
              <a:t>将在下一节中描述。</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0" y="4381753"/>
            <a:ext cx="11831444" cy="646331"/>
          </a:xfrm>
          <a:prstGeom prst="rect">
            <a:avLst/>
          </a:prstGeom>
        </p:spPr>
        <p:txBody>
          <a:bodyPr wrap="square">
            <a:spAutoFit/>
          </a:bodyPr>
          <a:lstStyle/>
          <a:p>
            <a:r>
              <a:rPr lang="zh-CN" altLang="en-US" dirty="0" smtClean="0"/>
              <a:t>注：</a:t>
            </a:r>
            <a:r>
              <a:rPr lang="zh-CN" altLang="zh-CN" dirty="0" smtClean="0"/>
              <a:t>（</a:t>
            </a:r>
            <a:r>
              <a:rPr lang="en-US" altLang="zh-CN" dirty="0" smtClean="0"/>
              <a:t>NP</a:t>
            </a:r>
            <a:r>
              <a:rPr lang="zh-CN" altLang="zh-CN" dirty="0" smtClean="0"/>
              <a:t>完全问题</a:t>
            </a:r>
            <a:r>
              <a:rPr lang="en-US" altLang="zh-CN" dirty="0" smtClean="0"/>
              <a:t>(NP-C</a:t>
            </a:r>
            <a:r>
              <a:rPr lang="zh-CN" altLang="zh-CN" dirty="0" smtClean="0"/>
              <a:t>问题</a:t>
            </a:r>
            <a:r>
              <a:rPr lang="en-US" altLang="zh-CN" dirty="0" smtClean="0"/>
              <a:t>)</a:t>
            </a:r>
            <a:r>
              <a:rPr lang="zh-CN" altLang="zh-CN" dirty="0" smtClean="0"/>
              <a:t>，是世界七大数学难题之一。</a:t>
            </a:r>
            <a:r>
              <a:rPr lang="en-US" altLang="zh-CN" dirty="0" smtClean="0"/>
              <a:t> NP</a:t>
            </a:r>
            <a:r>
              <a:rPr lang="zh-CN" altLang="zh-CN" dirty="0" smtClean="0"/>
              <a:t>的英文全称是</a:t>
            </a:r>
            <a:r>
              <a:rPr lang="en-US" altLang="zh-CN" dirty="0" smtClean="0"/>
              <a:t>Non-deterministic Polynomial</a:t>
            </a:r>
            <a:r>
              <a:rPr lang="zh-CN" altLang="zh-CN" dirty="0" smtClean="0"/>
              <a:t>的问题，即多项式复杂程度的非确定性问题。）</a:t>
            </a:r>
            <a:endParaRPr lang="zh-CN" altLang="en-US" dirty="0"/>
          </a:p>
        </p:txBody>
      </p:sp>
    </p:spTree>
    <p:extLst>
      <p:ext uri="{BB962C8B-B14F-4D97-AF65-F5344CB8AC3E}">
        <p14:creationId xmlns:p14="http://schemas.microsoft.com/office/powerpoint/2010/main" val="305007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4"/>
          <p:cNvSpPr>
            <a:spLocks noChangeArrowheads="1"/>
          </p:cNvSpPr>
          <p:nvPr/>
        </p:nvSpPr>
        <p:spPr bwMode="auto">
          <a:xfrm>
            <a:off x="0" y="3429000"/>
            <a:ext cx="12192000" cy="3429000"/>
          </a:xfrm>
          <a:prstGeom prst="rect">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8" name="等腰三角形 15"/>
          <p:cNvSpPr>
            <a:spLocks noChangeArrowheads="1"/>
          </p:cNvSpPr>
          <p:nvPr/>
        </p:nvSpPr>
        <p:spPr bwMode="auto">
          <a:xfrm flipV="1">
            <a:off x="1822381" y="3460430"/>
            <a:ext cx="287867" cy="192617"/>
          </a:xfrm>
          <a:prstGeom prst="triangle">
            <a:avLst>
              <a:gd name="adj" fmla="val 50000"/>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99" name="Group 7"/>
          <p:cNvGrpSpPr>
            <a:grpSpLocks/>
          </p:cNvGrpSpPr>
          <p:nvPr/>
        </p:nvGrpSpPr>
        <p:grpSpPr bwMode="auto">
          <a:xfrm>
            <a:off x="407459" y="3604344"/>
            <a:ext cx="7517921" cy="3237422"/>
            <a:chOff x="0" y="0"/>
            <a:chExt cx="1690933" cy="2427567"/>
          </a:xfrm>
        </p:grpSpPr>
        <p:sp>
          <p:nvSpPr>
            <p:cNvPr id="8200" name="矩形 18"/>
            <p:cNvSpPr>
              <a:spLocks noChangeArrowheads="1"/>
            </p:cNvSpPr>
            <p:nvPr/>
          </p:nvSpPr>
          <p:spPr bwMode="auto">
            <a:xfrm>
              <a:off x="0" y="0"/>
              <a:ext cx="365775" cy="30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Alain Hertz</a:t>
              </a:r>
              <a:endParaRPr lang="zh-CN" altLang="zh-CN" sz="2000" dirty="0"/>
            </a:p>
          </p:txBody>
        </p:sp>
        <p:sp>
          <p:nvSpPr>
            <p:cNvPr id="8201" name="矩形 20"/>
            <p:cNvSpPr>
              <a:spLocks noChangeArrowheads="1"/>
            </p:cNvSpPr>
            <p:nvPr/>
          </p:nvSpPr>
          <p:spPr bwMode="auto">
            <a:xfrm>
              <a:off x="0" y="281267"/>
              <a:ext cx="1690933"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u="sng" dirty="0"/>
                <a:t>I am the conductor of the CBTASNH choir</a:t>
              </a:r>
              <a:endParaRPr lang="zh-CN" altLang="zh-CN" sz="2000" dirty="0"/>
            </a:p>
            <a:p>
              <a:r>
                <a:rPr lang="en-US" altLang="zh-CN" sz="2000" dirty="0"/>
                <a:t>Here is a </a:t>
              </a:r>
              <a:r>
                <a:rPr lang="en-US" altLang="zh-CN" sz="2000" u="sng" dirty="0">
                  <a:hlinkClick r:id="rId2"/>
                </a:rPr>
                <a:t>recording</a:t>
              </a:r>
              <a:r>
                <a:rPr lang="en-US" altLang="zh-CN" sz="2000" dirty="0"/>
                <a:t> of our interpretation of the song </a:t>
              </a:r>
              <a:r>
                <a:rPr lang="en-US" altLang="zh-CN" sz="2000" dirty="0" err="1"/>
                <a:t>Uv'Nucha</a:t>
              </a:r>
              <a:r>
                <a:rPr lang="en-US" altLang="zh-CN" sz="2000" dirty="0"/>
                <a:t> </a:t>
              </a:r>
              <a:r>
                <a:rPr lang="en-US" altLang="zh-CN" sz="2000" dirty="0" err="1"/>
                <a:t>Yomar</a:t>
              </a:r>
              <a:r>
                <a:rPr lang="en-US" altLang="zh-CN" sz="2000" dirty="0"/>
                <a:t> from Rosenblatt</a:t>
              </a:r>
              <a:endParaRPr lang="zh-CN" altLang="zh-CN" sz="2000" dirty="0"/>
            </a:p>
            <a:p>
              <a:r>
                <a:rPr lang="en-US" altLang="zh-CN" sz="2000" dirty="0"/>
                <a:t>And here is a </a:t>
              </a:r>
              <a:r>
                <a:rPr lang="en-US" altLang="zh-CN" sz="2000" u="sng" dirty="0">
                  <a:hlinkClick r:id="rId3"/>
                </a:rPr>
                <a:t>recording</a:t>
              </a:r>
              <a:r>
                <a:rPr lang="en-US" altLang="zh-CN" sz="2000" dirty="0"/>
                <a:t> of our interpretation of the song </a:t>
              </a:r>
              <a:r>
                <a:rPr lang="en-US" altLang="zh-CN" sz="2000" dirty="0" err="1"/>
                <a:t>Heye</a:t>
              </a:r>
              <a:r>
                <a:rPr lang="en-US" altLang="zh-CN" sz="2000" dirty="0"/>
                <a:t> </a:t>
              </a:r>
              <a:r>
                <a:rPr lang="en-US" altLang="zh-CN" sz="2000" dirty="0" err="1"/>
                <a:t>im</a:t>
              </a:r>
              <a:r>
                <a:rPr lang="en-US" altLang="zh-CN" sz="2000" dirty="0"/>
                <a:t> </a:t>
              </a:r>
              <a:r>
                <a:rPr lang="en-US" altLang="zh-CN" sz="2000" dirty="0" err="1"/>
                <a:t>Pifiot</a:t>
              </a:r>
              <a:r>
                <a:rPr lang="en-US" altLang="zh-CN" sz="2000" dirty="0"/>
                <a:t> from </a:t>
              </a:r>
              <a:r>
                <a:rPr lang="en-US" altLang="zh-CN" sz="2000" dirty="0" err="1"/>
                <a:t>Rivleen</a:t>
              </a:r>
              <a:endParaRPr lang="zh-CN" altLang="zh-CN" sz="2000" dirty="0"/>
            </a:p>
            <a:p>
              <a:r>
                <a:rPr lang="en-US" altLang="zh-CN" sz="2000" dirty="0"/>
                <a:t>And here is a </a:t>
              </a:r>
              <a:r>
                <a:rPr lang="en-US" altLang="zh-CN" sz="2000" u="sng" dirty="0">
                  <a:hlinkClick r:id="rId4"/>
                </a:rPr>
                <a:t>recording</a:t>
              </a:r>
              <a:r>
                <a:rPr lang="en-US" altLang="zh-CN" sz="2000" dirty="0"/>
                <a:t> of our interpretation of the song Veal </a:t>
              </a:r>
              <a:r>
                <a:rPr lang="en-US" altLang="zh-CN" sz="2000" dirty="0" err="1"/>
                <a:t>Yedey</a:t>
              </a:r>
              <a:r>
                <a:rPr lang="en-US" altLang="zh-CN" sz="2000" dirty="0"/>
                <a:t> </a:t>
              </a:r>
              <a:r>
                <a:rPr lang="en-US" altLang="zh-CN" sz="2000" dirty="0" err="1"/>
                <a:t>Avadecha</a:t>
              </a:r>
              <a:r>
                <a:rPr lang="en-US" altLang="zh-CN" sz="2000" dirty="0"/>
                <a:t> from </a:t>
              </a:r>
              <a:r>
                <a:rPr lang="en-US" altLang="zh-CN" sz="2000" dirty="0" err="1"/>
                <a:t>Kwartin</a:t>
              </a:r>
              <a:endParaRPr lang="zh-CN" altLang="zh-CN" sz="2000" dirty="0"/>
            </a:p>
            <a:p>
              <a:r>
                <a:rPr lang="en-US" altLang="zh-CN" sz="2000" dirty="0"/>
                <a:t>And here is a </a:t>
              </a:r>
              <a:r>
                <a:rPr lang="en-US" altLang="zh-CN" sz="2000" u="sng" dirty="0">
                  <a:hlinkClick r:id="rId5"/>
                </a:rPr>
                <a:t>recording</a:t>
              </a:r>
              <a:r>
                <a:rPr lang="en-US" altLang="zh-CN" sz="2000" dirty="0"/>
                <a:t> of our interpretation of the song </a:t>
              </a:r>
              <a:r>
                <a:rPr lang="en-US" altLang="zh-CN" sz="2000" dirty="0" err="1"/>
                <a:t>Kol</a:t>
              </a:r>
              <a:r>
                <a:rPr lang="en-US" altLang="zh-CN" sz="2000" dirty="0"/>
                <a:t> </a:t>
              </a:r>
              <a:r>
                <a:rPr lang="en-US" altLang="zh-CN" sz="2000" dirty="0" err="1"/>
                <a:t>Nidrey</a:t>
              </a:r>
              <a:endParaRPr lang="zh-CN" altLang="zh-CN" sz="2000" dirty="0"/>
            </a:p>
          </p:txBody>
        </p:sp>
      </p:grpSp>
      <p:sp>
        <p:nvSpPr>
          <p:cNvPr id="8223" name="矩形 46"/>
          <p:cNvSpPr>
            <a:spLocks noChangeArrowheads="1"/>
          </p:cNvSpPr>
          <p:nvPr/>
        </p:nvSpPr>
        <p:spPr bwMode="auto">
          <a:xfrm>
            <a:off x="719711" y="313151"/>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smtClean="0"/>
              <a:t>作者和期刊</a:t>
            </a:r>
            <a:endParaRPr lang="zh-CN" altLang="en-US" sz="2800" dirty="0"/>
          </a:p>
        </p:txBody>
      </p:sp>
      <p:sp>
        <p:nvSpPr>
          <p:cNvPr id="8224" name="等腰三角形 47"/>
          <p:cNvSpPr>
            <a:spLocks noChangeArrowheads="1"/>
          </p:cNvSpPr>
          <p:nvPr/>
        </p:nvSpPr>
        <p:spPr bwMode="auto">
          <a:xfrm rot="5400000">
            <a:off x="-52917" y="209551"/>
            <a:ext cx="774700" cy="668867"/>
          </a:xfrm>
          <a:prstGeom prst="triangle">
            <a:avLst>
              <a:gd name="adj" fmla="val 50000"/>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890" y="1323205"/>
            <a:ext cx="1466850" cy="1762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矩形 2"/>
          <p:cNvSpPr/>
          <p:nvPr/>
        </p:nvSpPr>
        <p:spPr>
          <a:xfrm>
            <a:off x="6905989" y="3626727"/>
            <a:ext cx="4782078"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Discrete Applied Mathematics</a:t>
            </a:r>
            <a:endParaRPr lang="zh-CN" altLang="en-US" sz="2800" dirty="0"/>
          </a:p>
        </p:txBody>
      </p:sp>
      <p:sp>
        <p:nvSpPr>
          <p:cNvPr id="4" name="矩形 3"/>
          <p:cNvSpPr/>
          <p:nvPr/>
        </p:nvSpPr>
        <p:spPr>
          <a:xfrm>
            <a:off x="6402057" y="4554898"/>
            <a:ext cx="5789943" cy="1323439"/>
          </a:xfrm>
          <a:prstGeom prst="rect">
            <a:avLst/>
          </a:prstGeom>
        </p:spPr>
        <p:txBody>
          <a:bodyPr wrap="square">
            <a:spAutoFit/>
          </a:bodyPr>
          <a:lstStyle/>
          <a:p>
            <a:pPr>
              <a:spcAft>
                <a:spcPts val="0"/>
              </a:spcAft>
            </a:pPr>
            <a:r>
              <a:rPr lang="en-US" altLang="zh-CN" sz="2000" kern="100" dirty="0">
                <a:latin typeface="等线" panose="02010600030101010101" pitchFamily="2" charset="-122"/>
                <a:cs typeface="Times New Roman" panose="02020603050405020304" pitchFamily="18" charset="0"/>
              </a:rPr>
              <a:t>THE JOURNAL OF COMBINATORIAL ALGORITHMS, INFORMATICS AND COMPUTATIONAL SCIENCES</a:t>
            </a:r>
            <a:r>
              <a:rPr lang="zh-CN" altLang="zh-CN" sz="2000" kern="100" dirty="0">
                <a:latin typeface="等线" panose="02010600030101010101" pitchFamily="2" charset="-122"/>
                <a:cs typeface="Times New Roman" panose="02020603050405020304" pitchFamily="18" charset="0"/>
              </a:rPr>
              <a:t>组合算法，信息与计算科学期刊</a:t>
            </a:r>
          </a:p>
          <a:p>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013398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a:grpSpLocks/>
          </p:cNvGrpSpPr>
          <p:nvPr/>
        </p:nvGrpSpPr>
        <p:grpSpPr bwMode="auto">
          <a:xfrm>
            <a:off x="5234160" y="1698957"/>
            <a:ext cx="2425700" cy="3163886"/>
            <a:chOff x="944562" y="687387"/>
            <a:chExt cx="2451101" cy="3228975"/>
          </a:xfrm>
        </p:grpSpPr>
        <p:sp>
          <p:nvSpPr>
            <p:cNvPr id="41"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2"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3"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4"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4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6" name="Group 8"/>
          <p:cNvGrpSpPr>
            <a:grpSpLocks/>
          </p:cNvGrpSpPr>
          <p:nvPr/>
        </p:nvGrpSpPr>
        <p:grpSpPr bwMode="auto">
          <a:xfrm>
            <a:off x="5583411" y="1840246"/>
            <a:ext cx="2509837" cy="3271837"/>
            <a:chOff x="944562" y="687387"/>
            <a:chExt cx="2451101" cy="3228975"/>
          </a:xfrm>
        </p:grpSpPr>
        <p:sp>
          <p:nvSpPr>
            <p:cNvPr id="36"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4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7" name="Group 14"/>
          <p:cNvGrpSpPr>
            <a:grpSpLocks/>
          </p:cNvGrpSpPr>
          <p:nvPr/>
        </p:nvGrpSpPr>
        <p:grpSpPr bwMode="auto">
          <a:xfrm>
            <a:off x="5985047" y="1965658"/>
            <a:ext cx="2578099" cy="3360737"/>
            <a:chOff x="944562" y="687387"/>
            <a:chExt cx="2451101" cy="3228975"/>
          </a:xfrm>
        </p:grpSpPr>
        <p:sp>
          <p:nvSpPr>
            <p:cNvPr id="31" name="Freeform 9"/>
            <p:cNvSpPr>
              <a:spLocks/>
            </p:cNvSpPr>
            <p:nvPr/>
          </p:nvSpPr>
          <p:spPr bwMode="auto">
            <a:xfrm>
              <a:off x="985314" y="720943"/>
              <a:ext cx="2369599" cy="469780"/>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FF6600"/>
                </a:gs>
                <a:gs pos="45000">
                  <a:srgbClr val="FFFF00"/>
                </a:gs>
                <a:gs pos="92999">
                  <a:srgbClr val="FFC000"/>
                </a:gs>
                <a:gs pos="100000">
                  <a:srgbClr val="FFC000"/>
                </a:gs>
              </a:gsLst>
              <a:lin ang="2154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 name="Group 14"/>
          <p:cNvGrpSpPr>
            <a:grpSpLocks/>
          </p:cNvGrpSpPr>
          <p:nvPr/>
        </p:nvGrpSpPr>
        <p:grpSpPr bwMode="auto">
          <a:xfrm>
            <a:off x="6470822" y="2079958"/>
            <a:ext cx="2693988" cy="3548065"/>
            <a:chOff x="944562" y="687387"/>
            <a:chExt cx="2451101" cy="3228975"/>
          </a:xfrm>
        </p:grpSpPr>
        <p:sp>
          <p:nvSpPr>
            <p:cNvPr id="26" name="Freeform 9"/>
            <p:cNvSpPr>
              <a:spLocks/>
            </p:cNvSpPr>
            <p:nvPr/>
          </p:nvSpPr>
          <p:spPr bwMode="auto">
            <a:xfrm>
              <a:off x="986449" y="720616"/>
              <a:ext cx="2367326" cy="469537"/>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006D68"/>
                </a:gs>
                <a:gs pos="45000">
                  <a:srgbClr val="00F0E8"/>
                </a:gs>
                <a:gs pos="92000">
                  <a:srgbClr val="006D68"/>
                </a:gs>
                <a:gs pos="100000">
                  <a:srgbClr val="006D68"/>
                </a:gs>
              </a:gsLst>
              <a:lin ang="2154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9" name="Group 14"/>
          <p:cNvGrpSpPr>
            <a:grpSpLocks/>
          </p:cNvGrpSpPr>
          <p:nvPr/>
        </p:nvGrpSpPr>
        <p:grpSpPr bwMode="auto">
          <a:xfrm>
            <a:off x="6950248" y="2232358"/>
            <a:ext cx="2803525" cy="3692528"/>
            <a:chOff x="944562" y="687387"/>
            <a:chExt cx="2451101" cy="3228975"/>
          </a:xfrm>
        </p:grpSpPr>
        <p:sp>
          <p:nvSpPr>
            <p:cNvPr id="21" name="Freeform 9"/>
            <p:cNvSpPr>
              <a:spLocks/>
            </p:cNvSpPr>
            <p:nvPr/>
          </p:nvSpPr>
          <p:spPr bwMode="auto">
            <a:xfrm>
              <a:off x="986200" y="720704"/>
              <a:ext cx="2367825" cy="470603"/>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800000"/>
                </a:gs>
                <a:gs pos="45000">
                  <a:srgbClr val="FF6132"/>
                </a:gs>
                <a:gs pos="92000">
                  <a:srgbClr val="800000"/>
                </a:gs>
                <a:gs pos="100000">
                  <a:srgbClr val="800000"/>
                </a:gs>
              </a:gsLst>
              <a:lin ang="2154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800000"/>
                </a:gs>
                <a:gs pos="7001">
                  <a:srgbClr val="800000"/>
                </a:gs>
                <a:gs pos="55000">
                  <a:srgbClr val="FF6132"/>
                </a:gs>
                <a:gs pos="100000">
                  <a:srgbClr val="800000"/>
                </a:gs>
              </a:gsLst>
              <a:lin ang="1920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800000"/>
                </a:gs>
                <a:gs pos="7001">
                  <a:srgbClr val="800000"/>
                </a:gs>
                <a:gs pos="55000">
                  <a:srgbClr val="FF6132"/>
                </a:gs>
                <a:gs pos="100000">
                  <a:srgbClr val="800000"/>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2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10" name="Line 33"/>
          <p:cNvSpPr>
            <a:spLocks noChangeShapeType="1"/>
          </p:cNvSpPr>
          <p:nvPr/>
        </p:nvSpPr>
        <p:spPr bwMode="auto">
          <a:xfrm flipH="1" flipV="1">
            <a:off x="2952890" y="2176422"/>
            <a:ext cx="2397157" cy="9898"/>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2" name="Line 33"/>
          <p:cNvSpPr>
            <a:spLocks noChangeShapeType="1"/>
          </p:cNvSpPr>
          <p:nvPr/>
        </p:nvSpPr>
        <p:spPr bwMode="auto">
          <a:xfrm flipH="1">
            <a:off x="3908840" y="2610321"/>
            <a:ext cx="17621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3" name="Line 33"/>
          <p:cNvSpPr>
            <a:spLocks noChangeShapeType="1"/>
          </p:cNvSpPr>
          <p:nvPr/>
        </p:nvSpPr>
        <p:spPr bwMode="auto">
          <a:xfrm flipH="1">
            <a:off x="4383055" y="3169390"/>
            <a:ext cx="17875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4" name="Line 33"/>
          <p:cNvSpPr>
            <a:spLocks noChangeShapeType="1"/>
          </p:cNvSpPr>
          <p:nvPr/>
        </p:nvSpPr>
        <p:spPr bwMode="auto">
          <a:xfrm flipH="1">
            <a:off x="4802913" y="3716539"/>
            <a:ext cx="174307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5" name="Line 33"/>
          <p:cNvSpPr>
            <a:spLocks noChangeShapeType="1"/>
          </p:cNvSpPr>
          <p:nvPr/>
        </p:nvSpPr>
        <p:spPr bwMode="auto">
          <a:xfrm flipH="1">
            <a:off x="5160546" y="4334855"/>
            <a:ext cx="1893888"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48" name="TextBox 47"/>
          <p:cNvSpPr txBox="1"/>
          <p:nvPr/>
        </p:nvSpPr>
        <p:spPr>
          <a:xfrm>
            <a:off x="2115083" y="2023393"/>
            <a:ext cx="106980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1</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、介绍</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0" name="TextBox 49"/>
          <p:cNvSpPr txBox="1"/>
          <p:nvPr/>
        </p:nvSpPr>
        <p:spPr>
          <a:xfrm>
            <a:off x="2510035" y="2485692"/>
            <a:ext cx="147459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2</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问</a:t>
            </a:r>
            <a:r>
              <a:rPr lang="zh-CN" altLang="zh-CN" sz="1600" dirty="0">
                <a:latin typeface="Arial" panose="020B0604020202020204" pitchFamily="34" charset="0"/>
                <a:cs typeface="Arial" panose="020B0604020202020204" pitchFamily="34" charset="0"/>
              </a:rPr>
              <a:t>题描述</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2" name="TextBox 51"/>
          <p:cNvSpPr txBox="1"/>
          <p:nvPr/>
        </p:nvSpPr>
        <p:spPr>
          <a:xfrm>
            <a:off x="2687444" y="2992743"/>
            <a:ext cx="1866430"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3</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禁</a:t>
            </a:r>
            <a:r>
              <a:rPr lang="zh-CN" altLang="zh-CN" sz="1600" dirty="0">
                <a:latin typeface="Arial" panose="020B0604020202020204" pitchFamily="34" charset="0"/>
                <a:cs typeface="Arial" panose="020B0604020202020204" pitchFamily="34" charset="0"/>
              </a:rPr>
              <a:t>忌搜索技术</a:t>
            </a:r>
          </a:p>
        </p:txBody>
      </p:sp>
      <p:sp>
        <p:nvSpPr>
          <p:cNvPr id="54" name="TextBox 53"/>
          <p:cNvSpPr txBox="1"/>
          <p:nvPr/>
        </p:nvSpPr>
        <p:spPr>
          <a:xfrm>
            <a:off x="3184888" y="3551812"/>
            <a:ext cx="1727399"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4</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、修改禁忌搜索</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6" name="TextBox 55"/>
          <p:cNvSpPr txBox="1"/>
          <p:nvPr/>
        </p:nvSpPr>
        <p:spPr>
          <a:xfrm>
            <a:off x="3730381" y="4131378"/>
            <a:ext cx="156587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5</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、数字化结果</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4"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sz="1600">
              <a:latin typeface="Arial" panose="020B0604020202020204" pitchFamily="34" charset="0"/>
              <a:cs typeface="Arial" panose="020B0604020202020204" pitchFamily="34" charset="0"/>
            </a:endParaRPr>
          </a:p>
        </p:txBody>
      </p:sp>
      <p:grpSp>
        <p:nvGrpSpPr>
          <p:cNvPr id="75" name="组合 43"/>
          <p:cNvGrpSpPr>
            <a:grpSpLocks/>
          </p:cNvGrpSpPr>
          <p:nvPr/>
        </p:nvGrpSpPr>
        <p:grpSpPr bwMode="auto">
          <a:xfrm>
            <a:off x="263525" y="-20638"/>
            <a:ext cx="896938" cy="1146176"/>
            <a:chOff x="0" y="0"/>
            <a:chExt cx="897441" cy="1148103"/>
          </a:xfrm>
        </p:grpSpPr>
        <p:sp>
          <p:nvSpPr>
            <p:cNvPr id="76"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1600">
                <a:solidFill>
                  <a:srgbClr val="FFFFFF"/>
                </a:solidFill>
                <a:latin typeface="Arial" panose="020B0604020202020204" pitchFamily="34" charset="0"/>
                <a:cs typeface="Arial" panose="020B0604020202020204" pitchFamily="34" charset="0"/>
                <a:sym typeface="宋体" panose="02010600030101010101" pitchFamily="2" charset="-122"/>
              </a:endParaRPr>
            </a:p>
          </p:txBody>
        </p:sp>
        <p:sp>
          <p:nvSpPr>
            <p:cNvPr id="77" name="文本框 45"/>
            <p:cNvSpPr>
              <a:spLocks noChangeArrowheads="1"/>
            </p:cNvSpPr>
            <p:nvPr/>
          </p:nvSpPr>
          <p:spPr bwMode="auto">
            <a:xfrm>
              <a:off x="105324" y="223407"/>
              <a:ext cx="686791" cy="33912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Arial" panose="020B0604020202020204" pitchFamily="34" charset="0"/>
                  <a:cs typeface="Arial" panose="020B0604020202020204" pitchFamily="34" charset="0"/>
                  <a:sym typeface="宋体" panose="02010600030101010101" pitchFamily="2" charset="-122"/>
                </a:rPr>
                <a:t>Chart</a:t>
              </a:r>
              <a:endParaRPr lang="zh-CN" altLang="en-US" sz="1600" dirty="0">
                <a:solidFill>
                  <a:schemeClr val="bg1"/>
                </a:solidFill>
                <a:latin typeface="Arial" panose="020B0604020202020204" pitchFamily="34" charset="0"/>
                <a:cs typeface="Arial" panose="020B0604020202020204" pitchFamily="34" charset="0"/>
                <a:sym typeface="宋体" panose="02010600030101010101" pitchFamily="2" charset="-122"/>
              </a:endParaRPr>
            </a:p>
          </p:txBody>
        </p:sp>
      </p:grpSp>
      <p:grpSp>
        <p:nvGrpSpPr>
          <p:cNvPr id="78" name="Group 8"/>
          <p:cNvGrpSpPr>
            <a:grpSpLocks/>
          </p:cNvGrpSpPr>
          <p:nvPr/>
        </p:nvGrpSpPr>
        <p:grpSpPr bwMode="auto">
          <a:xfrm>
            <a:off x="7466782" y="2423881"/>
            <a:ext cx="2425700" cy="3654380"/>
            <a:chOff x="944562" y="687387"/>
            <a:chExt cx="2451101" cy="3228975"/>
          </a:xfrm>
        </p:grpSpPr>
        <p:sp>
          <p:nvSpPr>
            <p:cNvPr id="79"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0"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1"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2"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83"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4" name="Group 8"/>
          <p:cNvGrpSpPr>
            <a:grpSpLocks/>
          </p:cNvGrpSpPr>
          <p:nvPr/>
        </p:nvGrpSpPr>
        <p:grpSpPr bwMode="auto">
          <a:xfrm>
            <a:off x="7947020" y="2641198"/>
            <a:ext cx="2509837" cy="3559915"/>
            <a:chOff x="944562" y="687387"/>
            <a:chExt cx="2451100" cy="3228975"/>
          </a:xfrm>
        </p:grpSpPr>
        <p:sp>
          <p:nvSpPr>
            <p:cNvPr id="85"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6"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7" name="Freeform 11"/>
            <p:cNvSpPr>
              <a:spLocks/>
            </p:cNvSpPr>
            <p:nvPr/>
          </p:nvSpPr>
          <p:spPr bwMode="auto">
            <a:xfrm>
              <a:off x="1447800" y="838200"/>
              <a:ext cx="1947862"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8"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89"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90" name="Line 33"/>
          <p:cNvSpPr>
            <a:spLocks noChangeShapeType="1"/>
          </p:cNvSpPr>
          <p:nvPr/>
        </p:nvSpPr>
        <p:spPr bwMode="auto">
          <a:xfrm flipH="1">
            <a:off x="5350047" y="4953170"/>
            <a:ext cx="2349818" cy="34301"/>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1" name="TextBox 55"/>
          <p:cNvSpPr txBox="1"/>
          <p:nvPr/>
        </p:nvSpPr>
        <p:spPr>
          <a:xfrm>
            <a:off x="4401276" y="4796810"/>
            <a:ext cx="1007444"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6</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、扩展</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2" name="Line 33"/>
          <p:cNvSpPr>
            <a:spLocks noChangeShapeType="1"/>
          </p:cNvSpPr>
          <p:nvPr/>
        </p:nvSpPr>
        <p:spPr bwMode="auto">
          <a:xfrm flipH="1" flipV="1">
            <a:off x="5979809" y="5727197"/>
            <a:ext cx="2311513" cy="2555"/>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3" name="TextBox 55"/>
          <p:cNvSpPr txBox="1"/>
          <p:nvPr/>
        </p:nvSpPr>
        <p:spPr>
          <a:xfrm>
            <a:off x="4912287" y="5560475"/>
            <a:ext cx="125741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7</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、结束语</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4" name="文本框 46"/>
          <p:cNvSpPr>
            <a:spLocks noChangeArrowheads="1"/>
          </p:cNvSpPr>
          <p:nvPr/>
        </p:nvSpPr>
        <p:spPr bwMode="auto">
          <a:xfrm>
            <a:off x="1665288" y="66675"/>
            <a:ext cx="877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文章结构</a:t>
            </a:r>
            <a:endPar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70101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smtClean="0"/>
              <a:t>Abstract And </a:t>
            </a:r>
            <a:r>
              <a:rPr lang="en-US" altLang="zh-CN" sz="3200" dirty="0"/>
              <a:t>Keywords</a:t>
            </a:r>
            <a:endParaRPr lang="zh-CN" altLang="en-US" sz="32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3" name="矩形 2"/>
          <p:cNvSpPr/>
          <p:nvPr/>
        </p:nvSpPr>
        <p:spPr>
          <a:xfrm>
            <a:off x="473424" y="1246725"/>
            <a:ext cx="11032428" cy="39140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排</a:t>
            </a:r>
            <a:r>
              <a:rPr lang="zh-CN" altLang="zh-CN" sz="2400" kern="100" dirty="0">
                <a:latin typeface="等线" panose="02010600030101010101" pitchFamily="2" charset="-122"/>
                <a:cs typeface="Times New Roman" panose="02020603050405020304" pitchFamily="18" charset="0"/>
              </a:rPr>
              <a:t>课问</a:t>
            </a:r>
            <a:r>
              <a:rPr lang="zh-CN" altLang="zh-CN" sz="2400" kern="100" dirty="0" smtClean="0">
                <a:latin typeface="等线" panose="02010600030101010101" pitchFamily="2" charset="-122"/>
                <a:cs typeface="Times New Roman" panose="02020603050405020304" pitchFamily="18" charset="0"/>
              </a:rPr>
              <a:t>题</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分</a:t>
            </a:r>
            <a:r>
              <a:rPr lang="zh-CN" altLang="zh-CN" sz="2400" kern="100" dirty="0">
                <a:latin typeface="等线" panose="02010600030101010101" pitchFamily="2" charset="-122"/>
                <a:cs typeface="Times New Roman" panose="02020603050405020304" pitchFamily="18" charset="0"/>
              </a:rPr>
              <a:t>配给每门课程的总的时间被划分成每日连续时间段被称为每日量</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每</a:t>
            </a:r>
            <a:r>
              <a:rPr lang="zh-CN" altLang="zh-CN" sz="2400" kern="100" dirty="0">
                <a:latin typeface="等线" panose="02010600030101010101" pitchFamily="2" charset="-122"/>
                <a:cs typeface="Times New Roman" panose="02020603050405020304" pitchFamily="18" charset="0"/>
              </a:rPr>
              <a:t>日</a:t>
            </a:r>
            <a:r>
              <a:rPr lang="zh-CN" altLang="zh-CN" sz="2400" kern="100" dirty="0" smtClean="0">
                <a:latin typeface="等线" panose="02010600030101010101" pitchFamily="2" charset="-122"/>
                <a:cs typeface="Times New Roman" panose="02020603050405020304" pitchFamily="18" charset="0"/>
              </a:rPr>
              <a:t>量可</a:t>
            </a:r>
            <a:r>
              <a:rPr lang="zh-CN" altLang="zh-CN" sz="2400" kern="100" dirty="0">
                <a:latin typeface="等线" panose="02010600030101010101" pitchFamily="2" charset="-122"/>
                <a:cs typeface="Times New Roman" panose="02020603050405020304" pitchFamily="18" charset="0"/>
              </a:rPr>
              <a:t>以是任意的，但给定了最小和最大界。</a:t>
            </a:r>
          </a:p>
          <a:p>
            <a:pPr algn="just">
              <a:lnSpc>
                <a:spcPct val="150000"/>
              </a:lnSpc>
              <a:spcAft>
                <a:spcPts val="0"/>
              </a:spcAft>
            </a:pPr>
            <a:r>
              <a:rPr lang="zh-CN" altLang="zh-CN" sz="2400" kern="100" dirty="0">
                <a:latin typeface="等线" panose="02010600030101010101" pitchFamily="2" charset="-122"/>
                <a:cs typeface="Times New Roman" panose="02020603050405020304" pitchFamily="18" charset="0"/>
              </a:rPr>
              <a:t>除了排课问题的传统限制，优先，时间窗口要求（</a:t>
            </a:r>
            <a:r>
              <a:rPr lang="en-US" altLang="zh-CN" sz="2400" kern="100" dirty="0">
                <a:latin typeface="等线" panose="02010600030101010101" pitchFamily="2" charset="-122"/>
                <a:cs typeface="Times New Roman" panose="02020603050405020304" pitchFamily="18" charset="0"/>
              </a:rPr>
              <a:t>time windows requirements</a:t>
            </a:r>
            <a:r>
              <a:rPr lang="zh-CN" altLang="zh-CN" sz="2400" kern="100" dirty="0">
                <a:latin typeface="等线" panose="02010600030101010101" pitchFamily="2" charset="-122"/>
                <a:cs typeface="Times New Roman" panose="02020603050405020304" pitchFamily="18" charset="0"/>
              </a:rPr>
              <a:t>）都考虑在内</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可</a:t>
            </a:r>
            <a:r>
              <a:rPr lang="zh-CN" altLang="zh-CN" sz="2400" kern="100" dirty="0">
                <a:latin typeface="等线" panose="02010600030101010101" pitchFamily="2" charset="-122"/>
                <a:cs typeface="Times New Roman" panose="02020603050405020304" pitchFamily="18" charset="0"/>
              </a:rPr>
              <a:t>行的排课技术——基于禁忌搜索技术找到新方法。</a:t>
            </a:r>
          </a:p>
          <a:p>
            <a:pPr>
              <a:lnSpc>
                <a:spcPct val="150000"/>
              </a:lnSpc>
            </a:pPr>
            <a:r>
              <a:rPr lang="zh-CN" altLang="zh-CN" sz="2400" dirty="0">
                <a:cs typeface="Times New Roman" panose="02020603050405020304" pitchFamily="18" charset="0"/>
              </a:rPr>
              <a:t>关键词：排课，禁忌搜索，分配问题</a:t>
            </a:r>
            <a:endParaRPr lang="zh-CN" altLang="en-US" sz="2400" dirty="0"/>
          </a:p>
        </p:txBody>
      </p:sp>
    </p:spTree>
    <p:extLst>
      <p:ext uri="{BB962C8B-B14F-4D97-AF65-F5344CB8AC3E}">
        <p14:creationId xmlns:p14="http://schemas.microsoft.com/office/powerpoint/2010/main" val="106086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4"/>
                                        </p:tgtEl>
                                        <p:attrNameLst>
                                          <p:attrName>style.visibility</p:attrName>
                                        </p:attrNameLst>
                                      </p:cBhvr>
                                      <p:to>
                                        <p:strVal val="visible"/>
                                      </p:to>
                                    </p:set>
                                    <p:animEffect>
                                      <p:cBhvr>
                                        <p:cTn id="27" dur="1000"/>
                                        <p:tgtEl>
                                          <p:spTgt spid="4134"/>
                                        </p:tgtEl>
                                      </p:cBhvr>
                                    </p:animEffect>
                                    <p:anim calcmode="lin" valueType="num">
                                      <p:cBhvr>
                                        <p:cTn id="28" dur="1000" fill="hold"/>
                                        <p:tgtEl>
                                          <p:spTgt spid="4134"/>
                                        </p:tgtEl>
                                        <p:attrNameLst>
                                          <p:attrName>ppt_x</p:attrName>
                                        </p:attrNameLst>
                                      </p:cBhvr>
                                      <p:tavLst>
                                        <p:tav tm="0">
                                          <p:val>
                                            <p:strVal val="#ppt_x"/>
                                          </p:val>
                                        </p:tav>
                                        <p:tav tm="100000">
                                          <p:val>
                                            <p:strVal val="#ppt_x"/>
                                          </p:val>
                                        </p:tav>
                                      </p:tavLst>
                                    </p:anim>
                                    <p:anim calcmode="lin" valueType="num">
                                      <p:cBhvr>
                                        <p:cTn id="29" dur="1000" fill="hold"/>
                                        <p:tgtEl>
                                          <p:spTgt spid="41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962586" y="1147981"/>
            <a:ext cx="10441452" cy="4401205"/>
          </a:xfrm>
          <a:prstGeom prst="rect">
            <a:avLst/>
          </a:prstGeom>
        </p:spPr>
        <p:txBody>
          <a:bodyPr wrap="square">
            <a:spAutoFit/>
          </a:bodyPr>
          <a:lstStyle/>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程安排不是一件容易的</a:t>
            </a:r>
            <a:r>
              <a:rPr lang="zh-CN" altLang="zh-CN" sz="2000" kern="100" dirty="0" smtClean="0">
                <a:latin typeface="等线" panose="02010600030101010101" pitchFamily="2" charset="-122"/>
                <a:cs typeface="Times New Roman" panose="02020603050405020304" pitchFamily="18" charset="0"/>
              </a:rPr>
              <a:t>事</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en-US" sz="2000" kern="100" dirty="0" smtClean="0">
                <a:latin typeface="等线" panose="02010600030101010101" pitchFamily="2" charset="-122"/>
                <a:cs typeface="Times New Roman" panose="02020603050405020304" pitchFamily="18" charset="0"/>
              </a:rPr>
              <a:t>原因：</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很</a:t>
            </a:r>
            <a:r>
              <a:rPr lang="zh-CN" altLang="zh-CN" sz="2000" kern="100" dirty="0">
                <a:latin typeface="等线" panose="02010600030101010101" pitchFamily="2" charset="-122"/>
                <a:cs typeface="Times New Roman" panose="02020603050405020304" pitchFamily="18" charset="0"/>
              </a:rPr>
              <a:t>多课程同时在开，但对于同一</a:t>
            </a:r>
            <a:r>
              <a:rPr lang="zh-CN" altLang="zh-CN" sz="2000" kern="100" dirty="0">
                <a:latin typeface="等线" panose="02010600030101010101" pitchFamily="2" charset="-122"/>
                <a:ea typeface="MS Gothic" panose="020B0609070205080204" pitchFamily="49" charset="-128"/>
                <a:cs typeface="MS Gothic" panose="020B0609070205080204" pitchFamily="49" charset="-128"/>
              </a:rPr>
              <a:t>​​</a:t>
            </a:r>
            <a:r>
              <a:rPr lang="zh-CN" altLang="zh-CN" sz="2000" kern="100" dirty="0">
                <a:latin typeface="等线" panose="02010600030101010101" pitchFamily="2" charset="-122"/>
                <a:cs typeface="等线" panose="02010600030101010101" pitchFamily="2" charset="-122"/>
              </a:rPr>
              <a:t>学生或教师的课程冲突必须避免</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教</a:t>
            </a:r>
            <a:r>
              <a:rPr lang="zh-CN" altLang="zh-CN" sz="2000" kern="100" dirty="0">
                <a:latin typeface="等线" panose="02010600030101010101" pitchFamily="2" charset="-122"/>
                <a:cs typeface="等线" panose="02010600030101010101" pitchFamily="2" charset="-122"/>
              </a:rPr>
              <a:t>师可以上课，优先级，紧凑性，地点和时间窗口的要</a:t>
            </a:r>
            <a:r>
              <a:rPr lang="zh-CN" altLang="zh-CN" sz="2000" kern="100" dirty="0" smtClean="0">
                <a:latin typeface="等线" panose="02010600030101010101" pitchFamily="2" charset="-122"/>
                <a:cs typeface="等线" panose="02010600030101010101" pitchFamily="2" charset="-122"/>
              </a:rPr>
              <a:t>求</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个工作日都有时间段数量的限制的</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个时间段都被分配了一门</a:t>
            </a:r>
            <a:r>
              <a:rPr lang="zh-CN" altLang="zh-CN" sz="2000" kern="100" dirty="0" smtClean="0">
                <a:latin typeface="等线" panose="02010600030101010101" pitchFamily="2" charset="-122"/>
                <a:cs typeface="等线" panose="02010600030101010101" pitchFamily="2" charset="-122"/>
              </a:rPr>
              <a:t>课</a:t>
            </a:r>
            <a:r>
              <a:rPr lang="zh-CN" altLang="en-US" sz="2000" kern="100" dirty="0">
                <a:latin typeface="等线" panose="02010600030101010101" pitchFamily="2" charset="-122"/>
                <a:cs typeface="Times New Roman" panose="02020603050405020304" pitchFamily="18" charset="0"/>
              </a:rPr>
              <a:t>，</a:t>
            </a:r>
            <a:r>
              <a:rPr lang="zh-CN" altLang="zh-CN" sz="2000" kern="100" dirty="0" smtClean="0">
                <a:latin typeface="等线" panose="02010600030101010101" pitchFamily="2" charset="-122"/>
                <a:cs typeface="Times New Roman" panose="02020603050405020304" pitchFamily="18" charset="0"/>
              </a:rPr>
              <a:t>并</a:t>
            </a:r>
            <a:r>
              <a:rPr lang="zh-CN" altLang="zh-CN" sz="2000" kern="100" dirty="0">
                <a:latin typeface="等线" panose="02010600030101010101" pitchFamily="2" charset="-122"/>
                <a:cs typeface="Times New Roman" panose="02020603050405020304" pitchFamily="18" charset="0"/>
              </a:rPr>
              <a:t>有最小值和最大值的界</a:t>
            </a:r>
            <a:r>
              <a:rPr lang="zh-CN" altLang="zh-CN" sz="2000" kern="100" dirty="0" smtClean="0">
                <a:latin typeface="等线" panose="02010600030101010101" pitchFamily="2" charset="-122"/>
                <a:cs typeface="Times New Roman" panose="02020603050405020304" pitchFamily="18" charset="0"/>
              </a:rPr>
              <a:t>限。</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程的数量事先是不知道的</a:t>
            </a:r>
            <a:r>
              <a:rPr lang="zh-CN" altLang="zh-CN" sz="2000" kern="100" dirty="0" smtClean="0">
                <a:latin typeface="等线" panose="02010600030101010101" pitchFamily="2" charset="-122"/>
                <a:cs typeface="Times New Roman" panose="02020603050405020304" pitchFamily="18" charset="0"/>
              </a:rPr>
              <a:t>，</a:t>
            </a:r>
            <a:r>
              <a:rPr lang="zh-CN" altLang="en-US" sz="2000" kern="100" dirty="0" smtClean="0">
                <a:latin typeface="等线" panose="02010600030101010101" pitchFamily="2" charset="-122"/>
                <a:cs typeface="Times New Roman" panose="02020603050405020304" pitchFamily="18" charset="0"/>
              </a:rPr>
              <a:t>课程</a:t>
            </a:r>
            <a:r>
              <a:rPr lang="zh-CN" altLang="zh-CN" sz="2000" kern="100" dirty="0" smtClean="0">
                <a:latin typeface="等线" panose="02010600030101010101" pitchFamily="2" charset="-122"/>
                <a:cs typeface="Times New Roman" panose="02020603050405020304" pitchFamily="18" charset="0"/>
              </a:rPr>
              <a:t>的</a:t>
            </a:r>
            <a:r>
              <a:rPr lang="zh-CN" altLang="zh-CN" sz="2000" kern="100" dirty="0">
                <a:latin typeface="等线" panose="02010600030101010101" pitchFamily="2" charset="-122"/>
                <a:cs typeface="Times New Roman" panose="02020603050405020304" pitchFamily="18" charset="0"/>
              </a:rPr>
              <a:t>长度（数个连续的时间段）是不固定的</a:t>
            </a:r>
            <a:r>
              <a:rPr lang="zh-CN" altLang="zh-CN" sz="2000" kern="100" dirty="0" smtClean="0">
                <a:latin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0603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61199" y="1385868"/>
            <a:ext cx="9798205" cy="34163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已经有很多人在研究排课问题</a:t>
            </a:r>
            <a:r>
              <a:rPr lang="zh-CN" altLang="en-US" sz="2400" kern="100" dirty="0" smtClean="0">
                <a:latin typeface="等线" panose="02010600030101010101" pitchFamily="2" charset="-122"/>
                <a:cs typeface="Times New Roman" panose="02020603050405020304" pitchFamily="18" charset="0"/>
              </a:rPr>
              <a:t>，</a:t>
            </a:r>
            <a:r>
              <a:rPr lang="zh-CN" altLang="zh-CN" sz="2400" dirty="0" smtClean="0"/>
              <a:t>但其中大多数只考虑了部分的限制，并且在课程的数量和它们的长度不在已知的情况下提前不适用。</a:t>
            </a:r>
            <a:endParaRPr lang="en-US" altLang="zh-CN" sz="2400" dirty="0" smtClean="0"/>
          </a:p>
          <a:p>
            <a:pPr algn="just">
              <a:lnSpc>
                <a:spcPct val="150000"/>
              </a:lnSpc>
              <a:spcAft>
                <a:spcPts val="0"/>
              </a:spcAft>
            </a:pPr>
            <a:endParaRPr lang="en-US" altLang="zh-CN" sz="2400" dirty="0"/>
          </a:p>
          <a:p>
            <a:pPr algn="just">
              <a:lnSpc>
                <a:spcPct val="150000"/>
              </a:lnSpc>
              <a:spcAft>
                <a:spcPts val="0"/>
              </a:spcAft>
            </a:pPr>
            <a:r>
              <a:rPr lang="zh-CN" altLang="zh-CN" sz="2400" dirty="0" smtClean="0"/>
              <a:t>本文提出了一种基于禁忌搜索技术的新全局方法，可以解决在课程的长度实现并不知道的排课问题。我们首先制定了班级与教师排课问题的模型。该模型能够很容易地扩展来处理一般排课问题。</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272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0" y="1208662"/>
            <a:ext cx="12411307" cy="5763950"/>
          </a:xfrm>
          <a:prstGeom prst="rect">
            <a:avLst/>
          </a:prstGeom>
        </p:spPr>
        <p:txBody>
          <a:bodyPr wrap="square">
            <a:spAutoFit/>
          </a:bodyPr>
          <a:lstStyle/>
          <a:p>
            <a:pPr>
              <a:lnSpc>
                <a:spcPct val="130000"/>
              </a:lnSpc>
            </a:pPr>
            <a:r>
              <a:rPr lang="zh-CN" altLang="zh-CN" sz="1900" dirty="0" smtClean="0"/>
              <a:t>有</a:t>
            </a:r>
            <a:r>
              <a:rPr lang="zh-CN" altLang="zh-CN" sz="1900" dirty="0"/>
              <a:t>几个班的学生，每个班有自己固定的课程安排</a:t>
            </a:r>
            <a:r>
              <a:rPr lang="zh-CN" altLang="zh-CN" sz="1900" dirty="0" smtClean="0"/>
              <a:t>。</a:t>
            </a:r>
            <a:endParaRPr lang="en-US" altLang="zh-CN" sz="1900" dirty="0" smtClean="0"/>
          </a:p>
          <a:p>
            <a:pPr>
              <a:lnSpc>
                <a:spcPct val="130000"/>
              </a:lnSpc>
            </a:pPr>
            <a:r>
              <a:rPr lang="zh-CN" altLang="zh-CN" sz="1900" dirty="0" smtClean="0"/>
              <a:t>一</a:t>
            </a:r>
            <a:r>
              <a:rPr lang="zh-CN" altLang="zh-CN" sz="1900" dirty="0"/>
              <a:t>周工作日内，所有不同的课程都必须上完</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个课程安排由一组给定的科目组成</a:t>
            </a:r>
            <a:r>
              <a:rPr lang="zh-CN" altLang="zh-CN" sz="1900" dirty="0" smtClean="0"/>
              <a:t>。</a:t>
            </a:r>
            <a:endParaRPr lang="en-US" altLang="zh-CN" sz="1900" dirty="0" smtClean="0"/>
          </a:p>
          <a:p>
            <a:pPr>
              <a:lnSpc>
                <a:spcPct val="130000"/>
              </a:lnSpc>
            </a:pPr>
            <a:r>
              <a:rPr lang="zh-CN" altLang="zh-CN" sz="1900" dirty="0" smtClean="0"/>
              <a:t>对</a:t>
            </a:r>
            <a:r>
              <a:rPr lang="zh-CN" altLang="zh-CN" sz="1900" dirty="0"/>
              <a:t>于每一个科目，可以开始的最早的工作日（</a:t>
            </a:r>
            <a:r>
              <a:rPr lang="en-US" altLang="zh-CN" sz="1900" dirty="0"/>
              <a:t>release date</a:t>
            </a:r>
            <a:r>
              <a:rPr lang="zh-CN" altLang="zh-CN" sz="1900" dirty="0"/>
              <a:t>）和必须完成的最后的工作日（</a:t>
            </a:r>
            <a:r>
              <a:rPr lang="en-US" altLang="zh-CN" sz="1900" dirty="0"/>
              <a:t>due date</a:t>
            </a:r>
            <a:r>
              <a:rPr lang="zh-CN" altLang="zh-CN" sz="1900" dirty="0"/>
              <a:t>）都是确定的</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个科目（</a:t>
            </a:r>
            <a:r>
              <a:rPr lang="en-US" altLang="zh-CN" sz="1900" dirty="0"/>
              <a:t>subject</a:t>
            </a:r>
            <a:r>
              <a:rPr lang="zh-CN" altLang="zh-CN" sz="1900" dirty="0"/>
              <a:t>）由一组给定的课程（</a:t>
            </a:r>
            <a:r>
              <a:rPr lang="en-US" altLang="zh-CN" sz="1900" dirty="0"/>
              <a:t>topics</a:t>
            </a:r>
            <a:r>
              <a:rPr lang="zh-CN" altLang="zh-CN" sz="1900" dirty="0"/>
              <a:t>）组成</a:t>
            </a:r>
            <a:r>
              <a:rPr lang="zh-CN" altLang="zh-CN" sz="1900" dirty="0" smtClean="0"/>
              <a:t>。</a:t>
            </a:r>
            <a:endParaRPr lang="en-US" altLang="zh-CN" sz="1900" dirty="0" smtClean="0"/>
          </a:p>
          <a:p>
            <a:pPr>
              <a:lnSpc>
                <a:spcPct val="130000"/>
              </a:lnSpc>
            </a:pPr>
            <a:r>
              <a:rPr lang="zh-CN" altLang="zh-CN" sz="1900" dirty="0"/>
              <a:t>一个班级的课程安排的课程是部分有序</a:t>
            </a:r>
            <a:r>
              <a:rPr lang="zh-CN" altLang="zh-CN" sz="1900" dirty="0" smtClean="0"/>
              <a:t>的</a:t>
            </a:r>
            <a:r>
              <a:rPr lang="zh-CN" altLang="en-US" sz="1900" dirty="0" smtClean="0"/>
              <a:t>（</a:t>
            </a:r>
            <a:r>
              <a:rPr lang="zh-CN" altLang="zh-CN" sz="1900" dirty="0" smtClean="0"/>
              <a:t>指</a:t>
            </a:r>
            <a:r>
              <a:rPr lang="zh-CN" altLang="zh-CN" sz="1900" dirty="0"/>
              <a:t>定课程之间的前后继承关</a:t>
            </a:r>
            <a:r>
              <a:rPr lang="zh-CN" altLang="zh-CN" sz="1900" dirty="0" smtClean="0"/>
              <a:t>系</a:t>
            </a:r>
            <a:r>
              <a:rPr lang="zh-CN" altLang="en-US" sz="1900" dirty="0" smtClean="0"/>
              <a:t>）</a:t>
            </a:r>
            <a:r>
              <a:rPr lang="zh-CN" altLang="zh-CN" sz="1900" dirty="0" smtClean="0"/>
              <a:t>。</a:t>
            </a:r>
            <a:endParaRPr lang="en-US" altLang="zh-CN" sz="1900" dirty="0" smtClean="0"/>
          </a:p>
          <a:p>
            <a:pPr>
              <a:lnSpc>
                <a:spcPct val="130000"/>
              </a:lnSpc>
            </a:pPr>
            <a:r>
              <a:rPr lang="zh-CN" altLang="zh-CN" sz="1900" dirty="0" smtClean="0"/>
              <a:t>不</a:t>
            </a:r>
            <a:r>
              <a:rPr lang="zh-CN" altLang="zh-CN" sz="1900" dirty="0"/>
              <a:t>同学科的课程可以是有关系的，而不同班级的课程没有前后继承关系</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一门课有固定的老师，一个老师能给多个班级交多门课</a:t>
            </a:r>
            <a:r>
              <a:rPr lang="zh-CN" altLang="zh-CN" sz="1900" dirty="0" smtClean="0"/>
              <a:t>。</a:t>
            </a:r>
            <a:endParaRPr lang="en-US" altLang="zh-CN" sz="1900" dirty="0" smtClean="0"/>
          </a:p>
          <a:p>
            <a:pPr>
              <a:lnSpc>
                <a:spcPct val="130000"/>
              </a:lnSpc>
            </a:pPr>
            <a:r>
              <a:rPr lang="zh-CN" altLang="zh-CN" sz="1900" dirty="0" smtClean="0"/>
              <a:t>教</a:t>
            </a:r>
            <a:r>
              <a:rPr lang="zh-CN" altLang="zh-CN" sz="1900" dirty="0"/>
              <a:t>师和班级不一定在每个工作日每个时间周期都有课（时间周期通常是一个</a:t>
            </a:r>
            <a:r>
              <a:rPr lang="en-US" altLang="zh-CN" sz="1900" dirty="0"/>
              <a:t>45</a:t>
            </a:r>
            <a:r>
              <a:rPr lang="zh-CN" altLang="zh-CN" sz="1900" dirty="0"/>
              <a:t>分钟的时间段）</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个工作日时间周期的总数目可以不同</a:t>
            </a:r>
            <a:r>
              <a:rPr lang="zh-CN" altLang="zh-CN" sz="1900" dirty="0" smtClean="0"/>
              <a:t>。</a:t>
            </a:r>
            <a:endParaRPr lang="en-US" altLang="zh-CN" sz="1900" dirty="0" smtClean="0"/>
          </a:p>
          <a:p>
            <a:pPr>
              <a:lnSpc>
                <a:spcPct val="130000"/>
              </a:lnSpc>
            </a:pPr>
            <a:r>
              <a:rPr lang="zh-CN" altLang="zh-CN" sz="1900" dirty="0" smtClean="0"/>
              <a:t>此</a:t>
            </a:r>
            <a:r>
              <a:rPr lang="zh-CN" altLang="zh-CN" sz="1900" dirty="0"/>
              <a:t>外，午休时间被预先固定并且一门课不能被这些休息时间打断</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门课被分配了一定的学时</a:t>
            </a:r>
            <a:r>
              <a:rPr lang="zh-CN" altLang="zh-CN" sz="1900" dirty="0" smtClean="0"/>
              <a:t>。</a:t>
            </a:r>
            <a:endParaRPr lang="en-US" altLang="zh-CN" sz="1900" dirty="0" smtClean="0"/>
          </a:p>
          <a:p>
            <a:pPr>
              <a:lnSpc>
                <a:spcPct val="130000"/>
              </a:lnSpc>
            </a:pPr>
            <a:r>
              <a:rPr lang="zh-CN" altLang="zh-CN" sz="1900" dirty="0" smtClean="0"/>
              <a:t>学</a:t>
            </a:r>
            <a:r>
              <a:rPr lang="zh-CN" altLang="zh-CN" sz="1900" dirty="0"/>
              <a:t>时总数在排课过程中必须分配到每天的连续时间，称为每天量</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天量的连续时间段集合被定义为一门课程。一个课程的长度是它的连续时间周期的数目（比如：</a:t>
            </a:r>
            <a:r>
              <a:rPr lang="en-US" altLang="zh-CN" sz="1900" dirty="0"/>
              <a:t>48</a:t>
            </a:r>
            <a:r>
              <a:rPr lang="zh-CN" altLang="zh-CN" sz="1900" dirty="0"/>
              <a:t>个学时）</a:t>
            </a:r>
            <a:r>
              <a:rPr lang="zh-CN" altLang="zh-CN" sz="1900" dirty="0" smtClean="0"/>
              <a:t>。</a:t>
            </a:r>
            <a:endParaRPr lang="zh-CN" altLang="zh-CN" sz="1900" dirty="0"/>
          </a:p>
          <a:p>
            <a:pPr>
              <a:lnSpc>
                <a:spcPct val="130000"/>
              </a:lnSpc>
            </a:pPr>
            <a:endParaRPr lang="zh-CN" altLang="zh-CN" sz="1900" dirty="0"/>
          </a:p>
        </p:txBody>
      </p:sp>
    </p:spTree>
    <p:extLst>
      <p:ext uri="{BB962C8B-B14F-4D97-AF65-F5344CB8AC3E}">
        <p14:creationId xmlns:p14="http://schemas.microsoft.com/office/powerpoint/2010/main" val="333177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327328" y="1316256"/>
            <a:ext cx="11559872" cy="4708981"/>
          </a:xfrm>
          <a:prstGeom prst="rect">
            <a:avLst/>
          </a:prstGeom>
        </p:spPr>
        <p:txBody>
          <a:bodyPr wrap="square">
            <a:spAutoFit/>
          </a:bodyPr>
          <a:lstStyle/>
          <a:p>
            <a:pPr>
              <a:lnSpc>
                <a:spcPct val="150000"/>
              </a:lnSpc>
            </a:pPr>
            <a:r>
              <a:rPr lang="zh-CN" altLang="zh-CN" sz="2000" dirty="0" smtClean="0"/>
              <a:t>我们区分两种类型的课程（</a:t>
            </a:r>
            <a:r>
              <a:rPr lang="en-US" altLang="zh-CN" sz="2000" dirty="0" smtClean="0"/>
              <a:t>topics</a:t>
            </a:r>
            <a:r>
              <a:rPr lang="zh-CN" altLang="zh-CN" sz="2000" dirty="0" smtClean="0"/>
              <a:t>）： </a:t>
            </a:r>
          </a:p>
          <a:p>
            <a:pPr>
              <a:lnSpc>
                <a:spcPct val="150000"/>
              </a:lnSpc>
            </a:pPr>
            <a:r>
              <a:rPr lang="en-US" altLang="zh-CN" sz="2000" dirty="0" smtClean="0"/>
              <a:t>-</a:t>
            </a:r>
            <a:r>
              <a:rPr lang="zh-CN" altLang="zh-CN" sz="2000" dirty="0" smtClean="0"/>
              <a:t>静态的课程，每天量是固定的，并且提前安排好了</a:t>
            </a:r>
          </a:p>
          <a:p>
            <a:pPr>
              <a:lnSpc>
                <a:spcPct val="150000"/>
              </a:lnSpc>
            </a:pPr>
            <a:r>
              <a:rPr lang="en-US" altLang="zh-CN" sz="2000" dirty="0" smtClean="0"/>
              <a:t>-</a:t>
            </a:r>
            <a:r>
              <a:rPr lang="zh-CN" altLang="zh-CN" sz="2000" dirty="0" smtClean="0"/>
              <a:t>动态的课程，每天的量是任意的，而是有给定的最小值和最大值的限制。</a:t>
            </a:r>
            <a:endParaRPr lang="en-US" altLang="zh-CN" sz="2000" dirty="0" smtClean="0"/>
          </a:p>
          <a:p>
            <a:pPr>
              <a:lnSpc>
                <a:spcPct val="150000"/>
              </a:lnSpc>
            </a:pPr>
            <a:endParaRPr lang="en-US" altLang="zh-CN" sz="2000" dirty="0"/>
          </a:p>
          <a:p>
            <a:pPr>
              <a:lnSpc>
                <a:spcPct val="150000"/>
              </a:lnSpc>
            </a:pPr>
            <a:r>
              <a:rPr lang="zh-CN" altLang="zh-CN" sz="2000" dirty="0" smtClean="0"/>
              <a:t>例如，有十二个时间段的动态课程，每节课包含了两到三个连续的时间段可以被划分为下面未排序的每天量序列（</a:t>
            </a:r>
            <a:r>
              <a:rPr lang="en-US" altLang="zh-CN" sz="2000" dirty="0" smtClean="0"/>
              <a:t>2,2,2,2,2,2</a:t>
            </a:r>
            <a:r>
              <a:rPr lang="zh-CN" altLang="en-US" sz="2000" dirty="0" smtClean="0"/>
              <a:t>），（</a:t>
            </a:r>
            <a:r>
              <a:rPr lang="en-US" altLang="zh-CN" sz="2000" dirty="0" smtClean="0"/>
              <a:t> 2,2,2,3,3</a:t>
            </a:r>
            <a:r>
              <a:rPr lang="zh-CN" altLang="zh-CN" sz="2000" dirty="0" smtClean="0"/>
              <a:t>）或（</a:t>
            </a:r>
            <a:r>
              <a:rPr lang="en-US" altLang="zh-CN" sz="2000" dirty="0" smtClean="0"/>
              <a:t>3,3,3,3</a:t>
            </a:r>
            <a:r>
              <a:rPr lang="zh-CN" altLang="zh-CN" sz="2000" dirty="0" smtClean="0"/>
              <a:t>）。动态课程在实际问题中出现很正常。当学校必须建立一个课程表，每位老师一开始会说明他的课程安排的大致分布。</a:t>
            </a:r>
            <a:endParaRPr lang="en-US" altLang="zh-CN" sz="2000" dirty="0" smtClean="0"/>
          </a:p>
          <a:p>
            <a:pPr>
              <a:lnSpc>
                <a:spcPct val="150000"/>
              </a:lnSpc>
            </a:pPr>
            <a:endParaRPr lang="en-US" altLang="zh-CN" sz="2000" dirty="0"/>
          </a:p>
          <a:p>
            <a:pPr>
              <a:lnSpc>
                <a:spcPct val="150000"/>
              </a:lnSpc>
            </a:pPr>
            <a:r>
              <a:rPr lang="zh-CN" altLang="zh-CN" sz="2000" dirty="0" smtClean="0"/>
              <a:t>动态课程模型避免这些不需要的限制。让我们通过一个例子来说明即使没有事确定课程的长度如何考虑老师的要求。</a:t>
            </a:r>
            <a:endParaRPr lang="zh-CN" altLang="zh-CN" sz="2000" dirty="0"/>
          </a:p>
        </p:txBody>
      </p:sp>
      <p:sp>
        <p:nvSpPr>
          <p:cNvPr id="17"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707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027682"/>
            <a:ext cx="11742234" cy="5825569"/>
          </a:xfrm>
          <a:prstGeom prst="rect">
            <a:avLst/>
          </a:prstGeom>
        </p:spPr>
        <p:txBody>
          <a:bodyPr wrap="square">
            <a:spAutoFit/>
          </a:bodyPr>
          <a:lstStyle/>
          <a:p>
            <a:pPr>
              <a:lnSpc>
                <a:spcPct val="130000"/>
              </a:lnSpc>
            </a:pPr>
            <a:r>
              <a:rPr lang="zh-CN" altLang="zh-CN" dirty="0" smtClean="0"/>
              <a:t>一个老师拥有在一周分配八个时段。他想在周五教一门两个课时的课，剩下的</a:t>
            </a:r>
            <a:r>
              <a:rPr lang="en-US" altLang="zh-CN" dirty="0" smtClean="0"/>
              <a:t>6</a:t>
            </a:r>
            <a:r>
              <a:rPr lang="zh-CN" altLang="zh-CN" dirty="0" smtClean="0"/>
              <a:t>个课时应该在周四之前的时间安排。每节课的长度应该是两个或三个课时。在这种情况下，调度程序可以定义两个不同的规则（</a:t>
            </a:r>
            <a:r>
              <a:rPr lang="en-US" altLang="zh-CN" dirty="0" smtClean="0"/>
              <a:t>topics</a:t>
            </a:r>
            <a:r>
              <a:rPr lang="zh-CN" altLang="zh-CN" dirty="0" smtClean="0"/>
              <a:t>）：</a:t>
            </a:r>
          </a:p>
          <a:p>
            <a:pPr>
              <a:lnSpc>
                <a:spcPct val="130000"/>
              </a:lnSpc>
            </a:pPr>
            <a:r>
              <a:rPr lang="en-US" altLang="zh-CN" dirty="0" smtClean="0"/>
              <a:t>- </a:t>
            </a:r>
            <a:r>
              <a:rPr lang="zh-CN" altLang="zh-CN" dirty="0" smtClean="0"/>
              <a:t>一个静态的规则（有两小时的每天量）代表课程在周五安排。这个规则中开始和结束时期都是周五</a:t>
            </a:r>
          </a:p>
          <a:p>
            <a:pPr marL="285750" indent="-285750">
              <a:lnSpc>
                <a:spcPct val="130000"/>
              </a:lnSpc>
              <a:buFontTx/>
              <a:buChar char="-"/>
            </a:pPr>
            <a:r>
              <a:rPr lang="zh-CN" altLang="zh-CN" dirty="0" smtClean="0"/>
              <a:t>有</a:t>
            </a:r>
            <a:r>
              <a:rPr lang="en-US" altLang="zh-CN" dirty="0" smtClean="0"/>
              <a:t>6</a:t>
            </a:r>
            <a:r>
              <a:rPr lang="zh-CN" altLang="zh-CN" dirty="0" smtClean="0"/>
              <a:t>个时间段一个动态的规则。本规则的发布的日期是星期一，它的到期日是星期三，每日量子的最大值是三个，最小值为两个。</a:t>
            </a:r>
            <a:endParaRPr lang="en-US" altLang="zh-CN" dirty="0" smtClean="0"/>
          </a:p>
          <a:p>
            <a:pPr>
              <a:lnSpc>
                <a:spcPct val="130000"/>
              </a:lnSpc>
            </a:pPr>
            <a:r>
              <a:rPr lang="zh-CN" altLang="zh-CN" dirty="0" smtClean="0"/>
              <a:t>动</a:t>
            </a:r>
            <a:r>
              <a:rPr lang="zh-CN" altLang="zh-CN" dirty="0"/>
              <a:t>态主题的</a:t>
            </a:r>
            <a:r>
              <a:rPr lang="en-US" altLang="zh-CN" dirty="0"/>
              <a:t>6</a:t>
            </a:r>
            <a:r>
              <a:rPr lang="zh-CN" altLang="zh-CN" dirty="0"/>
              <a:t>个时间段长度代要么是三次两个课时要么是两次三个课时。没有动态规则的模型禁用两个规则之一。要解决问题就要为得到可行的课表，在给定课程安排和给定的工作日集合</a:t>
            </a:r>
            <a:r>
              <a:rPr lang="zh-CN" altLang="zh-CN" dirty="0" smtClean="0"/>
              <a:t>：</a:t>
            </a:r>
            <a:endParaRPr lang="en-US" altLang="zh-CN" dirty="0" smtClean="0"/>
          </a:p>
          <a:p>
            <a:pPr>
              <a:lnSpc>
                <a:spcPct val="130000"/>
              </a:lnSpc>
            </a:pPr>
            <a:r>
              <a:rPr lang="zh-CN" altLang="zh-CN" dirty="0" smtClean="0"/>
              <a:t>（</a:t>
            </a:r>
            <a:r>
              <a:rPr lang="en-US" altLang="zh-CN" dirty="0"/>
              <a:t>a</a:t>
            </a:r>
            <a:r>
              <a:rPr lang="zh-CN" altLang="zh-CN" dirty="0"/>
              <a:t>）每个教师在一次只能上一门</a:t>
            </a:r>
            <a:r>
              <a:rPr lang="zh-CN" altLang="zh-CN" dirty="0" smtClean="0"/>
              <a:t>课</a:t>
            </a:r>
            <a:endParaRPr lang="en-US" altLang="zh-CN" dirty="0" smtClean="0"/>
          </a:p>
          <a:p>
            <a:pPr>
              <a:lnSpc>
                <a:spcPct val="130000"/>
              </a:lnSpc>
            </a:pPr>
            <a:r>
              <a:rPr lang="zh-CN" altLang="zh-CN" dirty="0" smtClean="0"/>
              <a:t>（</a:t>
            </a:r>
            <a:r>
              <a:rPr lang="en-US" altLang="zh-CN" dirty="0" smtClean="0"/>
              <a:t>b</a:t>
            </a:r>
            <a:r>
              <a:rPr lang="zh-CN" altLang="zh-CN" dirty="0"/>
              <a:t>）一个班级一次只能上一门</a:t>
            </a:r>
            <a:r>
              <a:rPr lang="zh-CN" altLang="zh-CN" dirty="0" smtClean="0"/>
              <a:t>课</a:t>
            </a:r>
            <a:endParaRPr lang="en-US" altLang="zh-CN" dirty="0" smtClean="0"/>
          </a:p>
          <a:p>
            <a:pPr>
              <a:lnSpc>
                <a:spcPct val="130000"/>
              </a:lnSpc>
            </a:pPr>
            <a:r>
              <a:rPr lang="zh-CN" altLang="zh-CN" dirty="0" smtClean="0"/>
              <a:t>（</a:t>
            </a:r>
            <a:r>
              <a:rPr lang="en-US" altLang="zh-CN" dirty="0"/>
              <a:t>c</a:t>
            </a:r>
            <a:r>
              <a:rPr lang="zh-CN" altLang="zh-CN" dirty="0"/>
              <a:t>）课程之间的前后继承关系得到满足</a:t>
            </a:r>
            <a:r>
              <a:rPr lang="zh-CN" altLang="zh-CN" dirty="0" smtClean="0"/>
              <a:t>，</a:t>
            </a:r>
            <a:endParaRPr lang="en-US" altLang="zh-CN" dirty="0" smtClean="0"/>
          </a:p>
          <a:p>
            <a:pPr>
              <a:lnSpc>
                <a:spcPct val="130000"/>
              </a:lnSpc>
            </a:pPr>
            <a:r>
              <a:rPr lang="zh-CN" altLang="zh-CN" dirty="0" smtClean="0"/>
              <a:t>（</a:t>
            </a:r>
            <a:r>
              <a:rPr lang="en-US" altLang="zh-CN" dirty="0"/>
              <a:t>d</a:t>
            </a:r>
            <a:r>
              <a:rPr lang="zh-CN" altLang="zh-CN" dirty="0"/>
              <a:t>）静态课程的日常量正确排序</a:t>
            </a:r>
            <a:r>
              <a:rPr lang="zh-CN" altLang="zh-CN" dirty="0" smtClean="0"/>
              <a:t>，</a:t>
            </a:r>
            <a:endParaRPr lang="en-US" altLang="zh-CN" dirty="0" smtClean="0"/>
          </a:p>
          <a:p>
            <a:pPr>
              <a:lnSpc>
                <a:spcPct val="130000"/>
              </a:lnSpc>
            </a:pPr>
            <a:r>
              <a:rPr lang="zh-CN" altLang="zh-CN" dirty="0" smtClean="0"/>
              <a:t>（</a:t>
            </a:r>
            <a:r>
              <a:rPr lang="en-US" altLang="zh-CN" dirty="0"/>
              <a:t>e</a:t>
            </a:r>
            <a:r>
              <a:rPr lang="zh-CN" altLang="zh-CN" dirty="0"/>
              <a:t>）开始和结束的日期要满</a:t>
            </a:r>
            <a:r>
              <a:rPr lang="zh-CN" altLang="zh-CN" dirty="0" smtClean="0"/>
              <a:t>足</a:t>
            </a:r>
            <a:endParaRPr lang="en-US" altLang="zh-CN" dirty="0" smtClean="0"/>
          </a:p>
          <a:p>
            <a:pPr>
              <a:lnSpc>
                <a:spcPct val="130000"/>
              </a:lnSpc>
            </a:pPr>
            <a:r>
              <a:rPr lang="zh-CN" altLang="zh-CN" dirty="0" smtClean="0"/>
              <a:t>（</a:t>
            </a:r>
            <a:r>
              <a:rPr lang="en-US" altLang="zh-CN" dirty="0"/>
              <a:t>f</a:t>
            </a:r>
            <a:r>
              <a:rPr lang="zh-CN" altLang="zh-CN" dirty="0"/>
              <a:t>）每个课程用这样的方式安排：相​​应的教师在每门课程的每个时间段都要是可以上课的（没有其他课需要上）（</a:t>
            </a:r>
            <a:r>
              <a:rPr lang="en-US" altLang="zh-CN" dirty="0"/>
              <a:t>g</a:t>
            </a:r>
            <a:r>
              <a:rPr lang="zh-CN" altLang="zh-CN" dirty="0"/>
              <a:t>）每一课程是在工作日期间的可用时间段</a:t>
            </a:r>
            <a:r>
              <a:rPr lang="zh-CN" altLang="zh-CN" dirty="0" smtClean="0"/>
              <a:t>，</a:t>
            </a:r>
            <a:endParaRPr lang="en-US" altLang="zh-CN" dirty="0" smtClean="0"/>
          </a:p>
          <a:p>
            <a:pPr>
              <a:lnSpc>
                <a:spcPct val="130000"/>
              </a:lnSpc>
            </a:pPr>
            <a:r>
              <a:rPr lang="zh-CN" altLang="zh-CN" dirty="0" smtClean="0"/>
              <a:t>（</a:t>
            </a:r>
            <a:r>
              <a:rPr lang="en-US" altLang="zh-CN" dirty="0"/>
              <a:t>h</a:t>
            </a:r>
            <a:r>
              <a:rPr lang="zh-CN" altLang="zh-CN" dirty="0"/>
              <a:t>）一门课程的两节课要安排在两个不同的工作</a:t>
            </a:r>
            <a:r>
              <a:rPr lang="zh-CN" altLang="zh-CN" dirty="0" smtClean="0"/>
              <a:t>日</a:t>
            </a:r>
            <a:endParaRPr lang="en-US" altLang="zh-CN" dirty="0" smtClean="0"/>
          </a:p>
          <a:p>
            <a:pPr>
              <a:lnSpc>
                <a:spcPct val="130000"/>
              </a:lnSpc>
            </a:pPr>
            <a:r>
              <a:rPr lang="zh-CN" altLang="zh-CN" dirty="0" smtClean="0"/>
              <a:t>（</a:t>
            </a:r>
            <a:r>
              <a:rPr lang="en-US" altLang="zh-CN" dirty="0" err="1"/>
              <a:t>i</a:t>
            </a:r>
            <a:r>
              <a:rPr lang="zh-CN" altLang="zh-CN" dirty="0"/>
              <a:t>）每个动态课程的每天量的最小和最大数不能违反</a:t>
            </a:r>
            <a:r>
              <a:rPr lang="zh-CN" altLang="zh-CN" dirty="0" smtClean="0"/>
              <a:t>。</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7168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1992</Words>
  <Application>Microsoft Office PowerPoint</Application>
  <PresentationFormat>宽屏</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MS Gothic</vt:lpstr>
      <vt:lpstr>MS PGothic</vt:lpstr>
      <vt:lpstr>MS PGothic</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LWQ</dc:creator>
  <cp:lastModifiedBy>LWQ</cp:lastModifiedBy>
  <cp:revision>19</cp:revision>
  <dcterms:created xsi:type="dcterms:W3CDTF">2016-03-12T14:04:23Z</dcterms:created>
  <dcterms:modified xsi:type="dcterms:W3CDTF">2016-03-13T02:27:15Z</dcterms:modified>
</cp:coreProperties>
</file>